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7" r:id="rId5"/>
    <p:sldId id="294" r:id="rId6"/>
    <p:sldId id="298" r:id="rId7"/>
    <p:sldId id="288" r:id="rId8"/>
    <p:sldId id="291" r:id="rId9"/>
    <p:sldId id="292" r:id="rId10"/>
    <p:sldId id="297" r:id="rId11"/>
    <p:sldId id="295" r:id="rId12"/>
    <p:sldId id="296" r:id="rId13"/>
    <p:sldId id="274" r:id="rId14"/>
    <p:sldId id="299" r:id="rId15"/>
    <p:sldId id="300" r:id="rId16"/>
    <p:sldId id="289"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6145"/>
    <a:srgbClr val="13EBE1"/>
    <a:srgbClr val="0DA39C"/>
    <a:srgbClr val="087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C64A4-E48F-4639-B0BF-AA76E9B852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7B80BBCE-6DEA-44B3-9CCD-83CE96B7DCCA}">
      <dgm:prSet phldrT="[Texto]" custT="1"/>
      <dgm:spPr>
        <a:solidFill>
          <a:srgbClr val="0CA373"/>
        </a:solidFill>
      </dgm:spPr>
      <dgm:t>
        <a:bodyPr/>
        <a:lstStyle/>
        <a:p>
          <a:r>
            <a:rPr lang="es-ES" sz="1600" dirty="0" err="1"/>
            <a:t>Physical</a:t>
          </a:r>
          <a:r>
            <a:rPr lang="es-ES" sz="1600" dirty="0"/>
            <a:t> Store</a:t>
          </a:r>
        </a:p>
      </dgm:t>
    </dgm:pt>
    <dgm:pt modelId="{95C4D7AA-CA34-423C-B57F-42990DE79D76}">
      <dgm:prSet phldrT="[Texto]" custT="1"/>
      <dgm:spPr>
        <a:solidFill>
          <a:srgbClr val="97F7D9"/>
        </a:solidFill>
      </dgm:spPr>
      <dgm:t>
        <a:bodyPr/>
        <a:lstStyle/>
        <a:p>
          <a:r>
            <a:rPr lang="es-ES" sz="1600" dirty="0">
              <a:solidFill>
                <a:schemeClr val="tx1"/>
              </a:solidFill>
            </a:rPr>
            <a:t>Mobile</a:t>
          </a:r>
        </a:p>
      </dgm:t>
    </dgm:pt>
    <dgm:pt modelId="{2B7F45B2-A026-4A36-8E12-14414415C640}">
      <dgm:prSet phldrT="[Texto]" custT="1"/>
      <dgm:spPr>
        <a:solidFill>
          <a:srgbClr val="17EDAB"/>
        </a:solidFill>
      </dgm:spPr>
      <dgm:t>
        <a:bodyPr/>
        <a:lstStyle/>
        <a:p>
          <a:r>
            <a:rPr lang="es-ES" sz="1200" dirty="0">
              <a:solidFill>
                <a:schemeClr val="tx1"/>
              </a:solidFill>
            </a:rPr>
            <a:t>Online Marketplace</a:t>
          </a:r>
        </a:p>
      </dgm:t>
    </dgm:pt>
    <dgm:pt modelId="{B8117EF5-FBA7-4865-A4C1-1C2F94FFE42F}">
      <dgm:prSet phldrT="[Texto]" custT="1"/>
      <dgm:spPr>
        <a:solidFill>
          <a:srgbClr val="075D42"/>
        </a:solidFill>
      </dgm:spPr>
      <dgm:t>
        <a:bodyPr/>
        <a:lstStyle/>
        <a:p>
          <a:r>
            <a:rPr lang="es-ES" sz="1300" dirty="0" err="1"/>
            <a:t>eCommerce</a:t>
          </a:r>
          <a:endParaRPr lang="es-ES" sz="1300" dirty="0"/>
        </a:p>
      </dgm:t>
    </dgm:pt>
    <dgm:pt modelId="{34DC2FE7-9CCB-4EB5-AC5F-1979471D0EA4}">
      <dgm:prSet phldrT="[Texto]" custT="1"/>
      <dgm:spPr>
        <a:solidFill>
          <a:schemeClr val="tx1">
            <a:lumMod val="95000"/>
            <a:lumOff val="5000"/>
          </a:schemeClr>
        </a:solidFill>
      </dgm:spPr>
      <dgm:t>
        <a:bodyPr/>
        <a:lstStyle/>
        <a:p>
          <a:r>
            <a:rPr lang="es-ES" sz="2000" dirty="0" err="1"/>
            <a:t>User</a:t>
          </a:r>
          <a:endParaRPr lang="es-ES" sz="2000" dirty="0"/>
        </a:p>
      </dgm:t>
    </dgm:pt>
    <dgm:pt modelId="{9EEB4FAE-F94A-4B0E-B3F3-179C81764013}" type="sibTrans" cxnId="{95AE142A-F22B-4669-8AF3-6D7EE416AC57}">
      <dgm:prSet/>
      <dgm:spPr/>
      <dgm:t>
        <a:bodyPr/>
        <a:lstStyle/>
        <a:p>
          <a:endParaRPr lang="es-ES" sz="1800"/>
        </a:p>
      </dgm:t>
    </dgm:pt>
    <dgm:pt modelId="{61BE50FD-350B-458B-82E8-E40E6D9270A6}" type="parTrans" cxnId="{95AE142A-F22B-4669-8AF3-6D7EE416AC57}">
      <dgm:prSet/>
      <dgm:spPr/>
      <dgm:t>
        <a:bodyPr/>
        <a:lstStyle/>
        <a:p>
          <a:endParaRPr lang="es-ES" sz="1800"/>
        </a:p>
      </dgm:t>
    </dgm:pt>
    <dgm:pt modelId="{C6BE92C5-1085-4649-B62C-5786BBDE0B11}" type="sibTrans" cxnId="{9B9BD6D2-0CD1-4623-9433-8080039F6231}">
      <dgm:prSet/>
      <dgm:spPr/>
      <dgm:t>
        <a:bodyPr/>
        <a:lstStyle/>
        <a:p>
          <a:endParaRPr lang="es-ES" sz="1800"/>
        </a:p>
      </dgm:t>
    </dgm:pt>
    <dgm:pt modelId="{11FBC355-6E6C-45B1-A946-5D49C6C3E629}" type="parTrans" cxnId="{9B9BD6D2-0CD1-4623-9433-8080039F6231}">
      <dgm:prSet custT="1"/>
      <dgm:spPr/>
      <dgm:t>
        <a:bodyPr/>
        <a:lstStyle/>
        <a:p>
          <a:endParaRPr lang="es-ES" sz="500"/>
        </a:p>
      </dgm:t>
    </dgm:pt>
    <dgm:pt modelId="{125DFCE4-CBCC-4B66-B887-5432D80AAB28}" type="sibTrans" cxnId="{F0FE22CE-5E58-4A7C-BD05-3E96B0CEA18E}">
      <dgm:prSet/>
      <dgm:spPr/>
      <dgm:t>
        <a:bodyPr/>
        <a:lstStyle/>
        <a:p>
          <a:endParaRPr lang="es-ES" sz="1800"/>
        </a:p>
      </dgm:t>
    </dgm:pt>
    <dgm:pt modelId="{41FCFBD6-55B9-48E2-992F-1EF238B3211D}" type="parTrans" cxnId="{F0FE22CE-5E58-4A7C-BD05-3E96B0CEA18E}">
      <dgm:prSet custT="1"/>
      <dgm:spPr/>
      <dgm:t>
        <a:bodyPr/>
        <a:lstStyle/>
        <a:p>
          <a:endParaRPr lang="es-ES" sz="500"/>
        </a:p>
      </dgm:t>
    </dgm:pt>
    <dgm:pt modelId="{7EF1E8BB-D5CD-4745-AF56-C33E4D61A0AC}" type="sibTrans" cxnId="{D423C707-9F12-46F9-A6C1-CA2443FB3C58}">
      <dgm:prSet/>
      <dgm:spPr/>
      <dgm:t>
        <a:bodyPr/>
        <a:lstStyle/>
        <a:p>
          <a:endParaRPr lang="es-ES" sz="1800"/>
        </a:p>
      </dgm:t>
    </dgm:pt>
    <dgm:pt modelId="{6AA3B1BC-F8F8-4D0D-A6F5-3266128AD525}" type="parTrans" cxnId="{D423C707-9F12-46F9-A6C1-CA2443FB3C58}">
      <dgm:prSet custT="1"/>
      <dgm:spPr/>
      <dgm:t>
        <a:bodyPr/>
        <a:lstStyle/>
        <a:p>
          <a:endParaRPr lang="es-ES" sz="500"/>
        </a:p>
      </dgm:t>
    </dgm:pt>
    <dgm:pt modelId="{8F575AEA-FD05-42CC-8846-6BF919761A8B}" type="sibTrans" cxnId="{4E405E37-6402-4ED9-91E8-6FEB3B4DD8EF}">
      <dgm:prSet/>
      <dgm:spPr/>
      <dgm:t>
        <a:bodyPr/>
        <a:lstStyle/>
        <a:p>
          <a:endParaRPr lang="es-ES" sz="1800"/>
        </a:p>
      </dgm:t>
    </dgm:pt>
    <dgm:pt modelId="{A3B42E83-5202-4A22-BAED-B204526FF35A}" type="parTrans" cxnId="{4E405E37-6402-4ED9-91E8-6FEB3B4DD8EF}">
      <dgm:prSet custT="1"/>
      <dgm:spPr/>
      <dgm:t>
        <a:bodyPr/>
        <a:lstStyle/>
        <a:p>
          <a:endParaRPr lang="es-ES" sz="500"/>
        </a:p>
      </dgm:t>
    </dgm:pt>
    <dgm:pt modelId="{4C45955F-B665-4949-8D93-49D5B59C9BAA}" type="pres">
      <dgm:prSet presAssocID="{ACEC64A4-E48F-4639-B0BF-AA76E9B85274}" presName="cycle" presStyleCnt="0">
        <dgm:presLayoutVars>
          <dgm:chMax val="1"/>
          <dgm:dir/>
          <dgm:animLvl val="ctr"/>
          <dgm:resizeHandles val="exact"/>
        </dgm:presLayoutVars>
      </dgm:prSet>
      <dgm:spPr/>
    </dgm:pt>
    <dgm:pt modelId="{E10F6076-5F29-410E-8E8C-E39627A9F72A}" type="pres">
      <dgm:prSet presAssocID="{34DC2FE7-9CCB-4EB5-AC5F-1979471D0EA4}" presName="centerShape" presStyleLbl="node0" presStyleIdx="0" presStyleCnt="1" custScaleX="103249"/>
      <dgm:spPr/>
    </dgm:pt>
    <dgm:pt modelId="{B911E96E-A3D2-4118-B02E-5DA3D1E7104C}" type="pres">
      <dgm:prSet presAssocID="{A3B42E83-5202-4A22-BAED-B204526FF35A}" presName="Name9" presStyleLbl="parChTrans1D2" presStyleIdx="0" presStyleCnt="4"/>
      <dgm:spPr/>
    </dgm:pt>
    <dgm:pt modelId="{AE38B6F5-CB24-423D-8581-39FE5670BA4D}" type="pres">
      <dgm:prSet presAssocID="{A3B42E83-5202-4A22-BAED-B204526FF35A}" presName="connTx" presStyleLbl="parChTrans1D2" presStyleIdx="0" presStyleCnt="4"/>
      <dgm:spPr/>
    </dgm:pt>
    <dgm:pt modelId="{488D1870-DE31-41BC-9FB7-A11E661E7494}" type="pres">
      <dgm:prSet presAssocID="{B8117EF5-FBA7-4865-A4C1-1C2F94FFE42F}" presName="node" presStyleLbl="node1" presStyleIdx="0" presStyleCnt="4" custScaleX="148363" custScaleY="106773">
        <dgm:presLayoutVars>
          <dgm:bulletEnabled val="1"/>
        </dgm:presLayoutVars>
      </dgm:prSet>
      <dgm:spPr/>
    </dgm:pt>
    <dgm:pt modelId="{71040B3C-56A4-4CBB-8FEA-6C83879E69CA}" type="pres">
      <dgm:prSet presAssocID="{6AA3B1BC-F8F8-4D0D-A6F5-3266128AD525}" presName="Name9" presStyleLbl="parChTrans1D2" presStyleIdx="1" presStyleCnt="4"/>
      <dgm:spPr/>
    </dgm:pt>
    <dgm:pt modelId="{30A51764-C060-4943-8DB5-B107B2F7792E}" type="pres">
      <dgm:prSet presAssocID="{6AA3B1BC-F8F8-4D0D-A6F5-3266128AD525}" presName="connTx" presStyleLbl="parChTrans1D2" presStyleIdx="1" presStyleCnt="4"/>
      <dgm:spPr/>
    </dgm:pt>
    <dgm:pt modelId="{C402ECF3-2E49-487F-94E5-8A038F06A662}" type="pres">
      <dgm:prSet presAssocID="{2B7F45B2-A026-4A36-8E12-14414415C640}" presName="node" presStyleLbl="node1" presStyleIdx="1" presStyleCnt="4" custScaleX="140098" custScaleY="109347" custRadScaleRad="107888" custRadScaleInc="-1191">
        <dgm:presLayoutVars>
          <dgm:bulletEnabled val="1"/>
        </dgm:presLayoutVars>
      </dgm:prSet>
      <dgm:spPr/>
    </dgm:pt>
    <dgm:pt modelId="{3E4F558C-504B-443A-847B-41ABA957D25D}" type="pres">
      <dgm:prSet presAssocID="{41FCFBD6-55B9-48E2-992F-1EF238B3211D}" presName="Name9" presStyleLbl="parChTrans1D2" presStyleIdx="2" presStyleCnt="4"/>
      <dgm:spPr/>
    </dgm:pt>
    <dgm:pt modelId="{1AE18F38-25FE-4DE1-8768-CCE7758E3870}" type="pres">
      <dgm:prSet presAssocID="{41FCFBD6-55B9-48E2-992F-1EF238B3211D}" presName="connTx" presStyleLbl="parChTrans1D2" presStyleIdx="2" presStyleCnt="4"/>
      <dgm:spPr/>
    </dgm:pt>
    <dgm:pt modelId="{76B192D7-745E-446A-ABC2-9DFE97769869}" type="pres">
      <dgm:prSet presAssocID="{95C4D7AA-CA34-423C-B57F-42990DE79D76}" presName="node" presStyleLbl="node1" presStyleIdx="2" presStyleCnt="4" custScaleX="136396" custScaleY="111508">
        <dgm:presLayoutVars>
          <dgm:bulletEnabled val="1"/>
        </dgm:presLayoutVars>
      </dgm:prSet>
      <dgm:spPr/>
    </dgm:pt>
    <dgm:pt modelId="{8EE5EFDB-BB84-4D23-A5BD-3C4D5EFA995A}" type="pres">
      <dgm:prSet presAssocID="{11FBC355-6E6C-45B1-A946-5D49C6C3E629}" presName="Name9" presStyleLbl="parChTrans1D2" presStyleIdx="3" presStyleCnt="4"/>
      <dgm:spPr/>
    </dgm:pt>
    <dgm:pt modelId="{A514E8E1-FC0F-4197-B288-805FD8E242FA}" type="pres">
      <dgm:prSet presAssocID="{11FBC355-6E6C-45B1-A946-5D49C6C3E629}" presName="connTx" presStyleLbl="parChTrans1D2" presStyleIdx="3" presStyleCnt="4"/>
      <dgm:spPr/>
    </dgm:pt>
    <dgm:pt modelId="{304DC816-1DBC-4C20-80C6-B6D22E7719C1}" type="pres">
      <dgm:prSet presAssocID="{7B80BBCE-6DEA-44B3-9CCD-83CE96B7DCCA}" presName="node" presStyleLbl="node1" presStyleIdx="3" presStyleCnt="4" custScaleX="140621" custScaleY="103575" custRadScaleRad="107386" custRadScaleInc="1196">
        <dgm:presLayoutVars>
          <dgm:bulletEnabled val="1"/>
        </dgm:presLayoutVars>
      </dgm:prSet>
      <dgm:spPr/>
    </dgm:pt>
  </dgm:ptLst>
  <dgm:cxnLst>
    <dgm:cxn modelId="{FCDEE004-BB32-4BE4-A21F-939B91A3A361}" type="presOf" srcId="{6AA3B1BC-F8F8-4D0D-A6F5-3266128AD525}" destId="{71040B3C-56A4-4CBB-8FEA-6C83879E69CA}" srcOrd="0" destOrd="0" presId="urn:microsoft.com/office/officeart/2005/8/layout/radial1"/>
    <dgm:cxn modelId="{11C63307-BDD4-4762-A246-16572076EA0B}" type="presOf" srcId="{A3B42E83-5202-4A22-BAED-B204526FF35A}" destId="{B911E96E-A3D2-4118-B02E-5DA3D1E7104C}" srcOrd="0" destOrd="0" presId="urn:microsoft.com/office/officeart/2005/8/layout/radial1"/>
    <dgm:cxn modelId="{D423C707-9F12-46F9-A6C1-CA2443FB3C58}" srcId="{34DC2FE7-9CCB-4EB5-AC5F-1979471D0EA4}" destId="{2B7F45B2-A026-4A36-8E12-14414415C640}" srcOrd="1" destOrd="0" parTransId="{6AA3B1BC-F8F8-4D0D-A6F5-3266128AD525}" sibTransId="{7EF1E8BB-D5CD-4745-AF56-C33E4D61A0AC}"/>
    <dgm:cxn modelId="{048DE008-3DBC-4DD1-A15F-C714914302AF}" type="presOf" srcId="{A3B42E83-5202-4A22-BAED-B204526FF35A}" destId="{AE38B6F5-CB24-423D-8581-39FE5670BA4D}" srcOrd="1" destOrd="0" presId="urn:microsoft.com/office/officeart/2005/8/layout/radial1"/>
    <dgm:cxn modelId="{847B8E12-C4C2-40F1-A1F6-F7F419E4342F}" type="presOf" srcId="{B8117EF5-FBA7-4865-A4C1-1C2F94FFE42F}" destId="{488D1870-DE31-41BC-9FB7-A11E661E7494}" srcOrd="0" destOrd="0" presId="urn:microsoft.com/office/officeart/2005/8/layout/radial1"/>
    <dgm:cxn modelId="{B786B521-39D6-4D85-AC5C-12064E85A71E}" type="presOf" srcId="{ACEC64A4-E48F-4639-B0BF-AA76E9B85274}" destId="{4C45955F-B665-4949-8D93-49D5B59C9BAA}" srcOrd="0" destOrd="0" presId="urn:microsoft.com/office/officeart/2005/8/layout/radial1"/>
    <dgm:cxn modelId="{95AE142A-F22B-4669-8AF3-6D7EE416AC57}" srcId="{ACEC64A4-E48F-4639-B0BF-AA76E9B85274}" destId="{34DC2FE7-9CCB-4EB5-AC5F-1979471D0EA4}" srcOrd="0" destOrd="0" parTransId="{61BE50FD-350B-458B-82E8-E40E6D9270A6}" sibTransId="{9EEB4FAE-F94A-4B0E-B3F3-179C81764013}"/>
    <dgm:cxn modelId="{4E405E37-6402-4ED9-91E8-6FEB3B4DD8EF}" srcId="{34DC2FE7-9CCB-4EB5-AC5F-1979471D0EA4}" destId="{B8117EF5-FBA7-4865-A4C1-1C2F94FFE42F}" srcOrd="0" destOrd="0" parTransId="{A3B42E83-5202-4A22-BAED-B204526FF35A}" sibTransId="{8F575AEA-FD05-42CC-8846-6BF919761A8B}"/>
    <dgm:cxn modelId="{AE801759-E473-4ADE-9FD2-A4DCABB59964}" type="presOf" srcId="{11FBC355-6E6C-45B1-A946-5D49C6C3E629}" destId="{A514E8E1-FC0F-4197-B288-805FD8E242FA}" srcOrd="1" destOrd="0" presId="urn:microsoft.com/office/officeart/2005/8/layout/radial1"/>
    <dgm:cxn modelId="{BD624C7B-EE18-4ACF-85E5-9B9549A62998}" type="presOf" srcId="{34DC2FE7-9CCB-4EB5-AC5F-1979471D0EA4}" destId="{E10F6076-5F29-410E-8E8C-E39627A9F72A}" srcOrd="0" destOrd="0" presId="urn:microsoft.com/office/officeart/2005/8/layout/radial1"/>
    <dgm:cxn modelId="{EAAE2D82-A157-443B-98A5-51C3D1B3D89C}" type="presOf" srcId="{6AA3B1BC-F8F8-4D0D-A6F5-3266128AD525}" destId="{30A51764-C060-4943-8DB5-B107B2F7792E}" srcOrd="1" destOrd="0" presId="urn:microsoft.com/office/officeart/2005/8/layout/radial1"/>
    <dgm:cxn modelId="{EB70AA9B-3740-4B27-B623-18B6E9A46607}" type="presOf" srcId="{95C4D7AA-CA34-423C-B57F-42990DE79D76}" destId="{76B192D7-745E-446A-ABC2-9DFE97769869}" srcOrd="0" destOrd="0" presId="urn:microsoft.com/office/officeart/2005/8/layout/radial1"/>
    <dgm:cxn modelId="{045822AF-5938-4074-B17C-0031E1C6CB27}" type="presOf" srcId="{41FCFBD6-55B9-48E2-992F-1EF238B3211D}" destId="{3E4F558C-504B-443A-847B-41ABA957D25D}" srcOrd="0" destOrd="0" presId="urn:microsoft.com/office/officeart/2005/8/layout/radial1"/>
    <dgm:cxn modelId="{1F2B89B5-A42B-4A9F-8CA9-ECCD5B07E644}" type="presOf" srcId="{11FBC355-6E6C-45B1-A946-5D49C6C3E629}" destId="{8EE5EFDB-BB84-4D23-A5BD-3C4D5EFA995A}" srcOrd="0" destOrd="0" presId="urn:microsoft.com/office/officeart/2005/8/layout/radial1"/>
    <dgm:cxn modelId="{7DDD6CC7-58C9-48F1-9BDC-87D3CC152C4D}" type="presOf" srcId="{7B80BBCE-6DEA-44B3-9CCD-83CE96B7DCCA}" destId="{304DC816-1DBC-4C20-80C6-B6D22E7719C1}" srcOrd="0" destOrd="0" presId="urn:microsoft.com/office/officeart/2005/8/layout/radial1"/>
    <dgm:cxn modelId="{F0FE22CE-5E58-4A7C-BD05-3E96B0CEA18E}" srcId="{34DC2FE7-9CCB-4EB5-AC5F-1979471D0EA4}" destId="{95C4D7AA-CA34-423C-B57F-42990DE79D76}" srcOrd="2" destOrd="0" parTransId="{41FCFBD6-55B9-48E2-992F-1EF238B3211D}" sibTransId="{125DFCE4-CBCC-4B66-B887-5432D80AAB28}"/>
    <dgm:cxn modelId="{9B9BD6D2-0CD1-4623-9433-8080039F6231}" srcId="{34DC2FE7-9CCB-4EB5-AC5F-1979471D0EA4}" destId="{7B80BBCE-6DEA-44B3-9CCD-83CE96B7DCCA}" srcOrd="3" destOrd="0" parTransId="{11FBC355-6E6C-45B1-A946-5D49C6C3E629}" sibTransId="{C6BE92C5-1085-4649-B62C-5786BBDE0B11}"/>
    <dgm:cxn modelId="{1AE8ACD4-1DFD-4626-A5BE-6B223F42033C}" type="presOf" srcId="{2B7F45B2-A026-4A36-8E12-14414415C640}" destId="{C402ECF3-2E49-487F-94E5-8A038F06A662}" srcOrd="0" destOrd="0" presId="urn:microsoft.com/office/officeart/2005/8/layout/radial1"/>
    <dgm:cxn modelId="{5A304AF0-BE89-43B4-811D-C54BB4E99816}" type="presOf" srcId="{41FCFBD6-55B9-48E2-992F-1EF238B3211D}" destId="{1AE18F38-25FE-4DE1-8768-CCE7758E3870}" srcOrd="1" destOrd="0" presId="urn:microsoft.com/office/officeart/2005/8/layout/radial1"/>
    <dgm:cxn modelId="{C3166AC4-329A-448C-8E35-6D1A9421B5D9}" type="presParOf" srcId="{4C45955F-B665-4949-8D93-49D5B59C9BAA}" destId="{E10F6076-5F29-410E-8E8C-E39627A9F72A}" srcOrd="0" destOrd="0" presId="urn:microsoft.com/office/officeart/2005/8/layout/radial1"/>
    <dgm:cxn modelId="{9C4113A5-15F4-4CF3-8571-1CD89D79CC83}" type="presParOf" srcId="{4C45955F-B665-4949-8D93-49D5B59C9BAA}" destId="{B911E96E-A3D2-4118-B02E-5DA3D1E7104C}" srcOrd="1" destOrd="0" presId="urn:microsoft.com/office/officeart/2005/8/layout/radial1"/>
    <dgm:cxn modelId="{076107C2-57E7-4D06-AD84-9B5BB289D61D}" type="presParOf" srcId="{B911E96E-A3D2-4118-B02E-5DA3D1E7104C}" destId="{AE38B6F5-CB24-423D-8581-39FE5670BA4D}" srcOrd="0" destOrd="0" presId="urn:microsoft.com/office/officeart/2005/8/layout/radial1"/>
    <dgm:cxn modelId="{BD2DB955-902A-4FE2-B0EB-04C02176D219}" type="presParOf" srcId="{4C45955F-B665-4949-8D93-49D5B59C9BAA}" destId="{488D1870-DE31-41BC-9FB7-A11E661E7494}" srcOrd="2" destOrd="0" presId="urn:microsoft.com/office/officeart/2005/8/layout/radial1"/>
    <dgm:cxn modelId="{C1E8BA3C-CCC5-4760-B8FE-624652615550}" type="presParOf" srcId="{4C45955F-B665-4949-8D93-49D5B59C9BAA}" destId="{71040B3C-56A4-4CBB-8FEA-6C83879E69CA}" srcOrd="3" destOrd="0" presId="urn:microsoft.com/office/officeart/2005/8/layout/radial1"/>
    <dgm:cxn modelId="{E65F6428-9794-44DA-A41B-F1778A7EC089}" type="presParOf" srcId="{71040B3C-56A4-4CBB-8FEA-6C83879E69CA}" destId="{30A51764-C060-4943-8DB5-B107B2F7792E}" srcOrd="0" destOrd="0" presId="urn:microsoft.com/office/officeart/2005/8/layout/radial1"/>
    <dgm:cxn modelId="{8C5A40DC-C9C6-41A8-B09C-CB25FE3D7195}" type="presParOf" srcId="{4C45955F-B665-4949-8D93-49D5B59C9BAA}" destId="{C402ECF3-2E49-487F-94E5-8A038F06A662}" srcOrd="4" destOrd="0" presId="urn:microsoft.com/office/officeart/2005/8/layout/radial1"/>
    <dgm:cxn modelId="{A41F7B54-B795-407C-A06B-A1E591F86E02}" type="presParOf" srcId="{4C45955F-B665-4949-8D93-49D5B59C9BAA}" destId="{3E4F558C-504B-443A-847B-41ABA957D25D}" srcOrd="5" destOrd="0" presId="urn:microsoft.com/office/officeart/2005/8/layout/radial1"/>
    <dgm:cxn modelId="{18B143AA-1D36-4787-9194-0B2610D05B13}" type="presParOf" srcId="{3E4F558C-504B-443A-847B-41ABA957D25D}" destId="{1AE18F38-25FE-4DE1-8768-CCE7758E3870}" srcOrd="0" destOrd="0" presId="urn:microsoft.com/office/officeart/2005/8/layout/radial1"/>
    <dgm:cxn modelId="{C378C667-3579-430D-8813-CFAA47FE4ABF}" type="presParOf" srcId="{4C45955F-B665-4949-8D93-49D5B59C9BAA}" destId="{76B192D7-745E-446A-ABC2-9DFE97769869}" srcOrd="6" destOrd="0" presId="urn:microsoft.com/office/officeart/2005/8/layout/radial1"/>
    <dgm:cxn modelId="{567F433A-A28A-48BB-9DF6-448BA2B89679}" type="presParOf" srcId="{4C45955F-B665-4949-8D93-49D5B59C9BAA}" destId="{8EE5EFDB-BB84-4D23-A5BD-3C4D5EFA995A}" srcOrd="7" destOrd="0" presId="urn:microsoft.com/office/officeart/2005/8/layout/radial1"/>
    <dgm:cxn modelId="{F22CF7C1-F4AD-44A7-ABD5-7E609627E29B}" type="presParOf" srcId="{8EE5EFDB-BB84-4D23-A5BD-3C4D5EFA995A}" destId="{A514E8E1-FC0F-4197-B288-805FD8E242FA}" srcOrd="0" destOrd="0" presId="urn:microsoft.com/office/officeart/2005/8/layout/radial1"/>
    <dgm:cxn modelId="{D3D30643-0C0A-43BD-A366-B95DE6324382}" type="presParOf" srcId="{4C45955F-B665-4949-8D93-49D5B59C9BAA}" destId="{304DC816-1DBC-4C20-80C6-B6D22E7719C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7EDAEF-EC29-410F-8A08-433B8CAE3DE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83D58302-C782-4640-9898-3B5E6336E02E}">
      <dgm:prSet phldrT="[Texto]" custT="1"/>
      <dgm:spPr>
        <a:solidFill>
          <a:srgbClr val="075D42"/>
        </a:solidFill>
      </dgm:spPr>
      <dgm:t>
        <a:bodyPr/>
        <a:lstStyle/>
        <a:p>
          <a:r>
            <a:rPr lang="es-ES" sz="1300" dirty="0" err="1"/>
            <a:t>eCommerce</a:t>
          </a:r>
          <a:endParaRPr lang="es-ES" sz="1300" dirty="0"/>
        </a:p>
      </dgm:t>
    </dgm:pt>
    <dgm:pt modelId="{38085C1B-6963-46B3-A464-5C0E820E9A2E}" type="parTrans" cxnId="{49DBAC05-96B7-4E7B-909B-0E5FB53371A7}">
      <dgm:prSet/>
      <dgm:spPr/>
      <dgm:t>
        <a:bodyPr/>
        <a:lstStyle/>
        <a:p>
          <a:endParaRPr lang="es-ES"/>
        </a:p>
      </dgm:t>
    </dgm:pt>
    <dgm:pt modelId="{A0C6B072-CF07-4B7F-9CC2-73770C9BBE6E}" type="sibTrans" cxnId="{49DBAC05-96B7-4E7B-909B-0E5FB53371A7}">
      <dgm:prSet/>
      <dgm:spPr>
        <a:solidFill>
          <a:schemeClr val="bg1">
            <a:lumMod val="75000"/>
          </a:schemeClr>
        </a:solidFill>
      </dgm:spPr>
      <dgm:t>
        <a:bodyPr/>
        <a:lstStyle/>
        <a:p>
          <a:endParaRPr lang="es-ES"/>
        </a:p>
      </dgm:t>
    </dgm:pt>
    <dgm:pt modelId="{37FAB309-962C-4851-AE5E-16D235F5B6FF}">
      <dgm:prSet phldrT="[Texto]" custT="1"/>
      <dgm:spPr>
        <a:solidFill>
          <a:srgbClr val="17EDAB"/>
        </a:solidFill>
      </dgm:spPr>
      <dgm:t>
        <a:bodyPr/>
        <a:lstStyle/>
        <a:p>
          <a:r>
            <a:rPr lang="es-ES" sz="1200" dirty="0">
              <a:solidFill>
                <a:schemeClr val="tx1"/>
              </a:solidFill>
            </a:rPr>
            <a:t>Online Marketplace</a:t>
          </a:r>
        </a:p>
      </dgm:t>
    </dgm:pt>
    <dgm:pt modelId="{3960AE6C-FD21-4FFD-B17F-F2A23E474BAB}" type="parTrans" cxnId="{05686F7F-3069-42D0-BF99-C11E39E2503D}">
      <dgm:prSet/>
      <dgm:spPr/>
      <dgm:t>
        <a:bodyPr/>
        <a:lstStyle/>
        <a:p>
          <a:endParaRPr lang="es-ES"/>
        </a:p>
      </dgm:t>
    </dgm:pt>
    <dgm:pt modelId="{9F5D6513-5675-4DF9-820E-440980DE68BB}" type="sibTrans" cxnId="{05686F7F-3069-42D0-BF99-C11E39E2503D}">
      <dgm:prSet/>
      <dgm:spPr>
        <a:solidFill>
          <a:schemeClr val="bg1">
            <a:lumMod val="75000"/>
          </a:schemeClr>
        </a:solidFill>
      </dgm:spPr>
      <dgm:t>
        <a:bodyPr/>
        <a:lstStyle/>
        <a:p>
          <a:endParaRPr lang="es-ES"/>
        </a:p>
      </dgm:t>
    </dgm:pt>
    <dgm:pt modelId="{2A5AC29F-0FDF-4A28-96FF-9239DA13DE94}">
      <dgm:prSet phldrT="[Texto]" custT="1"/>
      <dgm:spPr>
        <a:solidFill>
          <a:srgbClr val="97F7D9"/>
        </a:solidFill>
      </dgm:spPr>
      <dgm:t>
        <a:bodyPr/>
        <a:lstStyle/>
        <a:p>
          <a:r>
            <a:rPr lang="es-ES" sz="1600" dirty="0">
              <a:solidFill>
                <a:schemeClr val="tx1"/>
              </a:solidFill>
            </a:rPr>
            <a:t>Mobile</a:t>
          </a:r>
        </a:p>
      </dgm:t>
    </dgm:pt>
    <dgm:pt modelId="{A225955D-782C-46C7-90EC-FADFAB054F84}" type="parTrans" cxnId="{386204BF-0CA1-4A77-9D92-07070C875038}">
      <dgm:prSet/>
      <dgm:spPr/>
      <dgm:t>
        <a:bodyPr/>
        <a:lstStyle/>
        <a:p>
          <a:endParaRPr lang="es-ES"/>
        </a:p>
      </dgm:t>
    </dgm:pt>
    <dgm:pt modelId="{4E67D1A2-5AA2-44F1-B5EC-8377E4906E0B}" type="sibTrans" cxnId="{386204BF-0CA1-4A77-9D92-07070C875038}">
      <dgm:prSet/>
      <dgm:spPr>
        <a:solidFill>
          <a:schemeClr val="bg1">
            <a:lumMod val="75000"/>
          </a:schemeClr>
        </a:solidFill>
      </dgm:spPr>
      <dgm:t>
        <a:bodyPr/>
        <a:lstStyle/>
        <a:p>
          <a:endParaRPr lang="es-ES"/>
        </a:p>
      </dgm:t>
    </dgm:pt>
    <dgm:pt modelId="{B9C96800-E826-446F-867F-BC6178458D5F}">
      <dgm:prSet phldrT="[Texto]" custT="1"/>
      <dgm:spPr>
        <a:solidFill>
          <a:srgbClr val="0CA373"/>
        </a:solidFill>
      </dgm:spPr>
      <dgm:t>
        <a:bodyPr/>
        <a:lstStyle/>
        <a:p>
          <a:r>
            <a:rPr lang="es-ES" sz="1600" dirty="0" err="1"/>
            <a:t>Physical</a:t>
          </a:r>
          <a:r>
            <a:rPr lang="es-ES" sz="1600" dirty="0"/>
            <a:t> Store</a:t>
          </a:r>
        </a:p>
      </dgm:t>
    </dgm:pt>
    <dgm:pt modelId="{4C921A76-D979-465B-B90D-4FAACCD67030}" type="parTrans" cxnId="{02827FEC-1118-4A02-A73C-1187A213F70A}">
      <dgm:prSet/>
      <dgm:spPr/>
      <dgm:t>
        <a:bodyPr/>
        <a:lstStyle/>
        <a:p>
          <a:endParaRPr lang="es-ES"/>
        </a:p>
      </dgm:t>
    </dgm:pt>
    <dgm:pt modelId="{CAC52FCF-8289-4DD0-B250-1B49F3C4A54C}" type="sibTrans" cxnId="{02827FEC-1118-4A02-A73C-1187A213F70A}">
      <dgm:prSet/>
      <dgm:spPr>
        <a:solidFill>
          <a:schemeClr val="bg1">
            <a:lumMod val="75000"/>
          </a:schemeClr>
        </a:solidFill>
        <a:ln>
          <a:solidFill>
            <a:schemeClr val="bg1">
              <a:lumMod val="85000"/>
            </a:schemeClr>
          </a:solidFill>
        </a:ln>
      </dgm:spPr>
      <dgm:t>
        <a:bodyPr/>
        <a:lstStyle/>
        <a:p>
          <a:endParaRPr lang="es-ES"/>
        </a:p>
      </dgm:t>
    </dgm:pt>
    <dgm:pt modelId="{67539B7D-D67E-40E4-B3D6-50CC2E07F867}">
      <dgm:prSet phldrT="[Texto]" custT="1"/>
      <dgm:spPr>
        <a:solidFill>
          <a:schemeClr val="tx1">
            <a:lumMod val="95000"/>
            <a:lumOff val="5000"/>
          </a:schemeClr>
        </a:solidFill>
      </dgm:spPr>
      <dgm:t>
        <a:bodyPr/>
        <a:lstStyle/>
        <a:p>
          <a:r>
            <a:rPr lang="es-ES" sz="2000" dirty="0" err="1"/>
            <a:t>User</a:t>
          </a:r>
          <a:endParaRPr lang="es-ES" sz="2300" dirty="0"/>
        </a:p>
      </dgm:t>
    </dgm:pt>
    <dgm:pt modelId="{C31F32F5-5B15-4AF7-8932-295B3B8769B3}" type="sibTrans" cxnId="{5A8D8E00-A890-4FB7-A699-622BAC2D9A09}">
      <dgm:prSet/>
      <dgm:spPr/>
      <dgm:t>
        <a:bodyPr/>
        <a:lstStyle/>
        <a:p>
          <a:endParaRPr lang="es-ES"/>
        </a:p>
      </dgm:t>
    </dgm:pt>
    <dgm:pt modelId="{A9C41A56-65F5-4207-BD1B-057B2E1438BA}" type="parTrans" cxnId="{5A8D8E00-A890-4FB7-A699-622BAC2D9A09}">
      <dgm:prSet/>
      <dgm:spPr/>
      <dgm:t>
        <a:bodyPr/>
        <a:lstStyle/>
        <a:p>
          <a:endParaRPr lang="es-ES"/>
        </a:p>
      </dgm:t>
    </dgm:pt>
    <dgm:pt modelId="{091027B3-E02A-4A76-B60E-35E1626C563B}" type="pres">
      <dgm:prSet presAssocID="{947EDAEF-EC29-410F-8A08-433B8CAE3DE1}" presName="Name0" presStyleCnt="0">
        <dgm:presLayoutVars>
          <dgm:chMax val="1"/>
          <dgm:dir/>
          <dgm:animLvl val="ctr"/>
          <dgm:resizeHandles val="exact"/>
        </dgm:presLayoutVars>
      </dgm:prSet>
      <dgm:spPr/>
    </dgm:pt>
    <dgm:pt modelId="{97E31E1B-7190-4FC1-BF8B-37DC7DF7AFB6}" type="pres">
      <dgm:prSet presAssocID="{67539B7D-D67E-40E4-B3D6-50CC2E07F867}" presName="centerShape" presStyleLbl="node0" presStyleIdx="0" presStyleCnt="1" custScaleX="81059" custScaleY="79900"/>
      <dgm:spPr/>
    </dgm:pt>
    <dgm:pt modelId="{A91D6418-9EC7-4A36-9561-FFA7B6FAD3CD}" type="pres">
      <dgm:prSet presAssocID="{83D58302-C782-4640-9898-3B5E6336E02E}" presName="node" presStyleLbl="node1" presStyleIdx="0" presStyleCnt="4" custScaleX="168962" custScaleY="121226">
        <dgm:presLayoutVars>
          <dgm:bulletEnabled val="1"/>
        </dgm:presLayoutVars>
      </dgm:prSet>
      <dgm:spPr/>
    </dgm:pt>
    <dgm:pt modelId="{DD526634-1511-4EC7-B3B3-4F9FA74188C8}" type="pres">
      <dgm:prSet presAssocID="{83D58302-C782-4640-9898-3B5E6336E02E}" presName="dummy" presStyleCnt="0"/>
      <dgm:spPr/>
    </dgm:pt>
    <dgm:pt modelId="{FB929B56-2DB0-462A-A31B-39ED6031F8CA}" type="pres">
      <dgm:prSet presAssocID="{A0C6B072-CF07-4B7F-9CC2-73770C9BBE6E}" presName="sibTrans" presStyleLbl="sibTrans2D1" presStyleIdx="0" presStyleCnt="4"/>
      <dgm:spPr/>
    </dgm:pt>
    <dgm:pt modelId="{62869AF2-620A-4D77-8858-446EEAA166A9}" type="pres">
      <dgm:prSet presAssocID="{37FAB309-962C-4851-AE5E-16D235F5B6FF}" presName="node" presStyleLbl="node1" presStyleIdx="1" presStyleCnt="4" custScaleX="156815" custScaleY="116245">
        <dgm:presLayoutVars>
          <dgm:bulletEnabled val="1"/>
        </dgm:presLayoutVars>
      </dgm:prSet>
      <dgm:spPr/>
    </dgm:pt>
    <dgm:pt modelId="{6A6D76B0-FED8-45B2-8481-D26A10CD5F56}" type="pres">
      <dgm:prSet presAssocID="{37FAB309-962C-4851-AE5E-16D235F5B6FF}" presName="dummy" presStyleCnt="0"/>
      <dgm:spPr/>
    </dgm:pt>
    <dgm:pt modelId="{2CDA8852-FB26-48A3-ACF4-085290911D39}" type="pres">
      <dgm:prSet presAssocID="{9F5D6513-5675-4DF9-820E-440980DE68BB}" presName="sibTrans" presStyleLbl="sibTrans2D1" presStyleIdx="1" presStyleCnt="4"/>
      <dgm:spPr/>
    </dgm:pt>
    <dgm:pt modelId="{32E6144D-F8C4-44A9-BA1B-29D48AB3E0C2}" type="pres">
      <dgm:prSet presAssocID="{2A5AC29F-0FDF-4A28-96FF-9239DA13DE94}" presName="node" presStyleLbl="node1" presStyleIdx="2" presStyleCnt="4" custScaleX="146640" custScaleY="123084">
        <dgm:presLayoutVars>
          <dgm:bulletEnabled val="1"/>
        </dgm:presLayoutVars>
      </dgm:prSet>
      <dgm:spPr/>
    </dgm:pt>
    <dgm:pt modelId="{AA58FBE5-88A2-4FD7-A08C-E2A83921EEA0}" type="pres">
      <dgm:prSet presAssocID="{2A5AC29F-0FDF-4A28-96FF-9239DA13DE94}" presName="dummy" presStyleCnt="0"/>
      <dgm:spPr/>
    </dgm:pt>
    <dgm:pt modelId="{68BB3E0E-9786-4A14-88FD-309A467FA781}" type="pres">
      <dgm:prSet presAssocID="{4E67D1A2-5AA2-44F1-B5EC-8377E4906E0B}" presName="sibTrans" presStyleLbl="sibTrans2D1" presStyleIdx="2" presStyleCnt="4"/>
      <dgm:spPr/>
    </dgm:pt>
    <dgm:pt modelId="{0F6B9D69-7796-4C31-994B-8ACC24753B93}" type="pres">
      <dgm:prSet presAssocID="{B9C96800-E826-446F-867F-BC6178458D5F}" presName="node" presStyleLbl="node1" presStyleIdx="3" presStyleCnt="4" custScaleX="146664" custScaleY="114142">
        <dgm:presLayoutVars>
          <dgm:bulletEnabled val="1"/>
        </dgm:presLayoutVars>
      </dgm:prSet>
      <dgm:spPr/>
    </dgm:pt>
    <dgm:pt modelId="{3CADA0B9-F403-4F33-9E26-BDDC86E0A0AD}" type="pres">
      <dgm:prSet presAssocID="{B9C96800-E826-446F-867F-BC6178458D5F}" presName="dummy" presStyleCnt="0"/>
      <dgm:spPr/>
    </dgm:pt>
    <dgm:pt modelId="{2366A8D3-9D85-4C37-B50F-66982062CC5F}" type="pres">
      <dgm:prSet presAssocID="{CAC52FCF-8289-4DD0-B250-1B49F3C4A54C}" presName="sibTrans" presStyleLbl="sibTrans2D1" presStyleIdx="3" presStyleCnt="4"/>
      <dgm:spPr/>
    </dgm:pt>
  </dgm:ptLst>
  <dgm:cxnLst>
    <dgm:cxn modelId="{5A8D8E00-A890-4FB7-A699-622BAC2D9A09}" srcId="{947EDAEF-EC29-410F-8A08-433B8CAE3DE1}" destId="{67539B7D-D67E-40E4-B3D6-50CC2E07F867}" srcOrd="0" destOrd="0" parTransId="{A9C41A56-65F5-4207-BD1B-057B2E1438BA}" sibTransId="{C31F32F5-5B15-4AF7-8932-295B3B8769B3}"/>
    <dgm:cxn modelId="{49DBAC05-96B7-4E7B-909B-0E5FB53371A7}" srcId="{67539B7D-D67E-40E4-B3D6-50CC2E07F867}" destId="{83D58302-C782-4640-9898-3B5E6336E02E}" srcOrd="0" destOrd="0" parTransId="{38085C1B-6963-46B3-A464-5C0E820E9A2E}" sibTransId="{A0C6B072-CF07-4B7F-9CC2-73770C9BBE6E}"/>
    <dgm:cxn modelId="{93ECB523-4D10-4EA4-A660-488C7FC2B797}" type="presOf" srcId="{CAC52FCF-8289-4DD0-B250-1B49F3C4A54C}" destId="{2366A8D3-9D85-4C37-B50F-66982062CC5F}" srcOrd="0" destOrd="0" presId="urn:microsoft.com/office/officeart/2005/8/layout/radial6"/>
    <dgm:cxn modelId="{986B102E-A28E-44D5-9094-F34D63F0D0AB}" type="presOf" srcId="{2A5AC29F-0FDF-4A28-96FF-9239DA13DE94}" destId="{32E6144D-F8C4-44A9-BA1B-29D48AB3E0C2}" srcOrd="0" destOrd="0" presId="urn:microsoft.com/office/officeart/2005/8/layout/radial6"/>
    <dgm:cxn modelId="{A7477579-6BCD-4299-B0B7-90C82BA2B29F}" type="presOf" srcId="{67539B7D-D67E-40E4-B3D6-50CC2E07F867}" destId="{97E31E1B-7190-4FC1-BF8B-37DC7DF7AFB6}" srcOrd="0" destOrd="0" presId="urn:microsoft.com/office/officeart/2005/8/layout/radial6"/>
    <dgm:cxn modelId="{D574197A-73E9-42E0-85D6-A01FB660BA07}" type="presOf" srcId="{37FAB309-962C-4851-AE5E-16D235F5B6FF}" destId="{62869AF2-620A-4D77-8858-446EEAA166A9}" srcOrd="0" destOrd="0" presId="urn:microsoft.com/office/officeart/2005/8/layout/radial6"/>
    <dgm:cxn modelId="{05686F7F-3069-42D0-BF99-C11E39E2503D}" srcId="{67539B7D-D67E-40E4-B3D6-50CC2E07F867}" destId="{37FAB309-962C-4851-AE5E-16D235F5B6FF}" srcOrd="1" destOrd="0" parTransId="{3960AE6C-FD21-4FFD-B17F-F2A23E474BAB}" sibTransId="{9F5D6513-5675-4DF9-820E-440980DE68BB}"/>
    <dgm:cxn modelId="{A3AC4A8A-C5E7-4536-A889-6688B66FA00F}" type="presOf" srcId="{947EDAEF-EC29-410F-8A08-433B8CAE3DE1}" destId="{091027B3-E02A-4A76-B60E-35E1626C563B}" srcOrd="0" destOrd="0" presId="urn:microsoft.com/office/officeart/2005/8/layout/radial6"/>
    <dgm:cxn modelId="{F9D6AD91-D22B-4242-B84F-EDB6B60B9867}" type="presOf" srcId="{A0C6B072-CF07-4B7F-9CC2-73770C9BBE6E}" destId="{FB929B56-2DB0-462A-A31B-39ED6031F8CA}" srcOrd="0" destOrd="0" presId="urn:microsoft.com/office/officeart/2005/8/layout/radial6"/>
    <dgm:cxn modelId="{F2DAD0A3-FCE4-410E-A450-4117B103482C}" type="presOf" srcId="{9F5D6513-5675-4DF9-820E-440980DE68BB}" destId="{2CDA8852-FB26-48A3-ACF4-085290911D39}" srcOrd="0" destOrd="0" presId="urn:microsoft.com/office/officeart/2005/8/layout/radial6"/>
    <dgm:cxn modelId="{200665A5-82A4-4790-9218-497B0425BAD2}" type="presOf" srcId="{83D58302-C782-4640-9898-3B5E6336E02E}" destId="{A91D6418-9EC7-4A36-9561-FFA7B6FAD3CD}" srcOrd="0" destOrd="0" presId="urn:microsoft.com/office/officeart/2005/8/layout/radial6"/>
    <dgm:cxn modelId="{386204BF-0CA1-4A77-9D92-07070C875038}" srcId="{67539B7D-D67E-40E4-B3D6-50CC2E07F867}" destId="{2A5AC29F-0FDF-4A28-96FF-9239DA13DE94}" srcOrd="2" destOrd="0" parTransId="{A225955D-782C-46C7-90EC-FADFAB054F84}" sibTransId="{4E67D1A2-5AA2-44F1-B5EC-8377E4906E0B}"/>
    <dgm:cxn modelId="{BBFD3DC3-A3B6-4E89-B3D6-EA4734252A39}" type="presOf" srcId="{4E67D1A2-5AA2-44F1-B5EC-8377E4906E0B}" destId="{68BB3E0E-9786-4A14-88FD-309A467FA781}" srcOrd="0" destOrd="0" presId="urn:microsoft.com/office/officeart/2005/8/layout/radial6"/>
    <dgm:cxn modelId="{02827FEC-1118-4A02-A73C-1187A213F70A}" srcId="{67539B7D-D67E-40E4-B3D6-50CC2E07F867}" destId="{B9C96800-E826-446F-867F-BC6178458D5F}" srcOrd="3" destOrd="0" parTransId="{4C921A76-D979-465B-B90D-4FAACCD67030}" sibTransId="{CAC52FCF-8289-4DD0-B250-1B49F3C4A54C}"/>
    <dgm:cxn modelId="{D837B7FD-ED21-4D17-9EC7-8E21713EF88B}" type="presOf" srcId="{B9C96800-E826-446F-867F-BC6178458D5F}" destId="{0F6B9D69-7796-4C31-994B-8ACC24753B93}" srcOrd="0" destOrd="0" presId="urn:microsoft.com/office/officeart/2005/8/layout/radial6"/>
    <dgm:cxn modelId="{9B0C1DF3-341D-42CB-B8B5-5D4FE7A32EFA}" type="presParOf" srcId="{091027B3-E02A-4A76-B60E-35E1626C563B}" destId="{97E31E1B-7190-4FC1-BF8B-37DC7DF7AFB6}" srcOrd="0" destOrd="0" presId="urn:microsoft.com/office/officeart/2005/8/layout/radial6"/>
    <dgm:cxn modelId="{CDEF29C2-1C12-4D30-87B9-7B9042AFEE85}" type="presParOf" srcId="{091027B3-E02A-4A76-B60E-35E1626C563B}" destId="{A91D6418-9EC7-4A36-9561-FFA7B6FAD3CD}" srcOrd="1" destOrd="0" presId="urn:microsoft.com/office/officeart/2005/8/layout/radial6"/>
    <dgm:cxn modelId="{DF04F884-8FA4-427C-87AC-487751F9501A}" type="presParOf" srcId="{091027B3-E02A-4A76-B60E-35E1626C563B}" destId="{DD526634-1511-4EC7-B3B3-4F9FA74188C8}" srcOrd="2" destOrd="0" presId="urn:microsoft.com/office/officeart/2005/8/layout/radial6"/>
    <dgm:cxn modelId="{07B93FC6-DBF7-49AD-B295-03BF378ED293}" type="presParOf" srcId="{091027B3-E02A-4A76-B60E-35E1626C563B}" destId="{FB929B56-2DB0-462A-A31B-39ED6031F8CA}" srcOrd="3" destOrd="0" presId="urn:microsoft.com/office/officeart/2005/8/layout/radial6"/>
    <dgm:cxn modelId="{026FABDA-026F-484B-A949-2D8667951241}" type="presParOf" srcId="{091027B3-E02A-4A76-B60E-35E1626C563B}" destId="{62869AF2-620A-4D77-8858-446EEAA166A9}" srcOrd="4" destOrd="0" presId="urn:microsoft.com/office/officeart/2005/8/layout/radial6"/>
    <dgm:cxn modelId="{3B2950F4-AEB9-4726-A80F-89AC871A6081}" type="presParOf" srcId="{091027B3-E02A-4A76-B60E-35E1626C563B}" destId="{6A6D76B0-FED8-45B2-8481-D26A10CD5F56}" srcOrd="5" destOrd="0" presId="urn:microsoft.com/office/officeart/2005/8/layout/radial6"/>
    <dgm:cxn modelId="{D754CC03-D022-44D4-AEC7-D6330089F3DE}" type="presParOf" srcId="{091027B3-E02A-4A76-B60E-35E1626C563B}" destId="{2CDA8852-FB26-48A3-ACF4-085290911D39}" srcOrd="6" destOrd="0" presId="urn:microsoft.com/office/officeart/2005/8/layout/radial6"/>
    <dgm:cxn modelId="{283CCE18-4F86-4D9F-A784-825654D814C0}" type="presParOf" srcId="{091027B3-E02A-4A76-B60E-35E1626C563B}" destId="{32E6144D-F8C4-44A9-BA1B-29D48AB3E0C2}" srcOrd="7" destOrd="0" presId="urn:microsoft.com/office/officeart/2005/8/layout/radial6"/>
    <dgm:cxn modelId="{1770896C-C524-4760-924F-4CEC31145760}" type="presParOf" srcId="{091027B3-E02A-4A76-B60E-35E1626C563B}" destId="{AA58FBE5-88A2-4FD7-A08C-E2A83921EEA0}" srcOrd="8" destOrd="0" presId="urn:microsoft.com/office/officeart/2005/8/layout/radial6"/>
    <dgm:cxn modelId="{9CE812BB-185C-4419-A7E1-998B9EB22B5D}" type="presParOf" srcId="{091027B3-E02A-4A76-B60E-35E1626C563B}" destId="{68BB3E0E-9786-4A14-88FD-309A467FA781}" srcOrd="9" destOrd="0" presId="urn:microsoft.com/office/officeart/2005/8/layout/radial6"/>
    <dgm:cxn modelId="{46A32CFB-9E06-4D3D-8C2D-159BB6449ABE}" type="presParOf" srcId="{091027B3-E02A-4A76-B60E-35E1626C563B}" destId="{0F6B9D69-7796-4C31-994B-8ACC24753B93}" srcOrd="10" destOrd="0" presId="urn:microsoft.com/office/officeart/2005/8/layout/radial6"/>
    <dgm:cxn modelId="{85BD63EB-C40A-494D-A106-8AE4C6BCD383}" type="presParOf" srcId="{091027B3-E02A-4A76-B60E-35E1626C563B}" destId="{3CADA0B9-F403-4F33-9E26-BDDC86E0A0AD}" srcOrd="11" destOrd="0" presId="urn:microsoft.com/office/officeart/2005/8/layout/radial6"/>
    <dgm:cxn modelId="{BFBE7D5F-9025-47EF-966F-575D5F7E73EF}" type="presParOf" srcId="{091027B3-E02A-4A76-B60E-35E1626C563B}" destId="{2366A8D3-9D85-4C37-B50F-66982062CC5F}"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F6076-5F29-410E-8E8C-E39627A9F72A}">
      <dsp:nvSpPr>
        <dsp:cNvPr id="0" name=""/>
        <dsp:cNvSpPr/>
      </dsp:nvSpPr>
      <dsp:spPr>
        <a:xfrm>
          <a:off x="1458465" y="1071977"/>
          <a:ext cx="849108" cy="822388"/>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User</a:t>
          </a:r>
          <a:endParaRPr lang="es-ES" sz="2000" kern="1200" dirty="0"/>
        </a:p>
      </dsp:txBody>
      <dsp:txXfrm>
        <a:off x="1582814" y="1192413"/>
        <a:ext cx="600410" cy="581516"/>
      </dsp:txXfrm>
    </dsp:sp>
    <dsp:sp modelId="{B911E96E-A3D2-4118-B02E-5DA3D1E7104C}">
      <dsp:nvSpPr>
        <dsp:cNvPr id="0" name=""/>
        <dsp:cNvSpPr/>
      </dsp:nvSpPr>
      <dsp:spPr>
        <a:xfrm rot="16200000">
          <a:off x="1772859" y="942152"/>
          <a:ext cx="220320" cy="39328"/>
        </a:xfrm>
        <a:custGeom>
          <a:avLst/>
          <a:gdLst/>
          <a:ahLst/>
          <a:cxnLst/>
          <a:rect l="0" t="0" r="0" b="0"/>
          <a:pathLst>
            <a:path>
              <a:moveTo>
                <a:pt x="0" y="19664"/>
              </a:moveTo>
              <a:lnTo>
                <a:pt x="22032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511" y="956309"/>
        <a:ext cx="11016" cy="11016"/>
      </dsp:txXfrm>
    </dsp:sp>
    <dsp:sp modelId="{488D1870-DE31-41BC-9FB7-A11E661E7494}">
      <dsp:nvSpPr>
        <dsp:cNvPr id="0" name=""/>
        <dsp:cNvSpPr/>
      </dsp:nvSpPr>
      <dsp:spPr>
        <a:xfrm>
          <a:off x="1272959" y="-26432"/>
          <a:ext cx="1220120" cy="878089"/>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err="1"/>
            <a:t>eCommerce</a:t>
          </a:r>
          <a:endParaRPr lang="es-ES" sz="1300" kern="1200" dirty="0"/>
        </a:p>
      </dsp:txBody>
      <dsp:txXfrm>
        <a:off x="1451641" y="102161"/>
        <a:ext cx="862756" cy="620903"/>
      </dsp:txXfrm>
    </dsp:sp>
    <dsp:sp modelId="{71040B3C-56A4-4CBB-8FEA-6C83879E69CA}">
      <dsp:nvSpPr>
        <dsp:cNvPr id="0" name=""/>
        <dsp:cNvSpPr/>
      </dsp:nvSpPr>
      <dsp:spPr>
        <a:xfrm rot="21567843">
          <a:off x="2307550" y="1458813"/>
          <a:ext cx="154392" cy="39328"/>
        </a:xfrm>
        <a:custGeom>
          <a:avLst/>
          <a:gdLst/>
          <a:ahLst/>
          <a:cxnLst/>
          <a:rect l="0" t="0" r="0" b="0"/>
          <a:pathLst>
            <a:path>
              <a:moveTo>
                <a:pt x="0" y="19664"/>
              </a:moveTo>
              <a:lnTo>
                <a:pt x="154392"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380887" y="1474618"/>
        <a:ext cx="7719" cy="7719"/>
      </dsp:txXfrm>
    </dsp:sp>
    <dsp:sp modelId="{C402ECF3-2E49-487F-94E5-8A038F06A662}">
      <dsp:nvSpPr>
        <dsp:cNvPr id="0" name=""/>
        <dsp:cNvSpPr/>
      </dsp:nvSpPr>
      <dsp:spPr>
        <a:xfrm>
          <a:off x="2461898" y="1022738"/>
          <a:ext cx="1152150" cy="899257"/>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dirty="0">
              <a:solidFill>
                <a:schemeClr val="tx1"/>
              </a:solidFill>
            </a:rPr>
            <a:t>Online Marketplace</a:t>
          </a:r>
        </a:p>
      </dsp:txBody>
      <dsp:txXfrm>
        <a:off x="2630626" y="1154431"/>
        <a:ext cx="814694" cy="635871"/>
      </dsp:txXfrm>
    </dsp:sp>
    <dsp:sp modelId="{3E4F558C-504B-443A-847B-41ABA957D25D}">
      <dsp:nvSpPr>
        <dsp:cNvPr id="0" name=""/>
        <dsp:cNvSpPr/>
      </dsp:nvSpPr>
      <dsp:spPr>
        <a:xfrm rot="5400000">
          <a:off x="1782594" y="1975126"/>
          <a:ext cx="200850" cy="39328"/>
        </a:xfrm>
        <a:custGeom>
          <a:avLst/>
          <a:gdLst/>
          <a:ahLst/>
          <a:cxnLst/>
          <a:rect l="0" t="0" r="0" b="0"/>
          <a:pathLst>
            <a:path>
              <a:moveTo>
                <a:pt x="0" y="19664"/>
              </a:moveTo>
              <a:lnTo>
                <a:pt x="20085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998" y="1989769"/>
        <a:ext cx="10042" cy="10042"/>
      </dsp:txXfrm>
    </dsp:sp>
    <dsp:sp modelId="{76B192D7-745E-446A-ABC2-9DFE97769869}">
      <dsp:nvSpPr>
        <dsp:cNvPr id="0" name=""/>
        <dsp:cNvSpPr/>
      </dsp:nvSpPr>
      <dsp:spPr>
        <a:xfrm>
          <a:off x="1322167" y="2095215"/>
          <a:ext cx="1121705" cy="917029"/>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Mobile</a:t>
          </a:r>
        </a:p>
      </dsp:txBody>
      <dsp:txXfrm>
        <a:off x="1486437" y="2229511"/>
        <a:ext cx="793165" cy="648437"/>
      </dsp:txXfrm>
    </dsp:sp>
    <dsp:sp modelId="{8EE5EFDB-BB84-4D23-A5BD-3C4D5EFA995A}">
      <dsp:nvSpPr>
        <dsp:cNvPr id="0" name=""/>
        <dsp:cNvSpPr/>
      </dsp:nvSpPr>
      <dsp:spPr>
        <a:xfrm rot="10832292">
          <a:off x="1311615" y="1458829"/>
          <a:ext cx="146873" cy="39328"/>
        </a:xfrm>
        <a:custGeom>
          <a:avLst/>
          <a:gdLst/>
          <a:ahLst/>
          <a:cxnLst/>
          <a:rect l="0" t="0" r="0" b="0"/>
          <a:pathLst>
            <a:path>
              <a:moveTo>
                <a:pt x="0" y="19664"/>
              </a:moveTo>
              <a:lnTo>
                <a:pt x="146873"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rot="10800000">
        <a:off x="1381380" y="1474821"/>
        <a:ext cx="7343" cy="7343"/>
      </dsp:txXfrm>
    </dsp:sp>
    <dsp:sp modelId="{304DC816-1DBC-4C20-80C6-B6D22E7719C1}">
      <dsp:nvSpPr>
        <dsp:cNvPr id="0" name=""/>
        <dsp:cNvSpPr/>
      </dsp:nvSpPr>
      <dsp:spPr>
        <a:xfrm>
          <a:off x="155214" y="1046478"/>
          <a:ext cx="1156451" cy="851789"/>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err="1"/>
            <a:t>Physical</a:t>
          </a:r>
          <a:r>
            <a:rPr lang="es-ES" sz="1600" kern="1200" dirty="0"/>
            <a:t> Store</a:t>
          </a:r>
        </a:p>
      </dsp:txBody>
      <dsp:txXfrm>
        <a:off x="324572" y="1171220"/>
        <a:ext cx="817735" cy="6023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A8D3-9D85-4C37-B50F-66982062CC5F}">
      <dsp:nvSpPr>
        <dsp:cNvPr id="0" name=""/>
        <dsp:cNvSpPr/>
      </dsp:nvSpPr>
      <dsp:spPr>
        <a:xfrm>
          <a:off x="714654" y="340953"/>
          <a:ext cx="2297034" cy="2297034"/>
        </a:xfrm>
        <a:prstGeom prst="blockArc">
          <a:avLst>
            <a:gd name="adj1" fmla="val 10800000"/>
            <a:gd name="adj2" fmla="val 16200000"/>
            <a:gd name="adj3" fmla="val 4637"/>
          </a:avLst>
        </a:prstGeom>
        <a:solidFill>
          <a:schemeClr val="bg1">
            <a:lumMod val="75000"/>
          </a:schemeClr>
        </a:solidFill>
        <a:ln>
          <a:solidFill>
            <a:schemeClr val="bg1">
              <a:lumMod val="85000"/>
            </a:schemeClr>
          </a:solidFill>
        </a:ln>
        <a:effectLst/>
      </dsp:spPr>
      <dsp:style>
        <a:lnRef idx="0">
          <a:scrgbClr r="0" g="0" b="0"/>
        </a:lnRef>
        <a:fillRef idx="1">
          <a:scrgbClr r="0" g="0" b="0"/>
        </a:fillRef>
        <a:effectRef idx="0">
          <a:scrgbClr r="0" g="0" b="0"/>
        </a:effectRef>
        <a:fontRef idx="minor">
          <a:schemeClr val="lt1"/>
        </a:fontRef>
      </dsp:style>
    </dsp:sp>
    <dsp:sp modelId="{68BB3E0E-9786-4A14-88FD-309A467FA781}">
      <dsp:nvSpPr>
        <dsp:cNvPr id="0" name=""/>
        <dsp:cNvSpPr/>
      </dsp:nvSpPr>
      <dsp:spPr>
        <a:xfrm>
          <a:off x="714654" y="340953"/>
          <a:ext cx="2297034" cy="2297034"/>
        </a:xfrm>
        <a:prstGeom prst="blockArc">
          <a:avLst>
            <a:gd name="adj1" fmla="val 5400000"/>
            <a:gd name="adj2" fmla="val 108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2CDA8852-FB26-48A3-ACF4-085290911D39}">
      <dsp:nvSpPr>
        <dsp:cNvPr id="0" name=""/>
        <dsp:cNvSpPr/>
      </dsp:nvSpPr>
      <dsp:spPr>
        <a:xfrm>
          <a:off x="714654" y="340953"/>
          <a:ext cx="2297034" cy="2297034"/>
        </a:xfrm>
        <a:prstGeom prst="blockArc">
          <a:avLst>
            <a:gd name="adj1" fmla="val 0"/>
            <a:gd name="adj2" fmla="val 54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B929B56-2DB0-462A-A31B-39ED6031F8CA}">
      <dsp:nvSpPr>
        <dsp:cNvPr id="0" name=""/>
        <dsp:cNvSpPr/>
      </dsp:nvSpPr>
      <dsp:spPr>
        <a:xfrm>
          <a:off x="714654" y="340953"/>
          <a:ext cx="2297034" cy="2297034"/>
        </a:xfrm>
        <a:prstGeom prst="blockArc">
          <a:avLst>
            <a:gd name="adj1" fmla="val 16200000"/>
            <a:gd name="adj2" fmla="val 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97E31E1B-7190-4FC1-BF8B-37DC7DF7AFB6}">
      <dsp:nvSpPr>
        <dsp:cNvPr id="0" name=""/>
        <dsp:cNvSpPr/>
      </dsp:nvSpPr>
      <dsp:spPr>
        <a:xfrm>
          <a:off x="1434874" y="1067296"/>
          <a:ext cx="856595" cy="844347"/>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err="1"/>
            <a:t>User</a:t>
          </a:r>
          <a:endParaRPr lang="es-ES" sz="2300" kern="1200" dirty="0"/>
        </a:p>
      </dsp:txBody>
      <dsp:txXfrm>
        <a:off x="1560319" y="1190948"/>
        <a:ext cx="605705" cy="597043"/>
      </dsp:txXfrm>
    </dsp:sp>
    <dsp:sp modelId="{A91D6418-9EC7-4A36-9561-FFA7B6FAD3CD}">
      <dsp:nvSpPr>
        <dsp:cNvPr id="0" name=""/>
        <dsp:cNvSpPr/>
      </dsp:nvSpPr>
      <dsp:spPr>
        <a:xfrm>
          <a:off x="1238241" y="-80787"/>
          <a:ext cx="1249861" cy="896744"/>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s-ES" sz="1300" kern="1200" dirty="0" err="1"/>
            <a:t>eCommerce</a:t>
          </a:r>
          <a:endParaRPr lang="es-ES" sz="1300" kern="1200" dirty="0"/>
        </a:p>
      </dsp:txBody>
      <dsp:txXfrm>
        <a:off x="1421279" y="50538"/>
        <a:ext cx="883785" cy="634094"/>
      </dsp:txXfrm>
    </dsp:sp>
    <dsp:sp modelId="{62869AF2-620A-4D77-8858-446EEAA166A9}">
      <dsp:nvSpPr>
        <dsp:cNvPr id="0" name=""/>
        <dsp:cNvSpPr/>
      </dsp:nvSpPr>
      <dsp:spPr>
        <a:xfrm>
          <a:off x="2405055" y="1059521"/>
          <a:ext cx="1160006" cy="859898"/>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kern="1200" dirty="0">
              <a:solidFill>
                <a:schemeClr val="tx1"/>
              </a:solidFill>
            </a:rPr>
            <a:t>Online Marketplace</a:t>
          </a:r>
        </a:p>
      </dsp:txBody>
      <dsp:txXfrm>
        <a:off x="2574934" y="1185450"/>
        <a:ext cx="820248" cy="608040"/>
      </dsp:txXfrm>
    </dsp:sp>
    <dsp:sp modelId="{32E6144D-F8C4-44A9-BA1B-29D48AB3E0C2}">
      <dsp:nvSpPr>
        <dsp:cNvPr id="0" name=""/>
        <dsp:cNvSpPr/>
      </dsp:nvSpPr>
      <dsp:spPr>
        <a:xfrm>
          <a:off x="1320802" y="2156113"/>
          <a:ext cx="1084738" cy="910488"/>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Mobile</a:t>
          </a:r>
        </a:p>
      </dsp:txBody>
      <dsp:txXfrm>
        <a:off x="1479658" y="2289451"/>
        <a:ext cx="767026" cy="643812"/>
      </dsp:txXfrm>
    </dsp:sp>
    <dsp:sp modelId="{0F6B9D69-7796-4C31-994B-8ACC24753B93}">
      <dsp:nvSpPr>
        <dsp:cNvPr id="0" name=""/>
        <dsp:cNvSpPr/>
      </dsp:nvSpPr>
      <dsp:spPr>
        <a:xfrm>
          <a:off x="198826" y="1067300"/>
          <a:ext cx="1084916" cy="844341"/>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err="1"/>
            <a:t>Physical</a:t>
          </a:r>
          <a:r>
            <a:rPr lang="es-ES" sz="1600" kern="1200" dirty="0"/>
            <a:t> Store</a:t>
          </a:r>
        </a:p>
      </dsp:txBody>
      <dsp:txXfrm>
        <a:off x="357708" y="1190951"/>
        <a:ext cx="767152" cy="59703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salesforce.com/eu/blog/2020/12/omnichannel-strategy-benefits.html#:~:text=An%20omnichannel%20strategy%20benefits%20businesses%20by%20providing%20them%20with%20a,and%20develop%20smarter%20replenishment%20practices" TargetMode="External"/><Relationship Id="rId2" Type="http://schemas.openxmlformats.org/officeDocument/2006/relationships/hyperlink" Target="https://www.shopify.com/enterprise/omni-channel-vs-multi-channel" TargetMode="External"/><Relationship Id="rId1" Type="http://schemas.openxmlformats.org/officeDocument/2006/relationships/slideLayout" Target="../slideLayouts/slideLayout1.xml"/><Relationship Id="rId4" Type="http://schemas.openxmlformats.org/officeDocument/2006/relationships/hyperlink" Target="https://www.silverearth.com/5-challenges-of-omnichannel-busines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IMPLEMENTING THE OMNICHANNEL MODEL AND INCREASING CONVENIENCE</a:t>
            </a:r>
          </a:p>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s-ES" sz="4800" kern="0" spc="-150" dirty="0" err="1">
                <a:solidFill>
                  <a:schemeClr val="tx1"/>
                </a:solidFill>
                <a:latin typeface="+mj-lt"/>
                <a:ea typeface="Tahoma" panose="020B0604030504040204" pitchFamily="34" charset="0"/>
                <a:cs typeface="Tahoma" panose="020B0604030504040204" pitchFamily="34" charset="0"/>
              </a:rPr>
              <a:t>Omnichannel</a:t>
            </a:r>
            <a:r>
              <a:rPr lang="es-ES" sz="4800" kern="0" spc="-150" dirty="0">
                <a:solidFill>
                  <a:schemeClr val="tx1"/>
                </a:solidFill>
                <a:latin typeface="+mj-lt"/>
                <a:ea typeface="Tahoma" panose="020B0604030504040204" pitchFamily="34" charset="0"/>
                <a:cs typeface="Tahoma" panose="020B0604030504040204" pitchFamily="34" charset="0"/>
              </a:rPr>
              <a:t> </a:t>
            </a:r>
            <a:r>
              <a:rPr lang="es-ES" sz="4800" kern="0" spc="-150" dirty="0" err="1">
                <a:solidFill>
                  <a:schemeClr val="tx1"/>
                </a:solidFill>
                <a:latin typeface="+mj-lt"/>
                <a:ea typeface="Tahoma" panose="020B0604030504040204" pitchFamily="34" charset="0"/>
                <a:cs typeface="Tahoma" panose="020B0604030504040204" pitchFamily="34" charset="0"/>
              </a:rPr>
              <a:t>basics</a:t>
            </a:r>
            <a:r>
              <a:rPr lang="es-ES" sz="4800" kern="0" spc="-150" dirty="0">
                <a:solidFill>
                  <a:schemeClr val="tx1"/>
                </a:solidFill>
                <a:latin typeface="+mj-lt"/>
                <a:ea typeface="Tahoma" panose="020B0604030504040204" pitchFamily="34" charset="0"/>
                <a:cs typeface="Tahoma" panose="020B0604030504040204" pitchFamily="34" charset="0"/>
              </a:rPr>
              <a:t> and </a:t>
            </a:r>
            <a:r>
              <a:rPr lang="es-ES" sz="4800" kern="0" spc="-150" dirty="0" err="1">
                <a:solidFill>
                  <a:schemeClr val="tx1"/>
                </a:solidFill>
                <a:latin typeface="+mj-lt"/>
                <a:ea typeface="Tahoma" panose="020B0604030504040204" pitchFamily="34" charset="0"/>
                <a:cs typeface="Tahoma" panose="020B0604030504040204" pitchFamily="34" charset="0"/>
              </a:rPr>
              <a:t>strategies</a:t>
            </a:r>
            <a:r>
              <a:rPr lang="es-ES" sz="4800" kern="0" spc="-150" dirty="0">
                <a:solidFill>
                  <a:schemeClr val="tx1"/>
                </a:solidFill>
                <a:latin typeface="+mj-lt"/>
                <a:ea typeface="Tahoma" panose="020B0604030504040204" pitchFamily="34" charset="0"/>
                <a:cs typeface="Tahoma" panose="020B0604030504040204" pitchFamily="34" charset="0"/>
              </a:rPr>
              <a:t> </a:t>
            </a: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1.4.: </a:t>
            </a:r>
            <a:r>
              <a:rPr lang="en-US" sz="2200" b="1" dirty="0">
                <a:solidFill>
                  <a:srgbClr val="0CA373"/>
                </a:solidFill>
                <a:latin typeface="+mj-lt"/>
                <a:ea typeface="Lato Light" panose="020F0502020204030203" pitchFamily="34" charset="0"/>
                <a:cs typeface="Abhaya Libre" panose="02000603000000000000" pitchFamily="2" charset="77"/>
              </a:rPr>
              <a:t>Benefits</a:t>
            </a:r>
            <a:r>
              <a:rPr lang="en-US" sz="2200" dirty="0">
                <a:latin typeface="+mj-lt"/>
                <a:ea typeface="Lato Light" panose="020F0502020204030203" pitchFamily="34" charset="0"/>
                <a:cs typeface="Abhaya Libre" panose="02000603000000000000" pitchFamily="2" charset="77"/>
              </a:rPr>
              <a:t> and challenges (3)</a:t>
            </a:r>
          </a:p>
        </p:txBody>
      </p:sp>
      <p:sp>
        <p:nvSpPr>
          <p:cNvPr id="7" name="CuadroTexto 7">
            <a:extLst>
              <a:ext uri="{FF2B5EF4-FFF2-40B4-BE49-F238E27FC236}">
                <a16:creationId xmlns:a16="http://schemas.microsoft.com/office/drawing/2014/main" id="{89D4128F-1674-4352-91FB-1848B2DF78BC}"/>
              </a:ext>
            </a:extLst>
          </p:cNvPr>
          <p:cNvSpPr txBox="1"/>
          <p:nvPr/>
        </p:nvSpPr>
        <p:spPr>
          <a:xfrm>
            <a:off x="377556" y="2259862"/>
            <a:ext cx="11092394" cy="2569934"/>
          </a:xfrm>
          <a:prstGeom prst="rect">
            <a:avLst/>
          </a:prstGeom>
          <a:noFill/>
        </p:spPr>
        <p:txBody>
          <a:bodyPr wrap="square">
            <a:spAutoFit/>
          </a:bodyPr>
          <a:lstStyle/>
          <a:p>
            <a:pPr marL="457200" indent="-457200">
              <a:buFont typeface="+mj-lt"/>
              <a:buAutoNum type="arabicPeriod" startAt="5"/>
            </a:pPr>
            <a:r>
              <a:rPr lang="en-US" sz="2300" b="1" dirty="0"/>
              <a:t>Business Integration. </a:t>
            </a:r>
            <a:r>
              <a:rPr lang="en-US" sz="2300" dirty="0"/>
              <a:t>It is composed of five elements: 1) Customer service, 2) sales, 3) merchandising, 4) inventory, 5) enterprise resource planning. These elements </a:t>
            </a:r>
            <a:r>
              <a:rPr lang="en-US" sz="2300" b="1" dirty="0">
                <a:solidFill>
                  <a:srgbClr val="0CA373"/>
                </a:solidFill>
              </a:rPr>
              <a:t>combine </a:t>
            </a:r>
            <a:r>
              <a:rPr lang="en-US" sz="2300" dirty="0"/>
              <a:t>to enhance the level of both customer service and products. </a:t>
            </a:r>
          </a:p>
          <a:p>
            <a:pPr marL="457200" indent="-457200">
              <a:buFont typeface="+mj-lt"/>
              <a:buAutoNum type="arabicPeriod" startAt="5"/>
            </a:pPr>
            <a:endParaRPr lang="en-US" sz="2300" dirty="0"/>
          </a:p>
          <a:p>
            <a:pPr marL="457200" indent="-457200">
              <a:buFont typeface="+mj-lt"/>
              <a:buAutoNum type="arabicPeriod" startAt="5"/>
            </a:pPr>
            <a:r>
              <a:rPr lang="en-US" sz="2300" b="1" dirty="0"/>
              <a:t>Experience and Service Focused Shopping.</a:t>
            </a:r>
            <a:r>
              <a:rPr lang="en-US" sz="2300" dirty="0"/>
              <a:t> Providing multi-channel services and products is key to offering customers the best service available. To do so, </a:t>
            </a:r>
            <a:r>
              <a:rPr lang="en-US" sz="2300" b="1" dirty="0">
                <a:solidFill>
                  <a:srgbClr val="0CA373"/>
                </a:solidFill>
              </a:rPr>
              <a:t>Omnichannel management </a:t>
            </a:r>
            <a:r>
              <a:rPr lang="en-US" sz="2300" dirty="0"/>
              <a:t>is paramount to providing proper service-focused shopping. </a:t>
            </a:r>
          </a:p>
        </p:txBody>
      </p:sp>
    </p:spTree>
    <p:extLst>
      <p:ext uri="{BB962C8B-B14F-4D97-AF65-F5344CB8AC3E}">
        <p14:creationId xmlns:p14="http://schemas.microsoft.com/office/powerpoint/2010/main" val="199540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6" name="Rectángulo: esquinas redondeadas 13">
            <a:extLst>
              <a:ext uri="{FF2B5EF4-FFF2-40B4-BE49-F238E27FC236}">
                <a16:creationId xmlns:a16="http://schemas.microsoft.com/office/drawing/2014/main" id="{017197CF-08EA-467A-9F82-B313202CB162}"/>
              </a:ext>
            </a:extLst>
          </p:cNvPr>
          <p:cNvSpPr/>
          <p:nvPr/>
        </p:nvSpPr>
        <p:spPr>
          <a:xfrm>
            <a:off x="1908313" y="3987163"/>
            <a:ext cx="8953279" cy="789605"/>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rPr>
              <a:t>	3. Stock-related inputs </a:t>
            </a:r>
            <a:r>
              <a:rPr lang="en-US" sz="2400" dirty="0"/>
              <a:t>might not be as precise as needed</a:t>
            </a:r>
            <a:endParaRPr lang="en-US" sz="2400" dirty="0">
              <a:latin typeface="+mn-lt"/>
              <a:cs typeface="+mn-cs"/>
            </a:endParaRPr>
          </a:p>
        </p:txBody>
      </p:sp>
      <p:sp>
        <p:nvSpPr>
          <p:cNvPr id="7" name="object 16"/>
          <p:cNvSpPr txBox="1">
            <a:spLocks/>
          </p:cNvSpPr>
          <p:nvPr/>
        </p:nvSpPr>
        <p:spPr>
          <a:xfrm>
            <a:off x="1908313" y="120168"/>
            <a:ext cx="8706678" cy="6222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es-ES" b="1" kern="0" spc="-150" dirty="0">
                <a:solidFill>
                  <a:schemeClr val="tx1"/>
                </a:solidFill>
                <a:latin typeface="+mj-lt"/>
                <a:ea typeface="Tahoma" panose="020B0604030504040204" pitchFamily="34" charset="0"/>
                <a:cs typeface="Tahoma" panose="020B0604030504040204" pitchFamily="34" charset="0"/>
              </a:rPr>
              <a:t>UNIT 1: </a:t>
            </a:r>
            <a:r>
              <a:rPr lang="es-ES" b="1" kern="0" spc="-150" dirty="0" err="1">
                <a:solidFill>
                  <a:schemeClr val="tx1"/>
                </a:solidFill>
                <a:latin typeface="+mj-lt"/>
                <a:ea typeface="Tahoma" panose="020B0604030504040204" pitchFamily="34" charset="0"/>
                <a:cs typeface="Tahoma" panose="020B0604030504040204" pitchFamily="34" charset="0"/>
              </a:rPr>
              <a:t>Omnichannel</a:t>
            </a:r>
            <a:r>
              <a:rPr lang="es-ES" b="1" kern="0" spc="-150" dirty="0">
                <a:solidFill>
                  <a:schemeClr val="tx1"/>
                </a:solidFill>
                <a:latin typeface="+mj-lt"/>
                <a:ea typeface="Tahoma" panose="020B0604030504040204" pitchFamily="34" charset="0"/>
                <a:cs typeface="Tahoma" panose="020B0604030504040204" pitchFamily="34" charset="0"/>
              </a:rPr>
              <a:t> </a:t>
            </a:r>
            <a:r>
              <a:rPr lang="es-ES" b="1" kern="0" spc="-150" dirty="0" err="1">
                <a:solidFill>
                  <a:schemeClr val="tx1"/>
                </a:solidFill>
                <a:latin typeface="+mj-lt"/>
                <a:ea typeface="Tahoma" panose="020B0604030504040204" pitchFamily="34" charset="0"/>
                <a:cs typeface="Tahoma" panose="020B0604030504040204" pitchFamily="34" charset="0"/>
              </a:rPr>
              <a:t>basics</a:t>
            </a:r>
            <a:r>
              <a:rPr lang="es-ES" b="1" kern="0" spc="-150" dirty="0">
                <a:solidFill>
                  <a:schemeClr val="tx1"/>
                </a:solidFill>
                <a:latin typeface="+mj-lt"/>
                <a:ea typeface="Tahoma" panose="020B0604030504040204" pitchFamily="34" charset="0"/>
                <a:cs typeface="Tahoma" panose="020B0604030504040204" pitchFamily="34" charset="0"/>
              </a:rPr>
              <a:t> and </a:t>
            </a:r>
            <a:r>
              <a:rPr lang="es-ES" b="1" kern="0" spc="-150" dirty="0" err="1">
                <a:solidFill>
                  <a:schemeClr val="tx1"/>
                </a:solidFill>
                <a:latin typeface="+mj-lt"/>
                <a:ea typeface="Tahoma" panose="020B0604030504040204" pitchFamily="34" charset="0"/>
                <a:cs typeface="Tahoma" panose="020B0604030504040204" pitchFamily="34" charset="0"/>
              </a:rPr>
              <a:t>strategies</a:t>
            </a:r>
            <a:r>
              <a:rPr lang="es-ES" b="1" kern="0" spc="-150" dirty="0">
                <a:solidFill>
                  <a:schemeClr val="tx1"/>
                </a:solidFill>
                <a:latin typeface="+mj-lt"/>
                <a:ea typeface="Tahoma" panose="020B0604030504040204" pitchFamily="34" charset="0"/>
                <a:cs typeface="Tahoma" panose="020B0604030504040204" pitchFamily="34" charset="0"/>
              </a:rPr>
              <a:t> </a:t>
            </a: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14" normalizeH="0" baseline="0" noProof="0" dirty="0">
                <a:ln>
                  <a:noFill/>
                </a:ln>
                <a:effectLst/>
                <a:uLnTx/>
                <a:uFillTx/>
                <a:latin typeface="+mj-lt"/>
                <a:ea typeface="+mn-ea"/>
                <a:cs typeface="Tahoma"/>
              </a:rPr>
              <a:t>SECTION 1.4.: </a:t>
            </a:r>
            <a:r>
              <a:rPr lang="en-US" sz="2200" dirty="0">
                <a:latin typeface="+mj-lt"/>
                <a:ea typeface="Lato Light" panose="020F0502020204030203" pitchFamily="34" charset="0"/>
                <a:cs typeface="Abhaya Libre" panose="02000603000000000000" pitchFamily="2" charset="77"/>
              </a:rPr>
              <a:t>Benefits and </a:t>
            </a:r>
            <a:r>
              <a:rPr lang="en-US" sz="2200" b="1" dirty="0">
                <a:solidFill>
                  <a:srgbClr val="0CA373"/>
                </a:solidFill>
                <a:latin typeface="+mj-lt"/>
                <a:ea typeface="Lato Light" panose="020F0502020204030203" pitchFamily="34" charset="0"/>
                <a:cs typeface="Abhaya Libre" panose="02000603000000000000" pitchFamily="2" charset="77"/>
              </a:rPr>
              <a:t>challenges</a:t>
            </a:r>
            <a:r>
              <a:rPr lang="en-US" sz="2200" dirty="0">
                <a:latin typeface="+mj-lt"/>
                <a:ea typeface="Lato Light" panose="020F0502020204030203" pitchFamily="34" charset="0"/>
                <a:cs typeface="Abhaya Libre" panose="02000603000000000000" pitchFamily="2" charset="77"/>
              </a:rPr>
              <a:t> (4)</a:t>
            </a:r>
          </a:p>
        </p:txBody>
      </p:sp>
      <p:sp>
        <p:nvSpPr>
          <p:cNvPr id="9" name="Rectángulo: esquinas redondeadas 8">
            <a:extLst>
              <a:ext uri="{FF2B5EF4-FFF2-40B4-BE49-F238E27FC236}">
                <a16:creationId xmlns:a16="http://schemas.microsoft.com/office/drawing/2014/main" id="{35EFE177-EBC1-4DEF-8C76-46AF4E05F823}"/>
              </a:ext>
            </a:extLst>
          </p:cNvPr>
          <p:cNvSpPr/>
          <p:nvPr/>
        </p:nvSpPr>
        <p:spPr>
          <a:xfrm>
            <a:off x="1954694" y="5067858"/>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latin typeface="+mn-lt"/>
                <a:cs typeface="+mn-cs"/>
              </a:rPr>
              <a:t>	4. Customer Support </a:t>
            </a:r>
            <a:r>
              <a:rPr lang="en-US" sz="2400" dirty="0">
                <a:latin typeface="+mn-lt"/>
                <a:cs typeface="+mn-cs"/>
              </a:rPr>
              <a:t>might be incomplete or inexistent</a:t>
            </a:r>
          </a:p>
        </p:txBody>
      </p:sp>
      <p:sp>
        <p:nvSpPr>
          <p:cNvPr id="10" name="Rectángulo: esquinas redondeadas 11">
            <a:extLst>
              <a:ext uri="{FF2B5EF4-FFF2-40B4-BE49-F238E27FC236}">
                <a16:creationId xmlns:a16="http://schemas.microsoft.com/office/drawing/2014/main" id="{FCAD46BE-73A8-4032-AFE5-45EDB501EE03}"/>
              </a:ext>
            </a:extLst>
          </p:cNvPr>
          <p:cNvSpPr/>
          <p:nvPr/>
        </p:nvSpPr>
        <p:spPr>
          <a:xfrm>
            <a:off x="1855304" y="1518387"/>
            <a:ext cx="8999660"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latin typeface="+mn-lt"/>
                <a:cs typeface="+mn-cs"/>
              </a:rPr>
              <a:t>	1. Service unification</a:t>
            </a:r>
            <a:r>
              <a:rPr lang="en-US" sz="2400" dirty="0">
                <a:latin typeface="+mn-lt"/>
                <a:cs typeface="+mn-cs"/>
              </a:rPr>
              <a:t> might prove difficult when taking </a:t>
            </a:r>
          </a:p>
          <a:p>
            <a:r>
              <a:rPr lang="en-US" sz="2400" dirty="0"/>
              <a:t>	</a:t>
            </a:r>
            <a:r>
              <a:rPr lang="en-US" sz="2400" dirty="0">
                <a:latin typeface="+mn-lt"/>
                <a:cs typeface="+mn-cs"/>
              </a:rPr>
              <a:t>into account the price variances within channels</a:t>
            </a:r>
          </a:p>
        </p:txBody>
      </p:sp>
      <p:sp>
        <p:nvSpPr>
          <p:cNvPr id="11" name="Rectángulo: esquinas redondeadas 12">
            <a:extLst>
              <a:ext uri="{FF2B5EF4-FFF2-40B4-BE49-F238E27FC236}">
                <a16:creationId xmlns:a16="http://schemas.microsoft.com/office/drawing/2014/main" id="{4181A552-2273-42A5-AF07-5CDC12FECBE0}"/>
              </a:ext>
            </a:extLst>
          </p:cNvPr>
          <p:cNvSpPr/>
          <p:nvPr/>
        </p:nvSpPr>
        <p:spPr>
          <a:xfrm>
            <a:off x="1901685" y="2796025"/>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defTabSz="914400" eaLnBrk="1" fontAlgn="auto" hangingPunct="1">
              <a:spcBef>
                <a:spcPts val="0"/>
              </a:spcBef>
              <a:spcAft>
                <a:spcPts val="0"/>
              </a:spcAft>
              <a:defRPr/>
            </a:pPr>
            <a:r>
              <a:rPr lang="en-US" sz="2400" b="1" dirty="0">
                <a:solidFill>
                  <a:srgbClr val="0CA373"/>
                </a:solidFill>
                <a:latin typeface="+mn-lt"/>
                <a:cs typeface="+mn-cs"/>
              </a:rPr>
              <a:t>	2. Order management </a:t>
            </a:r>
            <a:r>
              <a:rPr lang="en-US" sz="2400" dirty="0">
                <a:latin typeface="+mn-lt"/>
                <a:cs typeface="+mn-cs"/>
              </a:rPr>
              <a:t>might not be good enough</a:t>
            </a:r>
          </a:p>
        </p:txBody>
      </p:sp>
    </p:spTree>
    <p:extLst>
      <p:ext uri="{BB962C8B-B14F-4D97-AF65-F5344CB8AC3E}">
        <p14:creationId xmlns:p14="http://schemas.microsoft.com/office/powerpoint/2010/main" val="233946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6" name="Rectángulo: esquinas redondeadas 13">
            <a:extLst>
              <a:ext uri="{FF2B5EF4-FFF2-40B4-BE49-F238E27FC236}">
                <a16:creationId xmlns:a16="http://schemas.microsoft.com/office/drawing/2014/main" id="{017197CF-08EA-467A-9F82-B313202CB162}"/>
              </a:ext>
            </a:extLst>
          </p:cNvPr>
          <p:cNvSpPr/>
          <p:nvPr/>
        </p:nvSpPr>
        <p:spPr>
          <a:xfrm>
            <a:off x="1934817" y="4576325"/>
            <a:ext cx="9024730"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rPr>
              <a:t>	</a:t>
            </a:r>
            <a:r>
              <a:rPr lang="en-US" sz="2400" b="1" dirty="0">
                <a:solidFill>
                  <a:srgbClr val="0CA373"/>
                </a:solidFill>
                <a:latin typeface="+mn-lt"/>
                <a:cs typeface="+mn-cs"/>
              </a:rPr>
              <a:t>7. </a:t>
            </a:r>
            <a:r>
              <a:rPr lang="en-US" sz="2400" dirty="0"/>
              <a:t>Partners might </a:t>
            </a:r>
            <a:r>
              <a:rPr lang="en-US" sz="2400" b="1" dirty="0">
                <a:solidFill>
                  <a:srgbClr val="0CA373"/>
                </a:solidFill>
              </a:rPr>
              <a:t>not have previous experience </a:t>
            </a:r>
            <a:r>
              <a:rPr lang="en-US" sz="2400" dirty="0"/>
              <a:t>with 	Omnichannel management</a:t>
            </a:r>
            <a:endParaRPr lang="en-US" sz="2400" dirty="0">
              <a:latin typeface="+mn-lt"/>
              <a:cs typeface="+mn-cs"/>
            </a:endParaRPr>
          </a:p>
        </p:txBody>
      </p:sp>
      <p:sp>
        <p:nvSpPr>
          <p:cNvPr id="7" name="object 16"/>
          <p:cNvSpPr txBox="1">
            <a:spLocks/>
          </p:cNvSpPr>
          <p:nvPr/>
        </p:nvSpPr>
        <p:spPr>
          <a:xfrm>
            <a:off x="1908313" y="120168"/>
            <a:ext cx="8706678" cy="6222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es-ES" b="1" kern="0" spc="-150" dirty="0">
                <a:solidFill>
                  <a:schemeClr val="tx1"/>
                </a:solidFill>
                <a:latin typeface="+mj-lt"/>
                <a:ea typeface="Tahoma" panose="020B0604030504040204" pitchFamily="34" charset="0"/>
                <a:cs typeface="Tahoma" panose="020B0604030504040204" pitchFamily="34" charset="0"/>
              </a:rPr>
              <a:t>UNIT 1: </a:t>
            </a:r>
            <a:r>
              <a:rPr lang="es-ES" b="1" kern="0" spc="-150" dirty="0" err="1">
                <a:solidFill>
                  <a:schemeClr val="tx1"/>
                </a:solidFill>
                <a:latin typeface="+mj-lt"/>
                <a:ea typeface="Tahoma" panose="020B0604030504040204" pitchFamily="34" charset="0"/>
                <a:cs typeface="Tahoma" panose="020B0604030504040204" pitchFamily="34" charset="0"/>
              </a:rPr>
              <a:t>Omnichannel</a:t>
            </a:r>
            <a:r>
              <a:rPr lang="es-ES" b="1" kern="0" spc="-150" dirty="0">
                <a:solidFill>
                  <a:schemeClr val="tx1"/>
                </a:solidFill>
                <a:latin typeface="+mj-lt"/>
                <a:ea typeface="Tahoma" panose="020B0604030504040204" pitchFamily="34" charset="0"/>
                <a:cs typeface="Tahoma" panose="020B0604030504040204" pitchFamily="34" charset="0"/>
              </a:rPr>
              <a:t> </a:t>
            </a:r>
            <a:r>
              <a:rPr lang="es-ES" b="1" kern="0" spc="-150" dirty="0" err="1">
                <a:solidFill>
                  <a:schemeClr val="tx1"/>
                </a:solidFill>
                <a:latin typeface="+mj-lt"/>
                <a:ea typeface="Tahoma" panose="020B0604030504040204" pitchFamily="34" charset="0"/>
                <a:cs typeface="Tahoma" panose="020B0604030504040204" pitchFamily="34" charset="0"/>
              </a:rPr>
              <a:t>basics</a:t>
            </a:r>
            <a:r>
              <a:rPr lang="es-ES" b="1" kern="0" spc="-150" dirty="0">
                <a:solidFill>
                  <a:schemeClr val="tx1"/>
                </a:solidFill>
                <a:latin typeface="+mj-lt"/>
                <a:ea typeface="Tahoma" panose="020B0604030504040204" pitchFamily="34" charset="0"/>
                <a:cs typeface="Tahoma" panose="020B0604030504040204" pitchFamily="34" charset="0"/>
              </a:rPr>
              <a:t> and </a:t>
            </a:r>
            <a:r>
              <a:rPr lang="es-ES" b="1" kern="0" spc="-150" dirty="0" err="1">
                <a:solidFill>
                  <a:schemeClr val="tx1"/>
                </a:solidFill>
                <a:latin typeface="+mj-lt"/>
                <a:ea typeface="Tahoma" panose="020B0604030504040204" pitchFamily="34" charset="0"/>
                <a:cs typeface="Tahoma" panose="020B0604030504040204" pitchFamily="34" charset="0"/>
              </a:rPr>
              <a:t>strategies</a:t>
            </a:r>
            <a:r>
              <a:rPr lang="es-ES" b="1" kern="0" spc="-150" dirty="0">
                <a:solidFill>
                  <a:schemeClr val="tx1"/>
                </a:solidFill>
                <a:latin typeface="+mj-lt"/>
                <a:ea typeface="Tahoma" panose="020B0604030504040204" pitchFamily="34" charset="0"/>
                <a:cs typeface="Tahoma" panose="020B0604030504040204" pitchFamily="34" charset="0"/>
              </a:rPr>
              <a:t> </a:t>
            </a: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14" normalizeH="0" baseline="0" noProof="0" dirty="0">
                <a:ln>
                  <a:noFill/>
                </a:ln>
                <a:effectLst/>
                <a:uLnTx/>
                <a:uFillTx/>
                <a:latin typeface="+mj-lt"/>
                <a:ea typeface="+mn-ea"/>
                <a:cs typeface="Tahoma"/>
              </a:rPr>
              <a:t>SECTION 1.4.: </a:t>
            </a:r>
            <a:r>
              <a:rPr lang="en-US" sz="2200" dirty="0">
                <a:latin typeface="+mj-lt"/>
                <a:ea typeface="Lato Light" panose="020F0502020204030203" pitchFamily="34" charset="0"/>
                <a:cs typeface="Abhaya Libre" panose="02000603000000000000" pitchFamily="2" charset="77"/>
              </a:rPr>
              <a:t>Benefits and </a:t>
            </a:r>
            <a:r>
              <a:rPr lang="en-US" sz="2200" b="1" dirty="0">
                <a:solidFill>
                  <a:srgbClr val="0CA373"/>
                </a:solidFill>
                <a:latin typeface="+mj-lt"/>
                <a:ea typeface="Lato Light" panose="020F0502020204030203" pitchFamily="34" charset="0"/>
                <a:cs typeface="Abhaya Libre" panose="02000603000000000000" pitchFamily="2" charset="77"/>
              </a:rPr>
              <a:t>challenges</a:t>
            </a:r>
            <a:r>
              <a:rPr lang="en-US" sz="2200" dirty="0">
                <a:latin typeface="+mj-lt"/>
                <a:ea typeface="Lato Light" panose="020F0502020204030203" pitchFamily="34" charset="0"/>
                <a:cs typeface="Abhaya Libre" panose="02000603000000000000" pitchFamily="2" charset="77"/>
              </a:rPr>
              <a:t> (4)</a:t>
            </a:r>
          </a:p>
        </p:txBody>
      </p:sp>
      <p:sp>
        <p:nvSpPr>
          <p:cNvPr id="9" name="Rectángulo: esquinas redondeadas 11">
            <a:extLst>
              <a:ext uri="{FF2B5EF4-FFF2-40B4-BE49-F238E27FC236}">
                <a16:creationId xmlns:a16="http://schemas.microsoft.com/office/drawing/2014/main" id="{FCAD46BE-73A8-4032-AFE5-45EDB501EE03}"/>
              </a:ext>
            </a:extLst>
          </p:cNvPr>
          <p:cNvSpPr/>
          <p:nvPr/>
        </p:nvSpPr>
        <p:spPr>
          <a:xfrm>
            <a:off x="1908313" y="1515261"/>
            <a:ext cx="9098122"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latin typeface="+mn-lt"/>
                <a:cs typeface="+mn-cs"/>
              </a:rPr>
              <a:t>	5. Loyalty programs </a:t>
            </a:r>
            <a:r>
              <a:rPr lang="en-US" sz="2400" dirty="0"/>
              <a:t>might not be as productive as needed</a:t>
            </a:r>
            <a:endParaRPr lang="en-US" sz="2400" dirty="0">
              <a:latin typeface="+mn-lt"/>
              <a:cs typeface="+mn-cs"/>
            </a:endParaRPr>
          </a:p>
        </p:txBody>
      </p:sp>
      <p:sp>
        <p:nvSpPr>
          <p:cNvPr id="10" name="Rectángulo: esquinas redondeadas 12">
            <a:extLst>
              <a:ext uri="{FF2B5EF4-FFF2-40B4-BE49-F238E27FC236}">
                <a16:creationId xmlns:a16="http://schemas.microsoft.com/office/drawing/2014/main" id="{4181A552-2273-42A5-AF07-5CDC12FECBE0}"/>
              </a:ext>
            </a:extLst>
          </p:cNvPr>
          <p:cNvSpPr/>
          <p:nvPr/>
        </p:nvSpPr>
        <p:spPr>
          <a:xfrm>
            <a:off x="1955201" y="3057543"/>
            <a:ext cx="9051234"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defTabSz="914400" eaLnBrk="1" fontAlgn="auto" hangingPunct="1">
              <a:spcBef>
                <a:spcPts val="0"/>
              </a:spcBef>
              <a:spcAft>
                <a:spcPts val="0"/>
              </a:spcAft>
              <a:defRPr/>
            </a:pPr>
            <a:r>
              <a:rPr lang="en-US" sz="2400" b="1" dirty="0">
                <a:solidFill>
                  <a:srgbClr val="0CA373"/>
                </a:solidFill>
                <a:latin typeface="+mn-lt"/>
                <a:cs typeface="+mn-cs"/>
              </a:rPr>
              <a:t>	6.</a:t>
            </a:r>
            <a:r>
              <a:rPr lang="en-US" sz="2400" dirty="0">
                <a:latin typeface="+mn-lt"/>
                <a:cs typeface="+mn-cs"/>
              </a:rPr>
              <a:t> The merger between </a:t>
            </a:r>
            <a:r>
              <a:rPr lang="en-US" sz="2400" b="1" dirty="0">
                <a:solidFill>
                  <a:srgbClr val="0CA373"/>
                </a:solidFill>
                <a:latin typeface="+mn-lt"/>
                <a:cs typeface="+mn-cs"/>
              </a:rPr>
              <a:t>physical and </a:t>
            </a:r>
            <a:r>
              <a:rPr lang="en-US" sz="2400" b="1" dirty="0">
                <a:solidFill>
                  <a:srgbClr val="0CA373"/>
                </a:solidFill>
              </a:rPr>
              <a:t>digital worlds </a:t>
            </a:r>
            <a:r>
              <a:rPr lang="en-US" sz="2400" dirty="0"/>
              <a:t>might        	not be completely clean due to </a:t>
            </a:r>
            <a:r>
              <a:rPr lang="en-US" sz="2400" b="1" dirty="0">
                <a:solidFill>
                  <a:srgbClr val="0CA373"/>
                </a:solidFill>
              </a:rPr>
              <a:t>culture clashes</a:t>
            </a:r>
          </a:p>
        </p:txBody>
      </p:sp>
    </p:spTree>
    <p:extLst>
      <p:ext uri="{BB962C8B-B14F-4D97-AF65-F5344CB8AC3E}">
        <p14:creationId xmlns:p14="http://schemas.microsoft.com/office/powerpoint/2010/main" val="20079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8"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9"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20" name="CuadroTexto 2"/>
          <p:cNvSpPr txBox="1"/>
          <p:nvPr/>
        </p:nvSpPr>
        <p:spPr>
          <a:xfrm>
            <a:off x="1615182" y="2814121"/>
            <a:ext cx="4941010" cy="707886"/>
          </a:xfrm>
          <a:prstGeom prst="rect">
            <a:avLst/>
          </a:prstGeom>
          <a:noFill/>
        </p:spPr>
        <p:txBody>
          <a:bodyPr wrap="square" rtlCol="0">
            <a:spAutoFit/>
          </a:bodyPr>
          <a:lstStyle/>
          <a:p>
            <a:r>
              <a:rPr lang="en-US" sz="2000" dirty="0"/>
              <a:t>Omnichannel provides a tailored experience to turn visits into sales</a:t>
            </a:r>
          </a:p>
        </p:txBody>
      </p:sp>
      <p:sp>
        <p:nvSpPr>
          <p:cNvPr id="21" name="CuadroTexto 11"/>
          <p:cNvSpPr txBox="1"/>
          <p:nvPr/>
        </p:nvSpPr>
        <p:spPr>
          <a:xfrm>
            <a:off x="1615181" y="3530217"/>
            <a:ext cx="4766009" cy="707886"/>
          </a:xfrm>
          <a:prstGeom prst="rect">
            <a:avLst/>
          </a:prstGeom>
          <a:noFill/>
        </p:spPr>
        <p:txBody>
          <a:bodyPr wrap="square" rtlCol="0">
            <a:spAutoFit/>
          </a:bodyPr>
          <a:lstStyle/>
          <a:p>
            <a:r>
              <a:rPr lang="en-US" sz="2000" dirty="0"/>
              <a:t>Customers will experience seamless integrations between all channels’ content</a:t>
            </a:r>
          </a:p>
        </p:txBody>
      </p:sp>
      <p:sp>
        <p:nvSpPr>
          <p:cNvPr id="22" name="CuadroTexto 12"/>
          <p:cNvSpPr txBox="1"/>
          <p:nvPr/>
        </p:nvSpPr>
        <p:spPr>
          <a:xfrm>
            <a:off x="1605563" y="4284374"/>
            <a:ext cx="5523369" cy="707886"/>
          </a:xfrm>
          <a:prstGeom prst="rect">
            <a:avLst/>
          </a:prstGeom>
          <a:noFill/>
        </p:spPr>
        <p:txBody>
          <a:bodyPr wrap="square" rtlCol="0">
            <a:spAutoFit/>
          </a:bodyPr>
          <a:lstStyle/>
          <a:p>
            <a:r>
              <a:rPr lang="en-US" sz="2000" dirty="0"/>
              <a:t>This modality also opens a vast array of customization, tracking and targeting possibilities</a:t>
            </a:r>
          </a:p>
        </p:txBody>
      </p:sp>
      <p:sp>
        <p:nvSpPr>
          <p:cNvPr id="23" name="CuadroTexto 13"/>
          <p:cNvSpPr txBox="1"/>
          <p:nvPr/>
        </p:nvSpPr>
        <p:spPr>
          <a:xfrm>
            <a:off x="1578483" y="4994445"/>
            <a:ext cx="4434127" cy="707886"/>
          </a:xfrm>
          <a:prstGeom prst="rect">
            <a:avLst/>
          </a:prstGeom>
          <a:noFill/>
        </p:spPr>
        <p:txBody>
          <a:bodyPr wrap="square" rtlCol="0">
            <a:spAutoFit/>
          </a:bodyPr>
          <a:lstStyle/>
          <a:p>
            <a:r>
              <a:rPr lang="en-US" sz="2000" dirty="0"/>
              <a:t>Implementation is heavily reliant on coordination and customer services</a:t>
            </a: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11"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s-ES" b="1" dirty="0" err="1"/>
              <a:t>Omnichannel</a:t>
            </a:r>
            <a:r>
              <a:rPr lang="es-ES" b="1" dirty="0"/>
              <a:t> englobes:</a:t>
            </a:r>
          </a:p>
          <a:p>
            <a:endParaRPr lang="es-ES" dirty="0"/>
          </a:p>
          <a:p>
            <a:r>
              <a:rPr lang="es-ES" dirty="0"/>
              <a:t>a.- </a:t>
            </a:r>
            <a:r>
              <a:rPr lang="es-ES" dirty="0" err="1"/>
              <a:t>Stores</a:t>
            </a:r>
            <a:r>
              <a:rPr lang="es-ES" dirty="0"/>
              <a:t>, e-</a:t>
            </a:r>
            <a:r>
              <a:rPr lang="es-ES" dirty="0" err="1"/>
              <a:t>commerce</a:t>
            </a:r>
            <a:r>
              <a:rPr lang="es-ES" dirty="0"/>
              <a:t>, social media, </a:t>
            </a:r>
            <a:r>
              <a:rPr lang="es-ES" dirty="0" err="1"/>
              <a:t>call</a:t>
            </a:r>
            <a:r>
              <a:rPr lang="es-ES" dirty="0"/>
              <a:t> centers</a:t>
            </a:r>
          </a:p>
          <a:p>
            <a:r>
              <a:rPr lang="es-ES" dirty="0"/>
              <a:t>b.- Magazines, m-</a:t>
            </a:r>
            <a:r>
              <a:rPr lang="es-ES" dirty="0" err="1"/>
              <a:t>commerce</a:t>
            </a:r>
            <a:r>
              <a:rPr lang="es-ES" dirty="0"/>
              <a:t>, media </a:t>
            </a:r>
            <a:r>
              <a:rPr lang="es-ES" dirty="0" err="1"/>
              <a:t>stores</a:t>
            </a:r>
            <a:r>
              <a:rPr lang="es-ES" dirty="0"/>
              <a:t>, </a:t>
            </a:r>
            <a:r>
              <a:rPr lang="es-ES" dirty="0" err="1"/>
              <a:t>call</a:t>
            </a:r>
            <a:r>
              <a:rPr lang="es-ES" dirty="0"/>
              <a:t> centers   </a:t>
            </a:r>
          </a:p>
          <a:p>
            <a:r>
              <a:rPr lang="es-ES" dirty="0"/>
              <a:t>c.- Social media, e-</a:t>
            </a:r>
            <a:r>
              <a:rPr lang="es-ES" dirty="0" err="1"/>
              <a:t>commerce</a:t>
            </a:r>
            <a:r>
              <a:rPr lang="es-ES" dirty="0"/>
              <a:t>, training, </a:t>
            </a:r>
            <a:r>
              <a:rPr lang="es-ES" dirty="0" err="1"/>
              <a:t>cloud</a:t>
            </a:r>
            <a:r>
              <a:rPr lang="es-ES" dirty="0"/>
              <a:t> </a:t>
            </a:r>
            <a:r>
              <a:rPr lang="es-ES" dirty="0" err="1"/>
              <a:t>computing</a:t>
            </a:r>
            <a:r>
              <a:rPr lang="es-ES" dirty="0"/>
              <a:t> </a:t>
            </a:r>
          </a:p>
        </p:txBody>
      </p:sp>
      <p:sp>
        <p:nvSpPr>
          <p:cNvPr id="12"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n-US" sz="1800" b="1" dirty="0">
                <a:latin typeface="+mn-lt"/>
                <a:cs typeface="+mn-cs"/>
              </a:rPr>
              <a:t>Is customer support a challenge for the Omnichannel model?</a:t>
            </a:r>
            <a:endParaRPr lang="en-US" sz="1800" dirty="0">
              <a:latin typeface="+mn-lt"/>
              <a:cs typeface="+mn-cs"/>
            </a:endParaRPr>
          </a:p>
          <a:p>
            <a:endParaRPr lang="es-ES" dirty="0"/>
          </a:p>
          <a:p>
            <a:r>
              <a:rPr lang="es-ES" dirty="0"/>
              <a:t>a.- No</a:t>
            </a:r>
          </a:p>
          <a:p>
            <a:r>
              <a:rPr lang="es-ES" dirty="0"/>
              <a:t>b.- Yes</a:t>
            </a:r>
          </a:p>
          <a:p>
            <a:r>
              <a:rPr lang="es-ES" dirty="0"/>
              <a:t>c.- </a:t>
            </a:r>
            <a:r>
              <a:rPr lang="es-ES" dirty="0" err="1"/>
              <a:t>Only</a:t>
            </a:r>
            <a:r>
              <a:rPr lang="es-ES" dirty="0"/>
              <a:t> </a:t>
            </a:r>
            <a:r>
              <a:rPr lang="es-ES" dirty="0" err="1"/>
              <a:t>via</a:t>
            </a:r>
            <a:r>
              <a:rPr lang="es-ES" dirty="0"/>
              <a:t> </a:t>
            </a:r>
            <a:r>
              <a:rPr lang="es-ES" dirty="0" err="1"/>
              <a:t>telephone</a:t>
            </a:r>
            <a:r>
              <a:rPr lang="es-ES" dirty="0"/>
              <a:t> </a:t>
            </a:r>
            <a:r>
              <a:rPr lang="es-ES" dirty="0" err="1"/>
              <a:t>call</a:t>
            </a:r>
            <a:endParaRPr lang="es-ES" dirty="0"/>
          </a:p>
        </p:txBody>
      </p:sp>
      <p:sp>
        <p:nvSpPr>
          <p:cNvPr id="13" name="CuadroTexto 7">
            <a:extLst>
              <a:ext uri="{FF2B5EF4-FFF2-40B4-BE49-F238E27FC236}">
                <a16:creationId xmlns:a16="http://schemas.microsoft.com/office/drawing/2014/main" id="{8CFC1708-71AC-F087-74E0-130A56C9B741}"/>
              </a:ext>
            </a:extLst>
          </p:cNvPr>
          <p:cNvSpPr txBox="1"/>
          <p:nvPr/>
        </p:nvSpPr>
        <p:spPr>
          <a:xfrm>
            <a:off x="7994184" y="1801491"/>
            <a:ext cx="3482199" cy="2308324"/>
          </a:xfrm>
          <a:prstGeom prst="rect">
            <a:avLst/>
          </a:prstGeom>
          <a:noFill/>
        </p:spPr>
        <p:txBody>
          <a:bodyPr wrap="square" rtlCol="0">
            <a:spAutoFit/>
          </a:bodyPr>
          <a:lstStyle/>
          <a:p>
            <a:r>
              <a:rPr lang="es-ES" b="1" dirty="0"/>
              <a:t>3. </a:t>
            </a:r>
            <a:r>
              <a:rPr lang="es-ES" b="1" dirty="0" err="1"/>
              <a:t>The</a:t>
            </a:r>
            <a:r>
              <a:rPr lang="es-ES" b="1" dirty="0"/>
              <a:t> </a:t>
            </a:r>
            <a:r>
              <a:rPr lang="es-ES" b="1" dirty="0" err="1"/>
              <a:t>main</a:t>
            </a:r>
            <a:r>
              <a:rPr lang="es-ES" b="1" dirty="0"/>
              <a:t> </a:t>
            </a:r>
            <a:r>
              <a:rPr lang="es-ES" b="1" dirty="0" err="1"/>
              <a:t>difference</a:t>
            </a:r>
            <a:r>
              <a:rPr lang="es-ES" b="1" dirty="0"/>
              <a:t> </a:t>
            </a:r>
            <a:r>
              <a:rPr lang="es-ES" b="1" dirty="0" err="1"/>
              <a:t>between</a:t>
            </a:r>
            <a:r>
              <a:rPr lang="es-ES" b="1" dirty="0"/>
              <a:t> </a:t>
            </a:r>
            <a:r>
              <a:rPr lang="es-ES" b="1" dirty="0" err="1"/>
              <a:t>Omnichannel</a:t>
            </a:r>
            <a:r>
              <a:rPr lang="es-ES" b="1" dirty="0"/>
              <a:t> and </a:t>
            </a:r>
            <a:r>
              <a:rPr lang="es-ES" b="1" dirty="0" err="1"/>
              <a:t>Multichannel</a:t>
            </a:r>
            <a:r>
              <a:rPr lang="es-ES" b="1" dirty="0"/>
              <a:t> </a:t>
            </a:r>
            <a:r>
              <a:rPr lang="es-ES" b="1" dirty="0" err="1"/>
              <a:t>is</a:t>
            </a:r>
            <a:r>
              <a:rPr lang="es-ES" b="1" dirty="0"/>
              <a:t>:</a:t>
            </a:r>
            <a:endParaRPr lang="en-US" sz="1800" b="1" dirty="0"/>
          </a:p>
          <a:p>
            <a:endParaRPr lang="es-ES" b="1" dirty="0"/>
          </a:p>
          <a:p>
            <a:r>
              <a:rPr lang="es-ES" dirty="0"/>
              <a:t>a.- </a:t>
            </a:r>
            <a:r>
              <a:rPr lang="en-US" dirty="0"/>
              <a:t>Seamless integration between the channels</a:t>
            </a:r>
            <a:endParaRPr lang="en-US" sz="1800" dirty="0"/>
          </a:p>
          <a:p>
            <a:r>
              <a:rPr lang="es-ES" dirty="0"/>
              <a:t>b.- </a:t>
            </a:r>
            <a:r>
              <a:rPr lang="es-ES" dirty="0" err="1"/>
              <a:t>Omnichannel</a:t>
            </a:r>
            <a:r>
              <a:rPr lang="es-ES" dirty="0"/>
              <a:t> has more </a:t>
            </a:r>
            <a:r>
              <a:rPr lang="es-ES" dirty="0" err="1"/>
              <a:t>channels</a:t>
            </a:r>
            <a:endParaRPr lang="es-ES" dirty="0"/>
          </a:p>
          <a:p>
            <a:r>
              <a:rPr lang="es-ES" dirty="0"/>
              <a:t>c.- </a:t>
            </a:r>
            <a:r>
              <a:rPr lang="es-ES" dirty="0" err="1"/>
              <a:t>An</a:t>
            </a:r>
            <a:r>
              <a:rPr lang="es-ES" dirty="0"/>
              <a:t> </a:t>
            </a:r>
            <a:r>
              <a:rPr lang="es-ES" dirty="0" err="1"/>
              <a:t>easier</a:t>
            </a:r>
            <a:r>
              <a:rPr lang="es-ES" dirty="0"/>
              <a:t> </a:t>
            </a:r>
            <a:r>
              <a:rPr lang="es-ES" dirty="0" err="1"/>
              <a:t>approach</a:t>
            </a:r>
            <a:endParaRPr lang="es-ES" dirty="0"/>
          </a:p>
        </p:txBody>
      </p:sp>
      <p:sp>
        <p:nvSpPr>
          <p:cNvPr id="14"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es-ES" b="1" dirty="0"/>
              <a:t>4. </a:t>
            </a:r>
            <a:r>
              <a:rPr lang="en-US" sz="1800" b="1" dirty="0"/>
              <a:t>Obtaining data from every transaction</a:t>
            </a:r>
            <a:endParaRPr lang="es-ES" dirty="0"/>
          </a:p>
          <a:p>
            <a:endParaRPr lang="es-ES" dirty="0"/>
          </a:p>
          <a:p>
            <a:r>
              <a:rPr lang="es-ES" dirty="0"/>
              <a:t>a.- </a:t>
            </a:r>
            <a:r>
              <a:rPr lang="es-ES" dirty="0" err="1"/>
              <a:t>Enables</a:t>
            </a:r>
            <a:r>
              <a:rPr lang="es-ES" dirty="0"/>
              <a:t> tracking and </a:t>
            </a:r>
            <a:r>
              <a:rPr lang="es-ES" dirty="0" err="1"/>
              <a:t>sorting</a:t>
            </a:r>
            <a:r>
              <a:rPr lang="es-ES" dirty="0"/>
              <a:t> </a:t>
            </a:r>
            <a:r>
              <a:rPr lang="es-ES" dirty="0" err="1"/>
              <a:t>of</a:t>
            </a:r>
            <a:r>
              <a:rPr lang="es-ES" dirty="0"/>
              <a:t> </a:t>
            </a:r>
            <a:r>
              <a:rPr lang="es-ES" dirty="0" err="1"/>
              <a:t>customers</a:t>
            </a:r>
            <a:endParaRPr lang="es-ES" dirty="0"/>
          </a:p>
          <a:p>
            <a:r>
              <a:rPr lang="es-ES" dirty="0"/>
              <a:t>b.- </a:t>
            </a:r>
            <a:r>
              <a:rPr lang="es-ES" dirty="0" err="1"/>
              <a:t>Is</a:t>
            </a:r>
            <a:r>
              <a:rPr lang="es-ES" dirty="0"/>
              <a:t> </a:t>
            </a:r>
            <a:r>
              <a:rPr lang="es-ES" dirty="0" err="1"/>
              <a:t>always</a:t>
            </a:r>
            <a:r>
              <a:rPr lang="es-ES" dirty="0"/>
              <a:t> </a:t>
            </a:r>
            <a:r>
              <a:rPr lang="es-ES" dirty="0" err="1"/>
              <a:t>illegal</a:t>
            </a:r>
            <a:endParaRPr lang="es-ES" dirty="0"/>
          </a:p>
          <a:p>
            <a:r>
              <a:rPr lang="es-ES" dirty="0"/>
              <a:t>c.- Can </a:t>
            </a:r>
            <a:r>
              <a:rPr lang="es-ES" dirty="0" err="1"/>
              <a:t>fill</a:t>
            </a:r>
            <a:r>
              <a:rPr lang="es-ES" dirty="0"/>
              <a:t> up </a:t>
            </a:r>
            <a:r>
              <a:rPr lang="es-ES" dirty="0" err="1"/>
              <a:t>hard</a:t>
            </a:r>
            <a:r>
              <a:rPr lang="es-ES" dirty="0"/>
              <a:t> drives</a:t>
            </a:r>
          </a:p>
        </p:txBody>
      </p:sp>
      <p:sp>
        <p:nvSpPr>
          <p:cNvPr id="15" name="CuadroTexto 10">
            <a:extLst>
              <a:ext uri="{FF2B5EF4-FFF2-40B4-BE49-F238E27FC236}">
                <a16:creationId xmlns:a16="http://schemas.microsoft.com/office/drawing/2014/main" id="{632D2207-2CA0-ECC9-396F-F61C875CA3DD}"/>
              </a:ext>
            </a:extLst>
          </p:cNvPr>
          <p:cNvSpPr txBox="1"/>
          <p:nvPr/>
        </p:nvSpPr>
        <p:spPr>
          <a:xfrm>
            <a:off x="7994184" y="4081387"/>
            <a:ext cx="3256911" cy="1754326"/>
          </a:xfrm>
          <a:prstGeom prst="rect">
            <a:avLst/>
          </a:prstGeom>
          <a:noFill/>
        </p:spPr>
        <p:txBody>
          <a:bodyPr wrap="square" rtlCol="0">
            <a:spAutoFit/>
          </a:bodyPr>
          <a:lstStyle/>
          <a:p>
            <a:r>
              <a:rPr lang="es-ES" b="1" dirty="0"/>
              <a:t>5. </a:t>
            </a:r>
            <a:r>
              <a:rPr lang="es-ES" b="1" dirty="0" err="1"/>
              <a:t>It</a:t>
            </a:r>
            <a:r>
              <a:rPr lang="es-ES" b="1" dirty="0"/>
              <a:t> </a:t>
            </a:r>
            <a:r>
              <a:rPr lang="es-ES" b="1" dirty="0" err="1"/>
              <a:t>is</a:t>
            </a:r>
            <a:r>
              <a:rPr lang="es-ES" b="1" dirty="0"/>
              <a:t> a step </a:t>
            </a:r>
            <a:r>
              <a:rPr lang="es-ES" b="1" dirty="0" err="1"/>
              <a:t>of</a:t>
            </a:r>
            <a:r>
              <a:rPr lang="es-ES" b="1" dirty="0"/>
              <a:t> </a:t>
            </a:r>
            <a:r>
              <a:rPr lang="es-ES" b="1" dirty="0" err="1"/>
              <a:t>the</a:t>
            </a:r>
            <a:r>
              <a:rPr lang="es-ES" b="1" dirty="0"/>
              <a:t> </a:t>
            </a:r>
            <a:r>
              <a:rPr lang="en-US" sz="1800" b="1" dirty="0"/>
              <a:t>Business Integration process: </a:t>
            </a:r>
          </a:p>
          <a:p>
            <a:endParaRPr lang="es-ES" b="1" dirty="0"/>
          </a:p>
          <a:p>
            <a:r>
              <a:rPr lang="es-ES" dirty="0"/>
              <a:t>a.- </a:t>
            </a:r>
            <a:r>
              <a:rPr lang="es-ES" dirty="0" err="1"/>
              <a:t>Internationalisation</a:t>
            </a:r>
            <a:endParaRPr lang="en-US" sz="1800" dirty="0"/>
          </a:p>
          <a:p>
            <a:r>
              <a:rPr lang="es-ES" dirty="0"/>
              <a:t>b.- </a:t>
            </a:r>
            <a:r>
              <a:rPr lang="es-ES" dirty="0" err="1"/>
              <a:t>Team</a:t>
            </a:r>
            <a:r>
              <a:rPr lang="es-ES" dirty="0"/>
              <a:t> </a:t>
            </a:r>
            <a:r>
              <a:rPr lang="es-ES" dirty="0" err="1"/>
              <a:t>building</a:t>
            </a:r>
            <a:endParaRPr lang="es-ES" dirty="0"/>
          </a:p>
          <a:p>
            <a:r>
              <a:rPr lang="es-ES" dirty="0"/>
              <a:t>c.- </a:t>
            </a:r>
            <a:r>
              <a:rPr lang="en-US" dirty="0"/>
              <a:t>E</a:t>
            </a:r>
            <a:r>
              <a:rPr lang="en-US" sz="1800" dirty="0"/>
              <a:t>nterprise resource planning </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11"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s-ES" b="1" dirty="0" err="1"/>
              <a:t>Omnichannel</a:t>
            </a:r>
            <a:r>
              <a:rPr lang="es-ES" b="1" dirty="0"/>
              <a:t> englobes:</a:t>
            </a:r>
          </a:p>
          <a:p>
            <a:endParaRPr lang="es-ES" dirty="0"/>
          </a:p>
          <a:p>
            <a:r>
              <a:rPr lang="es-ES" b="1" dirty="0"/>
              <a:t>a.- </a:t>
            </a:r>
            <a:r>
              <a:rPr lang="es-ES" b="1" dirty="0" err="1"/>
              <a:t>Stores</a:t>
            </a:r>
            <a:r>
              <a:rPr lang="es-ES" b="1" dirty="0"/>
              <a:t>, e-</a:t>
            </a:r>
            <a:r>
              <a:rPr lang="es-ES" b="1" dirty="0" err="1"/>
              <a:t>commerce</a:t>
            </a:r>
            <a:r>
              <a:rPr lang="es-ES" b="1" dirty="0"/>
              <a:t>, social media, </a:t>
            </a:r>
            <a:r>
              <a:rPr lang="es-ES" b="1" dirty="0" err="1"/>
              <a:t>call</a:t>
            </a:r>
            <a:r>
              <a:rPr lang="es-ES" b="1" dirty="0"/>
              <a:t> centers</a:t>
            </a:r>
          </a:p>
          <a:p>
            <a:r>
              <a:rPr lang="es-ES" dirty="0"/>
              <a:t>b.- Magazines, m-</a:t>
            </a:r>
            <a:r>
              <a:rPr lang="es-ES" dirty="0" err="1"/>
              <a:t>commerce</a:t>
            </a:r>
            <a:r>
              <a:rPr lang="es-ES" dirty="0"/>
              <a:t>, media </a:t>
            </a:r>
            <a:r>
              <a:rPr lang="es-ES" dirty="0" err="1"/>
              <a:t>stores</a:t>
            </a:r>
            <a:r>
              <a:rPr lang="es-ES" dirty="0"/>
              <a:t>, </a:t>
            </a:r>
            <a:r>
              <a:rPr lang="es-ES" dirty="0" err="1"/>
              <a:t>call</a:t>
            </a:r>
            <a:r>
              <a:rPr lang="es-ES" dirty="0"/>
              <a:t> centers   </a:t>
            </a:r>
          </a:p>
          <a:p>
            <a:r>
              <a:rPr lang="es-ES" dirty="0"/>
              <a:t>c.- Social media, e-</a:t>
            </a:r>
            <a:r>
              <a:rPr lang="es-ES" dirty="0" err="1"/>
              <a:t>commerce</a:t>
            </a:r>
            <a:r>
              <a:rPr lang="es-ES" dirty="0"/>
              <a:t>, training, </a:t>
            </a:r>
            <a:r>
              <a:rPr lang="es-ES" dirty="0" err="1"/>
              <a:t>cloud</a:t>
            </a:r>
            <a:r>
              <a:rPr lang="es-ES" dirty="0"/>
              <a:t> </a:t>
            </a:r>
            <a:r>
              <a:rPr lang="es-ES" dirty="0" err="1"/>
              <a:t>computing</a:t>
            </a:r>
            <a:r>
              <a:rPr lang="es-ES" dirty="0"/>
              <a:t> </a:t>
            </a:r>
          </a:p>
        </p:txBody>
      </p:sp>
      <p:sp>
        <p:nvSpPr>
          <p:cNvPr id="12" name="CuadroTexto 6">
            <a:extLst>
              <a:ext uri="{FF2B5EF4-FFF2-40B4-BE49-F238E27FC236}">
                <a16:creationId xmlns:a16="http://schemas.microsoft.com/office/drawing/2014/main" id="{DCBB8D56-9B34-66DA-42F2-9AEEF77103E8}"/>
              </a:ext>
            </a:extLst>
          </p:cNvPr>
          <p:cNvSpPr txBox="1"/>
          <p:nvPr/>
        </p:nvSpPr>
        <p:spPr>
          <a:xfrm>
            <a:off x="3957234" y="1773775"/>
            <a:ext cx="2991729" cy="2031325"/>
          </a:xfrm>
          <a:prstGeom prst="rect">
            <a:avLst/>
          </a:prstGeom>
          <a:noFill/>
        </p:spPr>
        <p:txBody>
          <a:bodyPr wrap="square" rtlCol="0">
            <a:spAutoFit/>
          </a:bodyPr>
          <a:lstStyle/>
          <a:p>
            <a:r>
              <a:rPr lang="es-ES" b="1" dirty="0"/>
              <a:t>2. </a:t>
            </a:r>
            <a:r>
              <a:rPr lang="en-US" sz="1800" b="1" dirty="0">
                <a:latin typeface="+mn-lt"/>
                <a:cs typeface="+mn-cs"/>
              </a:rPr>
              <a:t>Is customer support a challenge for the Omnichannel model?</a:t>
            </a:r>
            <a:endParaRPr lang="en-US" sz="1800" dirty="0">
              <a:latin typeface="+mn-lt"/>
              <a:cs typeface="+mn-cs"/>
            </a:endParaRPr>
          </a:p>
          <a:p>
            <a:endParaRPr lang="es-ES" dirty="0"/>
          </a:p>
          <a:p>
            <a:r>
              <a:rPr lang="es-ES" dirty="0"/>
              <a:t>a.- No</a:t>
            </a:r>
          </a:p>
          <a:p>
            <a:r>
              <a:rPr lang="es-ES" b="1" dirty="0"/>
              <a:t>b.- Yes</a:t>
            </a:r>
          </a:p>
          <a:p>
            <a:r>
              <a:rPr lang="es-ES" dirty="0"/>
              <a:t>c.- </a:t>
            </a:r>
            <a:r>
              <a:rPr lang="es-ES" dirty="0" err="1"/>
              <a:t>Only</a:t>
            </a:r>
            <a:r>
              <a:rPr lang="es-ES" dirty="0"/>
              <a:t> </a:t>
            </a:r>
            <a:r>
              <a:rPr lang="es-ES" dirty="0" err="1"/>
              <a:t>via</a:t>
            </a:r>
            <a:r>
              <a:rPr lang="es-ES" dirty="0"/>
              <a:t> </a:t>
            </a:r>
            <a:r>
              <a:rPr lang="es-ES" dirty="0" err="1"/>
              <a:t>telephone</a:t>
            </a:r>
            <a:r>
              <a:rPr lang="es-ES" dirty="0"/>
              <a:t> </a:t>
            </a:r>
            <a:r>
              <a:rPr lang="es-ES" dirty="0" err="1"/>
              <a:t>call</a:t>
            </a:r>
            <a:endParaRPr lang="es-ES" dirty="0"/>
          </a:p>
        </p:txBody>
      </p:sp>
      <p:sp>
        <p:nvSpPr>
          <p:cNvPr id="13" name="CuadroTexto 7">
            <a:extLst>
              <a:ext uri="{FF2B5EF4-FFF2-40B4-BE49-F238E27FC236}">
                <a16:creationId xmlns:a16="http://schemas.microsoft.com/office/drawing/2014/main" id="{8CFC1708-71AC-F087-74E0-130A56C9B741}"/>
              </a:ext>
            </a:extLst>
          </p:cNvPr>
          <p:cNvSpPr txBox="1"/>
          <p:nvPr/>
        </p:nvSpPr>
        <p:spPr>
          <a:xfrm>
            <a:off x="7994184" y="1801491"/>
            <a:ext cx="3482199" cy="2308324"/>
          </a:xfrm>
          <a:prstGeom prst="rect">
            <a:avLst/>
          </a:prstGeom>
          <a:noFill/>
        </p:spPr>
        <p:txBody>
          <a:bodyPr wrap="square" rtlCol="0">
            <a:spAutoFit/>
          </a:bodyPr>
          <a:lstStyle/>
          <a:p>
            <a:r>
              <a:rPr lang="es-ES" b="1" dirty="0"/>
              <a:t>3. </a:t>
            </a:r>
            <a:r>
              <a:rPr lang="es-ES" b="1" dirty="0" err="1"/>
              <a:t>The</a:t>
            </a:r>
            <a:r>
              <a:rPr lang="es-ES" b="1" dirty="0"/>
              <a:t> </a:t>
            </a:r>
            <a:r>
              <a:rPr lang="es-ES" b="1" dirty="0" err="1"/>
              <a:t>main</a:t>
            </a:r>
            <a:r>
              <a:rPr lang="es-ES" b="1" dirty="0"/>
              <a:t> </a:t>
            </a:r>
            <a:r>
              <a:rPr lang="es-ES" b="1" dirty="0" err="1"/>
              <a:t>difference</a:t>
            </a:r>
            <a:r>
              <a:rPr lang="es-ES" b="1" dirty="0"/>
              <a:t> </a:t>
            </a:r>
            <a:r>
              <a:rPr lang="es-ES" b="1" dirty="0" err="1"/>
              <a:t>between</a:t>
            </a:r>
            <a:r>
              <a:rPr lang="es-ES" b="1" dirty="0"/>
              <a:t> </a:t>
            </a:r>
            <a:r>
              <a:rPr lang="es-ES" b="1" dirty="0" err="1"/>
              <a:t>Omnichannel</a:t>
            </a:r>
            <a:r>
              <a:rPr lang="es-ES" b="1" dirty="0"/>
              <a:t> and </a:t>
            </a:r>
            <a:r>
              <a:rPr lang="es-ES" b="1" dirty="0" err="1"/>
              <a:t>Multichannel</a:t>
            </a:r>
            <a:r>
              <a:rPr lang="es-ES" b="1" dirty="0"/>
              <a:t> </a:t>
            </a:r>
            <a:r>
              <a:rPr lang="es-ES" b="1" dirty="0" err="1"/>
              <a:t>is</a:t>
            </a:r>
            <a:r>
              <a:rPr lang="es-ES" b="1" dirty="0"/>
              <a:t>:</a:t>
            </a:r>
            <a:endParaRPr lang="en-US" sz="1800" b="1" dirty="0"/>
          </a:p>
          <a:p>
            <a:endParaRPr lang="es-ES" b="1" dirty="0"/>
          </a:p>
          <a:p>
            <a:r>
              <a:rPr lang="es-ES" b="1" dirty="0"/>
              <a:t>a.- </a:t>
            </a:r>
            <a:r>
              <a:rPr lang="en-US" b="1" dirty="0"/>
              <a:t>Seamless integration between the channels</a:t>
            </a:r>
            <a:endParaRPr lang="en-US" sz="1800" b="1" dirty="0"/>
          </a:p>
          <a:p>
            <a:r>
              <a:rPr lang="es-ES" dirty="0"/>
              <a:t>b.- </a:t>
            </a:r>
            <a:r>
              <a:rPr lang="es-ES" dirty="0" err="1"/>
              <a:t>Omnichannel</a:t>
            </a:r>
            <a:r>
              <a:rPr lang="es-ES" dirty="0"/>
              <a:t> has more </a:t>
            </a:r>
            <a:r>
              <a:rPr lang="es-ES" dirty="0" err="1"/>
              <a:t>channels</a:t>
            </a:r>
            <a:endParaRPr lang="es-ES" dirty="0"/>
          </a:p>
          <a:p>
            <a:r>
              <a:rPr lang="es-ES" dirty="0"/>
              <a:t>c.- </a:t>
            </a:r>
            <a:r>
              <a:rPr lang="es-ES" dirty="0" err="1"/>
              <a:t>An</a:t>
            </a:r>
            <a:r>
              <a:rPr lang="es-ES" dirty="0"/>
              <a:t> </a:t>
            </a:r>
            <a:r>
              <a:rPr lang="es-ES" dirty="0" err="1"/>
              <a:t>easier</a:t>
            </a:r>
            <a:r>
              <a:rPr lang="es-ES" dirty="0"/>
              <a:t> </a:t>
            </a:r>
            <a:r>
              <a:rPr lang="es-ES" dirty="0" err="1"/>
              <a:t>approach</a:t>
            </a:r>
            <a:endParaRPr lang="es-ES" dirty="0"/>
          </a:p>
        </p:txBody>
      </p:sp>
      <p:sp>
        <p:nvSpPr>
          <p:cNvPr id="14"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es-ES" b="1" dirty="0"/>
              <a:t>4. </a:t>
            </a:r>
            <a:r>
              <a:rPr lang="en-US" sz="1800" b="1" dirty="0"/>
              <a:t>Obtaining data from every transaction</a:t>
            </a:r>
            <a:endParaRPr lang="es-ES" dirty="0"/>
          </a:p>
          <a:p>
            <a:endParaRPr lang="es-ES" dirty="0"/>
          </a:p>
          <a:p>
            <a:r>
              <a:rPr lang="es-ES" b="1" dirty="0"/>
              <a:t>a.- </a:t>
            </a:r>
            <a:r>
              <a:rPr lang="es-ES" b="1" dirty="0" err="1"/>
              <a:t>Enables</a:t>
            </a:r>
            <a:r>
              <a:rPr lang="es-ES" b="1" dirty="0"/>
              <a:t> tracking and </a:t>
            </a:r>
            <a:r>
              <a:rPr lang="es-ES" b="1" dirty="0" err="1"/>
              <a:t>sorting</a:t>
            </a:r>
            <a:r>
              <a:rPr lang="es-ES" b="1" dirty="0"/>
              <a:t> </a:t>
            </a:r>
            <a:r>
              <a:rPr lang="es-ES" b="1" dirty="0" err="1"/>
              <a:t>of</a:t>
            </a:r>
            <a:r>
              <a:rPr lang="es-ES" b="1" dirty="0"/>
              <a:t> </a:t>
            </a:r>
            <a:r>
              <a:rPr lang="es-ES" b="1" dirty="0" err="1"/>
              <a:t>customers</a:t>
            </a:r>
            <a:endParaRPr lang="es-ES" b="1" dirty="0"/>
          </a:p>
          <a:p>
            <a:r>
              <a:rPr lang="es-ES" dirty="0"/>
              <a:t>b.- </a:t>
            </a:r>
            <a:r>
              <a:rPr lang="es-ES" dirty="0" err="1"/>
              <a:t>Is</a:t>
            </a:r>
            <a:r>
              <a:rPr lang="es-ES" dirty="0"/>
              <a:t> </a:t>
            </a:r>
            <a:r>
              <a:rPr lang="es-ES" dirty="0" err="1"/>
              <a:t>always</a:t>
            </a:r>
            <a:r>
              <a:rPr lang="es-ES" dirty="0"/>
              <a:t> </a:t>
            </a:r>
            <a:r>
              <a:rPr lang="es-ES" dirty="0" err="1"/>
              <a:t>illegal</a:t>
            </a:r>
            <a:endParaRPr lang="es-ES" dirty="0"/>
          </a:p>
          <a:p>
            <a:r>
              <a:rPr lang="es-ES" dirty="0"/>
              <a:t>c.- Can </a:t>
            </a:r>
            <a:r>
              <a:rPr lang="es-ES" dirty="0" err="1"/>
              <a:t>fill</a:t>
            </a:r>
            <a:r>
              <a:rPr lang="es-ES" dirty="0"/>
              <a:t> up </a:t>
            </a:r>
            <a:r>
              <a:rPr lang="es-ES" dirty="0" err="1"/>
              <a:t>hard</a:t>
            </a:r>
            <a:r>
              <a:rPr lang="es-ES" dirty="0"/>
              <a:t> drives</a:t>
            </a:r>
          </a:p>
        </p:txBody>
      </p:sp>
      <p:sp>
        <p:nvSpPr>
          <p:cNvPr id="15" name="CuadroTexto 10">
            <a:extLst>
              <a:ext uri="{FF2B5EF4-FFF2-40B4-BE49-F238E27FC236}">
                <a16:creationId xmlns:a16="http://schemas.microsoft.com/office/drawing/2014/main" id="{632D2207-2CA0-ECC9-396F-F61C875CA3DD}"/>
              </a:ext>
            </a:extLst>
          </p:cNvPr>
          <p:cNvSpPr txBox="1"/>
          <p:nvPr/>
        </p:nvSpPr>
        <p:spPr>
          <a:xfrm>
            <a:off x="7994184" y="4081387"/>
            <a:ext cx="3256911" cy="1754326"/>
          </a:xfrm>
          <a:prstGeom prst="rect">
            <a:avLst/>
          </a:prstGeom>
          <a:noFill/>
        </p:spPr>
        <p:txBody>
          <a:bodyPr wrap="square" rtlCol="0">
            <a:spAutoFit/>
          </a:bodyPr>
          <a:lstStyle/>
          <a:p>
            <a:r>
              <a:rPr lang="es-ES" b="1" dirty="0"/>
              <a:t>5. </a:t>
            </a:r>
            <a:r>
              <a:rPr lang="es-ES" b="1" dirty="0" err="1"/>
              <a:t>It</a:t>
            </a:r>
            <a:r>
              <a:rPr lang="es-ES" b="1" dirty="0"/>
              <a:t> </a:t>
            </a:r>
            <a:r>
              <a:rPr lang="es-ES" b="1" dirty="0" err="1"/>
              <a:t>is</a:t>
            </a:r>
            <a:r>
              <a:rPr lang="es-ES" b="1" dirty="0"/>
              <a:t> a step </a:t>
            </a:r>
            <a:r>
              <a:rPr lang="es-ES" b="1" dirty="0" err="1"/>
              <a:t>of</a:t>
            </a:r>
            <a:r>
              <a:rPr lang="es-ES" b="1" dirty="0"/>
              <a:t> </a:t>
            </a:r>
            <a:r>
              <a:rPr lang="es-ES" b="1" dirty="0" err="1"/>
              <a:t>the</a:t>
            </a:r>
            <a:r>
              <a:rPr lang="es-ES" b="1" dirty="0"/>
              <a:t> </a:t>
            </a:r>
            <a:r>
              <a:rPr lang="en-US" sz="1800" b="1" dirty="0"/>
              <a:t>Business Integration process: </a:t>
            </a:r>
          </a:p>
          <a:p>
            <a:endParaRPr lang="es-ES" b="1" dirty="0"/>
          </a:p>
          <a:p>
            <a:r>
              <a:rPr lang="es-ES" dirty="0"/>
              <a:t>a.- </a:t>
            </a:r>
            <a:r>
              <a:rPr lang="es-ES" dirty="0" err="1"/>
              <a:t>Internationalisation</a:t>
            </a:r>
            <a:endParaRPr lang="en-US" sz="1800" dirty="0"/>
          </a:p>
          <a:p>
            <a:r>
              <a:rPr lang="es-ES" dirty="0"/>
              <a:t>b.- </a:t>
            </a:r>
            <a:r>
              <a:rPr lang="es-ES" dirty="0" err="1"/>
              <a:t>Team</a:t>
            </a:r>
            <a:r>
              <a:rPr lang="es-ES" dirty="0"/>
              <a:t> </a:t>
            </a:r>
            <a:r>
              <a:rPr lang="es-ES" dirty="0" err="1"/>
              <a:t>building</a:t>
            </a:r>
            <a:endParaRPr lang="es-ES" dirty="0"/>
          </a:p>
          <a:p>
            <a:r>
              <a:rPr lang="es-ES" b="1" dirty="0"/>
              <a:t>c.- </a:t>
            </a:r>
            <a:r>
              <a:rPr lang="en-US" b="1" dirty="0"/>
              <a:t>E</a:t>
            </a:r>
            <a:r>
              <a:rPr lang="en-US" sz="1800" b="1" dirty="0"/>
              <a:t>nterprise resource planning </a:t>
            </a:r>
            <a:endParaRPr lang="es-ES" dirty="0"/>
          </a:p>
        </p:txBody>
      </p:sp>
    </p:spTree>
    <p:extLst>
      <p:ext uri="{BB962C8B-B14F-4D97-AF65-F5344CB8AC3E}">
        <p14:creationId xmlns:p14="http://schemas.microsoft.com/office/powerpoint/2010/main" val="411481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Omnichannel basics and strategies </a:t>
            </a: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7" name="Rectángulo 4">
            <a:extLst>
              <a:ext uri="{FF2B5EF4-FFF2-40B4-BE49-F238E27FC236}">
                <a16:creationId xmlns:a16="http://schemas.microsoft.com/office/drawing/2014/main" id="{3A059082-DD04-8F1C-1A64-49AB92FCB658}"/>
              </a:ext>
            </a:extLst>
          </p:cNvPr>
          <p:cNvSpPr/>
          <p:nvPr/>
        </p:nvSpPr>
        <p:spPr>
          <a:xfrm>
            <a:off x="694218" y="2307270"/>
            <a:ext cx="10988795" cy="2862322"/>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Shopify --- </a:t>
            </a:r>
            <a:r>
              <a:rPr lang="en-GB" altLang="es-ES" sz="2000" dirty="0">
                <a:latin typeface="Calibri" panose="020F0502020204030204" pitchFamily="34" charset="0"/>
                <a:cs typeface="Calibri" panose="020F0502020204030204" pitchFamily="34" charset="0"/>
                <a:hlinkClick r:id="rId2"/>
              </a:rPr>
              <a:t>https://www.shopify.com/enterprise/omni-channel-vs-multi-channel</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Salesforce --- </a:t>
            </a:r>
            <a:r>
              <a:rPr lang="en-GB" altLang="es-ES" sz="2000" dirty="0">
                <a:latin typeface="Calibri" panose="020F0502020204030204" pitchFamily="34" charset="0"/>
                <a:cs typeface="Calibri" panose="020F0502020204030204" pitchFamily="34" charset="0"/>
                <a:hlinkClick r:id="rId3"/>
              </a:rPr>
              <a:t>https://www.salesforce.com/eu/blog/2020/12/omnichannel-strategy-benefits.html#:~:text=An%20omnichannel%20strategy%20benefits%20businesses%20by%20providing%20them%20with%20a,and%20develop%20smarter%20replenishment%20practices</a:t>
            </a:r>
            <a:r>
              <a:rPr lang="en-GB" altLang="es-ES" sz="20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err="1">
                <a:latin typeface="Calibri" panose="020F0502020204030204" pitchFamily="34" charset="0"/>
                <a:cs typeface="Calibri" panose="020F0502020204030204" pitchFamily="34" charset="0"/>
              </a:rPr>
              <a:t>Silverearth</a:t>
            </a:r>
            <a:r>
              <a:rPr lang="en-GB" altLang="es-ES" sz="2000" dirty="0">
                <a:latin typeface="Calibri" panose="020F0502020204030204" pitchFamily="34" charset="0"/>
                <a:cs typeface="Calibri" panose="020F0502020204030204" pitchFamily="34" charset="0"/>
              </a:rPr>
              <a:t> --- </a:t>
            </a:r>
            <a:r>
              <a:rPr lang="en-GB" altLang="es-ES" sz="2000" dirty="0">
                <a:latin typeface="Calibri" panose="020F0502020204030204" pitchFamily="34" charset="0"/>
                <a:cs typeface="Calibri" panose="020F0502020204030204" pitchFamily="34" charset="0"/>
                <a:hlinkClick r:id="rId4"/>
              </a:rPr>
              <a:t>https://www.silverearth.com/5-challenges-of-omnichannel-business</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7949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Thank-</a:t>
            </a:r>
            <a:r>
              <a:rPr lang="es-ES" sz="9600" b="1" spc="-50" dirty="0" err="1">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3989203" cy="646331"/>
          </a:xfrm>
          <a:prstGeom prst="rect">
            <a:avLst/>
          </a:prstGeom>
          <a:noFill/>
        </p:spPr>
        <p:txBody>
          <a:bodyPr wrap="square" rtlCol="0">
            <a:spAutoFit/>
          </a:bodyPr>
          <a:lstStyle/>
          <a:p>
            <a:r>
              <a:rPr lang="es-ES" dirty="0"/>
              <a:t>Grasp the omnichannel essentials, strengths and weaknesses</a:t>
            </a:r>
            <a:endParaRPr lang="en-GB" dirty="0"/>
          </a:p>
        </p:txBody>
      </p:sp>
      <p:sp>
        <p:nvSpPr>
          <p:cNvPr id="12" name="CuadroTexto 11"/>
          <p:cNvSpPr txBox="1"/>
          <p:nvPr/>
        </p:nvSpPr>
        <p:spPr>
          <a:xfrm>
            <a:off x="1615184" y="3530217"/>
            <a:ext cx="4025901" cy="646331"/>
          </a:xfrm>
          <a:prstGeom prst="rect">
            <a:avLst/>
          </a:prstGeom>
          <a:noFill/>
        </p:spPr>
        <p:txBody>
          <a:bodyPr wrap="square" rtlCol="0">
            <a:spAutoFit/>
          </a:bodyPr>
          <a:lstStyle/>
          <a:p>
            <a:r>
              <a:rPr lang="es-ES" dirty="0"/>
              <a:t>Learn how to differentiate it from multichannel actions</a:t>
            </a:r>
            <a:endParaRPr lang="en-GB" dirty="0"/>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es-ES" dirty="0"/>
              <a:t>Know more about proven omnichannel strategies </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682897"/>
          </a:xfrm>
          <a:prstGeom prst="rect">
            <a:avLst/>
          </a:prstGeom>
          <a:noFill/>
        </p:spPr>
        <p:txBody>
          <a:bodyPr wrap="square" rtlCol="0">
            <a:spAutoFit/>
          </a:bodyPr>
          <a:lstStyle/>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What is </a:t>
            </a:r>
            <a:r>
              <a:rPr lang="en-US" sz="2000" dirty="0" err="1">
                <a:ea typeface="Lato Light" panose="020F0502020204030203" pitchFamily="34" charset="0"/>
                <a:cs typeface="Abhaya Libre" panose="02000603000000000000" pitchFamily="2" charset="77"/>
              </a:rPr>
              <a:t>Omnichannel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Differences between </a:t>
            </a:r>
            <a:r>
              <a:rPr lang="en-US" sz="2000" dirty="0" err="1">
                <a:ea typeface="Lato Light" panose="020F0502020204030203" pitchFamily="34" charset="0"/>
                <a:cs typeface="Abhaya Libre" panose="02000603000000000000" pitchFamily="2" charset="77"/>
              </a:rPr>
              <a:t>Omnichannel</a:t>
            </a:r>
            <a:r>
              <a:rPr lang="en-US" sz="2000" dirty="0">
                <a:ea typeface="Lato Light" panose="020F0502020204030203" pitchFamily="34" charset="0"/>
                <a:cs typeface="Abhaya Libre" panose="02000603000000000000" pitchFamily="2" charset="77"/>
              </a:rPr>
              <a:t> and Multichannel</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Examples of </a:t>
            </a:r>
            <a:r>
              <a:rPr lang="en-US" sz="2000" dirty="0" err="1">
                <a:ea typeface="Lato Light" panose="020F0502020204030203" pitchFamily="34" charset="0"/>
                <a:cs typeface="Abhaya Libre" panose="02000603000000000000" pitchFamily="2" charset="77"/>
              </a:rPr>
              <a:t>Omnichannel</a:t>
            </a:r>
            <a:r>
              <a:rPr lang="en-US" sz="2000" dirty="0">
                <a:ea typeface="Lato Light" panose="020F0502020204030203" pitchFamily="34" charset="0"/>
                <a:cs typeface="Abhaya Libre" panose="02000603000000000000" pitchFamily="2" charset="77"/>
              </a:rPr>
              <a:t> strategies</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Benefits and challenges</a:t>
            </a:r>
          </a:p>
        </p:txBody>
      </p:sp>
      <p:sp>
        <p:nvSpPr>
          <p:cNvPr id="32" name="TextBox 31"/>
          <p:cNvSpPr txBox="1"/>
          <p:nvPr/>
        </p:nvSpPr>
        <p:spPr>
          <a:xfrm>
            <a:off x="2812820" y="2713042"/>
            <a:ext cx="5899136" cy="830997"/>
          </a:xfrm>
          <a:prstGeom prst="rect">
            <a:avLst/>
          </a:prstGeom>
          <a:noFill/>
        </p:spPr>
        <p:txBody>
          <a:bodyPr wrap="square" rtlCol="0">
            <a:spAutoFit/>
          </a:bodyPr>
          <a:lstStyle/>
          <a:p>
            <a:r>
              <a:rPr lang="en-US" sz="2400" dirty="0">
                <a:solidFill>
                  <a:srgbClr val="0CA373"/>
                </a:solidFill>
                <a:latin typeface="Oxygen" panose="02000503000000000000" pitchFamily="2" charset="0"/>
                <a:ea typeface="Nunito Bold" charset="0"/>
                <a:cs typeface="Abhaya Libre SemiBold" panose="02000603000000000000" pitchFamily="2" charset="77"/>
              </a:rPr>
              <a:t>Unit 1: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Omnichannel</a:t>
            </a:r>
            <a:r>
              <a:rPr lang="en-US" sz="2400" dirty="0">
                <a:solidFill>
                  <a:srgbClr val="0CA373"/>
                </a:solidFill>
                <a:latin typeface="Oxygen" panose="02000503000000090004" pitchFamily="2" charset="77"/>
                <a:ea typeface="Nunito Bold" charset="0"/>
                <a:cs typeface="Abhaya Libre SemiBold" panose="02000603000000000000" pitchFamily="2" charset="77"/>
              </a:rPr>
              <a:t> basics and strategies </a:t>
            </a:r>
            <a:endPar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s-ES" sz="4800" kern="0" spc="-150" dirty="0">
                <a:solidFill>
                  <a:schemeClr val="tx1"/>
                </a:solidFill>
                <a:ea typeface="Tahoma" panose="020B0604030504040204" pitchFamily="34" charset="0"/>
                <a:cs typeface="Tahoma" panose="020B0604030504040204" pitchFamily="34" charset="0"/>
              </a:rPr>
              <a:t>Omnichannel basics and strategies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spcBef>
                <a:spcPts val="110"/>
              </a:spcBef>
            </a:pPr>
            <a:r>
              <a:rPr lang="es-ES" sz="2200" spc="50" dirty="0">
                <a:cs typeface="Tahoma"/>
              </a:rPr>
              <a:t>SECTION 1.1.: </a:t>
            </a:r>
            <a:r>
              <a:rPr lang="en-US" sz="2200" dirty="0">
                <a:ea typeface="Lato Light" panose="020F0502020204030203" pitchFamily="34" charset="0"/>
                <a:cs typeface="Abhaya Libre" panose="02000603000000000000" pitchFamily="2" charset="77"/>
              </a:rPr>
              <a:t>What is </a:t>
            </a:r>
            <a:r>
              <a:rPr lang="en-US" sz="2200" dirty="0" err="1">
                <a:ea typeface="Lato Light" panose="020F0502020204030203" pitchFamily="34" charset="0"/>
                <a:cs typeface="Abhaya Libre" panose="02000603000000000000" pitchFamily="2" charset="77"/>
              </a:rPr>
              <a:t>Omnichannel</a:t>
            </a:r>
            <a:endParaRPr lang="en-US" sz="2200" dirty="0">
              <a:ea typeface="Lato Light" panose="020F0502020204030203" pitchFamily="34" charset="0"/>
              <a:cs typeface="Abhaya Libre" panose="02000603000000000000" pitchFamily="2" charset="77"/>
            </a:endParaRPr>
          </a:p>
        </p:txBody>
      </p:sp>
      <p:sp>
        <p:nvSpPr>
          <p:cNvPr id="11" name="Rectángulo 10">
            <a:extLst>
              <a:ext uri="{FF2B5EF4-FFF2-40B4-BE49-F238E27FC236}">
                <a16:creationId xmlns:a16="http://schemas.microsoft.com/office/drawing/2014/main" id="{BBA468E9-CDE0-4E49-B472-C1D6BA45A35E}"/>
              </a:ext>
            </a:extLst>
          </p:cNvPr>
          <p:cNvSpPr/>
          <p:nvPr/>
        </p:nvSpPr>
        <p:spPr>
          <a:xfrm>
            <a:off x="709128" y="2413271"/>
            <a:ext cx="5964628" cy="3693319"/>
          </a:xfrm>
          <a:prstGeom prst="rect">
            <a:avLst/>
          </a:prstGeom>
        </p:spPr>
        <p:txBody>
          <a:bodyPr wrap="square">
            <a:spAutoFit/>
          </a:bodyPr>
          <a:lstStyle/>
          <a:p>
            <a:pPr marL="342900" indent="-342900">
              <a:buFont typeface="Arial" panose="020B0604020202020204" pitchFamily="34" charset="0"/>
              <a:buChar char="•"/>
              <a:defRPr/>
            </a:pPr>
            <a:r>
              <a:rPr lang="en-US" sz="2000" dirty="0">
                <a:solidFill>
                  <a:srgbClr val="000000"/>
                </a:solidFill>
              </a:rPr>
              <a:t>It’s a model that aims to give customers a tailored experience via a variety of communication channels, to turn visits into sales. </a:t>
            </a:r>
          </a:p>
          <a:p>
            <a:pPr marL="342900" indent="-342900">
              <a:buFont typeface="Arial" panose="020B0604020202020204" pitchFamily="34" charset="0"/>
              <a:buChar char="•"/>
              <a:defRPr/>
            </a:pPr>
            <a:r>
              <a:rPr lang="en-US" sz="2000" dirty="0">
                <a:solidFill>
                  <a:srgbClr val="000000"/>
                </a:solidFill>
              </a:rPr>
              <a:t>It enables a wider range </a:t>
            </a:r>
            <a:r>
              <a:rPr lang="es-ES" sz="2000" dirty="0">
                <a:solidFill>
                  <a:srgbClr val="000000"/>
                </a:solidFill>
              </a:rPr>
              <a:t>of opportunities to get in touch with potential customers</a:t>
            </a:r>
            <a:endParaRPr lang="en-US" sz="2000" dirty="0">
              <a:solidFill>
                <a:srgbClr val="000000"/>
              </a:solidFill>
            </a:endParaRPr>
          </a:p>
          <a:p>
            <a:pPr marL="342900" indent="-342900">
              <a:buFont typeface="Arial" panose="020B0604020202020204" pitchFamily="34" charset="0"/>
              <a:buChar char="•"/>
              <a:defRPr/>
            </a:pPr>
            <a:r>
              <a:rPr lang="en-US" sz="2000" dirty="0">
                <a:solidFill>
                  <a:srgbClr val="000000"/>
                </a:solidFill>
              </a:rPr>
              <a:t>This exclusive experience covers: </a:t>
            </a:r>
          </a:p>
          <a:p>
            <a:pPr marL="800100" lvl="1" indent="-342900">
              <a:buFont typeface="Wingdings" panose="05000000000000000000" pitchFamily="2" charset="2"/>
              <a:buChar char="§"/>
              <a:defRPr/>
            </a:pPr>
            <a:r>
              <a:rPr lang="en-US" sz="1900" b="1" dirty="0">
                <a:solidFill>
                  <a:srgbClr val="000000"/>
                </a:solidFill>
              </a:rPr>
              <a:t>Physical visits </a:t>
            </a:r>
            <a:r>
              <a:rPr lang="en-US" sz="1900" dirty="0">
                <a:solidFill>
                  <a:srgbClr val="000000"/>
                </a:solidFill>
              </a:rPr>
              <a:t>(to stores) to see and touch the product </a:t>
            </a:r>
          </a:p>
          <a:p>
            <a:pPr marL="800100" lvl="1" indent="-342900">
              <a:buFont typeface="Wingdings" panose="05000000000000000000" pitchFamily="2" charset="2"/>
              <a:buChar char="§"/>
              <a:defRPr/>
            </a:pPr>
            <a:r>
              <a:rPr lang="en-US" sz="1900" b="1" dirty="0">
                <a:solidFill>
                  <a:srgbClr val="000000"/>
                </a:solidFill>
              </a:rPr>
              <a:t>Online visits </a:t>
            </a:r>
            <a:r>
              <a:rPr lang="en-US" sz="1900" dirty="0">
                <a:solidFill>
                  <a:srgbClr val="000000"/>
                </a:solidFill>
              </a:rPr>
              <a:t>(to e-shops) and demonstrations of product characteristics and specifications</a:t>
            </a:r>
          </a:p>
          <a:p>
            <a:pPr marL="800100" lvl="1" indent="-342900">
              <a:buFont typeface="Wingdings" panose="05000000000000000000" pitchFamily="2" charset="2"/>
              <a:buChar char="§"/>
              <a:defRPr/>
            </a:pPr>
            <a:r>
              <a:rPr lang="en-US" sz="1900" dirty="0">
                <a:solidFill>
                  <a:srgbClr val="000000"/>
                </a:solidFill>
              </a:rPr>
              <a:t>Taking into account potential customer </a:t>
            </a:r>
            <a:r>
              <a:rPr lang="en-US" sz="1900" b="1" dirty="0">
                <a:solidFill>
                  <a:srgbClr val="000000"/>
                </a:solidFill>
              </a:rPr>
              <a:t>features</a:t>
            </a:r>
            <a:r>
              <a:rPr lang="en-US" sz="1900" dirty="0">
                <a:solidFill>
                  <a:srgbClr val="000000"/>
                </a:solidFill>
              </a:rPr>
              <a:t> and desires, marketing on social media</a:t>
            </a:r>
          </a:p>
        </p:txBody>
      </p:sp>
      <p:grpSp>
        <p:nvGrpSpPr>
          <p:cNvPr id="5" name="Gruppo 4"/>
          <p:cNvGrpSpPr/>
          <p:nvPr/>
        </p:nvGrpSpPr>
        <p:grpSpPr>
          <a:xfrm>
            <a:off x="6673756" y="2060610"/>
            <a:ext cx="2648635" cy="1924101"/>
            <a:chOff x="-1" y="0"/>
            <a:chExt cx="2648635" cy="1924101"/>
          </a:xfrm>
        </p:grpSpPr>
        <p:sp>
          <p:nvSpPr>
            <p:cNvPr id="19" name="Rettangolo con singolo angolo arrotondato 18"/>
            <p:cNvSpPr/>
            <p:nvPr/>
          </p:nvSpPr>
          <p:spPr>
            <a:xfrm rot="16200000">
              <a:off x="362266" y="-362266"/>
              <a:ext cx="1924101" cy="2648634"/>
            </a:xfrm>
            <a:prstGeom prst="round1Rect">
              <a:avLst/>
            </a:prstGeom>
            <a:solidFill>
              <a:srgbClr val="075D42"/>
            </a:solidFill>
            <a:ln>
              <a:solidFill>
                <a:srgbClr val="0CA37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0" name="Rettangolo 19"/>
            <p:cNvSpPr/>
            <p:nvPr/>
          </p:nvSpPr>
          <p:spPr>
            <a:xfrm rot="21600000">
              <a:off x="-1" y="1"/>
              <a:ext cx="2648634" cy="14430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s-ES" sz="1800" b="1" kern="1200" dirty="0"/>
            </a:p>
            <a:p>
              <a:pPr lvl="0" algn="ctr" defTabSz="800100">
                <a:lnSpc>
                  <a:spcPct val="90000"/>
                </a:lnSpc>
                <a:spcBef>
                  <a:spcPct val="0"/>
                </a:spcBef>
                <a:spcAft>
                  <a:spcPct val="35000"/>
                </a:spcAft>
              </a:pPr>
              <a:r>
                <a:rPr lang="es-ES" sz="1800" b="1" kern="1200" dirty="0" err="1"/>
                <a:t>Stores</a:t>
              </a:r>
              <a:endParaRPr lang="es-ES" sz="1400" b="1" kern="1200" dirty="0"/>
            </a:p>
            <a:p>
              <a:pPr lvl="0" algn="ctr" defTabSz="800100">
                <a:lnSpc>
                  <a:spcPct val="90000"/>
                </a:lnSpc>
                <a:spcBef>
                  <a:spcPct val="0"/>
                </a:spcBef>
                <a:spcAft>
                  <a:spcPct val="35000"/>
                </a:spcAft>
              </a:pPr>
              <a:r>
                <a:rPr lang="es-ES" sz="1400" kern="1200" dirty="0" err="1"/>
                <a:t>Loyalty</a:t>
              </a:r>
              <a:r>
                <a:rPr lang="es-ES" sz="1400" kern="1200" dirty="0"/>
                <a:t> </a:t>
              </a:r>
              <a:r>
                <a:rPr lang="es-ES" sz="1400" kern="1200" dirty="0" err="1"/>
                <a:t>Programs</a:t>
              </a:r>
              <a:endParaRPr lang="es-ES" sz="1400" kern="1200" dirty="0"/>
            </a:p>
            <a:p>
              <a:pPr lvl="0" algn="ctr" defTabSz="800100">
                <a:lnSpc>
                  <a:spcPct val="90000"/>
                </a:lnSpc>
                <a:spcBef>
                  <a:spcPct val="0"/>
                </a:spcBef>
                <a:spcAft>
                  <a:spcPct val="35000"/>
                </a:spcAft>
              </a:pPr>
              <a:r>
                <a:rPr lang="es-ES" sz="1400" kern="1200" dirty="0" err="1"/>
                <a:t>Kiosks</a:t>
              </a:r>
              <a:endParaRPr lang="es-ES" sz="1400" kern="1200" dirty="0"/>
            </a:p>
            <a:p>
              <a:pPr lvl="0" algn="ctr" defTabSz="800100">
                <a:lnSpc>
                  <a:spcPct val="90000"/>
                </a:lnSpc>
                <a:spcBef>
                  <a:spcPct val="0"/>
                </a:spcBef>
                <a:spcAft>
                  <a:spcPct val="35000"/>
                </a:spcAft>
              </a:pPr>
              <a:r>
                <a:rPr lang="es-ES" sz="1400" kern="1200" dirty="0" err="1"/>
                <a:t>Upsell</a:t>
              </a:r>
              <a:r>
                <a:rPr lang="es-ES" sz="1400" kern="1200" dirty="0"/>
                <a:t> and </a:t>
              </a:r>
              <a:r>
                <a:rPr lang="es-ES" sz="1400" kern="1200" dirty="0" err="1"/>
                <a:t>cross-sell</a:t>
              </a:r>
              <a:endParaRPr lang="es-ES" sz="1400" kern="1200" dirty="0"/>
            </a:p>
            <a:p>
              <a:pPr lvl="0" algn="ctr" defTabSz="800100">
                <a:lnSpc>
                  <a:spcPct val="90000"/>
                </a:lnSpc>
                <a:spcBef>
                  <a:spcPct val="0"/>
                </a:spcBef>
                <a:spcAft>
                  <a:spcPct val="35000"/>
                </a:spcAft>
              </a:pPr>
              <a:r>
                <a:rPr lang="es-ES" sz="1400" kern="1200" dirty="0" err="1"/>
                <a:t>Clienteling</a:t>
              </a:r>
              <a:endParaRPr lang="es-ES" sz="1400" kern="1200" dirty="0"/>
            </a:p>
            <a:p>
              <a:pPr lvl="0" algn="ctr" defTabSz="800100">
                <a:lnSpc>
                  <a:spcPct val="90000"/>
                </a:lnSpc>
                <a:spcBef>
                  <a:spcPct val="0"/>
                </a:spcBef>
                <a:spcAft>
                  <a:spcPct val="35000"/>
                </a:spcAft>
              </a:pPr>
              <a:r>
                <a:rPr lang="es-ES" sz="1400" kern="1200" dirty="0" err="1"/>
                <a:t>Coupons</a:t>
              </a:r>
              <a:endParaRPr lang="es-ES" sz="1400" kern="1200" dirty="0"/>
            </a:p>
          </p:txBody>
        </p:sp>
      </p:grpSp>
      <p:grpSp>
        <p:nvGrpSpPr>
          <p:cNvPr id="6" name="Gruppo 5"/>
          <p:cNvGrpSpPr/>
          <p:nvPr/>
        </p:nvGrpSpPr>
        <p:grpSpPr>
          <a:xfrm>
            <a:off x="9322391" y="2060610"/>
            <a:ext cx="2648634" cy="1924101"/>
            <a:chOff x="2648634" y="0"/>
            <a:chExt cx="2648634" cy="1924101"/>
          </a:xfrm>
        </p:grpSpPr>
        <p:sp>
          <p:nvSpPr>
            <p:cNvPr id="17" name="Rettangolo con singolo angolo arrotondato 16"/>
            <p:cNvSpPr/>
            <p:nvPr/>
          </p:nvSpPr>
          <p:spPr>
            <a:xfrm>
              <a:off x="2648634" y="0"/>
              <a:ext cx="2648634" cy="1924101"/>
            </a:xfrm>
            <a:prstGeom prst="round1Rect">
              <a:avLst/>
            </a:prstGeom>
            <a:solidFill>
              <a:srgbClr val="97F7D9"/>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ettangolo 17"/>
            <p:cNvSpPr/>
            <p:nvPr/>
          </p:nvSpPr>
          <p:spPr>
            <a:xfrm>
              <a:off x="2648634" y="0"/>
              <a:ext cx="2648634" cy="14430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s-ES" sz="1800" b="1" kern="1200" dirty="0">
                <a:solidFill>
                  <a:schemeClr val="tx1"/>
                </a:solidFill>
              </a:endParaRPr>
            </a:p>
            <a:p>
              <a:pPr lvl="0" algn="ctr" defTabSz="800100">
                <a:lnSpc>
                  <a:spcPct val="90000"/>
                </a:lnSpc>
                <a:spcBef>
                  <a:spcPct val="0"/>
                </a:spcBef>
                <a:spcAft>
                  <a:spcPct val="35000"/>
                </a:spcAft>
              </a:pPr>
              <a:r>
                <a:rPr lang="es-ES" sz="1800" b="1" kern="1200" dirty="0">
                  <a:solidFill>
                    <a:schemeClr val="tx1"/>
                  </a:solidFill>
                </a:rPr>
                <a:t>E-</a:t>
              </a:r>
              <a:r>
                <a:rPr lang="es-ES" sz="1800" b="1" kern="1200" dirty="0" err="1">
                  <a:solidFill>
                    <a:schemeClr val="tx1"/>
                  </a:solidFill>
                </a:rPr>
                <a:t>commerce</a:t>
              </a:r>
              <a:endParaRPr lang="es-ES" sz="1600" b="1" kern="1200" dirty="0">
                <a:solidFill>
                  <a:schemeClr val="tx1"/>
                </a:solidFill>
              </a:endParaRPr>
            </a:p>
            <a:p>
              <a:pPr lvl="0" algn="ctr" defTabSz="800100">
                <a:lnSpc>
                  <a:spcPct val="90000"/>
                </a:lnSpc>
                <a:spcBef>
                  <a:spcPct val="0"/>
                </a:spcBef>
                <a:spcAft>
                  <a:spcPct val="35000"/>
                </a:spcAft>
              </a:pPr>
              <a:r>
                <a:rPr lang="es-ES" sz="1400" b="0" kern="1200" dirty="0">
                  <a:solidFill>
                    <a:schemeClr val="tx1"/>
                  </a:solidFill>
                </a:rPr>
                <a:t>Email </a:t>
              </a:r>
              <a:r>
                <a:rPr lang="es-ES" sz="1400" b="0" kern="1200" dirty="0" err="1">
                  <a:solidFill>
                    <a:schemeClr val="tx1"/>
                  </a:solidFill>
                </a:rPr>
                <a:t>newsletters</a:t>
              </a:r>
              <a:endParaRPr lang="es-ES" sz="1400" b="0" kern="1200" dirty="0">
                <a:solidFill>
                  <a:schemeClr val="tx1"/>
                </a:solidFill>
              </a:endParaRPr>
            </a:p>
            <a:p>
              <a:pPr lvl="0" algn="ctr" defTabSz="800100">
                <a:lnSpc>
                  <a:spcPct val="90000"/>
                </a:lnSpc>
                <a:spcBef>
                  <a:spcPct val="0"/>
                </a:spcBef>
                <a:spcAft>
                  <a:spcPct val="35000"/>
                </a:spcAft>
              </a:pPr>
              <a:r>
                <a:rPr lang="es-ES" sz="1400" b="0" kern="1200" dirty="0">
                  <a:solidFill>
                    <a:schemeClr val="tx1"/>
                  </a:solidFill>
                </a:rPr>
                <a:t>Mobile &amp; SMS</a:t>
              </a:r>
            </a:p>
            <a:p>
              <a:pPr lvl="0" algn="ctr" defTabSz="800100">
                <a:lnSpc>
                  <a:spcPct val="90000"/>
                </a:lnSpc>
                <a:spcBef>
                  <a:spcPct val="0"/>
                </a:spcBef>
                <a:spcAft>
                  <a:spcPct val="35000"/>
                </a:spcAft>
              </a:pPr>
              <a:r>
                <a:rPr lang="es-ES" sz="1400" b="0" kern="1200" dirty="0">
                  <a:solidFill>
                    <a:schemeClr val="tx1"/>
                  </a:solidFill>
                </a:rPr>
                <a:t>Google </a:t>
              </a:r>
              <a:r>
                <a:rPr lang="es-ES" sz="1400" b="0" kern="1200" dirty="0" err="1">
                  <a:solidFill>
                    <a:schemeClr val="tx1"/>
                  </a:solidFill>
                </a:rPr>
                <a:t>Adwords</a:t>
              </a:r>
              <a:endParaRPr lang="es-ES" sz="1400" b="0" kern="1200" dirty="0">
                <a:solidFill>
                  <a:schemeClr val="tx1"/>
                </a:solidFill>
              </a:endParaRPr>
            </a:p>
            <a:p>
              <a:pPr lvl="0" algn="ctr" defTabSz="800100">
                <a:lnSpc>
                  <a:spcPct val="90000"/>
                </a:lnSpc>
                <a:spcBef>
                  <a:spcPct val="0"/>
                </a:spcBef>
                <a:spcAft>
                  <a:spcPct val="35000"/>
                </a:spcAft>
              </a:pPr>
              <a:r>
                <a:rPr lang="es-ES" sz="1400" b="0" kern="1200" dirty="0" err="1">
                  <a:solidFill>
                    <a:schemeClr val="tx1"/>
                  </a:solidFill>
                </a:rPr>
                <a:t>Carts</a:t>
              </a:r>
              <a:endParaRPr lang="es-ES" sz="1400" b="0" kern="1200" dirty="0">
                <a:solidFill>
                  <a:schemeClr val="tx1"/>
                </a:solidFill>
              </a:endParaRPr>
            </a:p>
            <a:p>
              <a:pPr lvl="0" algn="ctr" defTabSz="800100">
                <a:lnSpc>
                  <a:spcPct val="90000"/>
                </a:lnSpc>
                <a:spcBef>
                  <a:spcPct val="0"/>
                </a:spcBef>
                <a:spcAft>
                  <a:spcPct val="35000"/>
                </a:spcAft>
              </a:pPr>
              <a:r>
                <a:rPr lang="es-ES" sz="1400" b="0" kern="1200" dirty="0" err="1">
                  <a:solidFill>
                    <a:schemeClr val="tx1"/>
                  </a:solidFill>
                </a:rPr>
                <a:t>Campaigns</a:t>
              </a:r>
              <a:endParaRPr lang="es-ES" sz="1400" b="0" kern="1200" dirty="0">
                <a:solidFill>
                  <a:schemeClr val="tx1"/>
                </a:solidFill>
              </a:endParaRPr>
            </a:p>
          </p:txBody>
        </p:sp>
      </p:grpSp>
      <p:grpSp>
        <p:nvGrpSpPr>
          <p:cNvPr id="7" name="Gruppo 6"/>
          <p:cNvGrpSpPr/>
          <p:nvPr/>
        </p:nvGrpSpPr>
        <p:grpSpPr>
          <a:xfrm>
            <a:off x="6673757" y="3984711"/>
            <a:ext cx="2648634" cy="1924101"/>
            <a:chOff x="0" y="1924101"/>
            <a:chExt cx="2648634" cy="1924101"/>
          </a:xfrm>
        </p:grpSpPr>
        <p:sp>
          <p:nvSpPr>
            <p:cNvPr id="15" name="Rettangolo con singolo angolo arrotondato 14"/>
            <p:cNvSpPr/>
            <p:nvPr/>
          </p:nvSpPr>
          <p:spPr>
            <a:xfrm rot="10800000">
              <a:off x="0" y="1924101"/>
              <a:ext cx="2648634" cy="1924101"/>
            </a:xfrm>
            <a:prstGeom prst="round1Rect">
              <a:avLst/>
            </a:prstGeom>
            <a:solidFill>
              <a:srgbClr val="17EDA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ettangolo 15"/>
            <p:cNvSpPr/>
            <p:nvPr/>
          </p:nvSpPr>
          <p:spPr>
            <a:xfrm rot="21600000">
              <a:off x="0" y="2405126"/>
              <a:ext cx="2648634" cy="14430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s-ES" sz="1800" b="1" kern="1200" dirty="0">
                  <a:solidFill>
                    <a:schemeClr val="tx1"/>
                  </a:solidFill>
                </a:rPr>
                <a:t>Social Media</a:t>
              </a:r>
            </a:p>
            <a:p>
              <a:pPr lvl="0" algn="ctr" defTabSz="800100">
                <a:lnSpc>
                  <a:spcPct val="90000"/>
                </a:lnSpc>
                <a:spcBef>
                  <a:spcPct val="0"/>
                </a:spcBef>
                <a:spcAft>
                  <a:spcPct val="35000"/>
                </a:spcAft>
              </a:pPr>
              <a:r>
                <a:rPr lang="es-ES" sz="1400" b="0" kern="1200" dirty="0">
                  <a:solidFill>
                    <a:schemeClr val="tx1"/>
                  </a:solidFill>
                </a:rPr>
                <a:t>Social CRM</a:t>
              </a:r>
            </a:p>
            <a:p>
              <a:pPr lvl="0" algn="ctr" defTabSz="800100">
                <a:lnSpc>
                  <a:spcPct val="90000"/>
                </a:lnSpc>
                <a:spcBef>
                  <a:spcPct val="0"/>
                </a:spcBef>
                <a:spcAft>
                  <a:spcPct val="35000"/>
                </a:spcAft>
              </a:pPr>
              <a:r>
                <a:rPr lang="es-ES" sz="1400" b="0" kern="1200" dirty="0">
                  <a:solidFill>
                    <a:schemeClr val="tx1"/>
                  </a:solidFill>
                </a:rPr>
                <a:t>Social </a:t>
              </a:r>
              <a:r>
                <a:rPr lang="es-ES" sz="1400" b="0" kern="1200" dirty="0" err="1">
                  <a:solidFill>
                    <a:schemeClr val="tx1"/>
                  </a:solidFill>
                </a:rPr>
                <a:t>Listening</a:t>
              </a:r>
              <a:endParaRPr lang="es-ES" sz="1400" b="0" kern="1200" dirty="0">
                <a:solidFill>
                  <a:schemeClr val="tx1"/>
                </a:solidFill>
              </a:endParaRPr>
            </a:p>
            <a:p>
              <a:pPr lvl="0" algn="ctr" defTabSz="800100">
                <a:lnSpc>
                  <a:spcPct val="90000"/>
                </a:lnSpc>
                <a:spcBef>
                  <a:spcPct val="0"/>
                </a:spcBef>
                <a:spcAft>
                  <a:spcPct val="35000"/>
                </a:spcAft>
              </a:pPr>
              <a:r>
                <a:rPr lang="es-ES" sz="1400" b="0" kern="1200" dirty="0">
                  <a:solidFill>
                    <a:schemeClr val="tx1"/>
                  </a:solidFill>
                </a:rPr>
                <a:t>Social Enterprise</a:t>
              </a:r>
            </a:p>
            <a:p>
              <a:pPr lvl="0" algn="ctr" defTabSz="800100">
                <a:lnSpc>
                  <a:spcPct val="90000"/>
                </a:lnSpc>
                <a:spcBef>
                  <a:spcPct val="0"/>
                </a:spcBef>
                <a:spcAft>
                  <a:spcPct val="35000"/>
                </a:spcAft>
              </a:pPr>
              <a:r>
                <a:rPr lang="es-ES" sz="1400" b="0" kern="1200" dirty="0" err="1">
                  <a:solidFill>
                    <a:schemeClr val="tx1"/>
                  </a:solidFill>
                </a:rPr>
                <a:t>Custom</a:t>
              </a:r>
              <a:r>
                <a:rPr lang="es-ES" sz="1400" b="0" kern="1200" dirty="0">
                  <a:solidFill>
                    <a:schemeClr val="tx1"/>
                  </a:solidFill>
                </a:rPr>
                <a:t> </a:t>
              </a:r>
              <a:r>
                <a:rPr lang="es-ES" sz="1400" b="0" kern="1200" dirty="0" err="1">
                  <a:solidFill>
                    <a:schemeClr val="tx1"/>
                  </a:solidFill>
                </a:rPr>
                <a:t>Audiences</a:t>
              </a:r>
              <a:endParaRPr lang="es-ES" sz="1400" b="0" kern="1200" dirty="0">
                <a:solidFill>
                  <a:schemeClr val="tx1"/>
                </a:solidFill>
              </a:endParaRPr>
            </a:p>
          </p:txBody>
        </p:sp>
      </p:grpSp>
      <p:grpSp>
        <p:nvGrpSpPr>
          <p:cNvPr id="8" name="Gruppo 7"/>
          <p:cNvGrpSpPr/>
          <p:nvPr/>
        </p:nvGrpSpPr>
        <p:grpSpPr>
          <a:xfrm>
            <a:off x="9322390" y="3984711"/>
            <a:ext cx="2648635" cy="1924101"/>
            <a:chOff x="2648633" y="1924101"/>
            <a:chExt cx="2648635" cy="1924101"/>
          </a:xfrm>
        </p:grpSpPr>
        <p:sp>
          <p:nvSpPr>
            <p:cNvPr id="13" name="Rettangolo con singolo angolo arrotondato 12"/>
            <p:cNvSpPr/>
            <p:nvPr/>
          </p:nvSpPr>
          <p:spPr>
            <a:xfrm rot="5400000">
              <a:off x="3010900" y="1561835"/>
              <a:ext cx="1924101" cy="2648634"/>
            </a:xfrm>
            <a:prstGeom prst="round1Rect">
              <a:avLst/>
            </a:prstGeom>
            <a:solidFill>
              <a:srgbClr val="0CA37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ettangolo 13"/>
            <p:cNvSpPr/>
            <p:nvPr/>
          </p:nvSpPr>
          <p:spPr>
            <a:xfrm>
              <a:off x="2648633" y="2405126"/>
              <a:ext cx="2648634" cy="14430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s-ES" sz="1800" b="1" kern="1200" dirty="0" err="1"/>
                <a:t>Call</a:t>
              </a:r>
              <a:r>
                <a:rPr lang="es-ES" sz="1800" b="1" kern="1200" dirty="0"/>
                <a:t> Centers</a:t>
              </a:r>
            </a:p>
            <a:p>
              <a:pPr lvl="0" algn="ctr" defTabSz="800100">
                <a:lnSpc>
                  <a:spcPct val="90000"/>
                </a:lnSpc>
                <a:spcBef>
                  <a:spcPct val="0"/>
                </a:spcBef>
                <a:spcAft>
                  <a:spcPct val="35000"/>
                </a:spcAft>
              </a:pPr>
              <a:r>
                <a:rPr lang="es-ES" sz="1400" b="0" kern="1200" dirty="0"/>
                <a:t>Case </a:t>
              </a:r>
              <a:r>
                <a:rPr lang="es-ES" sz="1400" b="0" kern="1200" dirty="0" err="1"/>
                <a:t>management</a:t>
              </a:r>
              <a:endParaRPr lang="es-ES" sz="1400" b="0" kern="1200" dirty="0"/>
            </a:p>
            <a:p>
              <a:pPr lvl="0" algn="ctr" defTabSz="800100">
                <a:lnSpc>
                  <a:spcPct val="90000"/>
                </a:lnSpc>
                <a:spcBef>
                  <a:spcPct val="0"/>
                </a:spcBef>
                <a:spcAft>
                  <a:spcPct val="35000"/>
                </a:spcAft>
              </a:pPr>
              <a:r>
                <a:rPr lang="es-ES" sz="1400" b="0" kern="1200" dirty="0" err="1"/>
                <a:t>Upsell</a:t>
              </a:r>
              <a:endParaRPr lang="es-ES" sz="1400" b="0" kern="1200" dirty="0"/>
            </a:p>
            <a:p>
              <a:pPr lvl="0" algn="ctr" defTabSz="800100">
                <a:lnSpc>
                  <a:spcPct val="90000"/>
                </a:lnSpc>
                <a:spcBef>
                  <a:spcPct val="0"/>
                </a:spcBef>
                <a:spcAft>
                  <a:spcPct val="35000"/>
                </a:spcAft>
              </a:pPr>
              <a:r>
                <a:rPr lang="es-ES" sz="1400" b="0" kern="1200" dirty="0" err="1"/>
                <a:t>Voice</a:t>
              </a:r>
              <a:r>
                <a:rPr lang="es-ES" sz="1400" b="0" kern="1200" dirty="0"/>
                <a:t> </a:t>
              </a:r>
              <a:r>
                <a:rPr lang="es-ES" sz="1400" b="0" kern="1200" dirty="0" err="1"/>
                <a:t>Campaigns</a:t>
              </a:r>
              <a:endParaRPr lang="es-ES" sz="1400" b="0" kern="1200" dirty="0"/>
            </a:p>
            <a:p>
              <a:pPr lvl="0" algn="ctr" defTabSz="800100">
                <a:lnSpc>
                  <a:spcPct val="90000"/>
                </a:lnSpc>
                <a:spcBef>
                  <a:spcPct val="0"/>
                </a:spcBef>
                <a:spcAft>
                  <a:spcPct val="35000"/>
                </a:spcAft>
              </a:pPr>
              <a:r>
                <a:rPr lang="es-ES" sz="1400" b="0" kern="1200" dirty="0" err="1"/>
                <a:t>Service</a:t>
              </a:r>
              <a:r>
                <a:rPr lang="es-ES" sz="1400" b="0" kern="1200" dirty="0"/>
                <a:t> </a:t>
              </a:r>
              <a:r>
                <a:rPr lang="es-ES" sz="1400" b="0" kern="1200" dirty="0" err="1"/>
                <a:t>Level</a:t>
              </a:r>
              <a:r>
                <a:rPr lang="es-ES" sz="1400" b="0" kern="1200" dirty="0"/>
                <a:t> </a:t>
              </a:r>
              <a:r>
                <a:rPr lang="es-ES" sz="1400" b="0" kern="1200" dirty="0" err="1"/>
                <a:t>Agreement</a:t>
              </a:r>
              <a:endParaRPr lang="es-ES" sz="1300" b="0" kern="1200" dirty="0"/>
            </a:p>
          </p:txBody>
        </p:sp>
      </p:grpSp>
      <p:grpSp>
        <p:nvGrpSpPr>
          <p:cNvPr id="9" name="Gruppo 8"/>
          <p:cNvGrpSpPr/>
          <p:nvPr/>
        </p:nvGrpSpPr>
        <p:grpSpPr>
          <a:xfrm>
            <a:off x="8569063" y="3488562"/>
            <a:ext cx="1506654" cy="992297"/>
            <a:chOff x="1895306" y="1427952"/>
            <a:chExt cx="1506654" cy="992297"/>
          </a:xfrm>
        </p:grpSpPr>
        <p:sp>
          <p:nvSpPr>
            <p:cNvPr id="10" name="Rettangolo arrotondato 9"/>
            <p:cNvSpPr/>
            <p:nvPr/>
          </p:nvSpPr>
          <p:spPr>
            <a:xfrm>
              <a:off x="1895306" y="1427952"/>
              <a:ext cx="1506654" cy="992297"/>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2" name="Rettangolo 11"/>
            <p:cNvSpPr/>
            <p:nvPr/>
          </p:nvSpPr>
          <p:spPr>
            <a:xfrm>
              <a:off x="1943746" y="1476392"/>
              <a:ext cx="1409774" cy="89541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err="1">
                  <a:solidFill>
                    <a:srgbClr val="0CA373"/>
                  </a:solidFill>
                </a:rPr>
                <a:t>Omnichannel</a:t>
              </a:r>
              <a:endParaRPr lang="es-ES" sz="1800" b="1" kern="1200" dirty="0">
                <a:solidFill>
                  <a:srgbClr val="0CA373"/>
                </a:solidFill>
              </a:endParaRPr>
            </a:p>
          </p:txBody>
        </p:sp>
      </p:grpSp>
    </p:spTree>
    <p:extLst>
      <p:ext uri="{BB962C8B-B14F-4D97-AF65-F5344CB8AC3E}">
        <p14:creationId xmlns:p14="http://schemas.microsoft.com/office/powerpoint/2010/main" val="213633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s-ES" sz="4800" kern="0" spc="-150" dirty="0">
                <a:solidFill>
                  <a:schemeClr val="tx1"/>
                </a:solidFill>
                <a:ea typeface="Tahoma" panose="020B0604030504040204" pitchFamily="34" charset="0"/>
                <a:cs typeface="Tahoma" panose="020B0604030504040204" pitchFamily="34" charset="0"/>
              </a:rPr>
              <a:t>Omnichannel basics and strategies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288772" cy="352661"/>
          </a:xfrm>
          <a:prstGeom prst="rect">
            <a:avLst/>
          </a:prstGeom>
        </p:spPr>
        <p:txBody>
          <a:bodyPr vert="horz" wrap="square" lIns="0" tIns="13970" rIns="0" bIns="0" rtlCol="0">
            <a:spAutoFit/>
          </a:bodyPr>
          <a:lstStyle/>
          <a:p>
            <a:pPr marL="12700">
              <a:spcBef>
                <a:spcPts val="110"/>
              </a:spcBef>
            </a:pPr>
            <a:r>
              <a:rPr lang="es-ES" sz="2200" spc="50" dirty="0">
                <a:cs typeface="Tahoma"/>
              </a:rPr>
              <a:t>SECTION 1.2.: </a:t>
            </a:r>
            <a:r>
              <a:rPr lang="en-US" sz="2200" dirty="0">
                <a:ea typeface="Lato Light" panose="020F0502020204030203" pitchFamily="34" charset="0"/>
                <a:cs typeface="Abhaya Libre" panose="02000603000000000000" pitchFamily="2" charset="77"/>
              </a:rPr>
              <a:t>Differences between </a:t>
            </a:r>
            <a:r>
              <a:rPr lang="en-US" sz="2200" dirty="0" err="1">
                <a:ea typeface="Lato Light" panose="020F0502020204030203" pitchFamily="34" charset="0"/>
                <a:cs typeface="Abhaya Libre" panose="02000603000000000000" pitchFamily="2" charset="77"/>
              </a:rPr>
              <a:t>Omnichannel</a:t>
            </a:r>
            <a:r>
              <a:rPr lang="en-US" sz="2200" dirty="0">
                <a:ea typeface="Lato Light" panose="020F0502020204030203" pitchFamily="34" charset="0"/>
                <a:cs typeface="Abhaya Libre" panose="02000603000000000000" pitchFamily="2" charset="77"/>
              </a:rPr>
              <a:t> and Multichannel</a:t>
            </a:r>
          </a:p>
        </p:txBody>
      </p:sp>
      <p:sp>
        <p:nvSpPr>
          <p:cNvPr id="4" name="Rectángulo 3"/>
          <p:cNvSpPr/>
          <p:nvPr/>
        </p:nvSpPr>
        <p:spPr>
          <a:xfrm>
            <a:off x="743410" y="2357838"/>
            <a:ext cx="4210728" cy="2554545"/>
          </a:xfrm>
          <a:prstGeom prst="rect">
            <a:avLst/>
          </a:prstGeom>
        </p:spPr>
        <p:txBody>
          <a:bodyPr wrap="square">
            <a:spAutoFit/>
          </a:bodyPr>
          <a:lstStyle/>
          <a:p>
            <a:pPr marL="342900" indent="-342900">
              <a:buFont typeface="Wingdings" panose="05000000000000000000" pitchFamily="2" charset="2"/>
              <a:buChar char="§"/>
              <a:defRPr/>
            </a:pPr>
            <a:r>
              <a:rPr lang="en-US" sz="2000" b="1" dirty="0">
                <a:solidFill>
                  <a:srgbClr val="000000"/>
                </a:solidFill>
              </a:rPr>
              <a:t>Multichannel</a:t>
            </a:r>
            <a:r>
              <a:rPr lang="en-US" sz="2000" dirty="0">
                <a:solidFill>
                  <a:srgbClr val="000000"/>
                </a:solidFill>
              </a:rPr>
              <a:t>: The use of all channels (physical store, mobile, online marketing) to contact customers without a connection between the channels.</a:t>
            </a:r>
          </a:p>
          <a:p>
            <a:pPr marL="342900" indent="-342900">
              <a:buFont typeface="Wingdings" panose="05000000000000000000" pitchFamily="2" charset="2"/>
              <a:buChar char="§"/>
              <a:defRPr/>
            </a:pPr>
            <a:r>
              <a:rPr lang="en-US" sz="2000" b="1" dirty="0">
                <a:solidFill>
                  <a:srgbClr val="000000"/>
                </a:solidFill>
              </a:rPr>
              <a:t>Omni-channel</a:t>
            </a:r>
            <a:r>
              <a:rPr lang="en-US" sz="2000" dirty="0">
                <a:solidFill>
                  <a:srgbClr val="000000"/>
                </a:solidFill>
              </a:rPr>
              <a:t>: a modality that provides seamless integration and response between the channels.</a:t>
            </a:r>
          </a:p>
        </p:txBody>
      </p:sp>
      <p:graphicFrame>
        <p:nvGraphicFramePr>
          <p:cNvPr id="5" name="Diagrama 4">
            <a:extLst>
              <a:ext uri="{FF2B5EF4-FFF2-40B4-BE49-F238E27FC236}">
                <a16:creationId xmlns:a16="http://schemas.microsoft.com/office/drawing/2014/main" id="{AF303C35-F95D-4D1E-98FA-35E5D5EB8DF8}"/>
              </a:ext>
            </a:extLst>
          </p:cNvPr>
          <p:cNvGraphicFramePr/>
          <p:nvPr>
            <p:extLst>
              <p:ext uri="{D42A27DB-BD31-4B8C-83A1-F6EECF244321}">
                <p14:modId xmlns:p14="http://schemas.microsoft.com/office/powerpoint/2010/main" val="4237234703"/>
              </p:ext>
            </p:extLst>
          </p:nvPr>
        </p:nvGraphicFramePr>
        <p:xfrm>
          <a:off x="4885397" y="2950752"/>
          <a:ext cx="3763889" cy="298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a:extLst>
              <a:ext uri="{FF2B5EF4-FFF2-40B4-BE49-F238E27FC236}">
                <a16:creationId xmlns:a16="http://schemas.microsoft.com/office/drawing/2014/main" id="{91EBD43B-6F85-47B4-A34C-75EA3FA091A9}"/>
              </a:ext>
            </a:extLst>
          </p:cNvPr>
          <p:cNvGraphicFramePr/>
          <p:nvPr/>
        </p:nvGraphicFramePr>
        <p:xfrm>
          <a:off x="8428111" y="2950752"/>
          <a:ext cx="3763889" cy="29858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uadroTexto 9">
            <a:extLst>
              <a:ext uri="{FF2B5EF4-FFF2-40B4-BE49-F238E27FC236}">
                <a16:creationId xmlns:a16="http://schemas.microsoft.com/office/drawing/2014/main" id="{9F83C863-EA8B-4C7B-9E54-6853279B3D0A}"/>
              </a:ext>
            </a:extLst>
          </p:cNvPr>
          <p:cNvSpPr txBox="1"/>
          <p:nvPr/>
        </p:nvSpPr>
        <p:spPr>
          <a:xfrm>
            <a:off x="9350824" y="2213639"/>
            <a:ext cx="1918462" cy="461665"/>
          </a:xfrm>
          <a:prstGeom prst="rect">
            <a:avLst/>
          </a:prstGeom>
          <a:noFill/>
        </p:spPr>
        <p:txBody>
          <a:bodyPr wrap="square">
            <a:spAutoFit/>
          </a:bodyPr>
          <a:lstStyle/>
          <a:p>
            <a:r>
              <a:rPr lang="es-ES" sz="2400" b="1" dirty="0" err="1"/>
              <a:t>Omnichannel</a:t>
            </a:r>
            <a:endParaRPr lang="es-ES" sz="2400" b="1" dirty="0"/>
          </a:p>
        </p:txBody>
      </p:sp>
      <p:sp>
        <p:nvSpPr>
          <p:cNvPr id="8" name="CuadroTexto 10">
            <a:extLst>
              <a:ext uri="{FF2B5EF4-FFF2-40B4-BE49-F238E27FC236}">
                <a16:creationId xmlns:a16="http://schemas.microsoft.com/office/drawing/2014/main" id="{47849810-76A2-4BE7-A46F-E8F61F634E3E}"/>
              </a:ext>
            </a:extLst>
          </p:cNvPr>
          <p:cNvSpPr txBox="1"/>
          <p:nvPr/>
        </p:nvSpPr>
        <p:spPr>
          <a:xfrm>
            <a:off x="5803621" y="2213638"/>
            <a:ext cx="1918462" cy="461665"/>
          </a:xfrm>
          <a:prstGeom prst="rect">
            <a:avLst/>
          </a:prstGeom>
          <a:noFill/>
        </p:spPr>
        <p:txBody>
          <a:bodyPr wrap="square">
            <a:spAutoFit/>
          </a:bodyPr>
          <a:lstStyle/>
          <a:p>
            <a:r>
              <a:rPr lang="es-ES" sz="2400" b="1" dirty="0" err="1"/>
              <a:t>Multichannel</a:t>
            </a:r>
            <a:endParaRPr lang="es-ES" sz="2400" b="1" dirty="0"/>
          </a:p>
        </p:txBody>
      </p:sp>
    </p:spTree>
    <p:extLst>
      <p:ext uri="{BB962C8B-B14F-4D97-AF65-F5344CB8AC3E}">
        <p14:creationId xmlns:p14="http://schemas.microsoft.com/office/powerpoint/2010/main" val="425201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10830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s-ES" sz="4800" kern="0" spc="-150" dirty="0">
                <a:solidFill>
                  <a:schemeClr val="tx1"/>
                </a:solidFill>
                <a:ea typeface="Tahoma" panose="020B0604030504040204" pitchFamily="34" charset="0"/>
                <a:cs typeface="Tahoma" panose="020B0604030504040204" pitchFamily="34" charset="0"/>
              </a:rPr>
              <a:t>Omnichannel basics and strategies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05381" cy="352661"/>
          </a:xfrm>
          <a:prstGeom prst="rect">
            <a:avLst/>
          </a:prstGeom>
        </p:spPr>
        <p:txBody>
          <a:bodyPr vert="horz" wrap="square" lIns="0" tIns="13970" rIns="0" bIns="0" rtlCol="0">
            <a:spAutoFit/>
          </a:bodyPr>
          <a:lstStyle/>
          <a:p>
            <a:pPr marL="12700">
              <a:spcBef>
                <a:spcPts val="110"/>
              </a:spcBef>
            </a:pPr>
            <a:r>
              <a:rPr lang="es-ES" sz="2200" spc="50" dirty="0">
                <a:cs typeface="Tahoma"/>
              </a:rPr>
              <a:t>SECTION 1.3.: </a:t>
            </a:r>
            <a:r>
              <a:rPr lang="en-US" sz="2200" dirty="0">
                <a:ea typeface="Lato Light" panose="020F0502020204030203" pitchFamily="34" charset="0"/>
                <a:cs typeface="Abhaya Libre" panose="02000603000000000000" pitchFamily="2" charset="77"/>
              </a:rPr>
              <a:t>Examples of </a:t>
            </a:r>
            <a:r>
              <a:rPr lang="en-US" sz="2200" dirty="0" err="1">
                <a:ea typeface="Lato Light" panose="020F0502020204030203" pitchFamily="34" charset="0"/>
                <a:cs typeface="Abhaya Libre" panose="02000603000000000000" pitchFamily="2" charset="77"/>
              </a:rPr>
              <a:t>Omnichannel</a:t>
            </a:r>
            <a:r>
              <a:rPr lang="en-US" sz="2200" dirty="0">
                <a:ea typeface="Lato Light" panose="020F0502020204030203" pitchFamily="34" charset="0"/>
                <a:cs typeface="Abhaya Libre" panose="02000603000000000000" pitchFamily="2" charset="77"/>
              </a:rPr>
              <a:t> strategies</a:t>
            </a:r>
          </a:p>
        </p:txBody>
      </p:sp>
      <p:sp>
        <p:nvSpPr>
          <p:cNvPr id="98" name="CuadroTexto 97">
            <a:extLst>
              <a:ext uri="{FF2B5EF4-FFF2-40B4-BE49-F238E27FC236}">
                <a16:creationId xmlns:a16="http://schemas.microsoft.com/office/drawing/2014/main" id="{002C6C67-08A8-4DA5-9E97-910D14A95301}"/>
              </a:ext>
            </a:extLst>
          </p:cNvPr>
          <p:cNvSpPr txBox="1"/>
          <p:nvPr/>
        </p:nvSpPr>
        <p:spPr>
          <a:xfrm>
            <a:off x="387857" y="2357677"/>
            <a:ext cx="11444752" cy="4093428"/>
          </a:xfrm>
          <a:prstGeom prst="rect">
            <a:avLst/>
          </a:prstGeom>
          <a:noFill/>
        </p:spPr>
        <p:txBody>
          <a:bodyPr wrap="square">
            <a:spAutoFit/>
          </a:bodyPr>
          <a:lstStyle/>
          <a:p>
            <a:pPr>
              <a:defRPr/>
            </a:pPr>
            <a:r>
              <a:rPr lang="en-US" sz="2000" dirty="0">
                <a:solidFill>
                  <a:srgbClr val="000000"/>
                </a:solidFill>
              </a:rPr>
              <a:t>Now, let’s get a glimpse of how an </a:t>
            </a:r>
            <a:r>
              <a:rPr lang="en-US" sz="2000" dirty="0" err="1">
                <a:solidFill>
                  <a:srgbClr val="000000"/>
                </a:solidFill>
              </a:rPr>
              <a:t>omnichannel</a:t>
            </a:r>
            <a:r>
              <a:rPr lang="en-US" sz="2000" dirty="0">
                <a:solidFill>
                  <a:srgbClr val="000000"/>
                </a:solidFill>
              </a:rPr>
              <a:t> experience works that englobes both physical and online stores:</a:t>
            </a:r>
          </a:p>
          <a:p>
            <a:pPr>
              <a:defRPr/>
            </a:pPr>
            <a:endParaRPr lang="en-US" sz="2000" dirty="0">
              <a:solidFill>
                <a:srgbClr val="000000"/>
              </a:solidFill>
            </a:endParaRPr>
          </a:p>
          <a:p>
            <a:pPr marL="457200" indent="-457200">
              <a:buAutoNum type="arabicPeriod"/>
              <a:defRPr/>
            </a:pPr>
            <a:r>
              <a:rPr lang="en-US" sz="2000" b="1" dirty="0">
                <a:solidFill>
                  <a:srgbClr val="000000"/>
                </a:solidFill>
              </a:rPr>
              <a:t>Mobile</a:t>
            </a:r>
            <a:r>
              <a:rPr lang="en-US" sz="2000" dirty="0">
                <a:solidFill>
                  <a:srgbClr val="000000"/>
                </a:solidFill>
              </a:rPr>
              <a:t>. A social media user sees </a:t>
            </a:r>
            <a:r>
              <a:rPr lang="en-US" sz="2000" b="1" dirty="0">
                <a:solidFill>
                  <a:srgbClr val="0CA373"/>
                </a:solidFill>
              </a:rPr>
              <a:t>a friend posting about her brand new laptop</a:t>
            </a:r>
            <a:r>
              <a:rPr lang="en-US" sz="2000" dirty="0">
                <a:solidFill>
                  <a:srgbClr val="000000"/>
                </a:solidFill>
              </a:rPr>
              <a:t>. Coincidentally, this user is also searching for a laptop, so she enters the link her friend included in her post to see if the product’s specifications match what she is looking for. Almost out of battery, the user locks and puts away the phone</a:t>
            </a:r>
          </a:p>
          <a:p>
            <a:pPr marL="457200" indent="-457200">
              <a:buAutoNum type="arabicPeriod"/>
              <a:defRPr/>
            </a:pPr>
            <a:endParaRPr lang="en-US" sz="2000" dirty="0">
              <a:solidFill>
                <a:srgbClr val="000000"/>
              </a:solidFill>
            </a:endParaRPr>
          </a:p>
          <a:p>
            <a:pPr marL="457200" indent="-457200">
              <a:buAutoNum type="arabicPeriod"/>
              <a:defRPr/>
            </a:pPr>
            <a:r>
              <a:rPr lang="en-US" sz="2000" b="1" dirty="0">
                <a:solidFill>
                  <a:srgbClr val="000000"/>
                </a:solidFill>
              </a:rPr>
              <a:t>Online Marketplace</a:t>
            </a:r>
            <a:r>
              <a:rPr lang="en-US" sz="2000" dirty="0">
                <a:solidFill>
                  <a:srgbClr val="000000"/>
                </a:solidFill>
              </a:rPr>
              <a:t>. Once home, the user remembered the laptop again and entered the link from before. The </a:t>
            </a:r>
            <a:r>
              <a:rPr lang="en-US" sz="2000" b="1" dirty="0">
                <a:solidFill>
                  <a:srgbClr val="0CA373"/>
                </a:solidFill>
              </a:rPr>
              <a:t>store recognizes the returning user </a:t>
            </a:r>
            <a:r>
              <a:rPr lang="en-US" sz="2000" dirty="0">
                <a:solidFill>
                  <a:srgbClr val="000000"/>
                </a:solidFill>
              </a:rPr>
              <a:t>and the laptop pops up as a recently viewed item. Now, she can have an in-depth look at the laptop, and also compare it to other options available.</a:t>
            </a:r>
          </a:p>
          <a:p>
            <a:pPr algn="just">
              <a:defRPr/>
            </a:pPr>
            <a:endParaRPr lang="en-GB" altLang="es-ES"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68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2267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s-ES" sz="4800" kern="0" spc="-150" dirty="0">
                <a:solidFill>
                  <a:schemeClr val="tx1"/>
                </a:solidFill>
                <a:ea typeface="Tahoma" panose="020B0604030504040204" pitchFamily="34" charset="0"/>
                <a:cs typeface="Tahoma" panose="020B0604030504040204" pitchFamily="34" charset="0"/>
              </a:rPr>
              <a:t>Omnichannel basics and strategies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818528" cy="352661"/>
          </a:xfrm>
          <a:prstGeom prst="rect">
            <a:avLst/>
          </a:prstGeom>
        </p:spPr>
        <p:txBody>
          <a:bodyPr vert="horz" wrap="square" lIns="0" tIns="13970" rIns="0" bIns="0" rtlCol="0">
            <a:spAutoFit/>
          </a:bodyPr>
          <a:lstStyle/>
          <a:p>
            <a:pPr marL="12700">
              <a:spcBef>
                <a:spcPts val="110"/>
              </a:spcBef>
            </a:pPr>
            <a:r>
              <a:rPr lang="es-ES" sz="2200" spc="50" dirty="0">
                <a:cs typeface="Tahoma"/>
              </a:rPr>
              <a:t>SECTION 1.3.: </a:t>
            </a:r>
            <a:r>
              <a:rPr lang="en-US" sz="2200" dirty="0">
                <a:ea typeface="Lato Light" panose="020F0502020204030203" pitchFamily="34" charset="0"/>
                <a:cs typeface="Abhaya Libre" panose="02000603000000000000" pitchFamily="2" charset="77"/>
              </a:rPr>
              <a:t>Examples of </a:t>
            </a:r>
            <a:r>
              <a:rPr lang="en-US" sz="2200" dirty="0" err="1">
                <a:ea typeface="Lato Light" panose="020F0502020204030203" pitchFamily="34" charset="0"/>
                <a:cs typeface="Abhaya Libre" panose="02000603000000000000" pitchFamily="2" charset="77"/>
              </a:rPr>
              <a:t>Omnichannel</a:t>
            </a:r>
            <a:r>
              <a:rPr lang="en-US" sz="2200" dirty="0">
                <a:ea typeface="Lato Light" panose="020F0502020204030203" pitchFamily="34" charset="0"/>
                <a:cs typeface="Abhaya Libre" panose="02000603000000000000" pitchFamily="2" charset="77"/>
              </a:rPr>
              <a:t> strategies</a:t>
            </a:r>
          </a:p>
        </p:txBody>
      </p:sp>
      <p:sp>
        <p:nvSpPr>
          <p:cNvPr id="4" name="Rectángulo 3"/>
          <p:cNvSpPr/>
          <p:nvPr/>
        </p:nvSpPr>
        <p:spPr>
          <a:xfrm>
            <a:off x="398272" y="2462866"/>
            <a:ext cx="11502576" cy="3447098"/>
          </a:xfrm>
          <a:prstGeom prst="rect">
            <a:avLst/>
          </a:prstGeom>
        </p:spPr>
        <p:txBody>
          <a:bodyPr wrap="square">
            <a:spAutoFit/>
          </a:bodyPr>
          <a:lstStyle/>
          <a:p>
            <a:pPr marL="457200" indent="-457200">
              <a:buFont typeface="+mj-lt"/>
              <a:buAutoNum type="arabicPeriod" startAt="3"/>
              <a:defRPr/>
            </a:pPr>
            <a:r>
              <a:rPr lang="en-US" b="1" dirty="0">
                <a:solidFill>
                  <a:srgbClr val="000000"/>
                </a:solidFill>
              </a:rPr>
              <a:t>Physical Store: </a:t>
            </a:r>
            <a:r>
              <a:rPr lang="en-US" dirty="0">
                <a:solidFill>
                  <a:srgbClr val="000000"/>
                </a:solidFill>
              </a:rPr>
              <a:t>Still not convinced, our user wants to see the chosen product(s) live to get an idea of its physical features (touch, weight, size, </a:t>
            </a:r>
            <a:r>
              <a:rPr lang="en-US" dirty="0" err="1">
                <a:solidFill>
                  <a:srgbClr val="000000"/>
                </a:solidFill>
              </a:rPr>
              <a:t>ergonomy</a:t>
            </a:r>
            <a:r>
              <a:rPr lang="en-US" dirty="0">
                <a:solidFill>
                  <a:srgbClr val="000000"/>
                </a:solidFill>
              </a:rPr>
              <a:t>…), so she goes to a physical store that has it. When </a:t>
            </a:r>
            <a:r>
              <a:rPr lang="en-US" b="1" dirty="0">
                <a:solidFill>
                  <a:srgbClr val="0CA373"/>
                </a:solidFill>
              </a:rPr>
              <a:t>connecting to the store’s mobile network</a:t>
            </a:r>
            <a:r>
              <a:rPr lang="en-US" dirty="0">
                <a:solidFill>
                  <a:srgbClr val="000000"/>
                </a:solidFill>
              </a:rPr>
              <a:t>, the staff learns about the user’s laptop searches, which allows them to better assist her and therefore be closer to landing the sale.</a:t>
            </a:r>
          </a:p>
          <a:p>
            <a:pPr marL="457200" indent="-457200">
              <a:buFont typeface="+mj-lt"/>
              <a:buAutoNum type="arabicPeriod" startAt="3"/>
              <a:defRPr/>
            </a:pPr>
            <a:endParaRPr lang="en-US" sz="2000" b="1" dirty="0">
              <a:solidFill>
                <a:srgbClr val="000000"/>
              </a:solidFill>
            </a:endParaRPr>
          </a:p>
          <a:p>
            <a:pPr marL="457200" indent="-457200">
              <a:buFont typeface="+mj-lt"/>
              <a:buAutoNum type="arabicPeriod" startAt="3"/>
              <a:defRPr/>
            </a:pPr>
            <a:r>
              <a:rPr lang="en-US" b="1" dirty="0">
                <a:solidFill>
                  <a:srgbClr val="000000"/>
                </a:solidFill>
              </a:rPr>
              <a:t>Delivering: </a:t>
            </a:r>
            <a:r>
              <a:rPr lang="en-US" dirty="0">
                <a:solidFill>
                  <a:srgbClr val="000000"/>
                </a:solidFill>
              </a:rPr>
              <a:t>After the purchase, our user can choose between taking the product home or having it shipped home. </a:t>
            </a:r>
            <a:r>
              <a:rPr lang="en-US" b="1" dirty="0">
                <a:solidFill>
                  <a:srgbClr val="0CA373"/>
                </a:solidFill>
              </a:rPr>
              <a:t>If delivery is chosen, the process can be tracked </a:t>
            </a:r>
            <a:r>
              <a:rPr lang="en-US" dirty="0">
                <a:solidFill>
                  <a:srgbClr val="000000"/>
                </a:solidFill>
              </a:rPr>
              <a:t>using smartphones, tablets or laptops.</a:t>
            </a:r>
          </a:p>
          <a:p>
            <a:pPr marL="457200" indent="-457200">
              <a:buFont typeface="+mj-lt"/>
              <a:buAutoNum type="arabicPeriod" startAt="3"/>
              <a:defRPr/>
            </a:pPr>
            <a:endParaRPr lang="en-US" b="1" dirty="0">
              <a:solidFill>
                <a:srgbClr val="000000"/>
              </a:solidFill>
            </a:endParaRPr>
          </a:p>
          <a:p>
            <a:pPr marL="457200" indent="-457200">
              <a:buFont typeface="+mj-lt"/>
              <a:buAutoNum type="arabicPeriod" startAt="3"/>
              <a:defRPr/>
            </a:pPr>
            <a:r>
              <a:rPr lang="en-US" b="1" dirty="0">
                <a:solidFill>
                  <a:srgbClr val="000000"/>
                </a:solidFill>
              </a:rPr>
              <a:t>After-sales: </a:t>
            </a:r>
            <a:r>
              <a:rPr lang="en-US" dirty="0">
                <a:solidFill>
                  <a:srgbClr val="000000"/>
                </a:solidFill>
              </a:rPr>
              <a:t>Having checked the product has been successfully received, the store makes a </a:t>
            </a:r>
            <a:r>
              <a:rPr lang="en-US" b="1" dirty="0">
                <a:solidFill>
                  <a:srgbClr val="0CA373"/>
                </a:solidFill>
              </a:rPr>
              <a:t>follow-up call to assess </a:t>
            </a:r>
            <a:r>
              <a:rPr lang="en-US" dirty="0">
                <a:solidFill>
                  <a:srgbClr val="000000"/>
                </a:solidFill>
              </a:rPr>
              <a:t>the current (great) level of satisfaction of the user. However, some days later, she has some queries for customer service, having saved all the information on her order, </a:t>
            </a:r>
            <a:r>
              <a:rPr lang="en-US" b="1" dirty="0">
                <a:solidFill>
                  <a:srgbClr val="0CA373"/>
                </a:solidFill>
              </a:rPr>
              <a:t>the staff is able to answer all her queries swiftly and effectively.</a:t>
            </a:r>
          </a:p>
        </p:txBody>
      </p:sp>
    </p:spTree>
    <p:extLst>
      <p:ext uri="{BB962C8B-B14F-4D97-AF65-F5344CB8AC3E}">
        <p14:creationId xmlns:p14="http://schemas.microsoft.com/office/powerpoint/2010/main" val="98662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s-ES" sz="4800" kern="0" spc="-150" dirty="0">
                <a:solidFill>
                  <a:schemeClr val="tx1"/>
                </a:solidFill>
                <a:ea typeface="Tahoma" panose="020B0604030504040204" pitchFamily="34" charset="0"/>
                <a:cs typeface="Tahoma" panose="020B0604030504040204" pitchFamily="34" charset="0"/>
              </a:rPr>
              <a:t>Omnichannel basics and strategies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1.4.: </a:t>
            </a:r>
            <a:r>
              <a:rPr lang="en-US" sz="2200" b="1" dirty="0">
                <a:solidFill>
                  <a:srgbClr val="0CA373"/>
                </a:solidFill>
                <a:latin typeface="+mj-lt"/>
                <a:ea typeface="Lato Light" panose="020F0502020204030203" pitchFamily="34" charset="0"/>
                <a:cs typeface="Abhaya Libre" panose="02000603000000000000" pitchFamily="2" charset="77"/>
              </a:rPr>
              <a:t>Benefits</a:t>
            </a:r>
            <a:r>
              <a:rPr lang="en-US" sz="2200" dirty="0">
                <a:latin typeface="+mj-lt"/>
                <a:ea typeface="Lato Light" panose="020F0502020204030203" pitchFamily="34" charset="0"/>
                <a:cs typeface="Abhaya Libre" panose="02000603000000000000" pitchFamily="2" charset="77"/>
              </a:rPr>
              <a:t> and challenges (1)</a:t>
            </a:r>
          </a:p>
        </p:txBody>
      </p:sp>
      <p:sp>
        <p:nvSpPr>
          <p:cNvPr id="6" name="CuadroTexto 7">
            <a:extLst>
              <a:ext uri="{FF2B5EF4-FFF2-40B4-BE49-F238E27FC236}">
                <a16:creationId xmlns:a16="http://schemas.microsoft.com/office/drawing/2014/main" id="{89D4128F-1674-4352-91FB-1848B2DF78BC}"/>
              </a:ext>
            </a:extLst>
          </p:cNvPr>
          <p:cNvSpPr txBox="1"/>
          <p:nvPr/>
        </p:nvSpPr>
        <p:spPr>
          <a:xfrm>
            <a:off x="377556" y="2259862"/>
            <a:ext cx="11092394" cy="3908762"/>
          </a:xfrm>
          <a:prstGeom prst="rect">
            <a:avLst/>
          </a:prstGeom>
          <a:noFill/>
        </p:spPr>
        <p:txBody>
          <a:bodyPr wrap="square">
            <a:spAutoFit/>
          </a:bodyPr>
          <a:lstStyle/>
          <a:p>
            <a:pPr marL="342900" indent="-342900">
              <a:buFont typeface="+mj-lt"/>
              <a:buAutoNum type="arabicPeriod"/>
            </a:pPr>
            <a:r>
              <a:rPr lang="en-US" sz="2300" b="1" dirty="0"/>
              <a:t>Integrated Communication and Analytics</a:t>
            </a:r>
            <a:r>
              <a:rPr lang="en-US" sz="2300" dirty="0"/>
              <a:t>. In order to harness the near-endless amount of data generated by all communication channels, customers’ needs and desires must be always considered. To do so, an Omnichannel approach opens a world of possibilities: its </a:t>
            </a:r>
            <a:r>
              <a:rPr lang="en-US" sz="2300" b="1" dirty="0">
                <a:solidFill>
                  <a:srgbClr val="0CA373"/>
                </a:solidFill>
              </a:rPr>
              <a:t>cross-channel possibilities allow </a:t>
            </a:r>
            <a:r>
              <a:rPr lang="en-US" sz="2300" dirty="0"/>
              <a:t>businesses to effectively administer customer data regardless of their source and execute platform-wide profile comparisons.</a:t>
            </a:r>
          </a:p>
          <a:p>
            <a:pPr marL="342900" indent="-342900">
              <a:buFont typeface="+mj-lt"/>
              <a:buAutoNum type="arabicPeriod"/>
            </a:pPr>
            <a:endParaRPr lang="en-US" sz="2300" dirty="0"/>
          </a:p>
          <a:p>
            <a:pPr marL="342900" indent="-342900">
              <a:buFont typeface="+mj-lt"/>
              <a:buAutoNum type="arabicPeriod"/>
            </a:pPr>
            <a:r>
              <a:rPr lang="en-US" sz="2300" b="1" dirty="0"/>
              <a:t>Meet customers where they are</a:t>
            </a:r>
            <a:r>
              <a:rPr lang="en-US" sz="2300" dirty="0"/>
              <a:t>. Client profiles should be handled as single entities across all channels in order to avoid potential information loss or corruption, which will result in </a:t>
            </a:r>
            <a:r>
              <a:rPr lang="en-US" sz="2300" b="1" dirty="0">
                <a:solidFill>
                  <a:srgbClr val="0CA373"/>
                </a:solidFill>
              </a:rPr>
              <a:t>higher quality, bespoke customer service </a:t>
            </a:r>
            <a:r>
              <a:rPr lang="en-US" sz="2300" dirty="0"/>
              <a:t>and being able to reward customers no matter the chosen platform to make their purchases. </a:t>
            </a:r>
          </a:p>
          <a:p>
            <a:pPr marL="342900" indent="-342900">
              <a:buFont typeface="+mj-lt"/>
              <a:buAutoNum type="arabicPeriod"/>
            </a:pPr>
            <a:endParaRPr lang="en-US" dirty="0"/>
          </a:p>
        </p:txBody>
      </p:sp>
    </p:spTree>
    <p:extLst>
      <p:ext uri="{BB962C8B-B14F-4D97-AF65-F5344CB8AC3E}">
        <p14:creationId xmlns:p14="http://schemas.microsoft.com/office/powerpoint/2010/main" val="324082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a:t>
            </a:r>
            <a:r>
              <a:rPr lang="es-ES" sz="4800" kern="0" spc="-150" dirty="0" err="1">
                <a:solidFill>
                  <a:schemeClr val="tx1"/>
                </a:solidFill>
                <a:latin typeface="+mj-lt"/>
                <a:ea typeface="Tahoma" panose="020B0604030504040204" pitchFamily="34" charset="0"/>
                <a:cs typeface="Tahoma" panose="020B0604030504040204" pitchFamily="34" charset="0"/>
              </a:rPr>
              <a:t>Omnichannel</a:t>
            </a:r>
            <a:r>
              <a:rPr lang="es-ES" sz="4800" kern="0" spc="-150" dirty="0">
                <a:solidFill>
                  <a:schemeClr val="tx1"/>
                </a:solidFill>
                <a:latin typeface="+mj-lt"/>
                <a:ea typeface="Tahoma" panose="020B0604030504040204" pitchFamily="34" charset="0"/>
                <a:cs typeface="Tahoma" panose="020B0604030504040204" pitchFamily="34" charset="0"/>
              </a:rPr>
              <a:t> </a:t>
            </a:r>
            <a:r>
              <a:rPr lang="es-ES" sz="4800" kern="0" spc="-150" dirty="0" err="1">
                <a:solidFill>
                  <a:schemeClr val="tx1"/>
                </a:solidFill>
                <a:latin typeface="+mj-lt"/>
                <a:ea typeface="Tahoma" panose="020B0604030504040204" pitchFamily="34" charset="0"/>
                <a:cs typeface="Tahoma" panose="020B0604030504040204" pitchFamily="34" charset="0"/>
              </a:rPr>
              <a:t>basics</a:t>
            </a:r>
            <a:r>
              <a:rPr lang="es-ES" sz="4800" kern="0" spc="-150" dirty="0">
                <a:solidFill>
                  <a:schemeClr val="tx1"/>
                </a:solidFill>
                <a:latin typeface="+mj-lt"/>
                <a:ea typeface="Tahoma" panose="020B0604030504040204" pitchFamily="34" charset="0"/>
                <a:cs typeface="Tahoma" panose="020B0604030504040204" pitchFamily="34" charset="0"/>
              </a:rPr>
              <a:t> and </a:t>
            </a:r>
            <a:r>
              <a:rPr lang="es-ES" sz="4800" kern="0" spc="-150" dirty="0" err="1">
                <a:solidFill>
                  <a:schemeClr val="tx1"/>
                </a:solidFill>
                <a:latin typeface="+mj-lt"/>
                <a:ea typeface="Tahoma" panose="020B0604030504040204" pitchFamily="34" charset="0"/>
                <a:cs typeface="Tahoma" panose="020B0604030504040204" pitchFamily="34" charset="0"/>
              </a:rPr>
              <a:t>strategies</a:t>
            </a:r>
            <a:r>
              <a:rPr lang="es-ES" sz="4800" kern="0" spc="-150" dirty="0">
                <a:solidFill>
                  <a:schemeClr val="tx1"/>
                </a:solidFill>
                <a:latin typeface="+mj-lt"/>
                <a:ea typeface="Tahoma" panose="020B0604030504040204" pitchFamily="34" charset="0"/>
                <a:cs typeface="Tahoma" panose="020B0604030504040204" pitchFamily="34" charset="0"/>
              </a:rPr>
              <a:t> </a:t>
            </a: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1.4.: </a:t>
            </a:r>
            <a:r>
              <a:rPr lang="en-US" sz="2200" b="1" dirty="0">
                <a:solidFill>
                  <a:srgbClr val="0CA373"/>
                </a:solidFill>
                <a:latin typeface="+mj-lt"/>
                <a:ea typeface="Lato Light" panose="020F0502020204030203" pitchFamily="34" charset="0"/>
                <a:cs typeface="Abhaya Libre" panose="02000603000000000000" pitchFamily="2" charset="77"/>
              </a:rPr>
              <a:t>Benefits</a:t>
            </a:r>
            <a:r>
              <a:rPr lang="en-US" sz="2200" dirty="0">
                <a:latin typeface="+mj-lt"/>
                <a:ea typeface="Lato Light" panose="020F0502020204030203" pitchFamily="34" charset="0"/>
                <a:cs typeface="Abhaya Libre" panose="02000603000000000000" pitchFamily="2" charset="77"/>
              </a:rPr>
              <a:t> and challenges (2)</a:t>
            </a:r>
          </a:p>
        </p:txBody>
      </p:sp>
      <p:sp>
        <p:nvSpPr>
          <p:cNvPr id="7" name="CuadroTexto 7">
            <a:extLst>
              <a:ext uri="{FF2B5EF4-FFF2-40B4-BE49-F238E27FC236}">
                <a16:creationId xmlns:a16="http://schemas.microsoft.com/office/drawing/2014/main" id="{89D4128F-1674-4352-91FB-1848B2DF78BC}"/>
              </a:ext>
            </a:extLst>
          </p:cNvPr>
          <p:cNvSpPr txBox="1"/>
          <p:nvPr/>
        </p:nvSpPr>
        <p:spPr>
          <a:xfrm>
            <a:off x="377556" y="2259862"/>
            <a:ext cx="11092394" cy="3277820"/>
          </a:xfrm>
          <a:prstGeom prst="rect">
            <a:avLst/>
          </a:prstGeom>
          <a:noFill/>
        </p:spPr>
        <p:txBody>
          <a:bodyPr wrap="square">
            <a:spAutoFit/>
          </a:bodyPr>
          <a:lstStyle/>
          <a:p>
            <a:pPr marL="457200" indent="-457200">
              <a:buFont typeface="+mj-lt"/>
              <a:buAutoNum type="arabicPeriod" startAt="3"/>
            </a:pPr>
            <a:r>
              <a:rPr lang="en-US" sz="2300" b="1" dirty="0"/>
              <a:t>Obtain data from every transaction. </a:t>
            </a:r>
            <a:r>
              <a:rPr lang="en-US" sz="2300" dirty="0"/>
              <a:t>Every individual transaction counts. Together, these bits of information work like tiles forming a mosaic and it is this “final picture” which will allow businesses to </a:t>
            </a:r>
            <a:r>
              <a:rPr lang="en-US" sz="2300" b="1" dirty="0">
                <a:solidFill>
                  <a:srgbClr val="0CA373"/>
                </a:solidFill>
              </a:rPr>
              <a:t>track and sort </a:t>
            </a:r>
            <a:r>
              <a:rPr lang="en-US" sz="2300" dirty="0"/>
              <a:t>customers by demographics, profiles or buying persona. In turn, this is a crucial aspect of business system basic management.</a:t>
            </a:r>
          </a:p>
          <a:p>
            <a:pPr marL="457200" indent="-457200">
              <a:buFont typeface="+mj-lt"/>
              <a:buAutoNum type="arabicPeriod" startAt="3"/>
            </a:pPr>
            <a:endParaRPr lang="en-US" sz="2300" dirty="0"/>
          </a:p>
          <a:p>
            <a:pPr marL="457200" indent="-457200">
              <a:buFont typeface="+mj-lt"/>
              <a:buAutoNum type="arabicPeriod" startAt="3"/>
            </a:pPr>
            <a:r>
              <a:rPr lang="en-US" sz="2300" b="1" dirty="0"/>
              <a:t>Specific Audiences Targeted. </a:t>
            </a:r>
            <a:r>
              <a:rPr lang="en-US" sz="2300" dirty="0">
                <a:solidFill>
                  <a:srgbClr val="000000"/>
                </a:solidFill>
                <a:latin typeface="+mn-lt"/>
                <a:cs typeface="+mn-cs"/>
              </a:rPr>
              <a:t>Having established proper customer and transaction analysis, marketing and retail experiences can be fixated on selected target markets. You can use inbound links </a:t>
            </a:r>
            <a:r>
              <a:rPr lang="en-US" sz="2300" dirty="0">
                <a:latin typeface="+mn-lt"/>
                <a:cs typeface="+mn-cs"/>
              </a:rPr>
              <a:t>to</a:t>
            </a:r>
            <a:r>
              <a:rPr lang="en-US" sz="2300" b="1" dirty="0">
                <a:solidFill>
                  <a:srgbClr val="0CA373"/>
                </a:solidFill>
                <a:latin typeface="+mn-lt"/>
                <a:cs typeface="+mn-cs"/>
              </a:rPr>
              <a:t> tailor your online marketing </a:t>
            </a:r>
            <a:r>
              <a:rPr lang="en-US" sz="2300" dirty="0">
                <a:solidFill>
                  <a:srgbClr val="000000"/>
                </a:solidFill>
                <a:latin typeface="+mn-lt"/>
                <a:cs typeface="+mn-cs"/>
              </a:rPr>
              <a:t>campaigns to a definite group of people.</a:t>
            </a:r>
            <a:endParaRPr lang="en-US" sz="2300" dirty="0"/>
          </a:p>
        </p:txBody>
      </p:sp>
    </p:spTree>
    <p:extLst>
      <p:ext uri="{BB962C8B-B14F-4D97-AF65-F5344CB8AC3E}">
        <p14:creationId xmlns:p14="http://schemas.microsoft.com/office/powerpoint/2010/main" val="16123592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1533</Words>
  <Application>Microsoft Office PowerPoint</Application>
  <PresentationFormat>Panorámica</PresentationFormat>
  <Paragraphs>170</Paragraphs>
  <Slides>17</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17</vt:i4>
      </vt:variant>
    </vt:vector>
  </HeadingPairs>
  <TitlesOfParts>
    <vt:vector size="27"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156</cp:revision>
  <dcterms:created xsi:type="dcterms:W3CDTF">2021-06-29T11:11:56Z</dcterms:created>
  <dcterms:modified xsi:type="dcterms:W3CDTF">2023-02-06T15:53:36Z</dcterms:modified>
</cp:coreProperties>
</file>