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68" r:id="rId3"/>
    <p:sldId id="269" r:id="rId4"/>
    <p:sldId id="258" r:id="rId5"/>
    <p:sldId id="287" r:id="rId6"/>
    <p:sldId id="288" r:id="rId7"/>
    <p:sldId id="291" r:id="rId8"/>
    <p:sldId id="289" r:id="rId9"/>
    <p:sldId id="290" r:id="rId10"/>
    <p:sldId id="295" r:id="rId11"/>
    <p:sldId id="296" r:id="rId12"/>
    <p:sldId id="297" r:id="rId13"/>
    <p:sldId id="274" r:id="rId14"/>
    <p:sldId id="299" r:id="rId15"/>
    <p:sldId id="300" r:id="rId16"/>
    <p:sldId id="298"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blog.avast.com/secure-online-transactions-avast" TargetMode="External"/><Relationship Id="rId2" Type="http://schemas.openxmlformats.org/officeDocument/2006/relationships/hyperlink" Target="https://www.safewise.com/online-security-faq/online-transaction-secure/" TargetMode="External"/><Relationship Id="rId1" Type="http://schemas.openxmlformats.org/officeDocument/2006/relationships/slideLayout" Target="../slideLayouts/slideLayout1.xml"/><Relationship Id="rId4" Type="http://schemas.openxmlformats.org/officeDocument/2006/relationships/hyperlink" Target="https://blog.2checkout.com/advantages-and-challenges-of-accepting-payments-onlin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INCREASING THE LEVEL OF SECURITY OF ONLINE TRANSACTIONS</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a:solidFill>
                  <a:schemeClr val="tx1"/>
                </a:solidFill>
                <a:latin typeface="+mj-lt"/>
                <a:ea typeface="Tahoma" panose="020B0604030504040204" pitchFamily="34" charset="0"/>
                <a:cs typeface="Tahoma" panose="020B0604030504040204" pitchFamily="34" charset="0"/>
              </a:rPr>
              <a:t>Do's and </a:t>
            </a:r>
            <a:r>
              <a:rPr lang="en-US" sz="4800" kern="0" spc="-150" dirty="0" err="1">
                <a:solidFill>
                  <a:schemeClr val="tx1"/>
                </a:solidFill>
                <a:latin typeface="+mj-lt"/>
                <a:ea typeface="Tahoma" panose="020B0604030504040204" pitchFamily="34" charset="0"/>
                <a:cs typeface="Tahoma" panose="020B0604030504040204" pitchFamily="34" charset="0"/>
              </a:rPr>
              <a:t>dont's</a:t>
            </a:r>
            <a:r>
              <a:rPr lang="en-US" sz="4800" kern="0" spc="-150" dirty="0">
                <a:solidFill>
                  <a:schemeClr val="tx1"/>
                </a:solidFill>
                <a:latin typeface="+mj-lt"/>
                <a:ea typeface="Tahoma" panose="020B0604030504040204" pitchFamily="34" charset="0"/>
                <a:cs typeface="Tahoma" panose="020B0604030504040204" pitchFamily="34" charset="0"/>
              </a:rPr>
              <a:t> of online transactions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3541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1.3.: </a:t>
            </a:r>
            <a:r>
              <a:rPr lang="es-ES" sz="2200" b="1" spc="50" dirty="0" err="1">
                <a:solidFill>
                  <a:srgbClr val="0CA373"/>
                </a:solidFill>
                <a:latin typeface="+mj-lt"/>
                <a:cs typeface="Tahoma"/>
              </a:rPr>
              <a:t>Advantages</a:t>
            </a:r>
            <a:r>
              <a:rPr lang="es-ES" sz="2200" spc="50" dirty="0">
                <a:latin typeface="+mj-lt"/>
                <a:cs typeface="Tahoma"/>
              </a:rPr>
              <a:t> and </a:t>
            </a:r>
            <a:r>
              <a:rPr lang="es-ES" sz="2200" spc="50" dirty="0" err="1">
                <a:latin typeface="+mj-lt"/>
                <a:cs typeface="Tahoma"/>
              </a:rPr>
              <a:t>disadvantages</a:t>
            </a:r>
            <a:r>
              <a:rPr lang="es-ES" sz="2200" spc="50" dirty="0">
                <a:latin typeface="+mj-lt"/>
                <a:cs typeface="Tahoma"/>
              </a:rPr>
              <a:t> </a:t>
            </a:r>
          </a:p>
        </p:txBody>
      </p:sp>
      <p:sp>
        <p:nvSpPr>
          <p:cNvPr id="5" name="Rectángulo 4">
            <a:extLst>
              <a:ext uri="{FF2B5EF4-FFF2-40B4-BE49-F238E27FC236}">
                <a16:creationId xmlns:a16="http://schemas.microsoft.com/office/drawing/2014/main" id="{3A059082-DD04-8F1C-1A64-49AB92FCB658}"/>
              </a:ext>
            </a:extLst>
          </p:cNvPr>
          <p:cNvSpPr/>
          <p:nvPr/>
        </p:nvSpPr>
        <p:spPr>
          <a:xfrm>
            <a:off x="880222" y="2385830"/>
            <a:ext cx="9971280" cy="4154984"/>
          </a:xfrm>
          <a:prstGeom prst="rect">
            <a:avLst/>
          </a:prstGeom>
        </p:spPr>
        <p:txBody>
          <a:bodyPr wrap="square">
            <a:spAutoFit/>
          </a:bodyPr>
          <a:lstStyle/>
          <a:p>
            <a:pPr>
              <a:defRPr/>
            </a:pPr>
            <a:r>
              <a:rPr lang="en-GB" altLang="es-ES" sz="2200" dirty="0">
                <a:latin typeface="Calibri" panose="020F0502020204030204" pitchFamily="34" charset="0"/>
                <a:cs typeface="Calibri" panose="020F0502020204030204" pitchFamily="34" charset="0"/>
              </a:rPr>
              <a:t>Online transactions bring many advantages for both customers and sellers, such as:</a:t>
            </a:r>
          </a:p>
          <a:p>
            <a:pPr marL="457200" indent="-457200">
              <a:buFont typeface="+mj-lt"/>
              <a:buAutoNum type="arabicPeriod"/>
              <a:defRPr/>
            </a:pPr>
            <a:endParaRPr lang="en-GB" altLang="es-ES" sz="22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n-GB" altLang="es-ES" sz="2200" dirty="0">
                <a:latin typeface="Calibri" panose="020F0502020204030204" pitchFamily="34" charset="0"/>
                <a:cs typeface="Calibri" panose="020F0502020204030204" pitchFamily="34" charset="0"/>
              </a:rPr>
              <a:t>It allows instant, 24/7, verifiable payments. This has a double effect: customers aren’t required to send </a:t>
            </a:r>
            <a:r>
              <a:rPr lang="en-GB" altLang="es-ES" sz="2200" b="1" dirty="0">
                <a:latin typeface="Calibri" panose="020F0502020204030204" pitchFamily="34" charset="0"/>
                <a:cs typeface="Calibri" panose="020F0502020204030204" pitchFamily="34" charset="0"/>
              </a:rPr>
              <a:t>proof of payment </a:t>
            </a:r>
            <a:r>
              <a:rPr lang="en-GB" altLang="es-ES" sz="2200" dirty="0">
                <a:latin typeface="Calibri" panose="020F0502020204030204" pitchFamily="34" charset="0"/>
                <a:cs typeface="Calibri" panose="020F0502020204030204" pitchFamily="34" charset="0"/>
              </a:rPr>
              <a:t>while also easing </a:t>
            </a:r>
            <a:r>
              <a:rPr lang="en-GB" altLang="es-ES" sz="2200" b="1" dirty="0">
                <a:latin typeface="Calibri" panose="020F0502020204030204" pitchFamily="34" charset="0"/>
                <a:cs typeface="Calibri" panose="020F0502020204030204" pitchFamily="34" charset="0"/>
              </a:rPr>
              <a:t>sales tracking</a:t>
            </a:r>
            <a:r>
              <a:rPr lang="en-GB" altLang="es-ES" sz="2200" dirty="0">
                <a:latin typeface="Calibri" panose="020F0502020204030204" pitchFamily="34" charset="0"/>
                <a:cs typeface="Calibri" panose="020F0502020204030204" pitchFamily="34" charset="0"/>
              </a:rPr>
              <a:t>. </a:t>
            </a:r>
          </a:p>
          <a:p>
            <a:pPr marL="457200" indent="-457200">
              <a:buClr>
                <a:srgbClr val="0CA373"/>
              </a:buClr>
              <a:buFont typeface="+mj-lt"/>
              <a:buAutoNum type="arabicPeriod"/>
              <a:defRPr/>
            </a:pPr>
            <a:endParaRPr lang="en-GB" altLang="es-ES" sz="22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n-GB" altLang="es-ES" sz="2200" dirty="0">
                <a:latin typeface="Calibri" panose="020F0502020204030204" pitchFamily="34" charset="0"/>
                <a:cs typeface="Calibri" panose="020F0502020204030204" pitchFamily="34" charset="0"/>
              </a:rPr>
              <a:t>In the case of cards and digital wallets, they also easily </a:t>
            </a:r>
            <a:r>
              <a:rPr lang="en-GB" altLang="es-ES" sz="2200" b="1" dirty="0">
                <a:latin typeface="Calibri" panose="020F0502020204030204" pitchFamily="34" charset="0"/>
                <a:cs typeface="Calibri" panose="020F0502020204030204" pitchFamily="34" charset="0"/>
              </a:rPr>
              <a:t>support</a:t>
            </a:r>
            <a:r>
              <a:rPr lang="en-GB" altLang="es-ES" sz="2200" dirty="0">
                <a:latin typeface="Calibri" panose="020F0502020204030204" pitchFamily="34" charset="0"/>
                <a:cs typeface="Calibri" panose="020F0502020204030204" pitchFamily="34" charset="0"/>
              </a:rPr>
              <a:t> recurring payments and refunds.</a:t>
            </a:r>
          </a:p>
          <a:p>
            <a:pPr marL="457200" indent="-457200">
              <a:buClr>
                <a:srgbClr val="0CA373"/>
              </a:buClr>
              <a:buFont typeface="+mj-lt"/>
              <a:buAutoNum type="arabicPeriod"/>
              <a:defRPr/>
            </a:pPr>
            <a:endParaRPr lang="en-GB" altLang="es-ES" sz="22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n-GB" altLang="es-ES" sz="2200" dirty="0">
                <a:latin typeface="Calibri" panose="020F0502020204030204" pitchFamily="34" charset="0"/>
                <a:cs typeface="Calibri" panose="020F0502020204030204" pitchFamily="34" charset="0"/>
              </a:rPr>
              <a:t>It expands the business’ </a:t>
            </a:r>
            <a:r>
              <a:rPr lang="en-GB" altLang="es-ES" sz="2200" b="1" dirty="0">
                <a:latin typeface="Calibri" panose="020F0502020204030204" pitchFamily="34" charset="0"/>
                <a:cs typeface="Calibri" panose="020F0502020204030204" pitchFamily="34" charset="0"/>
              </a:rPr>
              <a:t>reach</a:t>
            </a:r>
            <a:r>
              <a:rPr lang="en-GB" altLang="es-ES" sz="2200" dirty="0">
                <a:latin typeface="Calibri" panose="020F0502020204030204" pitchFamily="34" charset="0"/>
                <a:cs typeface="Calibri" panose="020F0502020204030204" pitchFamily="34" charset="0"/>
              </a:rPr>
              <a:t> to a worldwide scale both for transactions and promotion, which can be also tailored after analysing customer </a:t>
            </a:r>
            <a:r>
              <a:rPr lang="en-GB" altLang="es-ES" sz="2200" b="1" dirty="0">
                <a:latin typeface="Calibri" panose="020F0502020204030204" pitchFamily="34" charset="0"/>
                <a:cs typeface="Calibri" panose="020F0502020204030204" pitchFamily="34" charset="0"/>
              </a:rPr>
              <a:t>behaviour</a:t>
            </a:r>
            <a:r>
              <a:rPr lang="en-GB" altLang="es-ES" sz="2200" dirty="0">
                <a:latin typeface="Calibri" panose="020F0502020204030204" pitchFamily="34" charset="0"/>
                <a:cs typeface="Calibri" panose="020F0502020204030204" pitchFamily="34" charset="0"/>
              </a:rPr>
              <a:t>.</a:t>
            </a: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622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a:solidFill>
                  <a:schemeClr val="tx1"/>
                </a:solidFill>
                <a:latin typeface="+mj-lt"/>
                <a:ea typeface="Tahoma" panose="020B0604030504040204" pitchFamily="34" charset="0"/>
                <a:cs typeface="Tahoma" panose="020B0604030504040204" pitchFamily="34" charset="0"/>
              </a:rPr>
              <a:t>Do's and </a:t>
            </a:r>
            <a:r>
              <a:rPr lang="en-US" sz="4800" kern="0" spc="-150" dirty="0" err="1">
                <a:solidFill>
                  <a:schemeClr val="tx1"/>
                </a:solidFill>
                <a:latin typeface="+mj-lt"/>
                <a:ea typeface="Tahoma" panose="020B0604030504040204" pitchFamily="34" charset="0"/>
                <a:cs typeface="Tahoma" panose="020B0604030504040204" pitchFamily="34" charset="0"/>
              </a:rPr>
              <a:t>dont's</a:t>
            </a:r>
            <a:r>
              <a:rPr lang="en-US" sz="4800" kern="0" spc="-150" dirty="0">
                <a:solidFill>
                  <a:schemeClr val="tx1"/>
                </a:solidFill>
                <a:latin typeface="+mj-lt"/>
                <a:ea typeface="Tahoma" panose="020B0604030504040204" pitchFamily="34" charset="0"/>
                <a:cs typeface="Tahoma" panose="020B0604030504040204" pitchFamily="34" charset="0"/>
              </a:rPr>
              <a:t> of online transactions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3541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1.3.: </a:t>
            </a:r>
            <a:r>
              <a:rPr lang="es-ES" sz="2200" b="1" spc="50" dirty="0" err="1">
                <a:solidFill>
                  <a:srgbClr val="0CA373"/>
                </a:solidFill>
                <a:latin typeface="+mj-lt"/>
                <a:cs typeface="Tahoma"/>
              </a:rPr>
              <a:t>Advantages</a:t>
            </a:r>
            <a:r>
              <a:rPr lang="es-ES" sz="2200" spc="50" dirty="0">
                <a:latin typeface="+mj-lt"/>
                <a:cs typeface="Tahoma"/>
              </a:rPr>
              <a:t> and </a:t>
            </a:r>
            <a:r>
              <a:rPr lang="es-ES" sz="2200" spc="50" dirty="0" err="1">
                <a:latin typeface="+mj-lt"/>
                <a:cs typeface="Tahoma"/>
              </a:rPr>
              <a:t>disadvantages</a:t>
            </a:r>
            <a:r>
              <a:rPr lang="es-ES" sz="2200" spc="50" dirty="0">
                <a:latin typeface="+mj-lt"/>
                <a:cs typeface="Tahoma"/>
              </a:rPr>
              <a:t> </a:t>
            </a:r>
          </a:p>
        </p:txBody>
      </p:sp>
      <p:sp>
        <p:nvSpPr>
          <p:cNvPr id="5" name="Rectángulo 4">
            <a:extLst>
              <a:ext uri="{FF2B5EF4-FFF2-40B4-BE49-F238E27FC236}">
                <a16:creationId xmlns:a16="http://schemas.microsoft.com/office/drawing/2014/main" id="{3A059082-DD04-8F1C-1A64-49AB92FCB658}"/>
              </a:ext>
            </a:extLst>
          </p:cNvPr>
          <p:cNvSpPr/>
          <p:nvPr/>
        </p:nvSpPr>
        <p:spPr>
          <a:xfrm>
            <a:off x="880222" y="2385830"/>
            <a:ext cx="9707411" cy="5847755"/>
          </a:xfrm>
          <a:prstGeom prst="rect">
            <a:avLst/>
          </a:prstGeom>
        </p:spPr>
        <p:txBody>
          <a:bodyPr wrap="square">
            <a:spAutoFit/>
          </a:bodyPr>
          <a:lstStyle/>
          <a:p>
            <a:pPr marL="457200" indent="-457200">
              <a:buClr>
                <a:srgbClr val="0CA373"/>
              </a:buClr>
              <a:buFont typeface="+mj-lt"/>
              <a:buAutoNum type="arabicPeriod" startAt="4"/>
              <a:defRPr/>
            </a:pPr>
            <a:r>
              <a:rPr lang="en-GB" altLang="es-ES" sz="2200" dirty="0">
                <a:latin typeface="Calibri" panose="020F0502020204030204" pitchFamily="34" charset="0"/>
                <a:cs typeface="Calibri" panose="020F0502020204030204" pitchFamily="34" charset="0"/>
              </a:rPr>
              <a:t>Online payment also improves distribution channels, since it enables </a:t>
            </a:r>
            <a:r>
              <a:rPr lang="en-GB" altLang="es-ES" sz="2200" b="1" dirty="0">
                <a:latin typeface="Calibri" panose="020F0502020204030204" pitchFamily="34" charset="0"/>
                <a:cs typeface="Calibri" panose="020F0502020204030204" pitchFamily="34" charset="0"/>
              </a:rPr>
              <a:t>affiliate links</a:t>
            </a:r>
            <a:r>
              <a:rPr lang="en-GB" altLang="es-ES" sz="2200" dirty="0">
                <a:latin typeface="Calibri" panose="020F0502020204030204" pitchFamily="34" charset="0"/>
                <a:cs typeface="Calibri" panose="020F0502020204030204" pitchFamily="34" charset="0"/>
              </a:rPr>
              <a:t>, which can be either posted on other websites or promoted by influencers.</a:t>
            </a:r>
          </a:p>
          <a:p>
            <a:pPr marL="457200" indent="-457200">
              <a:buClr>
                <a:srgbClr val="0CA373"/>
              </a:buClr>
              <a:buFont typeface="+mj-lt"/>
              <a:buAutoNum type="arabicPeriod" startAt="4"/>
              <a:defRPr/>
            </a:pPr>
            <a:endParaRPr lang="en-GB" altLang="es-ES" sz="22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startAt="4"/>
              <a:defRPr/>
            </a:pPr>
            <a:r>
              <a:rPr lang="en-GB" altLang="es-ES" sz="2200" dirty="0">
                <a:latin typeface="Calibri" panose="020F0502020204030204" pitchFamily="34" charset="0"/>
                <a:cs typeface="Calibri" panose="020F0502020204030204" pitchFamily="34" charset="0"/>
              </a:rPr>
              <a:t>Another aspect is that, due to its immediateness, online transactions are attractive to </a:t>
            </a:r>
            <a:r>
              <a:rPr lang="en-GB" altLang="es-ES" sz="2200" b="1" dirty="0">
                <a:latin typeface="Calibri" panose="020F0502020204030204" pitchFamily="34" charset="0"/>
                <a:cs typeface="Calibri" panose="020F0502020204030204" pitchFamily="34" charset="0"/>
              </a:rPr>
              <a:t>impulse buyers</a:t>
            </a:r>
            <a:r>
              <a:rPr lang="en-GB" altLang="es-ES" sz="2200" dirty="0">
                <a:latin typeface="Calibri" panose="020F0502020204030204" pitchFamily="34" charset="0"/>
                <a:cs typeface="Calibri" panose="020F0502020204030204" pitchFamily="34" charset="0"/>
              </a:rPr>
              <a:t>, who can be convinced on the spot, anywhere, at any time.</a:t>
            </a:r>
          </a:p>
          <a:p>
            <a:pPr marL="457200" indent="-457200">
              <a:buClr>
                <a:srgbClr val="0CA373"/>
              </a:buClr>
              <a:buFont typeface="+mj-lt"/>
              <a:buAutoNum type="arabicPeriod" startAt="4"/>
              <a:defRPr/>
            </a:pPr>
            <a:endParaRPr lang="en-GB" altLang="es-ES" sz="22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startAt="4"/>
              <a:defRPr/>
            </a:pPr>
            <a:r>
              <a:rPr lang="en-GB" altLang="es-ES" sz="2200" dirty="0">
                <a:latin typeface="Calibri" panose="020F0502020204030204" pitchFamily="34" charset="0"/>
                <a:cs typeface="Calibri" panose="020F0502020204030204" pitchFamily="34" charset="0"/>
              </a:rPr>
              <a:t>Moreover, it lowers the </a:t>
            </a:r>
            <a:r>
              <a:rPr lang="en-GB" altLang="es-ES" sz="2200" b="1" dirty="0">
                <a:latin typeface="Calibri" panose="020F0502020204030204" pitchFamily="34" charset="0"/>
                <a:cs typeface="Calibri" panose="020F0502020204030204" pitchFamily="34" charset="0"/>
              </a:rPr>
              <a:t>transaction cost </a:t>
            </a:r>
            <a:r>
              <a:rPr lang="en-GB" altLang="es-ES" sz="2200" dirty="0">
                <a:latin typeface="Calibri" panose="020F0502020204030204" pitchFamily="34" charset="0"/>
                <a:cs typeface="Calibri" panose="020F0502020204030204" pitchFamily="34" charset="0"/>
              </a:rPr>
              <a:t>since it eliminates the need to employ a cashier, without having to cash cheques, deal with counterfeit banknotes or process payment slips.</a:t>
            </a:r>
          </a:p>
          <a:p>
            <a:pPr marL="342900" indent="-342900">
              <a:buFont typeface="Arial" panose="020B0604020202020204" pitchFamily="34" charset="0"/>
              <a:buChar char="•"/>
              <a:defRPr/>
            </a:pPr>
            <a:endParaRPr lang="en-GB" altLang="es-ES" sz="2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781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a:solidFill>
                  <a:schemeClr val="tx1"/>
                </a:solidFill>
                <a:latin typeface="+mj-lt"/>
                <a:ea typeface="Tahoma" panose="020B0604030504040204" pitchFamily="34" charset="0"/>
                <a:cs typeface="Tahoma" panose="020B0604030504040204" pitchFamily="34" charset="0"/>
              </a:rPr>
              <a:t>Do's and </a:t>
            </a:r>
            <a:r>
              <a:rPr lang="en-US" sz="4800" kern="0" spc="-150" dirty="0" err="1">
                <a:solidFill>
                  <a:schemeClr val="tx1"/>
                </a:solidFill>
                <a:latin typeface="+mj-lt"/>
                <a:ea typeface="Tahoma" panose="020B0604030504040204" pitchFamily="34" charset="0"/>
                <a:cs typeface="Tahoma" panose="020B0604030504040204" pitchFamily="34" charset="0"/>
              </a:rPr>
              <a:t>dont's</a:t>
            </a:r>
            <a:r>
              <a:rPr lang="en-US" sz="4800" kern="0" spc="-150" dirty="0">
                <a:solidFill>
                  <a:schemeClr val="tx1"/>
                </a:solidFill>
                <a:latin typeface="+mj-lt"/>
                <a:ea typeface="Tahoma" panose="020B0604030504040204" pitchFamily="34" charset="0"/>
                <a:cs typeface="Tahoma" panose="020B0604030504040204" pitchFamily="34" charset="0"/>
              </a:rPr>
              <a:t> of online transactions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3541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1.3.: </a:t>
            </a:r>
            <a:r>
              <a:rPr lang="es-ES" sz="2200" spc="50" dirty="0" err="1">
                <a:latin typeface="+mj-lt"/>
                <a:cs typeface="Tahoma"/>
              </a:rPr>
              <a:t>Advantages</a:t>
            </a:r>
            <a:r>
              <a:rPr lang="es-ES" sz="2200" spc="50" dirty="0">
                <a:latin typeface="+mj-lt"/>
                <a:cs typeface="Tahoma"/>
              </a:rPr>
              <a:t> and </a:t>
            </a:r>
            <a:r>
              <a:rPr lang="es-ES" sz="2200" b="1" spc="50" dirty="0" err="1">
                <a:solidFill>
                  <a:srgbClr val="0CA373"/>
                </a:solidFill>
                <a:latin typeface="+mj-lt"/>
                <a:cs typeface="Tahoma"/>
              </a:rPr>
              <a:t>disadvantages</a:t>
            </a:r>
            <a:r>
              <a:rPr lang="es-ES" sz="2200" spc="50" dirty="0">
                <a:latin typeface="+mj-lt"/>
                <a:cs typeface="Tahoma"/>
              </a:rPr>
              <a:t> </a:t>
            </a:r>
          </a:p>
        </p:txBody>
      </p:sp>
      <p:sp>
        <p:nvSpPr>
          <p:cNvPr id="5" name="Rectángulo 4">
            <a:extLst>
              <a:ext uri="{FF2B5EF4-FFF2-40B4-BE49-F238E27FC236}">
                <a16:creationId xmlns:a16="http://schemas.microsoft.com/office/drawing/2014/main" id="{3A059082-DD04-8F1C-1A64-49AB92FCB658}"/>
              </a:ext>
            </a:extLst>
          </p:cNvPr>
          <p:cNvSpPr/>
          <p:nvPr/>
        </p:nvSpPr>
        <p:spPr>
          <a:xfrm>
            <a:off x="880221" y="2385830"/>
            <a:ext cx="10269067" cy="4832092"/>
          </a:xfrm>
          <a:prstGeom prst="rect">
            <a:avLst/>
          </a:prstGeom>
        </p:spPr>
        <p:txBody>
          <a:bodyPr wrap="square">
            <a:spAutoFit/>
          </a:bodyPr>
          <a:lstStyle/>
          <a:p>
            <a:pPr>
              <a:defRPr/>
            </a:pPr>
            <a:r>
              <a:rPr lang="en-GB" altLang="es-ES" sz="2100" dirty="0">
                <a:latin typeface="Calibri" panose="020F0502020204030204" pitchFamily="34" charset="0"/>
                <a:cs typeface="Calibri" panose="020F0502020204030204" pitchFamily="34" charset="0"/>
              </a:rPr>
              <a:t>However, despite its advantages, not all aspects of online transactions are beneficial:</a:t>
            </a:r>
          </a:p>
          <a:p>
            <a:pPr>
              <a:defRPr/>
            </a:pPr>
            <a:endParaRPr lang="en-GB" altLang="es-ES" sz="21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n-GB" altLang="es-ES" sz="2100" dirty="0">
                <a:latin typeface="Calibri" panose="020F0502020204030204" pitchFamily="34" charset="0"/>
                <a:cs typeface="Calibri" panose="020F0502020204030204" pitchFamily="34" charset="0"/>
              </a:rPr>
              <a:t>Technical problems and maintenance, even when occasional, tend to involve </a:t>
            </a:r>
            <a:r>
              <a:rPr lang="en-GB" altLang="es-ES" sz="2100" b="1" dirty="0">
                <a:latin typeface="Calibri" panose="020F0502020204030204" pitchFamily="34" charset="0"/>
                <a:cs typeface="Calibri" panose="020F0502020204030204" pitchFamily="34" charset="0"/>
              </a:rPr>
              <a:t>downtime</a:t>
            </a:r>
            <a:r>
              <a:rPr lang="en-GB" altLang="es-ES" sz="2100" dirty="0">
                <a:latin typeface="Calibri" panose="020F0502020204030204" pitchFamily="34" charset="0"/>
                <a:cs typeface="Calibri" panose="020F0502020204030204" pitchFamily="34" charset="0"/>
              </a:rPr>
              <a:t>, which means both sales and purchases stop. </a:t>
            </a:r>
          </a:p>
          <a:p>
            <a:pPr marL="457200" indent="-457200">
              <a:buClr>
                <a:srgbClr val="0CA373"/>
              </a:buClr>
              <a:buFont typeface="+mj-lt"/>
              <a:buAutoNum type="arabicPeriod"/>
              <a:defRPr/>
            </a:pPr>
            <a:endParaRPr lang="en-GB" altLang="es-ES" sz="21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n-GB" altLang="es-ES" sz="2100" dirty="0">
                <a:latin typeface="Calibri" panose="020F0502020204030204" pitchFamily="34" charset="0"/>
                <a:cs typeface="Calibri" panose="020F0502020204030204" pitchFamily="34" charset="0"/>
              </a:rPr>
              <a:t>As stated before, fraudulent transactions entail not only inherent risks but also </a:t>
            </a:r>
            <a:r>
              <a:rPr lang="en-GB" altLang="es-ES" sz="2100" b="1" dirty="0">
                <a:latin typeface="Calibri" panose="020F0502020204030204" pitchFamily="34" charset="0"/>
                <a:cs typeface="Calibri" panose="020F0502020204030204" pitchFamily="34" charset="0"/>
              </a:rPr>
              <a:t>potential problems </a:t>
            </a:r>
            <a:r>
              <a:rPr lang="en-GB" altLang="es-ES" sz="2100" dirty="0">
                <a:latin typeface="Calibri" panose="020F0502020204030204" pitchFamily="34" charset="0"/>
                <a:cs typeface="Calibri" panose="020F0502020204030204" pitchFamily="34" charset="0"/>
              </a:rPr>
              <a:t>with transaction providers.</a:t>
            </a:r>
          </a:p>
          <a:p>
            <a:pPr marL="457200" indent="-457200">
              <a:buClr>
                <a:srgbClr val="0CA373"/>
              </a:buClr>
              <a:buFont typeface="+mj-lt"/>
              <a:buAutoNum type="arabicPeriod"/>
              <a:defRPr/>
            </a:pPr>
            <a:endParaRPr lang="en-GB" altLang="es-ES" sz="21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n-GB" altLang="es-ES" sz="2100" dirty="0">
                <a:latin typeface="Calibri" panose="020F0502020204030204" pitchFamily="34" charset="0"/>
                <a:cs typeface="Calibri" panose="020F0502020204030204" pitchFamily="34" charset="0"/>
              </a:rPr>
              <a:t>A frequently overlooked form of fraud is “friendly fraud”, i.e., valid transactions that are later </a:t>
            </a:r>
            <a:r>
              <a:rPr lang="en-GB" altLang="es-ES" sz="2100" b="1" dirty="0">
                <a:latin typeface="Calibri" panose="020F0502020204030204" pitchFamily="34" charset="0"/>
                <a:cs typeface="Calibri" panose="020F0502020204030204" pitchFamily="34" charset="0"/>
              </a:rPr>
              <a:t>disputed</a:t>
            </a:r>
            <a:r>
              <a:rPr lang="en-GB" altLang="es-ES" sz="2100" dirty="0">
                <a:latin typeface="Calibri" panose="020F0502020204030204" pitchFamily="34" charset="0"/>
                <a:cs typeface="Calibri" panose="020F0502020204030204" pitchFamily="34" charset="0"/>
              </a:rPr>
              <a:t> by customers either because of dissatisfaction, purchase errors or hopes of getting a refund on top of keeping the item or service.</a:t>
            </a: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732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5601544" cy="646331"/>
          </a:xfrm>
          <a:prstGeom prst="rect">
            <a:avLst/>
          </a:prstGeom>
          <a:noFill/>
        </p:spPr>
        <p:txBody>
          <a:bodyPr wrap="square" rtlCol="0">
            <a:spAutoFit/>
          </a:bodyPr>
          <a:lstStyle/>
          <a:p>
            <a:r>
              <a:rPr lang="en-US" dirty="0"/>
              <a:t>Security is not something only customers should be aware of but also implemented by sellers</a:t>
            </a:r>
          </a:p>
        </p:txBody>
      </p:sp>
      <p:sp>
        <p:nvSpPr>
          <p:cNvPr id="12" name="CuadroTexto 11"/>
          <p:cNvSpPr txBox="1"/>
          <p:nvPr/>
        </p:nvSpPr>
        <p:spPr>
          <a:xfrm>
            <a:off x="1615181" y="3530217"/>
            <a:ext cx="5601544" cy="646331"/>
          </a:xfrm>
          <a:prstGeom prst="rect">
            <a:avLst/>
          </a:prstGeom>
          <a:noFill/>
        </p:spPr>
        <p:txBody>
          <a:bodyPr wrap="square" rtlCol="0">
            <a:spAutoFit/>
          </a:bodyPr>
          <a:lstStyle/>
          <a:p>
            <a:r>
              <a:rPr lang="en-US" dirty="0"/>
              <a:t>Customers’ common sense is as useful as technical measures to avoid online fraud</a:t>
            </a:r>
          </a:p>
        </p:txBody>
      </p:sp>
      <p:sp>
        <p:nvSpPr>
          <p:cNvPr id="13" name="CuadroTexto 12"/>
          <p:cNvSpPr txBox="1"/>
          <p:nvPr/>
        </p:nvSpPr>
        <p:spPr>
          <a:xfrm>
            <a:off x="1605565" y="4284374"/>
            <a:ext cx="4407046" cy="646331"/>
          </a:xfrm>
          <a:prstGeom prst="rect">
            <a:avLst/>
          </a:prstGeom>
          <a:noFill/>
        </p:spPr>
        <p:txBody>
          <a:bodyPr wrap="square" rtlCol="0">
            <a:spAutoFit/>
          </a:bodyPr>
          <a:lstStyle/>
          <a:p>
            <a:r>
              <a:rPr lang="en-US" dirty="0"/>
              <a:t>Online transactions have availability, logistics and customer profiling advantages</a:t>
            </a:r>
          </a:p>
        </p:txBody>
      </p:sp>
      <p:sp>
        <p:nvSpPr>
          <p:cNvPr id="14" name="CuadroTexto 13"/>
          <p:cNvSpPr txBox="1"/>
          <p:nvPr/>
        </p:nvSpPr>
        <p:spPr>
          <a:xfrm>
            <a:off x="1578483" y="4994445"/>
            <a:ext cx="6862131" cy="646331"/>
          </a:xfrm>
          <a:prstGeom prst="rect">
            <a:avLst/>
          </a:prstGeom>
          <a:noFill/>
        </p:spPr>
        <p:txBody>
          <a:bodyPr wrap="square" rtlCol="0">
            <a:spAutoFit/>
          </a:bodyPr>
          <a:lstStyle/>
          <a:p>
            <a:r>
              <a:rPr lang="en-US" dirty="0"/>
              <a:t>Despite its advantages, online transactions entail some issues for both buyers and sellers</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err="1">
                <a:solidFill>
                  <a:schemeClr val="tx1"/>
                </a:solidFill>
                <a:latin typeface="+mj-lt"/>
                <a:ea typeface="Tahoma" panose="020B0604030504040204" pitchFamily="34" charset="0"/>
                <a:cs typeface="Tahoma" panose="020B0604030504040204" pitchFamily="34" charset="0"/>
              </a:rPr>
              <a:t>Assessment</a:t>
            </a:r>
            <a:r>
              <a:rPr lang="es-ES" sz="4800" kern="0" spc="-150" dirty="0">
                <a:solidFill>
                  <a:schemeClr val="tx1"/>
                </a:solidFill>
                <a:latin typeface="+mj-lt"/>
                <a:ea typeface="Tahoma" panose="020B0604030504040204" pitchFamily="34" charset="0"/>
                <a:cs typeface="Tahoma" panose="020B0604030504040204" pitchFamily="34" charset="0"/>
              </a:rPr>
              <a: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8" y="1869768"/>
            <a:ext cx="2475914" cy="1754326"/>
          </a:xfrm>
          <a:prstGeom prst="rect">
            <a:avLst/>
          </a:prstGeom>
          <a:noFill/>
        </p:spPr>
        <p:txBody>
          <a:bodyPr wrap="square" rtlCol="0">
            <a:spAutoFit/>
          </a:bodyPr>
          <a:lstStyle/>
          <a:p>
            <a:pPr marL="342900" indent="-342900">
              <a:buAutoNum type="arabicPeriod"/>
            </a:pPr>
            <a:r>
              <a:rPr lang="es-ES" b="1" dirty="0" err="1"/>
              <a:t>What</a:t>
            </a:r>
            <a:r>
              <a:rPr lang="es-ES" b="1" dirty="0"/>
              <a:t> </a:t>
            </a:r>
            <a:r>
              <a:rPr lang="es-ES" b="1" dirty="0" err="1"/>
              <a:t>does</a:t>
            </a:r>
            <a:r>
              <a:rPr lang="es-ES" b="1" dirty="0"/>
              <a:t> </a:t>
            </a:r>
            <a:r>
              <a:rPr lang="es-ES" b="1" dirty="0" err="1"/>
              <a:t>the</a:t>
            </a:r>
            <a:r>
              <a:rPr lang="es-ES" b="1" dirty="0"/>
              <a:t> “s” in “https” stand </a:t>
            </a:r>
            <a:r>
              <a:rPr lang="es-ES" b="1" dirty="0" err="1"/>
              <a:t>for</a:t>
            </a:r>
            <a:r>
              <a:rPr lang="es-ES" b="1" dirty="0"/>
              <a:t>?</a:t>
            </a:r>
          </a:p>
          <a:p>
            <a:endParaRPr lang="es-ES" dirty="0"/>
          </a:p>
          <a:p>
            <a:r>
              <a:rPr lang="es-ES" dirty="0"/>
              <a:t>a.- </a:t>
            </a:r>
            <a:r>
              <a:rPr lang="es-ES" dirty="0" err="1"/>
              <a:t>Secure</a:t>
            </a:r>
            <a:endParaRPr lang="es-ES" dirty="0"/>
          </a:p>
          <a:p>
            <a:r>
              <a:rPr lang="es-ES" dirty="0"/>
              <a:t>b.- Safety</a:t>
            </a:r>
          </a:p>
          <a:p>
            <a:r>
              <a:rPr lang="es-ES" dirty="0"/>
              <a:t>c.- </a:t>
            </a:r>
            <a:r>
              <a:rPr lang="es-ES" dirty="0" err="1"/>
              <a:t>Sustained</a:t>
            </a:r>
            <a:r>
              <a:rPr lang="es-ES" dirty="0"/>
              <a:t> </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585323"/>
          </a:xfrm>
          <a:prstGeom prst="rect">
            <a:avLst/>
          </a:prstGeom>
          <a:noFill/>
        </p:spPr>
        <p:txBody>
          <a:bodyPr wrap="square" rtlCol="0">
            <a:spAutoFit/>
          </a:bodyPr>
          <a:lstStyle/>
          <a:p>
            <a:r>
              <a:rPr lang="es-ES" b="1" dirty="0"/>
              <a:t>2. A </a:t>
            </a:r>
            <a:r>
              <a:rPr lang="es-ES" b="1" dirty="0" err="1"/>
              <a:t>high</a:t>
            </a:r>
            <a:r>
              <a:rPr lang="es-ES" b="1" dirty="0"/>
              <a:t> </a:t>
            </a:r>
            <a:r>
              <a:rPr lang="es-ES" b="1" dirty="0" err="1"/>
              <a:t>enough</a:t>
            </a:r>
            <a:r>
              <a:rPr lang="es-ES" b="1" dirty="0"/>
              <a:t> </a:t>
            </a:r>
            <a:r>
              <a:rPr lang="es-ES" b="1" dirty="0" err="1"/>
              <a:t>rate</a:t>
            </a:r>
            <a:r>
              <a:rPr lang="es-ES" b="1" dirty="0"/>
              <a:t>  </a:t>
            </a:r>
            <a:r>
              <a:rPr lang="es-ES" b="1" dirty="0" err="1"/>
              <a:t>of</a:t>
            </a:r>
            <a:r>
              <a:rPr lang="es-ES" b="1" dirty="0"/>
              <a:t> </a:t>
            </a:r>
            <a:r>
              <a:rPr lang="es-ES" b="1" dirty="0" err="1"/>
              <a:t>fraudulent</a:t>
            </a:r>
            <a:r>
              <a:rPr lang="es-ES" b="1" dirty="0"/>
              <a:t> </a:t>
            </a:r>
            <a:r>
              <a:rPr lang="es-ES" b="1" dirty="0" err="1"/>
              <a:t>transactions</a:t>
            </a:r>
            <a:r>
              <a:rPr lang="es-ES" b="1" dirty="0"/>
              <a:t> </a:t>
            </a:r>
            <a:r>
              <a:rPr lang="es-ES" b="1" dirty="0" err="1"/>
              <a:t>will</a:t>
            </a:r>
            <a:r>
              <a:rPr lang="es-ES" b="1" dirty="0"/>
              <a:t> </a:t>
            </a:r>
            <a:r>
              <a:rPr lang="es-ES" b="1" dirty="0" err="1"/>
              <a:t>result</a:t>
            </a:r>
            <a:r>
              <a:rPr lang="es-ES" b="1" dirty="0"/>
              <a:t> in </a:t>
            </a:r>
            <a:r>
              <a:rPr lang="es-ES" b="1" dirty="0" err="1"/>
              <a:t>card</a:t>
            </a:r>
            <a:r>
              <a:rPr lang="es-ES" b="1" dirty="0"/>
              <a:t> </a:t>
            </a:r>
            <a:r>
              <a:rPr lang="es-ES" b="1" dirty="0" err="1"/>
              <a:t>entities</a:t>
            </a:r>
            <a:r>
              <a:rPr lang="es-ES" b="1" dirty="0"/>
              <a:t>:</a:t>
            </a:r>
          </a:p>
          <a:p>
            <a:endParaRPr lang="es-ES" dirty="0"/>
          </a:p>
          <a:p>
            <a:r>
              <a:rPr lang="es-ES" dirty="0"/>
              <a:t>a.- </a:t>
            </a:r>
            <a:r>
              <a:rPr lang="es-ES" dirty="0" err="1"/>
              <a:t>Congratulating</a:t>
            </a:r>
            <a:r>
              <a:rPr lang="es-ES" dirty="0"/>
              <a:t> </a:t>
            </a:r>
            <a:r>
              <a:rPr lang="es-ES" dirty="0" err="1"/>
              <a:t>our</a:t>
            </a:r>
            <a:r>
              <a:rPr lang="es-ES" dirty="0"/>
              <a:t> </a:t>
            </a:r>
            <a:r>
              <a:rPr lang="es-ES" dirty="0" err="1"/>
              <a:t>efforts</a:t>
            </a:r>
            <a:endParaRPr lang="es-ES" dirty="0"/>
          </a:p>
          <a:p>
            <a:r>
              <a:rPr lang="es-ES" dirty="0"/>
              <a:t>b.- </a:t>
            </a:r>
            <a:r>
              <a:rPr lang="es-ES" dirty="0" err="1"/>
              <a:t>Blocking</a:t>
            </a:r>
            <a:r>
              <a:rPr lang="es-ES" dirty="0"/>
              <a:t> </a:t>
            </a:r>
            <a:r>
              <a:rPr lang="es-ES" dirty="0" err="1"/>
              <a:t>their</a:t>
            </a:r>
            <a:r>
              <a:rPr lang="es-ES" dirty="0"/>
              <a:t> </a:t>
            </a:r>
            <a:r>
              <a:rPr lang="es-ES" dirty="0" err="1"/>
              <a:t>transactions</a:t>
            </a:r>
            <a:r>
              <a:rPr lang="es-ES" dirty="0"/>
              <a:t> </a:t>
            </a:r>
            <a:r>
              <a:rPr lang="es-ES" dirty="0" err="1"/>
              <a:t>on</a:t>
            </a:r>
            <a:r>
              <a:rPr lang="es-ES" dirty="0"/>
              <a:t> </a:t>
            </a:r>
            <a:r>
              <a:rPr lang="es-ES" dirty="0" err="1"/>
              <a:t>our</a:t>
            </a:r>
            <a:r>
              <a:rPr lang="es-ES" dirty="0"/>
              <a:t> site</a:t>
            </a:r>
          </a:p>
          <a:p>
            <a:r>
              <a:rPr lang="es-ES" dirty="0"/>
              <a:t>c.- </a:t>
            </a:r>
            <a:r>
              <a:rPr lang="es-ES" dirty="0" err="1"/>
              <a:t>Forcing</a:t>
            </a:r>
            <a:r>
              <a:rPr lang="es-ES" dirty="0"/>
              <a:t> a </a:t>
            </a:r>
            <a:r>
              <a:rPr lang="es-ES" dirty="0" err="1"/>
              <a:t>domain</a:t>
            </a:r>
            <a:r>
              <a:rPr lang="es-ES" dirty="0"/>
              <a:t> </a:t>
            </a:r>
            <a:r>
              <a:rPr lang="es-ES" dirty="0" err="1"/>
              <a:t>change</a:t>
            </a:r>
            <a:r>
              <a:rPr lang="es-ES" dirty="0"/>
              <a:t> </a:t>
            </a:r>
            <a:r>
              <a:rPr lang="es-ES" dirty="0" err="1"/>
              <a:t>for</a:t>
            </a:r>
            <a:r>
              <a:rPr lang="es-ES" dirty="0"/>
              <a:t> </a:t>
            </a:r>
            <a:r>
              <a:rPr lang="es-ES" dirty="0" err="1"/>
              <a:t>our</a:t>
            </a:r>
            <a:r>
              <a:rPr lang="es-ES" dirty="0"/>
              <a:t> site</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5" y="1869768"/>
            <a:ext cx="2991729" cy="1754326"/>
          </a:xfrm>
          <a:prstGeom prst="rect">
            <a:avLst/>
          </a:prstGeom>
          <a:noFill/>
        </p:spPr>
        <p:txBody>
          <a:bodyPr wrap="square" rtlCol="0">
            <a:spAutoFit/>
          </a:bodyPr>
          <a:lstStyle/>
          <a:p>
            <a:r>
              <a:rPr lang="es-ES" b="1" dirty="0"/>
              <a:t>3. </a:t>
            </a:r>
            <a:r>
              <a:rPr lang="es-ES" b="1" dirty="0" err="1"/>
              <a:t>Should</a:t>
            </a:r>
            <a:r>
              <a:rPr lang="es-ES" b="1" dirty="0"/>
              <a:t> data be </a:t>
            </a:r>
            <a:r>
              <a:rPr lang="es-ES" b="1" dirty="0" err="1"/>
              <a:t>encrypted</a:t>
            </a:r>
            <a:r>
              <a:rPr lang="es-ES" b="1" dirty="0"/>
              <a:t>?</a:t>
            </a:r>
          </a:p>
          <a:p>
            <a:endParaRPr lang="es-ES" dirty="0"/>
          </a:p>
          <a:p>
            <a:r>
              <a:rPr lang="es-ES" dirty="0"/>
              <a:t>a.- Yes</a:t>
            </a:r>
          </a:p>
          <a:p>
            <a:r>
              <a:rPr lang="es-ES" dirty="0"/>
              <a:t>b.- No</a:t>
            </a:r>
          </a:p>
          <a:p>
            <a:r>
              <a:rPr lang="es-ES" dirty="0"/>
              <a:t>c.- </a:t>
            </a:r>
            <a:r>
              <a:rPr lang="es-ES" dirty="0" err="1"/>
              <a:t>Only</a:t>
            </a:r>
            <a:r>
              <a:rPr lang="es-ES" dirty="0"/>
              <a:t> </a:t>
            </a:r>
            <a:r>
              <a:rPr lang="es-ES" dirty="0" err="1"/>
              <a:t>when</a:t>
            </a:r>
            <a:r>
              <a:rPr lang="es-ES" dirty="0"/>
              <a:t> </a:t>
            </a:r>
            <a:r>
              <a:rPr lang="es-ES" dirty="0" err="1"/>
              <a:t>working</a:t>
            </a:r>
            <a:r>
              <a:rPr lang="es-ES" dirty="0"/>
              <a:t> </a:t>
            </a:r>
            <a:r>
              <a:rPr lang="es-ES" dirty="0" err="1"/>
              <a:t>from</a:t>
            </a:r>
            <a:r>
              <a:rPr lang="es-ES" dirty="0"/>
              <a:t> a </a:t>
            </a:r>
            <a:r>
              <a:rPr lang="es-ES" dirty="0" err="1"/>
              <a:t>public</a:t>
            </a:r>
            <a:r>
              <a:rPr lang="es-ES" dirty="0"/>
              <a:t> place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1754326"/>
          </a:xfrm>
          <a:prstGeom prst="rect">
            <a:avLst/>
          </a:prstGeom>
          <a:noFill/>
        </p:spPr>
        <p:txBody>
          <a:bodyPr wrap="square" rtlCol="0">
            <a:spAutoFit/>
          </a:bodyPr>
          <a:lstStyle/>
          <a:p>
            <a:r>
              <a:rPr lang="es-ES" b="1" dirty="0"/>
              <a:t>4. </a:t>
            </a:r>
            <a:r>
              <a:rPr lang="es-ES" b="1" dirty="0" err="1"/>
              <a:t>Which</a:t>
            </a:r>
            <a:r>
              <a:rPr lang="es-ES" b="1" dirty="0"/>
              <a:t> </a:t>
            </a:r>
            <a:r>
              <a:rPr lang="es-ES" b="1" dirty="0" err="1"/>
              <a:t>of</a:t>
            </a:r>
            <a:r>
              <a:rPr lang="es-ES" b="1" dirty="0"/>
              <a:t> </a:t>
            </a:r>
            <a:r>
              <a:rPr lang="es-ES" b="1" dirty="0" err="1"/>
              <a:t>the</a:t>
            </a:r>
            <a:r>
              <a:rPr lang="es-ES" b="1" dirty="0"/>
              <a:t> </a:t>
            </a:r>
            <a:r>
              <a:rPr lang="es-ES" b="1" dirty="0" err="1"/>
              <a:t>following</a:t>
            </a:r>
            <a:r>
              <a:rPr lang="es-ES" b="1" dirty="0"/>
              <a:t> </a:t>
            </a:r>
            <a:r>
              <a:rPr lang="es-ES" b="1" dirty="0" err="1"/>
              <a:t>name</a:t>
            </a:r>
            <a:r>
              <a:rPr lang="es-ES" b="1" dirty="0"/>
              <a:t> </a:t>
            </a:r>
            <a:r>
              <a:rPr lang="es-ES" b="1" dirty="0" err="1"/>
              <a:t>security</a:t>
            </a:r>
            <a:r>
              <a:rPr lang="es-ES" b="1" dirty="0"/>
              <a:t> </a:t>
            </a:r>
            <a:r>
              <a:rPr lang="es-ES" b="1" dirty="0" err="1"/>
              <a:t>protocols</a:t>
            </a:r>
            <a:r>
              <a:rPr lang="es-ES" b="1" dirty="0"/>
              <a:t>?</a:t>
            </a:r>
          </a:p>
          <a:p>
            <a:endParaRPr lang="es-ES" dirty="0"/>
          </a:p>
          <a:p>
            <a:r>
              <a:rPr lang="es-ES" dirty="0"/>
              <a:t>a.- SSD and TPM</a:t>
            </a:r>
          </a:p>
          <a:p>
            <a:r>
              <a:rPr lang="es-ES" dirty="0"/>
              <a:t>b.- SMS and TNS</a:t>
            </a:r>
          </a:p>
          <a:p>
            <a:r>
              <a:rPr lang="es-ES" dirty="0"/>
              <a:t>c.- SSL and TLS</a:t>
            </a:r>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4" y="4111069"/>
            <a:ext cx="2991729" cy="1754326"/>
          </a:xfrm>
          <a:prstGeom prst="rect">
            <a:avLst/>
          </a:prstGeom>
          <a:noFill/>
        </p:spPr>
        <p:txBody>
          <a:bodyPr wrap="square" rtlCol="0">
            <a:spAutoFit/>
          </a:bodyPr>
          <a:lstStyle/>
          <a:p>
            <a:r>
              <a:rPr lang="es-ES" b="1" dirty="0"/>
              <a:t>5. </a:t>
            </a:r>
            <a:r>
              <a:rPr lang="es-ES" b="1" dirty="0" err="1"/>
              <a:t>What’s</a:t>
            </a:r>
            <a:r>
              <a:rPr lang="es-ES" b="1" dirty="0"/>
              <a:t> </a:t>
            </a:r>
            <a:r>
              <a:rPr lang="es-ES" b="1" dirty="0" err="1"/>
              <a:t>friendly</a:t>
            </a:r>
            <a:r>
              <a:rPr lang="es-ES" b="1" dirty="0"/>
              <a:t> </a:t>
            </a:r>
            <a:r>
              <a:rPr lang="es-ES" b="1" dirty="0" err="1"/>
              <a:t>fraud</a:t>
            </a:r>
            <a:r>
              <a:rPr lang="es-ES" b="1" dirty="0"/>
              <a:t>?</a:t>
            </a:r>
          </a:p>
          <a:p>
            <a:endParaRPr lang="es-ES" dirty="0"/>
          </a:p>
          <a:p>
            <a:r>
              <a:rPr lang="es-ES" dirty="0"/>
              <a:t>a.- </a:t>
            </a:r>
            <a:r>
              <a:rPr lang="es-ES" dirty="0" err="1"/>
              <a:t>Fraud</a:t>
            </a:r>
            <a:r>
              <a:rPr lang="es-ES" dirty="0"/>
              <a:t> </a:t>
            </a:r>
            <a:r>
              <a:rPr lang="es-ES" dirty="0" err="1"/>
              <a:t>coming</a:t>
            </a:r>
            <a:r>
              <a:rPr lang="es-ES" dirty="0"/>
              <a:t> </a:t>
            </a:r>
            <a:r>
              <a:rPr lang="es-ES" dirty="0" err="1"/>
              <a:t>from</a:t>
            </a:r>
            <a:r>
              <a:rPr lang="es-ES" dirty="0"/>
              <a:t> </a:t>
            </a:r>
            <a:r>
              <a:rPr lang="es-ES" dirty="0" err="1"/>
              <a:t>friends</a:t>
            </a:r>
            <a:endParaRPr lang="es-ES" dirty="0"/>
          </a:p>
          <a:p>
            <a:r>
              <a:rPr lang="es-ES" dirty="0"/>
              <a:t>b.- </a:t>
            </a:r>
            <a:r>
              <a:rPr lang="es-ES" dirty="0" err="1"/>
              <a:t>Well-intentioned</a:t>
            </a:r>
            <a:r>
              <a:rPr lang="es-ES" dirty="0"/>
              <a:t> </a:t>
            </a:r>
            <a:r>
              <a:rPr lang="es-ES" dirty="0" err="1"/>
              <a:t>fraud</a:t>
            </a:r>
            <a:endParaRPr lang="es-ES" dirty="0"/>
          </a:p>
          <a:p>
            <a:r>
              <a:rPr lang="es-ES" dirty="0"/>
              <a:t>c.- </a:t>
            </a:r>
            <a:r>
              <a:rPr lang="es-ES" dirty="0" err="1"/>
              <a:t>Transactions</a:t>
            </a:r>
            <a:r>
              <a:rPr lang="es-ES" dirty="0"/>
              <a:t> </a:t>
            </a:r>
            <a:r>
              <a:rPr lang="es-ES" dirty="0" err="1"/>
              <a:t>later</a:t>
            </a:r>
            <a:r>
              <a:rPr lang="es-ES" dirty="0"/>
              <a:t> </a:t>
            </a:r>
            <a:r>
              <a:rPr lang="es-ES" dirty="0" err="1"/>
              <a:t>disputed</a:t>
            </a:r>
            <a:r>
              <a:rPr lang="es-ES" dirty="0"/>
              <a:t> </a:t>
            </a:r>
            <a:r>
              <a:rPr lang="es-ES" dirty="0" err="1"/>
              <a:t>by</a:t>
            </a:r>
            <a:r>
              <a:rPr lang="es-ES" dirty="0"/>
              <a:t> </a:t>
            </a:r>
            <a:r>
              <a:rPr lang="es-ES" dirty="0" err="1"/>
              <a:t>dissatisfied</a:t>
            </a:r>
            <a:r>
              <a:rPr lang="es-ES" dirty="0"/>
              <a:t> </a:t>
            </a:r>
            <a:r>
              <a:rPr lang="es-ES" dirty="0" err="1"/>
              <a:t>customers</a:t>
            </a:r>
            <a:endParaRPr lang="es-ES" dirty="0"/>
          </a:p>
        </p:txBody>
      </p:sp>
    </p:spTree>
    <p:extLst>
      <p:ext uri="{BB962C8B-B14F-4D97-AF65-F5344CB8AC3E}">
        <p14:creationId xmlns:p14="http://schemas.microsoft.com/office/powerpoint/2010/main" val="69317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err="1">
                <a:solidFill>
                  <a:schemeClr val="tx1"/>
                </a:solidFill>
                <a:latin typeface="+mj-lt"/>
                <a:ea typeface="Tahoma" panose="020B0604030504040204" pitchFamily="34" charset="0"/>
                <a:cs typeface="Tahoma" panose="020B0604030504040204" pitchFamily="34" charset="0"/>
              </a:rPr>
              <a:t>Assessment</a:t>
            </a:r>
            <a:r>
              <a:rPr lang="es-ES" sz="4800" kern="0" spc="-150" dirty="0">
                <a:solidFill>
                  <a:schemeClr val="tx1"/>
                </a:solidFill>
                <a:latin typeface="+mj-lt"/>
                <a:ea typeface="Tahoma" panose="020B0604030504040204" pitchFamily="34" charset="0"/>
                <a:cs typeface="Tahoma" panose="020B0604030504040204" pitchFamily="34" charset="0"/>
              </a:rPr>
              <a: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8" y="1869768"/>
            <a:ext cx="2475914" cy="1754326"/>
          </a:xfrm>
          <a:prstGeom prst="rect">
            <a:avLst/>
          </a:prstGeom>
          <a:noFill/>
        </p:spPr>
        <p:txBody>
          <a:bodyPr wrap="square" rtlCol="0">
            <a:spAutoFit/>
          </a:bodyPr>
          <a:lstStyle/>
          <a:p>
            <a:pPr marL="342900" indent="-342900">
              <a:buAutoNum type="arabicPeriod"/>
            </a:pPr>
            <a:r>
              <a:rPr lang="es-ES" b="1" dirty="0" err="1"/>
              <a:t>What</a:t>
            </a:r>
            <a:r>
              <a:rPr lang="es-ES" b="1" dirty="0"/>
              <a:t> </a:t>
            </a:r>
            <a:r>
              <a:rPr lang="es-ES" b="1" dirty="0" err="1"/>
              <a:t>does</a:t>
            </a:r>
            <a:r>
              <a:rPr lang="es-ES" b="1" dirty="0"/>
              <a:t> </a:t>
            </a:r>
            <a:r>
              <a:rPr lang="es-ES" b="1" dirty="0" err="1"/>
              <a:t>the</a:t>
            </a:r>
            <a:r>
              <a:rPr lang="es-ES" b="1" dirty="0"/>
              <a:t> “s” in “https” stand </a:t>
            </a:r>
            <a:r>
              <a:rPr lang="es-ES" b="1" dirty="0" err="1"/>
              <a:t>for</a:t>
            </a:r>
            <a:r>
              <a:rPr lang="es-ES" b="1" dirty="0"/>
              <a:t>?</a:t>
            </a:r>
          </a:p>
          <a:p>
            <a:endParaRPr lang="es-ES" dirty="0"/>
          </a:p>
          <a:p>
            <a:r>
              <a:rPr lang="es-ES" dirty="0"/>
              <a:t>a.- </a:t>
            </a:r>
            <a:r>
              <a:rPr lang="es-ES" b="1" dirty="0" err="1"/>
              <a:t>Secure</a:t>
            </a:r>
            <a:endParaRPr lang="es-ES" b="1" dirty="0"/>
          </a:p>
          <a:p>
            <a:r>
              <a:rPr lang="es-ES" dirty="0"/>
              <a:t>b.- Safety</a:t>
            </a:r>
          </a:p>
          <a:p>
            <a:r>
              <a:rPr lang="es-ES" dirty="0"/>
              <a:t>c.- </a:t>
            </a:r>
            <a:r>
              <a:rPr lang="es-ES" dirty="0" err="1"/>
              <a:t>Sustained</a:t>
            </a:r>
            <a:r>
              <a:rPr lang="es-ES" dirty="0"/>
              <a:t> </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585323"/>
          </a:xfrm>
          <a:prstGeom prst="rect">
            <a:avLst/>
          </a:prstGeom>
          <a:noFill/>
        </p:spPr>
        <p:txBody>
          <a:bodyPr wrap="square" rtlCol="0">
            <a:spAutoFit/>
          </a:bodyPr>
          <a:lstStyle/>
          <a:p>
            <a:r>
              <a:rPr lang="es-ES" b="1" dirty="0"/>
              <a:t>2. A </a:t>
            </a:r>
            <a:r>
              <a:rPr lang="es-ES" b="1" dirty="0" err="1"/>
              <a:t>high</a:t>
            </a:r>
            <a:r>
              <a:rPr lang="es-ES" b="1" dirty="0"/>
              <a:t> </a:t>
            </a:r>
            <a:r>
              <a:rPr lang="es-ES" b="1" dirty="0" err="1"/>
              <a:t>enough</a:t>
            </a:r>
            <a:r>
              <a:rPr lang="es-ES" b="1" dirty="0"/>
              <a:t> </a:t>
            </a:r>
            <a:r>
              <a:rPr lang="es-ES" b="1" dirty="0" err="1"/>
              <a:t>rate</a:t>
            </a:r>
            <a:r>
              <a:rPr lang="es-ES" b="1" dirty="0"/>
              <a:t>  </a:t>
            </a:r>
            <a:r>
              <a:rPr lang="es-ES" b="1" dirty="0" err="1"/>
              <a:t>of</a:t>
            </a:r>
            <a:r>
              <a:rPr lang="es-ES" b="1" dirty="0"/>
              <a:t> </a:t>
            </a:r>
            <a:r>
              <a:rPr lang="es-ES" b="1" dirty="0" err="1"/>
              <a:t>fraudulent</a:t>
            </a:r>
            <a:r>
              <a:rPr lang="es-ES" b="1" dirty="0"/>
              <a:t> </a:t>
            </a:r>
            <a:r>
              <a:rPr lang="es-ES" b="1" dirty="0" err="1"/>
              <a:t>transactions</a:t>
            </a:r>
            <a:r>
              <a:rPr lang="es-ES" b="1" dirty="0"/>
              <a:t> </a:t>
            </a:r>
            <a:r>
              <a:rPr lang="es-ES" b="1" dirty="0" err="1"/>
              <a:t>will</a:t>
            </a:r>
            <a:r>
              <a:rPr lang="es-ES" b="1" dirty="0"/>
              <a:t> </a:t>
            </a:r>
            <a:r>
              <a:rPr lang="es-ES" b="1" dirty="0" err="1"/>
              <a:t>result</a:t>
            </a:r>
            <a:r>
              <a:rPr lang="es-ES" b="1" dirty="0"/>
              <a:t> in </a:t>
            </a:r>
            <a:r>
              <a:rPr lang="es-ES" b="1" dirty="0" err="1"/>
              <a:t>card</a:t>
            </a:r>
            <a:r>
              <a:rPr lang="es-ES" b="1" dirty="0"/>
              <a:t> </a:t>
            </a:r>
            <a:r>
              <a:rPr lang="es-ES" b="1" dirty="0" err="1"/>
              <a:t>entities</a:t>
            </a:r>
            <a:r>
              <a:rPr lang="es-ES" b="1" dirty="0"/>
              <a:t>:</a:t>
            </a:r>
          </a:p>
          <a:p>
            <a:endParaRPr lang="es-ES" dirty="0"/>
          </a:p>
          <a:p>
            <a:r>
              <a:rPr lang="es-ES" dirty="0"/>
              <a:t>a.- </a:t>
            </a:r>
            <a:r>
              <a:rPr lang="es-ES" dirty="0" err="1"/>
              <a:t>Congratulating</a:t>
            </a:r>
            <a:r>
              <a:rPr lang="es-ES" dirty="0"/>
              <a:t> </a:t>
            </a:r>
            <a:r>
              <a:rPr lang="es-ES" dirty="0" err="1"/>
              <a:t>our</a:t>
            </a:r>
            <a:r>
              <a:rPr lang="es-ES" dirty="0"/>
              <a:t> </a:t>
            </a:r>
            <a:r>
              <a:rPr lang="es-ES" dirty="0" err="1"/>
              <a:t>efforts</a:t>
            </a:r>
            <a:endParaRPr lang="es-ES" dirty="0"/>
          </a:p>
          <a:p>
            <a:r>
              <a:rPr lang="es-ES" dirty="0"/>
              <a:t>b.-</a:t>
            </a:r>
            <a:r>
              <a:rPr lang="es-ES" b="1" dirty="0" err="1"/>
              <a:t>Blocking</a:t>
            </a:r>
            <a:r>
              <a:rPr lang="es-ES" b="1" dirty="0"/>
              <a:t> </a:t>
            </a:r>
            <a:r>
              <a:rPr lang="es-ES" b="1" dirty="0" err="1"/>
              <a:t>their</a:t>
            </a:r>
            <a:r>
              <a:rPr lang="es-ES" b="1" dirty="0"/>
              <a:t> </a:t>
            </a:r>
            <a:r>
              <a:rPr lang="es-ES" b="1" dirty="0" err="1"/>
              <a:t>transactions</a:t>
            </a:r>
            <a:r>
              <a:rPr lang="es-ES" b="1" dirty="0"/>
              <a:t> </a:t>
            </a:r>
            <a:r>
              <a:rPr lang="es-ES" b="1" dirty="0" err="1"/>
              <a:t>on</a:t>
            </a:r>
            <a:r>
              <a:rPr lang="es-ES" b="1" dirty="0"/>
              <a:t> </a:t>
            </a:r>
            <a:r>
              <a:rPr lang="es-ES" b="1" dirty="0" err="1"/>
              <a:t>our</a:t>
            </a:r>
            <a:r>
              <a:rPr lang="es-ES" b="1" dirty="0"/>
              <a:t> site</a:t>
            </a:r>
          </a:p>
          <a:p>
            <a:r>
              <a:rPr lang="es-ES" dirty="0"/>
              <a:t> c.- </a:t>
            </a:r>
            <a:r>
              <a:rPr lang="es-ES" dirty="0" err="1"/>
              <a:t>Forcing</a:t>
            </a:r>
            <a:r>
              <a:rPr lang="es-ES" dirty="0"/>
              <a:t> a </a:t>
            </a:r>
            <a:r>
              <a:rPr lang="es-ES" dirty="0" err="1"/>
              <a:t>domain</a:t>
            </a:r>
            <a:r>
              <a:rPr lang="es-ES" dirty="0"/>
              <a:t> </a:t>
            </a:r>
            <a:r>
              <a:rPr lang="es-ES" dirty="0" err="1"/>
              <a:t>change</a:t>
            </a:r>
            <a:r>
              <a:rPr lang="es-ES" dirty="0"/>
              <a:t> </a:t>
            </a:r>
            <a:r>
              <a:rPr lang="es-ES" dirty="0" err="1"/>
              <a:t>for</a:t>
            </a:r>
            <a:r>
              <a:rPr lang="es-ES" dirty="0"/>
              <a:t> </a:t>
            </a:r>
            <a:r>
              <a:rPr lang="es-ES" dirty="0" err="1"/>
              <a:t>our</a:t>
            </a:r>
            <a:r>
              <a:rPr lang="es-ES" dirty="0"/>
              <a:t> site</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5" y="1869768"/>
            <a:ext cx="2991729" cy="1754326"/>
          </a:xfrm>
          <a:prstGeom prst="rect">
            <a:avLst/>
          </a:prstGeom>
          <a:noFill/>
        </p:spPr>
        <p:txBody>
          <a:bodyPr wrap="square" rtlCol="0">
            <a:spAutoFit/>
          </a:bodyPr>
          <a:lstStyle/>
          <a:p>
            <a:r>
              <a:rPr lang="es-ES" b="1" dirty="0"/>
              <a:t>3. </a:t>
            </a:r>
            <a:r>
              <a:rPr lang="es-ES" b="1" dirty="0" err="1"/>
              <a:t>Should</a:t>
            </a:r>
            <a:r>
              <a:rPr lang="es-ES" b="1" dirty="0"/>
              <a:t> data be </a:t>
            </a:r>
            <a:r>
              <a:rPr lang="es-ES" b="1" dirty="0" err="1"/>
              <a:t>encrypted</a:t>
            </a:r>
            <a:r>
              <a:rPr lang="es-ES" b="1" dirty="0"/>
              <a:t>?</a:t>
            </a:r>
          </a:p>
          <a:p>
            <a:endParaRPr lang="es-ES" dirty="0"/>
          </a:p>
          <a:p>
            <a:r>
              <a:rPr lang="es-ES" dirty="0"/>
              <a:t>a.- </a:t>
            </a:r>
            <a:r>
              <a:rPr lang="es-ES" b="1" dirty="0"/>
              <a:t>Yes</a:t>
            </a:r>
          </a:p>
          <a:p>
            <a:r>
              <a:rPr lang="es-ES" dirty="0"/>
              <a:t>b.- No</a:t>
            </a:r>
          </a:p>
          <a:p>
            <a:r>
              <a:rPr lang="es-ES" dirty="0"/>
              <a:t>c.- </a:t>
            </a:r>
            <a:r>
              <a:rPr lang="es-ES" dirty="0" err="1"/>
              <a:t>Only</a:t>
            </a:r>
            <a:r>
              <a:rPr lang="es-ES" dirty="0"/>
              <a:t> </a:t>
            </a:r>
            <a:r>
              <a:rPr lang="es-ES" dirty="0" err="1"/>
              <a:t>when</a:t>
            </a:r>
            <a:r>
              <a:rPr lang="es-ES" dirty="0"/>
              <a:t> </a:t>
            </a:r>
            <a:r>
              <a:rPr lang="es-ES" dirty="0" err="1"/>
              <a:t>working</a:t>
            </a:r>
            <a:r>
              <a:rPr lang="es-ES" dirty="0"/>
              <a:t> </a:t>
            </a:r>
            <a:r>
              <a:rPr lang="es-ES" dirty="0" err="1"/>
              <a:t>from</a:t>
            </a:r>
            <a:r>
              <a:rPr lang="es-ES" dirty="0"/>
              <a:t> a </a:t>
            </a:r>
            <a:r>
              <a:rPr lang="es-ES" dirty="0" err="1"/>
              <a:t>public</a:t>
            </a:r>
            <a:r>
              <a:rPr lang="es-ES" dirty="0"/>
              <a:t> place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1754326"/>
          </a:xfrm>
          <a:prstGeom prst="rect">
            <a:avLst/>
          </a:prstGeom>
          <a:noFill/>
        </p:spPr>
        <p:txBody>
          <a:bodyPr wrap="square" rtlCol="0">
            <a:spAutoFit/>
          </a:bodyPr>
          <a:lstStyle/>
          <a:p>
            <a:r>
              <a:rPr lang="es-ES" b="1" dirty="0"/>
              <a:t>4. </a:t>
            </a:r>
            <a:r>
              <a:rPr lang="es-ES" b="1" dirty="0" err="1"/>
              <a:t>Which</a:t>
            </a:r>
            <a:r>
              <a:rPr lang="es-ES" b="1" dirty="0"/>
              <a:t> </a:t>
            </a:r>
            <a:r>
              <a:rPr lang="es-ES" b="1" dirty="0" err="1"/>
              <a:t>of</a:t>
            </a:r>
            <a:r>
              <a:rPr lang="es-ES" b="1" dirty="0"/>
              <a:t> </a:t>
            </a:r>
            <a:r>
              <a:rPr lang="es-ES" b="1" dirty="0" err="1"/>
              <a:t>the</a:t>
            </a:r>
            <a:r>
              <a:rPr lang="es-ES" b="1" dirty="0"/>
              <a:t> </a:t>
            </a:r>
            <a:r>
              <a:rPr lang="es-ES" b="1" dirty="0" err="1"/>
              <a:t>following</a:t>
            </a:r>
            <a:r>
              <a:rPr lang="es-ES" b="1" dirty="0"/>
              <a:t> </a:t>
            </a:r>
            <a:r>
              <a:rPr lang="es-ES" b="1" dirty="0" err="1"/>
              <a:t>name</a:t>
            </a:r>
            <a:r>
              <a:rPr lang="es-ES" b="1" dirty="0"/>
              <a:t> </a:t>
            </a:r>
            <a:r>
              <a:rPr lang="es-ES" b="1" dirty="0" err="1"/>
              <a:t>security</a:t>
            </a:r>
            <a:r>
              <a:rPr lang="es-ES" b="1" dirty="0"/>
              <a:t> </a:t>
            </a:r>
            <a:r>
              <a:rPr lang="es-ES" b="1" dirty="0" err="1"/>
              <a:t>protocols</a:t>
            </a:r>
            <a:r>
              <a:rPr lang="es-ES" b="1" dirty="0"/>
              <a:t>?</a:t>
            </a:r>
          </a:p>
          <a:p>
            <a:endParaRPr lang="es-ES" dirty="0"/>
          </a:p>
          <a:p>
            <a:r>
              <a:rPr lang="es-ES" dirty="0"/>
              <a:t>a.- SSD and TPM</a:t>
            </a:r>
          </a:p>
          <a:p>
            <a:r>
              <a:rPr lang="es-ES" dirty="0"/>
              <a:t>b.- SMS and TNS</a:t>
            </a:r>
          </a:p>
          <a:p>
            <a:r>
              <a:rPr lang="es-ES" dirty="0"/>
              <a:t>c.- </a:t>
            </a:r>
            <a:r>
              <a:rPr lang="es-ES" b="1" dirty="0"/>
              <a:t>SSL and TLS</a:t>
            </a:r>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4" y="4111069"/>
            <a:ext cx="3119293" cy="1754326"/>
          </a:xfrm>
          <a:prstGeom prst="rect">
            <a:avLst/>
          </a:prstGeom>
          <a:noFill/>
        </p:spPr>
        <p:txBody>
          <a:bodyPr wrap="square" rtlCol="0">
            <a:spAutoFit/>
          </a:bodyPr>
          <a:lstStyle/>
          <a:p>
            <a:r>
              <a:rPr lang="es-ES" b="1" dirty="0"/>
              <a:t>5. </a:t>
            </a:r>
            <a:r>
              <a:rPr lang="es-ES" b="1" dirty="0" err="1"/>
              <a:t>What’s</a:t>
            </a:r>
            <a:r>
              <a:rPr lang="es-ES" b="1" dirty="0"/>
              <a:t> </a:t>
            </a:r>
            <a:r>
              <a:rPr lang="es-ES" b="1" dirty="0" err="1"/>
              <a:t>friendly</a:t>
            </a:r>
            <a:r>
              <a:rPr lang="es-ES" b="1" dirty="0"/>
              <a:t> </a:t>
            </a:r>
            <a:r>
              <a:rPr lang="es-ES" b="1" dirty="0" err="1"/>
              <a:t>fraud</a:t>
            </a:r>
            <a:r>
              <a:rPr lang="es-ES" b="1" dirty="0"/>
              <a:t>?</a:t>
            </a:r>
          </a:p>
          <a:p>
            <a:endParaRPr lang="es-ES" dirty="0"/>
          </a:p>
          <a:p>
            <a:r>
              <a:rPr lang="es-ES" dirty="0"/>
              <a:t>a.- </a:t>
            </a:r>
            <a:r>
              <a:rPr lang="es-ES" dirty="0" err="1"/>
              <a:t>Fraud</a:t>
            </a:r>
            <a:r>
              <a:rPr lang="es-ES" dirty="0"/>
              <a:t> </a:t>
            </a:r>
            <a:r>
              <a:rPr lang="es-ES" dirty="0" err="1"/>
              <a:t>coming</a:t>
            </a:r>
            <a:r>
              <a:rPr lang="es-ES" dirty="0"/>
              <a:t> </a:t>
            </a:r>
            <a:r>
              <a:rPr lang="es-ES" dirty="0" err="1"/>
              <a:t>from</a:t>
            </a:r>
            <a:r>
              <a:rPr lang="es-ES" dirty="0"/>
              <a:t> </a:t>
            </a:r>
            <a:r>
              <a:rPr lang="es-ES" dirty="0" err="1"/>
              <a:t>friends</a:t>
            </a:r>
            <a:endParaRPr lang="es-ES" dirty="0"/>
          </a:p>
          <a:p>
            <a:r>
              <a:rPr lang="es-ES" dirty="0"/>
              <a:t>b.- </a:t>
            </a:r>
            <a:r>
              <a:rPr lang="es-ES" dirty="0" err="1"/>
              <a:t>Well-intentioned</a:t>
            </a:r>
            <a:r>
              <a:rPr lang="es-ES" dirty="0"/>
              <a:t> </a:t>
            </a:r>
            <a:r>
              <a:rPr lang="es-ES" dirty="0" err="1"/>
              <a:t>fraud</a:t>
            </a:r>
            <a:endParaRPr lang="es-ES" dirty="0"/>
          </a:p>
          <a:p>
            <a:r>
              <a:rPr lang="es-ES" dirty="0"/>
              <a:t>c.- </a:t>
            </a:r>
            <a:r>
              <a:rPr lang="es-ES" b="1" dirty="0" err="1"/>
              <a:t>Transactions</a:t>
            </a:r>
            <a:r>
              <a:rPr lang="es-ES" b="1" dirty="0"/>
              <a:t> </a:t>
            </a:r>
            <a:r>
              <a:rPr lang="es-ES" b="1" dirty="0" err="1"/>
              <a:t>later</a:t>
            </a:r>
            <a:r>
              <a:rPr lang="es-ES" b="1" dirty="0"/>
              <a:t> </a:t>
            </a:r>
            <a:r>
              <a:rPr lang="es-ES" b="1" dirty="0" err="1"/>
              <a:t>disputed</a:t>
            </a:r>
            <a:r>
              <a:rPr lang="es-ES" b="1" dirty="0"/>
              <a:t> </a:t>
            </a:r>
            <a:r>
              <a:rPr lang="es-ES" b="1" dirty="0" err="1"/>
              <a:t>by</a:t>
            </a:r>
            <a:r>
              <a:rPr lang="es-ES" b="1" dirty="0"/>
              <a:t> </a:t>
            </a:r>
            <a:r>
              <a:rPr lang="es-ES" b="1" dirty="0" err="1"/>
              <a:t>dissatisfied</a:t>
            </a:r>
            <a:r>
              <a:rPr lang="es-ES" b="1" dirty="0"/>
              <a:t> </a:t>
            </a:r>
            <a:r>
              <a:rPr lang="es-ES" b="1" dirty="0" err="1"/>
              <a:t>customers</a:t>
            </a:r>
            <a:endParaRPr lang="es-ES" b="1" dirty="0"/>
          </a:p>
        </p:txBody>
      </p:sp>
    </p:spTree>
    <p:extLst>
      <p:ext uri="{BB962C8B-B14F-4D97-AF65-F5344CB8AC3E}">
        <p14:creationId xmlns:p14="http://schemas.microsoft.com/office/powerpoint/2010/main" val="4220889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a:solidFill>
                  <a:schemeClr val="tx1"/>
                </a:solidFill>
                <a:latin typeface="+mj-lt"/>
                <a:ea typeface="Tahoma" panose="020B0604030504040204" pitchFamily="34" charset="0"/>
                <a:cs typeface="Tahoma" panose="020B0604030504040204" pitchFamily="34" charset="0"/>
              </a:rPr>
              <a:t>Do's and </a:t>
            </a:r>
            <a:r>
              <a:rPr lang="en-US" sz="4800" kern="0" spc="-150" dirty="0" err="1">
                <a:solidFill>
                  <a:schemeClr val="tx1"/>
                </a:solidFill>
                <a:latin typeface="+mj-lt"/>
                <a:ea typeface="Tahoma" panose="020B0604030504040204" pitchFamily="34" charset="0"/>
                <a:cs typeface="Tahoma" panose="020B0604030504040204" pitchFamily="34" charset="0"/>
              </a:rPr>
              <a:t>dont's</a:t>
            </a:r>
            <a:r>
              <a:rPr lang="en-US" sz="4800" kern="0" spc="-150" dirty="0">
                <a:solidFill>
                  <a:schemeClr val="tx1"/>
                </a:solidFill>
                <a:latin typeface="+mj-lt"/>
                <a:ea typeface="Tahoma" panose="020B0604030504040204" pitchFamily="34" charset="0"/>
                <a:cs typeface="Tahoma" panose="020B0604030504040204" pitchFamily="34" charset="0"/>
              </a:rPr>
              <a:t> of online transactions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SOURCES</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3170099"/>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err="1">
                <a:latin typeface="Calibri" panose="020F0502020204030204" pitchFamily="34" charset="0"/>
                <a:cs typeface="Calibri" panose="020F0502020204030204" pitchFamily="34" charset="0"/>
              </a:rPr>
              <a:t>Safewise</a:t>
            </a:r>
            <a:r>
              <a:rPr lang="en-GB" altLang="es-ES" sz="2000" dirty="0">
                <a:latin typeface="Calibri" panose="020F0502020204030204" pitchFamily="34" charset="0"/>
                <a:cs typeface="Calibri" panose="020F0502020204030204" pitchFamily="34" charset="0"/>
              </a:rPr>
              <a:t> --- </a:t>
            </a:r>
            <a:r>
              <a:rPr lang="es-ES" sz="2000" dirty="0">
                <a:hlinkClick r:id="rId2"/>
              </a:rPr>
              <a:t>https://www.safewise.com/online-security-faq/online-transaction-secure/</a:t>
            </a:r>
            <a:endParaRPr lang="es-ES" sz="2000" dirty="0"/>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hlinkClick r:id="" action="ppaction://noaction"/>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Seon.io --- </a:t>
            </a:r>
            <a:r>
              <a:rPr lang="en-GB" altLang="es-ES" sz="2000" dirty="0">
                <a:latin typeface="Calibri" panose="020F0502020204030204" pitchFamily="34" charset="0"/>
                <a:cs typeface="Calibri" panose="020F0502020204030204" pitchFamily="34" charset="0"/>
                <a:hlinkClick r:id="" action="ppaction://noaction"/>
              </a:rPr>
              <a:t>https://seon.io/resources/which-online-payment-methods-have-the-highest-fraud-risk/</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Avast --- </a:t>
            </a:r>
            <a:r>
              <a:rPr lang="en-GB" altLang="es-ES" sz="2000" dirty="0">
                <a:latin typeface="Calibri" panose="020F0502020204030204" pitchFamily="34" charset="0"/>
                <a:cs typeface="Calibri" panose="020F0502020204030204" pitchFamily="34" charset="0"/>
                <a:hlinkClick r:id="rId3"/>
              </a:rPr>
              <a:t>https://blog.avast.com/secure-online-transactions-avast</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2checkout --- </a:t>
            </a:r>
            <a:r>
              <a:rPr lang="en-GB" altLang="es-ES" sz="2000" dirty="0">
                <a:latin typeface="Calibri" panose="020F0502020204030204" pitchFamily="34" charset="0"/>
                <a:cs typeface="Calibri" panose="020F0502020204030204" pitchFamily="34" charset="0"/>
                <a:hlinkClick r:id="rId4"/>
              </a:rPr>
              <a:t>https://blog.2checkout.com/advantages-and-challenges-of-accepting-payments-online/</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583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err="1">
                <a:solidFill>
                  <a:schemeClr val="bg1"/>
                </a:solidFill>
                <a:latin typeface="Roboto"/>
                <a:cs typeface="Roboto"/>
              </a:rPr>
              <a:t>Thank-</a:t>
            </a:r>
            <a:r>
              <a:rPr lang="es-ES" sz="9600" b="1" spc="-50" dirty="0" err="1">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3989202" cy="646331"/>
          </a:xfrm>
          <a:prstGeom prst="rect">
            <a:avLst/>
          </a:prstGeom>
          <a:noFill/>
        </p:spPr>
        <p:txBody>
          <a:bodyPr wrap="square" rtlCol="0">
            <a:spAutoFit/>
          </a:bodyPr>
          <a:lstStyle/>
          <a:p>
            <a:r>
              <a:rPr lang="es-ES" dirty="0" err="1"/>
              <a:t>Know</a:t>
            </a:r>
            <a:r>
              <a:rPr lang="es-ES" dirty="0"/>
              <a:t> </a:t>
            </a:r>
            <a:r>
              <a:rPr lang="es-ES" dirty="0" err="1"/>
              <a:t>what</a:t>
            </a:r>
            <a:r>
              <a:rPr lang="es-ES" dirty="0"/>
              <a:t> </a:t>
            </a:r>
            <a:r>
              <a:rPr lang="es-ES" dirty="0" err="1"/>
              <a:t>to</a:t>
            </a:r>
            <a:r>
              <a:rPr lang="es-ES" dirty="0"/>
              <a:t> look </a:t>
            </a:r>
            <a:r>
              <a:rPr lang="es-ES" dirty="0" err="1"/>
              <a:t>out</a:t>
            </a:r>
            <a:r>
              <a:rPr lang="es-ES" dirty="0"/>
              <a:t> </a:t>
            </a:r>
            <a:r>
              <a:rPr lang="es-ES" dirty="0" err="1"/>
              <a:t>for</a:t>
            </a:r>
            <a:r>
              <a:rPr lang="es-ES" dirty="0"/>
              <a:t> </a:t>
            </a:r>
            <a:r>
              <a:rPr lang="es-ES" dirty="0" err="1"/>
              <a:t>when</a:t>
            </a:r>
            <a:r>
              <a:rPr lang="es-ES" dirty="0"/>
              <a:t> </a:t>
            </a:r>
            <a:r>
              <a:rPr lang="es-ES" dirty="0" err="1"/>
              <a:t>performing</a:t>
            </a:r>
            <a:r>
              <a:rPr lang="es-ES" dirty="0"/>
              <a:t> online </a:t>
            </a:r>
            <a:r>
              <a:rPr lang="es-ES" dirty="0" err="1"/>
              <a:t>transactions</a:t>
            </a:r>
            <a:r>
              <a:rPr lang="es-ES" dirty="0"/>
              <a:t> </a:t>
            </a:r>
            <a:endParaRPr lang="en-GB" dirty="0"/>
          </a:p>
        </p:txBody>
      </p:sp>
      <p:sp>
        <p:nvSpPr>
          <p:cNvPr id="12" name="CuadroTexto 11"/>
          <p:cNvSpPr txBox="1"/>
          <p:nvPr/>
        </p:nvSpPr>
        <p:spPr>
          <a:xfrm>
            <a:off x="1615182" y="3530217"/>
            <a:ext cx="3829015" cy="646331"/>
          </a:xfrm>
          <a:prstGeom prst="rect">
            <a:avLst/>
          </a:prstGeom>
          <a:noFill/>
        </p:spPr>
        <p:txBody>
          <a:bodyPr wrap="square" rtlCol="0">
            <a:spAutoFit/>
          </a:bodyPr>
          <a:lstStyle/>
          <a:p>
            <a:r>
              <a:rPr lang="en-GB" dirty="0"/>
              <a:t>Learn how to strengthen the security of our sites</a:t>
            </a:r>
          </a:p>
        </p:txBody>
      </p:sp>
      <p:sp>
        <p:nvSpPr>
          <p:cNvPr id="13" name="CuadroTexto 12"/>
          <p:cNvSpPr txBox="1"/>
          <p:nvPr/>
        </p:nvSpPr>
        <p:spPr>
          <a:xfrm>
            <a:off x="1605565" y="4284374"/>
            <a:ext cx="4025901" cy="646331"/>
          </a:xfrm>
          <a:prstGeom prst="rect">
            <a:avLst/>
          </a:prstGeom>
          <a:noFill/>
        </p:spPr>
        <p:txBody>
          <a:bodyPr wrap="square" rtlCol="0">
            <a:spAutoFit/>
          </a:bodyPr>
          <a:lstStyle/>
          <a:p>
            <a:r>
              <a:rPr lang="es-ES" dirty="0" err="1"/>
              <a:t>Understand</a:t>
            </a:r>
            <a:r>
              <a:rPr lang="es-ES" dirty="0"/>
              <a:t> </a:t>
            </a:r>
            <a:r>
              <a:rPr lang="es-ES" dirty="0" err="1"/>
              <a:t>the</a:t>
            </a:r>
            <a:r>
              <a:rPr lang="es-ES" dirty="0"/>
              <a:t> </a:t>
            </a:r>
            <a:r>
              <a:rPr lang="es-ES" dirty="0" err="1"/>
              <a:t>core</a:t>
            </a:r>
            <a:r>
              <a:rPr lang="es-ES" dirty="0"/>
              <a:t> </a:t>
            </a:r>
            <a:r>
              <a:rPr lang="es-ES" dirty="0" err="1"/>
              <a:t>advantages</a:t>
            </a:r>
            <a:r>
              <a:rPr lang="es-ES" dirty="0"/>
              <a:t> </a:t>
            </a:r>
            <a:r>
              <a:rPr lang="es-ES" dirty="0" err="1"/>
              <a:t>of</a:t>
            </a:r>
            <a:r>
              <a:rPr lang="es-ES" dirty="0"/>
              <a:t> online </a:t>
            </a:r>
            <a:r>
              <a:rPr lang="es-ES" dirty="0" err="1"/>
              <a:t>transactions</a:t>
            </a:r>
            <a:endParaRPr lang="en-GB" dirty="0"/>
          </a:p>
        </p:txBody>
      </p:sp>
      <p:sp>
        <p:nvSpPr>
          <p:cNvPr id="14" name="CuadroTexto 13"/>
          <p:cNvSpPr txBox="1"/>
          <p:nvPr/>
        </p:nvSpPr>
        <p:spPr>
          <a:xfrm>
            <a:off x="1578484" y="4994445"/>
            <a:ext cx="4025901" cy="646331"/>
          </a:xfrm>
          <a:prstGeom prst="rect">
            <a:avLst/>
          </a:prstGeom>
          <a:noFill/>
        </p:spPr>
        <p:txBody>
          <a:bodyPr wrap="square" rtlCol="0">
            <a:spAutoFit/>
          </a:bodyPr>
          <a:lstStyle/>
          <a:p>
            <a:r>
              <a:rPr lang="es-ES" dirty="0" err="1"/>
              <a:t>Recognise</a:t>
            </a:r>
            <a:r>
              <a:rPr lang="es-ES" dirty="0"/>
              <a:t> </a:t>
            </a:r>
            <a:r>
              <a:rPr lang="es-ES" dirty="0" err="1"/>
              <a:t>the</a:t>
            </a:r>
            <a:r>
              <a:rPr lang="es-ES" dirty="0"/>
              <a:t> </a:t>
            </a:r>
            <a:r>
              <a:rPr lang="es-ES" dirty="0" err="1"/>
              <a:t>main</a:t>
            </a:r>
            <a:r>
              <a:rPr lang="es-ES" dirty="0"/>
              <a:t> </a:t>
            </a:r>
            <a:r>
              <a:rPr lang="es-ES" dirty="0" err="1"/>
              <a:t>disadvantages</a:t>
            </a:r>
            <a:r>
              <a:rPr lang="es-ES" dirty="0"/>
              <a:t> </a:t>
            </a:r>
            <a:r>
              <a:rPr lang="es-ES" dirty="0" err="1"/>
              <a:t>of</a:t>
            </a:r>
            <a:r>
              <a:rPr lang="es-ES" dirty="0"/>
              <a:t> online </a:t>
            </a:r>
            <a:r>
              <a:rPr lang="es-ES" dirty="0" err="1"/>
              <a:t>transactions</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117155" cy="1039708"/>
          </a:xfrm>
          <a:prstGeom prst="rect">
            <a:avLst/>
          </a:prstGeom>
          <a:noFill/>
        </p:spPr>
        <p:txBody>
          <a:bodyPr wrap="square" rtlCol="0">
            <a:spAutoFit/>
          </a:bodyPr>
          <a:lstStyle/>
          <a:p>
            <a:pPr marL="457200" indent="-457200">
              <a:lnSpc>
                <a:spcPts val="2500"/>
              </a:lnSpc>
              <a:buFont typeface="+mj-lt"/>
              <a:buAutoNum type="arabicPeriod"/>
            </a:pPr>
            <a:r>
              <a:rPr lang="en-US" sz="2000" b="0" i="0" dirty="0">
                <a:solidFill>
                  <a:srgbClr val="000000"/>
                </a:solidFill>
                <a:effectLst/>
                <a:latin typeface="Arial" panose="020B0604020202020204" pitchFamily="34" charset="0"/>
              </a:rPr>
              <a:t>Risk areas</a:t>
            </a:r>
          </a:p>
          <a:p>
            <a:pPr marL="457200" indent="-457200">
              <a:lnSpc>
                <a:spcPts val="2500"/>
              </a:lnSpc>
              <a:buFont typeface="+mj-lt"/>
              <a:buAutoNum type="arabicPeriod"/>
            </a:pPr>
            <a:r>
              <a:rPr lang="en-US" sz="2000" b="0" i="0" dirty="0">
                <a:solidFill>
                  <a:srgbClr val="000000"/>
                </a:solidFill>
                <a:effectLst/>
                <a:latin typeface="Arial" panose="020B0604020202020204" pitchFamily="34" charset="0"/>
              </a:rPr>
              <a:t>Online security settings</a:t>
            </a:r>
          </a:p>
          <a:p>
            <a:pPr marL="457200" indent="-457200">
              <a:lnSpc>
                <a:spcPts val="2500"/>
              </a:lnSpc>
              <a:buFont typeface="+mj-lt"/>
              <a:buAutoNum type="arabicPeriod"/>
            </a:pPr>
            <a:r>
              <a:rPr lang="en-US" sz="2000" b="0" i="0" dirty="0">
                <a:solidFill>
                  <a:srgbClr val="000000"/>
                </a:solidFill>
                <a:effectLst/>
                <a:latin typeface="Arial" panose="020B0604020202020204" pitchFamily="34" charset="0"/>
              </a:rPr>
              <a:t>Advantages and disadvantages </a:t>
            </a:r>
            <a:endParaRPr lang="en-US" sz="2000" dirty="0">
              <a:ea typeface="Lato Light" panose="020F0502020204030203" pitchFamily="34" charset="0"/>
              <a:cs typeface="Abhaya Libre" panose="02000603000000000000" pitchFamily="2" charset="77"/>
            </a:endParaRPr>
          </a:p>
        </p:txBody>
      </p:sp>
      <p:sp>
        <p:nvSpPr>
          <p:cNvPr id="32" name="TextBox 31"/>
          <p:cNvSpPr txBox="1"/>
          <p:nvPr/>
        </p:nvSpPr>
        <p:spPr>
          <a:xfrm>
            <a:off x="2812820" y="2713042"/>
            <a:ext cx="6480470" cy="461665"/>
          </a:xfrm>
          <a:prstGeom prst="rect">
            <a:avLst/>
          </a:prstGeom>
          <a:noFill/>
        </p:spPr>
        <p:txBody>
          <a:bodyPr wrap="square" rtlCol="0">
            <a:spAutoFit/>
          </a:bodyPr>
          <a:lstStyle/>
          <a:p>
            <a:r>
              <a:rPr lang="en-US" sz="2400" dirty="0">
                <a:solidFill>
                  <a:srgbClr val="0CA373"/>
                </a:solidFill>
                <a:latin typeface="Oxygen" panose="02000503000000090004" pitchFamily="2" charset="77"/>
                <a:ea typeface="Nunito Bold" charset="0"/>
                <a:cs typeface="Abhaya Libre SemiBold" panose="02000603000000000000" pitchFamily="2" charset="77"/>
              </a:rPr>
              <a:t>Unit 1:  Do's and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dont's</a:t>
            </a:r>
            <a:r>
              <a:rPr lang="en-US" sz="2400" dirty="0">
                <a:solidFill>
                  <a:srgbClr val="0CA373"/>
                </a:solidFill>
                <a:latin typeface="Oxygen" panose="02000503000000090004" pitchFamily="2" charset="77"/>
                <a:ea typeface="Nunito Bold" charset="0"/>
                <a:cs typeface="Abhaya Libre SemiBold" panose="02000603000000000000" pitchFamily="2" charset="77"/>
              </a:rPr>
              <a:t> of online transactions</a:t>
            </a: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a:solidFill>
                  <a:schemeClr val="tx1"/>
                </a:solidFill>
                <a:latin typeface="+mj-lt"/>
                <a:ea typeface="Tahoma" panose="020B0604030504040204" pitchFamily="34" charset="0"/>
                <a:cs typeface="Tahoma" panose="020B0604030504040204" pitchFamily="34" charset="0"/>
              </a:rPr>
              <a:t>Do's and </a:t>
            </a:r>
            <a:r>
              <a:rPr lang="en-US" sz="4800" kern="0" spc="-150" dirty="0" err="1">
                <a:solidFill>
                  <a:schemeClr val="tx1"/>
                </a:solidFill>
                <a:latin typeface="+mj-lt"/>
                <a:ea typeface="Tahoma" panose="020B0604030504040204" pitchFamily="34" charset="0"/>
                <a:cs typeface="Tahoma" panose="020B0604030504040204" pitchFamily="34" charset="0"/>
              </a:rPr>
              <a:t>dont's</a:t>
            </a:r>
            <a:r>
              <a:rPr lang="en-US" sz="4800" kern="0" spc="-150" dirty="0">
                <a:solidFill>
                  <a:schemeClr val="tx1"/>
                </a:solidFill>
                <a:latin typeface="+mj-lt"/>
                <a:ea typeface="Tahoma" panose="020B0604030504040204" pitchFamily="34" charset="0"/>
                <a:cs typeface="Tahoma" panose="020B0604030504040204" pitchFamily="34" charset="0"/>
              </a:rPr>
              <a:t> of online transactions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7" y="1773775"/>
            <a:ext cx="363460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s-ES" sz="2200" spc="50" dirty="0" err="1">
                <a:latin typeface="+mj-lt"/>
                <a:cs typeface="Tahoma"/>
              </a:rPr>
              <a:t>Risk</a:t>
            </a:r>
            <a:r>
              <a:rPr lang="es-ES" sz="2200" spc="50" dirty="0">
                <a:latin typeface="+mj-lt"/>
                <a:cs typeface="Tahoma"/>
              </a:rPr>
              <a:t> </a:t>
            </a:r>
            <a:r>
              <a:rPr lang="es-ES" sz="2200" spc="50" dirty="0" err="1">
                <a:latin typeface="+mj-lt"/>
                <a:cs typeface="Tahoma"/>
              </a:rPr>
              <a:t>areas</a:t>
            </a:r>
            <a:endParaRPr lang="es-ES" sz="2200" spc="50" dirty="0">
              <a:latin typeface="+mj-lt"/>
              <a:cs typeface="Tahoma"/>
            </a:endParaRPr>
          </a:p>
        </p:txBody>
      </p:sp>
      <p:sp>
        <p:nvSpPr>
          <p:cNvPr id="4" name="Rectángulo 3"/>
          <p:cNvSpPr/>
          <p:nvPr/>
        </p:nvSpPr>
        <p:spPr>
          <a:xfrm>
            <a:off x="742976" y="2324968"/>
            <a:ext cx="9976605" cy="3139321"/>
          </a:xfrm>
          <a:prstGeom prst="rect">
            <a:avLst/>
          </a:prstGeom>
        </p:spPr>
        <p:txBody>
          <a:bodyPr wrap="square">
            <a:spAutoFit/>
          </a:bodyPr>
          <a:lstStyle/>
          <a:p>
            <a:pPr>
              <a:defRPr/>
            </a:pPr>
            <a:r>
              <a:rPr lang="en-GB" altLang="es-ES" sz="2200" dirty="0">
                <a:latin typeface="Calibri" panose="020F0502020204030204" pitchFamily="34" charset="0"/>
                <a:cs typeface="Calibri" panose="020F0502020204030204" pitchFamily="34" charset="0"/>
              </a:rPr>
              <a:t>Online transactions are on the rise. They have increasingly become part of our lives, to the point that, nowadays, anything we imagine can be bought online. </a:t>
            </a:r>
          </a:p>
          <a:p>
            <a:pPr>
              <a:defRPr/>
            </a:pPr>
            <a:endParaRPr lang="en-GB" altLang="es-ES" sz="2200" dirty="0">
              <a:latin typeface="Calibri" panose="020F0502020204030204" pitchFamily="34" charset="0"/>
              <a:cs typeface="Calibri" panose="020F0502020204030204" pitchFamily="34" charset="0"/>
            </a:endParaRPr>
          </a:p>
          <a:p>
            <a:pPr>
              <a:defRPr/>
            </a:pPr>
            <a:r>
              <a:rPr lang="en-GB" altLang="es-ES" sz="2200" dirty="0">
                <a:latin typeface="Calibri" panose="020F0502020204030204" pitchFamily="34" charset="0"/>
                <a:cs typeface="Calibri" panose="020F0502020204030204" pitchFamily="34" charset="0"/>
              </a:rPr>
              <a:t>Despite doing on average several transactions a week, average users might not know vital information on how to safeguard their security when buying or selling online and stay away from all kinds of </a:t>
            </a:r>
            <a:r>
              <a:rPr lang="en-GB" altLang="es-ES" sz="2200" b="1" dirty="0">
                <a:latin typeface="Calibri" panose="020F0502020204030204" pitchFamily="34" charset="0"/>
                <a:cs typeface="Calibri" panose="020F0502020204030204" pitchFamily="34" charset="0"/>
              </a:rPr>
              <a:t>cyberthreats</a:t>
            </a:r>
            <a:r>
              <a:rPr lang="en-GB" altLang="es-ES" sz="2200" dirty="0">
                <a:latin typeface="Calibri" panose="020F0502020204030204" pitchFamily="34" charset="0"/>
                <a:cs typeface="Calibri" panose="020F0502020204030204" pitchFamily="34" charset="0"/>
              </a:rPr>
              <a:t> such as identity fraud, theft, or malware.</a:t>
            </a:r>
          </a:p>
          <a:p>
            <a:pPr>
              <a:defRPr/>
            </a:pPr>
            <a:endParaRPr lang="en-GB" altLang="es-ES" sz="2200" dirty="0">
              <a:latin typeface="Calibri" panose="020F0502020204030204" pitchFamily="34" charset="0"/>
              <a:cs typeface="Calibri" panose="020F0502020204030204" pitchFamily="34" charset="0"/>
            </a:endParaRPr>
          </a:p>
          <a:p>
            <a:pPr>
              <a:defRPr/>
            </a:pPr>
            <a:r>
              <a:rPr lang="en-GB" altLang="es-ES" sz="2200" dirty="0">
                <a:latin typeface="Calibri" panose="020F0502020204030204" pitchFamily="34" charset="0"/>
                <a:cs typeface="Calibri" panose="020F0502020204030204" pitchFamily="34" charset="0"/>
              </a:rPr>
              <a:t>But not all is lost, there still are </a:t>
            </a:r>
            <a:r>
              <a:rPr lang="en-GB" altLang="es-ES" sz="2200" b="1" dirty="0">
                <a:latin typeface="Calibri" panose="020F0502020204030204" pitchFamily="34" charset="0"/>
                <a:cs typeface="Calibri" panose="020F0502020204030204" pitchFamily="34" charset="0"/>
              </a:rPr>
              <a:t>measures</a:t>
            </a:r>
            <a:r>
              <a:rPr lang="en-GB" altLang="es-ES" sz="2200" dirty="0">
                <a:latin typeface="Calibri" panose="020F0502020204030204" pitchFamily="34" charset="0"/>
                <a:cs typeface="Calibri" panose="020F0502020204030204" pitchFamily="34" charset="0"/>
              </a:rPr>
              <a:t> users can take to avoid these hazards and keep their valuable information safe:</a:t>
            </a:r>
          </a:p>
        </p:txBody>
      </p:sp>
    </p:spTree>
    <p:extLst>
      <p:ext uri="{BB962C8B-B14F-4D97-AF65-F5344CB8AC3E}">
        <p14:creationId xmlns:p14="http://schemas.microsoft.com/office/powerpoint/2010/main" val="420744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a:solidFill>
                  <a:schemeClr val="tx1"/>
                </a:solidFill>
                <a:latin typeface="+mj-lt"/>
                <a:ea typeface="Tahoma" panose="020B0604030504040204" pitchFamily="34" charset="0"/>
                <a:cs typeface="Tahoma" panose="020B0604030504040204" pitchFamily="34" charset="0"/>
              </a:rPr>
              <a:t>Do's and </a:t>
            </a:r>
            <a:r>
              <a:rPr lang="en-US" sz="4800" kern="0" spc="-150" dirty="0" err="1">
                <a:solidFill>
                  <a:schemeClr val="tx1"/>
                </a:solidFill>
                <a:latin typeface="+mj-lt"/>
                <a:ea typeface="Tahoma" panose="020B0604030504040204" pitchFamily="34" charset="0"/>
                <a:cs typeface="Tahoma" panose="020B0604030504040204" pitchFamily="34" charset="0"/>
              </a:rPr>
              <a:t>dont's</a:t>
            </a:r>
            <a:r>
              <a:rPr lang="en-US" sz="4800" kern="0" spc="-150" dirty="0">
                <a:solidFill>
                  <a:schemeClr val="tx1"/>
                </a:solidFill>
                <a:latin typeface="+mj-lt"/>
                <a:ea typeface="Tahoma" panose="020B0604030504040204" pitchFamily="34" charset="0"/>
                <a:cs typeface="Tahoma" panose="020B0604030504040204" pitchFamily="34" charset="0"/>
              </a:rPr>
              <a:t> of online transactions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7" y="1773775"/>
            <a:ext cx="363460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s-ES" sz="2200" spc="50" dirty="0" err="1">
                <a:latin typeface="+mj-lt"/>
                <a:cs typeface="Tahoma"/>
              </a:rPr>
              <a:t>Risk</a:t>
            </a:r>
            <a:r>
              <a:rPr lang="es-ES" sz="2200" spc="50" dirty="0">
                <a:latin typeface="+mj-lt"/>
                <a:cs typeface="Tahoma"/>
              </a:rPr>
              <a:t> </a:t>
            </a:r>
            <a:r>
              <a:rPr lang="es-ES" sz="2200" spc="50" dirty="0" err="1">
                <a:latin typeface="+mj-lt"/>
                <a:cs typeface="Tahoma"/>
              </a:rPr>
              <a:t>areas</a:t>
            </a:r>
            <a:endParaRPr lang="es-ES" sz="2200" spc="50" dirty="0">
              <a:latin typeface="+mj-lt"/>
              <a:cs typeface="Tahoma"/>
            </a:endParaRPr>
          </a:p>
        </p:txBody>
      </p:sp>
      <p:sp>
        <p:nvSpPr>
          <p:cNvPr id="4" name="Rectángulo 3"/>
          <p:cNvSpPr/>
          <p:nvPr/>
        </p:nvSpPr>
        <p:spPr>
          <a:xfrm>
            <a:off x="785181" y="2637804"/>
            <a:ext cx="9681182" cy="707886"/>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785181" y="2607907"/>
            <a:ext cx="10145416" cy="2462213"/>
          </a:xfrm>
          <a:prstGeom prst="rect">
            <a:avLst/>
          </a:prstGeom>
        </p:spPr>
        <p:txBody>
          <a:bodyPr wrap="square">
            <a:spAutoFit/>
          </a:bodyPr>
          <a:lstStyle/>
          <a:p>
            <a:pPr>
              <a:defRPr/>
            </a:pPr>
            <a:r>
              <a:rPr lang="en-GB" altLang="es-ES" sz="2200" dirty="0">
                <a:latin typeface="Calibri" panose="020F0502020204030204" pitchFamily="34" charset="0"/>
                <a:cs typeface="Calibri" panose="020F0502020204030204" pitchFamily="34" charset="0"/>
              </a:rPr>
              <a:t>Every internet user receives </a:t>
            </a:r>
            <a:r>
              <a:rPr lang="en-GB" altLang="es-ES" sz="2200" b="1" dirty="0">
                <a:latin typeface="Calibri" panose="020F0502020204030204" pitchFamily="34" charset="0"/>
                <a:cs typeface="Calibri" panose="020F0502020204030204" pitchFamily="34" charset="0"/>
              </a:rPr>
              <a:t>spam</a:t>
            </a:r>
            <a:r>
              <a:rPr lang="en-GB" altLang="es-ES" sz="2200" dirty="0">
                <a:latin typeface="Calibri" panose="020F0502020204030204" pitchFamily="34" charset="0"/>
                <a:cs typeface="Calibri" panose="020F0502020204030204" pitchFamily="34" charset="0"/>
              </a:rPr>
              <a:t>, i.e., unsolicited, repetitive messages sent via text, email, or on any digital channel. A great number have commercial purposes, such as promotions, targeted offers, or the launch of new products or services. </a:t>
            </a:r>
          </a:p>
          <a:p>
            <a:pPr>
              <a:defRPr/>
            </a:pPr>
            <a:endParaRPr lang="en-GB" altLang="es-ES" sz="2200" dirty="0">
              <a:latin typeface="Calibri" panose="020F0502020204030204" pitchFamily="34" charset="0"/>
              <a:cs typeface="Calibri" panose="020F0502020204030204" pitchFamily="34" charset="0"/>
            </a:endParaRPr>
          </a:p>
          <a:p>
            <a:pPr>
              <a:defRPr/>
            </a:pPr>
            <a:r>
              <a:rPr lang="en-GB" altLang="es-ES" sz="2200" dirty="0">
                <a:latin typeface="Calibri" panose="020F0502020204030204" pitchFamily="34" charset="0"/>
                <a:cs typeface="Calibri" panose="020F0502020204030204" pitchFamily="34" charset="0"/>
              </a:rPr>
              <a:t>Although most of them are nothing more than annoyances to delete on sight, some include </a:t>
            </a:r>
            <a:r>
              <a:rPr lang="en-GB" altLang="es-ES" sz="2200" b="1" dirty="0">
                <a:latin typeface="Calibri" panose="020F0502020204030204" pitchFamily="34" charset="0"/>
                <a:cs typeface="Calibri" panose="020F0502020204030204" pitchFamily="34" charset="0"/>
              </a:rPr>
              <a:t>harmful</a:t>
            </a:r>
            <a:r>
              <a:rPr lang="en-GB" altLang="es-ES" sz="2200" dirty="0">
                <a:latin typeface="Calibri" panose="020F0502020204030204" pitchFamily="34" charset="0"/>
                <a:cs typeface="Calibri" panose="020F0502020204030204" pitchFamily="34" charset="0"/>
              </a:rPr>
              <a:t> links that lead to sites that mimic the actual ones, for example, your bank or your favourite online store.</a:t>
            </a:r>
          </a:p>
        </p:txBody>
      </p:sp>
    </p:spTree>
    <p:extLst>
      <p:ext uri="{BB962C8B-B14F-4D97-AF65-F5344CB8AC3E}">
        <p14:creationId xmlns:p14="http://schemas.microsoft.com/office/powerpoint/2010/main" val="1100277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a:solidFill>
                  <a:schemeClr val="tx1"/>
                </a:solidFill>
                <a:latin typeface="+mj-lt"/>
                <a:ea typeface="Tahoma" panose="020B0604030504040204" pitchFamily="34" charset="0"/>
                <a:cs typeface="Tahoma" panose="020B0604030504040204" pitchFamily="34" charset="0"/>
              </a:rPr>
              <a:t>Do's and </a:t>
            </a:r>
            <a:r>
              <a:rPr lang="en-US" sz="4800" kern="0" spc="-150" dirty="0" err="1">
                <a:solidFill>
                  <a:schemeClr val="tx1"/>
                </a:solidFill>
                <a:latin typeface="+mj-lt"/>
                <a:ea typeface="Tahoma" panose="020B0604030504040204" pitchFamily="34" charset="0"/>
                <a:cs typeface="Tahoma" panose="020B0604030504040204" pitchFamily="34" charset="0"/>
              </a:rPr>
              <a:t>dont's</a:t>
            </a:r>
            <a:r>
              <a:rPr lang="en-US" sz="4800" kern="0" spc="-150" dirty="0">
                <a:solidFill>
                  <a:schemeClr val="tx1"/>
                </a:solidFill>
                <a:latin typeface="+mj-lt"/>
                <a:ea typeface="Tahoma" panose="020B0604030504040204" pitchFamily="34" charset="0"/>
                <a:cs typeface="Tahoma" panose="020B0604030504040204" pitchFamily="34" charset="0"/>
              </a:rPr>
              <a:t> of online transactions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7" y="1773775"/>
            <a:ext cx="363460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s-ES" sz="2200" spc="50" dirty="0" err="1">
                <a:latin typeface="+mj-lt"/>
                <a:cs typeface="Tahoma"/>
              </a:rPr>
              <a:t>Risk</a:t>
            </a:r>
            <a:r>
              <a:rPr lang="es-ES" sz="2200" spc="50" dirty="0">
                <a:latin typeface="+mj-lt"/>
                <a:cs typeface="Tahoma"/>
              </a:rPr>
              <a:t> </a:t>
            </a:r>
            <a:r>
              <a:rPr lang="es-ES" sz="2200" spc="50" dirty="0" err="1">
                <a:latin typeface="+mj-lt"/>
                <a:cs typeface="Tahoma"/>
              </a:rPr>
              <a:t>areas</a:t>
            </a:r>
            <a:endParaRPr lang="es-ES" sz="2200" spc="50" dirty="0">
              <a:latin typeface="+mj-lt"/>
              <a:cs typeface="Tahoma"/>
            </a:endParaRPr>
          </a:p>
        </p:txBody>
      </p:sp>
      <p:sp>
        <p:nvSpPr>
          <p:cNvPr id="4" name="Rectángulo 3"/>
          <p:cNvSpPr/>
          <p:nvPr/>
        </p:nvSpPr>
        <p:spPr>
          <a:xfrm>
            <a:off x="785181" y="2637804"/>
            <a:ext cx="9681182" cy="707886"/>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785180" y="2399648"/>
            <a:ext cx="9898371" cy="3139321"/>
          </a:xfrm>
          <a:prstGeom prst="rect">
            <a:avLst/>
          </a:prstGeom>
        </p:spPr>
        <p:txBody>
          <a:bodyPr wrap="square">
            <a:spAutoFit/>
          </a:bodyPr>
          <a:lstStyle/>
          <a:p>
            <a:pPr>
              <a:defRPr/>
            </a:pPr>
            <a:r>
              <a:rPr lang="en-GB" altLang="es-ES" sz="2200" dirty="0">
                <a:latin typeface="Calibri" panose="020F0502020204030204" pitchFamily="34" charset="0"/>
                <a:cs typeface="Calibri" panose="020F0502020204030204" pitchFamily="34" charset="0"/>
              </a:rPr>
              <a:t>To avoid that, we must be careful when clicking links, especially those coming from unverified sources, and make sure all start by </a:t>
            </a:r>
            <a:r>
              <a:rPr lang="en-GB" altLang="es-ES" sz="2200" b="1" dirty="0">
                <a:latin typeface="Calibri" panose="020F0502020204030204" pitchFamily="34" charset="0"/>
                <a:cs typeface="Calibri" panose="020F0502020204030204" pitchFamily="34" charset="0"/>
              </a:rPr>
              <a:t>httpS://. </a:t>
            </a:r>
            <a:r>
              <a:rPr lang="en-GB" altLang="es-ES" sz="2200" dirty="0">
                <a:latin typeface="Calibri" panose="020F0502020204030204" pitchFamily="34" charset="0"/>
                <a:cs typeface="Calibri" panose="020F0502020204030204" pitchFamily="34" charset="0"/>
              </a:rPr>
              <a:t>Also represented by a padlock in the address bar, this “S” stands for “</a:t>
            </a:r>
            <a:r>
              <a:rPr lang="en-GB" altLang="es-ES" sz="2200" b="1" dirty="0">
                <a:latin typeface="Calibri" panose="020F0502020204030204" pitchFamily="34" charset="0"/>
                <a:cs typeface="Calibri" panose="020F0502020204030204" pitchFamily="34" charset="0"/>
              </a:rPr>
              <a:t>secure</a:t>
            </a:r>
            <a:r>
              <a:rPr lang="en-GB" altLang="es-ES" sz="2200" dirty="0">
                <a:latin typeface="Calibri" panose="020F0502020204030204" pitchFamily="34" charset="0"/>
                <a:cs typeface="Calibri" panose="020F0502020204030204" pitchFamily="34" charset="0"/>
              </a:rPr>
              <a:t>” and means that the site is authentic.</a:t>
            </a:r>
          </a:p>
          <a:p>
            <a:pPr>
              <a:defRPr/>
            </a:pPr>
            <a:endParaRPr lang="en-GB" altLang="es-ES" sz="2200" dirty="0">
              <a:latin typeface="Calibri" panose="020F0502020204030204" pitchFamily="34" charset="0"/>
              <a:cs typeface="Calibri" panose="020F0502020204030204" pitchFamily="34" charset="0"/>
            </a:endParaRPr>
          </a:p>
          <a:p>
            <a:pPr>
              <a:defRPr/>
            </a:pPr>
            <a:r>
              <a:rPr lang="en-GB" altLang="es-ES" sz="2200" dirty="0">
                <a:latin typeface="Calibri" panose="020F0502020204030204" pitchFamily="34" charset="0"/>
                <a:cs typeface="Calibri" panose="020F0502020204030204" pitchFamily="34" charset="0"/>
              </a:rPr>
              <a:t>But it does not end here, the site must be legit, but the offers there might be just </a:t>
            </a:r>
            <a:r>
              <a:rPr lang="en-GB" altLang="es-ES" sz="2200" b="1" dirty="0">
                <a:latin typeface="Calibri" panose="020F0502020204030204" pitchFamily="34" charset="0"/>
                <a:cs typeface="Calibri" panose="020F0502020204030204" pitchFamily="34" charset="0"/>
              </a:rPr>
              <a:t>too good to be true </a:t>
            </a:r>
            <a:r>
              <a:rPr lang="en-GB" altLang="es-ES" sz="2200" dirty="0">
                <a:latin typeface="Calibri" panose="020F0502020204030204" pitchFamily="34" charset="0"/>
                <a:cs typeface="Calibri" panose="020F0502020204030204" pitchFamily="34" charset="0"/>
              </a:rPr>
              <a:t>(i.e., the best TV in the market for only €100), not have real user comments, a total lack of quality pictures or coherent content.</a:t>
            </a:r>
          </a:p>
          <a:p>
            <a:pPr>
              <a:defRPr/>
            </a:pPr>
            <a:endParaRPr lang="en-GB" altLang="es-ES" sz="2200" dirty="0">
              <a:latin typeface="Calibri" panose="020F0502020204030204" pitchFamily="34" charset="0"/>
              <a:cs typeface="Calibri" panose="020F0502020204030204" pitchFamily="34" charset="0"/>
            </a:endParaRPr>
          </a:p>
          <a:p>
            <a:pPr>
              <a:defRPr/>
            </a:pPr>
            <a:r>
              <a:rPr lang="en-GB" altLang="es-ES" sz="2200" dirty="0">
                <a:latin typeface="Calibri" panose="020F0502020204030204" pitchFamily="34" charset="0"/>
                <a:cs typeface="Calibri" panose="020F0502020204030204" pitchFamily="34" charset="0"/>
              </a:rPr>
              <a:t>These are signs of a fraudulent site at which not to carry out any transactions.</a:t>
            </a:r>
          </a:p>
        </p:txBody>
      </p:sp>
    </p:spTree>
    <p:extLst>
      <p:ext uri="{BB962C8B-B14F-4D97-AF65-F5344CB8AC3E}">
        <p14:creationId xmlns:p14="http://schemas.microsoft.com/office/powerpoint/2010/main" val="732242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a:solidFill>
                  <a:schemeClr val="tx1"/>
                </a:solidFill>
                <a:latin typeface="+mj-lt"/>
                <a:ea typeface="Tahoma" panose="020B0604030504040204" pitchFamily="34" charset="0"/>
                <a:cs typeface="Tahoma" panose="020B0604030504040204" pitchFamily="34" charset="0"/>
              </a:rPr>
              <a:t>Do's and </a:t>
            </a:r>
            <a:r>
              <a:rPr lang="en-US" sz="4800" kern="0" spc="-150" dirty="0" err="1">
                <a:solidFill>
                  <a:schemeClr val="tx1"/>
                </a:solidFill>
                <a:latin typeface="+mj-lt"/>
                <a:ea typeface="Tahoma" panose="020B0604030504040204" pitchFamily="34" charset="0"/>
                <a:cs typeface="Tahoma" panose="020B0604030504040204" pitchFamily="34" charset="0"/>
              </a:rPr>
              <a:t>dont's</a:t>
            </a:r>
            <a:r>
              <a:rPr lang="en-US" sz="4800" kern="0" spc="-150" dirty="0">
                <a:solidFill>
                  <a:schemeClr val="tx1"/>
                </a:solidFill>
                <a:latin typeface="+mj-lt"/>
                <a:ea typeface="Tahoma" panose="020B0604030504040204" pitchFamily="34" charset="0"/>
                <a:cs typeface="Tahoma" panose="020B0604030504040204" pitchFamily="34" charset="0"/>
              </a:rPr>
              <a:t> of online transactions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7" y="1773775"/>
            <a:ext cx="363460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s-ES" sz="2200" spc="50" dirty="0" err="1">
                <a:latin typeface="+mj-lt"/>
                <a:cs typeface="Tahoma"/>
              </a:rPr>
              <a:t>Risk</a:t>
            </a:r>
            <a:r>
              <a:rPr lang="es-ES" sz="2200" spc="50" dirty="0">
                <a:latin typeface="+mj-lt"/>
                <a:cs typeface="Tahoma"/>
              </a:rPr>
              <a:t> </a:t>
            </a:r>
            <a:r>
              <a:rPr lang="es-ES" sz="2200" spc="50" dirty="0" err="1">
                <a:latin typeface="+mj-lt"/>
                <a:cs typeface="Tahoma"/>
              </a:rPr>
              <a:t>areas</a:t>
            </a:r>
            <a:endParaRPr lang="es-ES" sz="2200" spc="50" dirty="0">
              <a:latin typeface="+mj-lt"/>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785181" y="2422360"/>
            <a:ext cx="9802452" cy="2462213"/>
          </a:xfrm>
          <a:prstGeom prst="rect">
            <a:avLst/>
          </a:prstGeom>
        </p:spPr>
        <p:txBody>
          <a:bodyPr wrap="square">
            <a:spAutoFit/>
          </a:bodyPr>
          <a:lstStyle/>
          <a:p>
            <a:pPr>
              <a:defRPr/>
            </a:pPr>
            <a:r>
              <a:rPr lang="en-GB" altLang="es-ES" sz="2200" dirty="0">
                <a:latin typeface="Calibri" panose="020F0502020204030204" pitchFamily="34" charset="0"/>
                <a:cs typeface="Calibri" panose="020F0502020204030204" pitchFamily="34" charset="0"/>
              </a:rPr>
              <a:t>Ensuring buyer cards are valid is crucial when </a:t>
            </a:r>
            <a:r>
              <a:rPr lang="en-GB" altLang="es-ES" sz="2200" b="1" dirty="0">
                <a:latin typeface="Calibri" panose="020F0502020204030204" pitchFamily="34" charset="0"/>
                <a:cs typeface="Calibri" panose="020F0502020204030204" pitchFamily="34" charset="0"/>
              </a:rPr>
              <a:t>selling</a:t>
            </a:r>
            <a:r>
              <a:rPr lang="en-GB" altLang="es-ES" sz="2200" dirty="0">
                <a:latin typeface="Calibri" panose="020F0502020204030204" pitchFamily="34" charset="0"/>
                <a:cs typeface="Calibri" panose="020F0502020204030204" pitchFamily="34" charset="0"/>
              </a:rPr>
              <a:t> online, whether on an online marketplace or your own site. Fraudulent transactions are lost transactions. </a:t>
            </a:r>
          </a:p>
          <a:p>
            <a:pPr>
              <a:defRPr/>
            </a:pPr>
            <a:endParaRPr lang="en-GB" altLang="es-ES" sz="2200" dirty="0">
              <a:latin typeface="Calibri" panose="020F0502020204030204" pitchFamily="34" charset="0"/>
              <a:cs typeface="Calibri" panose="020F0502020204030204" pitchFamily="34" charset="0"/>
            </a:endParaRPr>
          </a:p>
          <a:p>
            <a:pPr>
              <a:defRPr/>
            </a:pPr>
            <a:r>
              <a:rPr lang="en-GB" altLang="es-ES" sz="2200" dirty="0">
                <a:latin typeface="Calibri" panose="020F0502020204030204" pitchFamily="34" charset="0"/>
                <a:cs typeface="Calibri" panose="020F0502020204030204" pitchFamily="34" charset="0"/>
              </a:rPr>
              <a:t>This is not only due to the obvious fraud risk but also to the fact that </a:t>
            </a:r>
            <a:r>
              <a:rPr lang="en-GB" altLang="es-ES" sz="2200" b="1" dirty="0">
                <a:latin typeface="Calibri" panose="020F0502020204030204" pitchFamily="34" charset="0"/>
                <a:cs typeface="Calibri" panose="020F0502020204030204" pitchFamily="34" charset="0"/>
              </a:rPr>
              <a:t>too many </a:t>
            </a:r>
            <a:r>
              <a:rPr lang="en-GB" altLang="es-ES" sz="2200" dirty="0">
                <a:latin typeface="Calibri" panose="020F0502020204030204" pitchFamily="34" charset="0"/>
                <a:cs typeface="Calibri" panose="020F0502020204030204" pitchFamily="34" charset="0"/>
              </a:rPr>
              <a:t>fraudulent transactions and chargeback requests will result in Visa, Mastercard or American Express placing your site on high-risk lists or simply not allowing your business to accept transactions with their cards.</a:t>
            </a:r>
          </a:p>
        </p:txBody>
      </p:sp>
    </p:spTree>
    <p:extLst>
      <p:ext uri="{BB962C8B-B14F-4D97-AF65-F5344CB8AC3E}">
        <p14:creationId xmlns:p14="http://schemas.microsoft.com/office/powerpoint/2010/main" val="164927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a:solidFill>
                  <a:schemeClr val="tx1"/>
                </a:solidFill>
                <a:latin typeface="+mj-lt"/>
                <a:ea typeface="Tahoma" panose="020B0604030504040204" pitchFamily="34" charset="0"/>
                <a:cs typeface="Tahoma" panose="020B0604030504040204" pitchFamily="34" charset="0"/>
              </a:rPr>
              <a:t>Do's and </a:t>
            </a:r>
            <a:r>
              <a:rPr lang="en-US" sz="4800" kern="0" spc="-150" dirty="0" err="1">
                <a:solidFill>
                  <a:schemeClr val="tx1"/>
                </a:solidFill>
                <a:latin typeface="+mj-lt"/>
                <a:ea typeface="Tahoma" panose="020B0604030504040204" pitchFamily="34" charset="0"/>
                <a:cs typeface="Tahoma" panose="020B0604030504040204" pitchFamily="34" charset="0"/>
              </a:rPr>
              <a:t>dont's</a:t>
            </a:r>
            <a:r>
              <a:rPr lang="en-US" sz="4800" kern="0" spc="-150" dirty="0">
                <a:solidFill>
                  <a:schemeClr val="tx1"/>
                </a:solidFill>
                <a:latin typeface="+mj-lt"/>
                <a:ea typeface="Tahoma" panose="020B0604030504040204" pitchFamily="34" charset="0"/>
                <a:cs typeface="Tahoma" panose="020B0604030504040204" pitchFamily="34" charset="0"/>
              </a:rPr>
              <a:t> of online transactions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7" y="1773775"/>
            <a:ext cx="4642312"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1.2.: Online </a:t>
            </a:r>
            <a:r>
              <a:rPr lang="es-ES" sz="2200" spc="50" dirty="0" err="1">
                <a:latin typeface="+mj-lt"/>
                <a:cs typeface="Tahoma"/>
              </a:rPr>
              <a:t>security</a:t>
            </a:r>
            <a:r>
              <a:rPr lang="es-ES" sz="2200" spc="50" dirty="0">
                <a:latin typeface="+mj-lt"/>
                <a:cs typeface="Tahoma"/>
              </a:rPr>
              <a:t> </a:t>
            </a:r>
            <a:r>
              <a:rPr lang="es-ES" sz="2200" spc="50" dirty="0" err="1">
                <a:latin typeface="+mj-lt"/>
                <a:cs typeface="Tahoma"/>
              </a:rPr>
              <a:t>settings</a:t>
            </a:r>
            <a:endParaRPr lang="es-ES" sz="2200" spc="50" dirty="0">
              <a:latin typeface="+mj-lt"/>
              <a:cs typeface="Tahoma"/>
            </a:endParaRPr>
          </a:p>
        </p:txBody>
      </p:sp>
      <p:sp>
        <p:nvSpPr>
          <p:cNvPr id="4" name="Rectángulo 3"/>
          <p:cNvSpPr/>
          <p:nvPr/>
        </p:nvSpPr>
        <p:spPr>
          <a:xfrm>
            <a:off x="785181" y="2637804"/>
            <a:ext cx="9681182" cy="707886"/>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785180" y="2399648"/>
            <a:ext cx="9802453" cy="3477875"/>
          </a:xfrm>
          <a:prstGeom prst="rect">
            <a:avLst/>
          </a:prstGeom>
        </p:spPr>
        <p:txBody>
          <a:bodyPr wrap="square">
            <a:spAutoFit/>
          </a:bodyPr>
          <a:lstStyle/>
          <a:p>
            <a:pPr>
              <a:defRPr/>
            </a:pPr>
            <a:r>
              <a:rPr lang="en-GB" altLang="es-ES" sz="2200" dirty="0">
                <a:latin typeface="Calibri" panose="020F0502020204030204" pitchFamily="34" charset="0"/>
                <a:cs typeface="Calibri" panose="020F0502020204030204" pitchFamily="34" charset="0"/>
              </a:rPr>
              <a:t>Additionally, supposing we were using a verified, trustworthy site, some measures concerning sensitive information are still needed:</a:t>
            </a:r>
          </a:p>
          <a:p>
            <a:pPr>
              <a:defRPr/>
            </a:pPr>
            <a:endParaRPr lang="en-GB" altLang="es-ES" sz="2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Passwords</a:t>
            </a:r>
            <a:r>
              <a:rPr lang="en-GB" altLang="es-ES" sz="2200" dirty="0">
                <a:latin typeface="Calibri" panose="020F0502020204030204" pitchFamily="34" charset="0"/>
                <a:cs typeface="Calibri" panose="020F0502020204030204" pitchFamily="34" charset="0"/>
              </a:rPr>
              <a:t>: They should be longer than 8 characters and include as many capital letters, symbols, and numbers as possible.</a:t>
            </a:r>
          </a:p>
          <a:p>
            <a:pPr marL="342900" indent="-342900">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Card details</a:t>
            </a:r>
            <a:r>
              <a:rPr lang="en-GB" altLang="es-ES" sz="2200" dirty="0">
                <a:latin typeface="Calibri" panose="020F0502020204030204" pitchFamily="34" charset="0"/>
                <a:cs typeface="Calibri" panose="020F0502020204030204" pitchFamily="34" charset="0"/>
              </a:rPr>
              <a:t>: Even after having confirmed that the website is genuine, do not save your bank details on the page or in the browser (both will likely ask you to). In this way, a person with your password will not have access to your bank details.</a:t>
            </a:r>
          </a:p>
          <a:p>
            <a:pPr marL="342900" indent="-342900">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Temporary and Virtual cards</a:t>
            </a:r>
            <a:r>
              <a:rPr lang="en-GB" altLang="es-ES" sz="2200" dirty="0">
                <a:latin typeface="Calibri" panose="020F0502020204030204" pitchFamily="34" charset="0"/>
                <a:cs typeface="Calibri" panose="020F0502020204030204" pitchFamily="34" charset="0"/>
              </a:rPr>
              <a:t>: Offered by certain banks, they consist respectively of a one-time number and a random card number generator.</a:t>
            </a:r>
          </a:p>
        </p:txBody>
      </p:sp>
    </p:spTree>
    <p:extLst>
      <p:ext uri="{BB962C8B-B14F-4D97-AF65-F5344CB8AC3E}">
        <p14:creationId xmlns:p14="http://schemas.microsoft.com/office/powerpoint/2010/main" val="2175041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a:solidFill>
                  <a:schemeClr val="tx1"/>
                </a:solidFill>
                <a:latin typeface="+mj-lt"/>
                <a:ea typeface="Tahoma" panose="020B0604030504040204" pitchFamily="34" charset="0"/>
                <a:cs typeface="Tahoma" panose="020B0604030504040204" pitchFamily="34" charset="0"/>
              </a:rPr>
              <a:t>Do's and </a:t>
            </a:r>
            <a:r>
              <a:rPr lang="en-US" sz="4800" kern="0" spc="-150" dirty="0" err="1">
                <a:solidFill>
                  <a:schemeClr val="tx1"/>
                </a:solidFill>
                <a:latin typeface="+mj-lt"/>
                <a:ea typeface="Tahoma" panose="020B0604030504040204" pitchFamily="34" charset="0"/>
                <a:cs typeface="Tahoma" panose="020B0604030504040204" pitchFamily="34" charset="0"/>
              </a:rPr>
              <a:t>dont's</a:t>
            </a:r>
            <a:r>
              <a:rPr lang="en-US" sz="4800" kern="0" spc="-150" dirty="0">
                <a:solidFill>
                  <a:schemeClr val="tx1"/>
                </a:solidFill>
                <a:latin typeface="+mj-lt"/>
                <a:ea typeface="Tahoma" panose="020B0604030504040204" pitchFamily="34" charset="0"/>
                <a:cs typeface="Tahoma" panose="020B0604030504040204" pitchFamily="34" charset="0"/>
              </a:rPr>
              <a:t> of online transactions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1.2.: Online </a:t>
            </a:r>
            <a:r>
              <a:rPr lang="es-ES" sz="2200" spc="50" dirty="0" err="1">
                <a:latin typeface="+mj-lt"/>
                <a:cs typeface="Tahoma"/>
              </a:rPr>
              <a:t>security</a:t>
            </a:r>
            <a:r>
              <a:rPr lang="es-ES" sz="2200" spc="50" dirty="0">
                <a:latin typeface="+mj-lt"/>
                <a:cs typeface="Tahoma"/>
              </a:rPr>
              <a:t> </a:t>
            </a:r>
            <a:r>
              <a:rPr lang="es-ES" sz="2200" spc="50" dirty="0" err="1">
                <a:latin typeface="+mj-lt"/>
                <a:cs typeface="Tahoma"/>
              </a:rPr>
              <a:t>settings</a:t>
            </a:r>
            <a:endParaRPr lang="es-ES" sz="2200" spc="50" dirty="0">
              <a:latin typeface="+mj-lt"/>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827385" y="2357838"/>
            <a:ext cx="9865497" cy="3477875"/>
          </a:xfrm>
          <a:prstGeom prst="rect">
            <a:avLst/>
          </a:prstGeom>
        </p:spPr>
        <p:txBody>
          <a:bodyPr wrap="square">
            <a:spAutoFit/>
          </a:bodyPr>
          <a:lstStyle/>
          <a:p>
            <a:pPr>
              <a:defRPr/>
            </a:pPr>
            <a:r>
              <a:rPr lang="en-GB" altLang="es-ES" sz="2200" dirty="0">
                <a:latin typeface="Calibri" panose="020F0502020204030204" pitchFamily="34" charset="0"/>
                <a:cs typeface="Calibri" panose="020F0502020204030204" pitchFamily="34" charset="0"/>
              </a:rPr>
              <a:t>On the other hand, when selling items online on our own site, some settings can greatly improve its security potential:</a:t>
            </a:r>
          </a:p>
          <a:p>
            <a:pPr>
              <a:defRPr/>
            </a:pPr>
            <a:endParaRPr lang="en-GB" altLang="es-ES" sz="2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200" dirty="0">
                <a:latin typeface="Calibri" panose="020F0502020204030204" pitchFamily="34" charset="0"/>
                <a:cs typeface="Calibri" panose="020F0502020204030204" pitchFamily="34" charset="0"/>
              </a:rPr>
              <a:t>Make sure our web server has </a:t>
            </a:r>
            <a:r>
              <a:rPr lang="en-GB" altLang="es-ES" sz="2200" b="1" dirty="0">
                <a:latin typeface="Calibri" panose="020F0502020204030204" pitchFamily="34" charset="0"/>
                <a:cs typeface="Calibri" panose="020F0502020204030204" pitchFamily="34" charset="0"/>
              </a:rPr>
              <a:t>security protocols </a:t>
            </a:r>
            <a:r>
              <a:rPr lang="en-GB" altLang="es-ES" sz="2200" dirty="0">
                <a:latin typeface="Calibri" panose="020F0502020204030204" pitchFamily="34" charset="0"/>
                <a:cs typeface="Calibri" panose="020F0502020204030204" pitchFamily="34" charset="0"/>
              </a:rPr>
              <a:t>like SSL and TLS implemented. They will encrypt sensitive data and it is indeed necessary for most payment systems.</a:t>
            </a:r>
          </a:p>
          <a:p>
            <a:pPr marL="342900" indent="-342900">
              <a:buFont typeface="Arial" panose="020B0604020202020204" pitchFamily="34" charset="0"/>
              <a:buChar char="•"/>
              <a:defRPr/>
            </a:pPr>
            <a:r>
              <a:rPr lang="en-GB" altLang="es-ES" sz="2200" dirty="0">
                <a:latin typeface="Calibri" panose="020F0502020204030204" pitchFamily="34" charset="0"/>
                <a:cs typeface="Calibri" panose="020F0502020204030204" pitchFamily="34" charset="0"/>
              </a:rPr>
              <a:t>Our website should only keep essential data like delivery address (and not card details).</a:t>
            </a:r>
          </a:p>
          <a:p>
            <a:pPr marL="342900" indent="-342900">
              <a:buFont typeface="Arial" panose="020B0604020202020204" pitchFamily="34" charset="0"/>
              <a:buChar char="•"/>
              <a:defRPr/>
            </a:pPr>
            <a:r>
              <a:rPr lang="en-GB" altLang="es-ES" sz="2200" dirty="0">
                <a:latin typeface="Calibri" panose="020F0502020204030204" pitchFamily="34" charset="0"/>
                <a:cs typeface="Calibri" panose="020F0502020204030204" pitchFamily="34" charset="0"/>
              </a:rPr>
              <a:t>Data kept on the server should be tokenised and </a:t>
            </a:r>
            <a:r>
              <a:rPr lang="en-GB" altLang="es-ES" sz="2200" b="1" dirty="0">
                <a:latin typeface="Calibri" panose="020F0502020204030204" pitchFamily="34" charset="0"/>
                <a:cs typeface="Calibri" panose="020F0502020204030204" pitchFamily="34" charset="0"/>
              </a:rPr>
              <a:t>encrypted</a:t>
            </a:r>
            <a:r>
              <a:rPr lang="en-GB" altLang="es-ES" sz="2200" dirty="0">
                <a:latin typeface="Calibri" panose="020F0502020204030204" pitchFamily="34" charset="0"/>
                <a:cs typeface="Calibri" panose="020F0502020204030204" pitchFamily="34" charset="0"/>
              </a:rPr>
              <a:t>, which means it is not retrievable and, if forgotten, can be only reset with user credentials. </a:t>
            </a:r>
          </a:p>
        </p:txBody>
      </p:sp>
    </p:spTree>
    <p:extLst>
      <p:ext uri="{BB962C8B-B14F-4D97-AF65-F5344CB8AC3E}">
        <p14:creationId xmlns:p14="http://schemas.microsoft.com/office/powerpoint/2010/main" val="21368375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1119</TotalTime>
  <Words>1492</Words>
  <Application>Microsoft Office PowerPoint</Application>
  <PresentationFormat>Panorámica</PresentationFormat>
  <Paragraphs>152</Paragraphs>
  <Slides>17</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17</vt:i4>
      </vt:variant>
    </vt:vector>
  </HeadingPairs>
  <TitlesOfParts>
    <vt:vector size="26" baseType="lpstr">
      <vt:lpstr>Arial</vt:lpstr>
      <vt:lpstr>Bahnschrift Light</vt:lpstr>
      <vt:lpstr>Calibri</vt:lpstr>
      <vt:lpstr>Calibri Light</vt:lpstr>
      <vt:lpstr>Oxygen</vt:lpstr>
      <vt:lpstr>Roboto</vt:lpstr>
      <vt:lpstr>Tahoma</vt:lpstr>
      <vt:lpstr>YADLjI9qxTA 0</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106</cp:revision>
  <dcterms:created xsi:type="dcterms:W3CDTF">2021-06-29T11:11:56Z</dcterms:created>
  <dcterms:modified xsi:type="dcterms:W3CDTF">2023-02-06T15:53:46Z</dcterms:modified>
</cp:coreProperties>
</file>