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6"/>
  </p:notesMasterIdLst>
  <p:handoutMasterIdLst>
    <p:handoutMasterId r:id="rId17"/>
  </p:handoutMasterIdLst>
  <p:sldIdLst>
    <p:sldId id="256" r:id="rId2"/>
    <p:sldId id="268" r:id="rId3"/>
    <p:sldId id="258" r:id="rId4"/>
    <p:sldId id="291" r:id="rId5"/>
    <p:sldId id="286" r:id="rId6"/>
    <p:sldId id="259" r:id="rId7"/>
    <p:sldId id="287" r:id="rId8"/>
    <p:sldId id="289" r:id="rId9"/>
    <p:sldId id="288" r:id="rId10"/>
    <p:sldId id="290" r:id="rId11"/>
    <p:sldId id="273" r:id="rId12"/>
    <p:sldId id="265" r:id="rId13"/>
    <p:sldId id="274" r:id="rId14"/>
    <p:sldId id="264" r:id="rId1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43" autoAdjust="0"/>
    <p:restoredTop sz="94713" autoAdjust="0"/>
  </p:normalViewPr>
  <p:slideViewPr>
    <p:cSldViewPr snapToGrid="0">
      <p:cViewPr varScale="1">
        <p:scale>
          <a:sx n="113" d="100"/>
          <a:sy n="113" d="100"/>
        </p:scale>
        <p:origin x="228" y="11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pPr/>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pPr/>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pPr/>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pPr/>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Righ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8248104"/>
      </p:ext>
    </p:extLst>
  </p:cSld>
  <p:clrMapOvr>
    <a:masterClrMapping/>
  </p:clrMapOvr>
  <p:transition advClick="0"/>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cstate="print"/>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8ZPSJ4vZK5c&amp;ab_channel=TheAudiopedia" TargetMode="External"/><Relationship Id="rId2" Type="http://schemas.openxmlformats.org/officeDocument/2006/relationships/hyperlink" Target="https://ec.europa.eu/social/main.jsp?langId=en&amp;catId=102"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vBjA6QZbCoY&amp;ab_channel=Lana"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dBtbzfALQWY&amp;ab_channel=Connecteam"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“Enhancing SMEs’ Resilience After Lock Down”</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646331"/>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en-US"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Flexible Solutions in Working Time</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By: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r>
              <a:rPr lang="pt-BR" b="1" spc="-114" dirty="0">
                <a:latin typeface="Tahoma" panose="020B0604030504040204" pitchFamily="34" charset="0"/>
                <a:ea typeface="Tahoma" panose="020B0604030504040204" pitchFamily="34" charset="0"/>
                <a:cs typeface="Tahoma" panose="020B0604030504040204" pitchFamily="34" charset="0"/>
              </a:rPr>
              <a:t>SEERC</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8278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UNIT 4: Customer and employee needs</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685610"/>
            <a:ext cx="10423794"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1.4.2.: </a:t>
            </a:r>
            <a:r>
              <a:rPr lang="en-US" sz="2200" spc="50" dirty="0">
                <a:latin typeface="+mj-lt"/>
                <a:cs typeface="Tahoma"/>
              </a:rPr>
              <a:t>Working time built around employee needs</a:t>
            </a:r>
            <a:endParaRPr sz="2200" dirty="0">
              <a:latin typeface="+mj-lt"/>
              <a:cs typeface="Tahoma"/>
            </a:endParaRPr>
          </a:p>
        </p:txBody>
      </p:sp>
      <p:sp>
        <p:nvSpPr>
          <p:cNvPr id="4" name="Rectángulo 3"/>
          <p:cNvSpPr/>
          <p:nvPr/>
        </p:nvSpPr>
        <p:spPr>
          <a:xfrm>
            <a:off x="605626" y="2092985"/>
            <a:ext cx="11165954" cy="4001095"/>
          </a:xfrm>
          <a:prstGeom prst="rect">
            <a:avLst/>
          </a:prstGeom>
        </p:spPr>
        <p:txBody>
          <a:bodyPr wrap="square">
            <a:spAutoFit/>
          </a:bodyPr>
          <a:lstStyle/>
          <a:p>
            <a:pPr algn="just">
              <a:defRPr/>
            </a:pPr>
            <a:r>
              <a:rPr lang="en-US" altLang="es-ES" dirty="0">
                <a:latin typeface="Calibri" panose="020F0502020204030204" pitchFamily="34" charset="0"/>
                <a:cs typeface="Calibri" panose="020F0502020204030204" pitchFamily="34" charset="0"/>
              </a:rPr>
              <a:t>Tips for identifying and working around employee needs</a:t>
            </a:r>
          </a:p>
          <a:p>
            <a:pPr marL="285750" indent="-285750" algn="just">
              <a:buFont typeface="Arial" panose="020B0604020202020204" pitchFamily="34" charset="0"/>
              <a:buChar char="•"/>
              <a:defRPr/>
            </a:pPr>
            <a:r>
              <a:rPr lang="en-US" altLang="es-ES" dirty="0">
                <a:latin typeface="Calibri" panose="020F0502020204030204" pitchFamily="34" charset="0"/>
                <a:cs typeface="Calibri" panose="020F0502020204030204" pitchFamily="34" charset="0"/>
              </a:rPr>
              <a:t>Use the practice of employee feedback. Employee feedback is important because it lets staff know where they stand and how they could do better. HR software platforms do provide the opportunity for employers to keep a digital record of employees' feedback regarding several organizational issues.</a:t>
            </a:r>
          </a:p>
          <a:p>
            <a:pPr marL="285750" indent="-285750" algn="just">
              <a:buFont typeface="Arial" panose="020B0604020202020204" pitchFamily="34" charset="0"/>
              <a:buChar char="•"/>
              <a:defRPr/>
            </a:pPr>
            <a:endParaRPr lang="en-US"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US" altLang="es-ES" dirty="0">
                <a:latin typeface="Calibri" panose="020F0502020204030204" pitchFamily="34" charset="0"/>
                <a:cs typeface="Calibri" panose="020F0502020204030204" pitchFamily="34" charset="0"/>
              </a:rPr>
              <a:t>Working around employee needs. </a:t>
            </a:r>
          </a:p>
          <a:p>
            <a:pPr marL="742950" lvl="1" indent="-285750" algn="just">
              <a:buFont typeface="Arial" panose="020B0604020202020204" pitchFamily="34" charset="0"/>
              <a:buChar char="•"/>
              <a:defRPr/>
            </a:pPr>
            <a:r>
              <a:rPr lang="en-US" altLang="es-ES" dirty="0">
                <a:latin typeface="Calibri" panose="020F0502020204030204" pitchFamily="34" charset="0"/>
                <a:cs typeface="Calibri" panose="020F0502020204030204" pitchFamily="34" charset="0"/>
              </a:rPr>
              <a:t>Provide growth and development trails. - Address employees’ needs for “proper” compensation by providing them career development opportunities.</a:t>
            </a:r>
          </a:p>
          <a:p>
            <a:pPr marL="742950" lvl="1" indent="-285750" algn="just">
              <a:buFont typeface="Arial" panose="020B0604020202020204" pitchFamily="34" charset="0"/>
              <a:buChar char="•"/>
              <a:defRPr/>
            </a:pPr>
            <a:r>
              <a:rPr lang="en-US" altLang="es-ES" dirty="0">
                <a:latin typeface="Calibri" panose="020F0502020204030204" pitchFamily="34" charset="0"/>
                <a:cs typeface="Calibri" panose="020F0502020204030204" pitchFamily="34" charset="0"/>
              </a:rPr>
              <a:t>Prioritize transparency - Being transparent with your employees is the best way to build trust and respect.  </a:t>
            </a:r>
          </a:p>
          <a:p>
            <a:pPr marL="742950" lvl="1" indent="-285750" algn="just">
              <a:buFont typeface="Arial" panose="020B0604020202020204" pitchFamily="34" charset="0"/>
              <a:buChar char="•"/>
              <a:defRPr/>
            </a:pPr>
            <a:r>
              <a:rPr lang="en-US" altLang="es-ES" dirty="0">
                <a:latin typeface="Calibri" panose="020F0502020204030204" pitchFamily="34" charset="0"/>
                <a:cs typeface="Calibri" panose="020F0502020204030204" pitchFamily="34" charset="0"/>
              </a:rPr>
              <a:t>Increase employee engagement - Employees that aren’t engaged in their daily work likely won’t perform at their best. </a:t>
            </a:r>
          </a:p>
          <a:p>
            <a:pPr marL="742950" lvl="1" indent="-285750" algn="just">
              <a:buFont typeface="Arial" panose="020B0604020202020204" pitchFamily="34" charset="0"/>
              <a:buChar char="•"/>
              <a:defRPr/>
            </a:pPr>
            <a:r>
              <a:rPr lang="en-US" altLang="es-ES" dirty="0">
                <a:latin typeface="Calibri" panose="020F0502020204030204" pitchFamily="34" charset="0"/>
                <a:cs typeface="Calibri" panose="020F0502020204030204" pitchFamily="34" charset="0"/>
              </a:rPr>
              <a:t>Encourage bottom-up decision making - The final step to increasing employee satisfaction is to help your employees feel more confident by giving them a voice</a:t>
            </a:r>
            <a:endParaRPr lang="en-US" altLang="es-ES" sz="10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endParaRPr lang="en-US" altLang="es-ES" sz="10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endParaRPr lang="en-US" altLang="es-ES" sz="1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20955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5FE93A2C-5089-204E-8F05-7EC4E7ADE35C}"/>
              </a:ext>
            </a:extLst>
          </p:cNvPr>
          <p:cNvGrpSpPr/>
          <p:nvPr/>
        </p:nvGrpSpPr>
        <p:grpSpPr>
          <a:xfrm>
            <a:off x="7580470" y="3353377"/>
            <a:ext cx="1997391" cy="2384049"/>
            <a:chOff x="15787481" y="6578009"/>
            <a:chExt cx="3994782" cy="4768098"/>
          </a:xfrm>
        </p:grpSpPr>
        <p:sp>
          <p:nvSpPr>
            <p:cNvPr id="41" name="Arc 40"/>
            <p:cNvSpPr/>
            <p:nvPr/>
          </p:nvSpPr>
          <p:spPr>
            <a:xfrm rot="10800000">
              <a:off x="15787481"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2" name="Oval 41"/>
            <p:cNvSpPr/>
            <p:nvPr/>
          </p:nvSpPr>
          <p:spPr>
            <a:xfrm rot="10800000">
              <a:off x="16955620"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5" name="Group 4">
            <a:extLst>
              <a:ext uri="{FF2B5EF4-FFF2-40B4-BE49-F238E27FC236}">
                <a16:creationId xmlns:a16="http://schemas.microsoft.com/office/drawing/2014/main" id="{80AB57E4-17DE-8941-8650-9467E0FBD62C}"/>
              </a:ext>
            </a:extLst>
          </p:cNvPr>
          <p:cNvGrpSpPr/>
          <p:nvPr/>
        </p:nvGrpSpPr>
        <p:grpSpPr>
          <a:xfrm>
            <a:off x="6226063" y="1466713"/>
            <a:ext cx="1997391" cy="2412022"/>
            <a:chOff x="13078667" y="2804681"/>
            <a:chExt cx="3994782" cy="4824044"/>
          </a:xfrm>
        </p:grpSpPr>
        <p:sp>
          <p:nvSpPr>
            <p:cNvPr id="37" name="Arc 36"/>
            <p:cNvSpPr/>
            <p:nvPr/>
          </p:nvSpPr>
          <p:spPr>
            <a:xfrm>
              <a:off x="13078667"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3" name="Oval 42"/>
            <p:cNvSpPr/>
            <p:nvPr/>
          </p:nvSpPr>
          <p:spPr>
            <a:xfrm rot="10800000">
              <a:off x="14246806" y="2804681"/>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265107" tIns="118841" rIns="0" bIns="0" rtlCol="0" anchor="ctr"/>
            <a:lstStyle/>
            <a:p>
              <a:pPr algn="ctr"/>
              <a:endParaRPr lang="en-US" sz="3199" b="1" dirty="0">
                <a:solidFill>
                  <a:schemeClr val="tx2"/>
                </a:solidFill>
                <a:latin typeface="Oxygen" panose="02000503000000090004" pitchFamily="2" charset="77"/>
              </a:endParaRPr>
            </a:p>
          </p:txBody>
        </p:sp>
      </p:grpSp>
      <p:grpSp>
        <p:nvGrpSpPr>
          <p:cNvPr id="2" name="Group 1">
            <a:extLst>
              <a:ext uri="{FF2B5EF4-FFF2-40B4-BE49-F238E27FC236}">
                <a16:creationId xmlns:a16="http://schemas.microsoft.com/office/drawing/2014/main" id="{33E85255-30F3-C346-A520-1AD7DC21BA2F}"/>
              </a:ext>
            </a:extLst>
          </p:cNvPr>
          <p:cNvGrpSpPr/>
          <p:nvPr/>
        </p:nvGrpSpPr>
        <p:grpSpPr>
          <a:xfrm>
            <a:off x="4871658" y="3353377"/>
            <a:ext cx="1997391" cy="2384049"/>
            <a:chOff x="10369857" y="6578009"/>
            <a:chExt cx="3994782" cy="4768098"/>
          </a:xfrm>
        </p:grpSpPr>
        <p:sp>
          <p:nvSpPr>
            <p:cNvPr id="27" name="Arc 26"/>
            <p:cNvSpPr/>
            <p:nvPr/>
          </p:nvSpPr>
          <p:spPr>
            <a:xfrm rot="10800000">
              <a:off x="10369857"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4" name="Oval 43"/>
            <p:cNvSpPr/>
            <p:nvPr/>
          </p:nvSpPr>
          <p:spPr>
            <a:xfrm rot="10800000">
              <a:off x="11537995"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4" name="Group 3">
            <a:extLst>
              <a:ext uri="{FF2B5EF4-FFF2-40B4-BE49-F238E27FC236}">
                <a16:creationId xmlns:a16="http://schemas.microsoft.com/office/drawing/2014/main" id="{B6328B0E-F578-F540-8798-AB59B2D47333}"/>
              </a:ext>
            </a:extLst>
          </p:cNvPr>
          <p:cNvGrpSpPr/>
          <p:nvPr/>
        </p:nvGrpSpPr>
        <p:grpSpPr>
          <a:xfrm>
            <a:off x="3503395" y="1466713"/>
            <a:ext cx="1997391" cy="2412022"/>
            <a:chOff x="7661040" y="2804681"/>
            <a:chExt cx="3994782" cy="4824044"/>
          </a:xfrm>
        </p:grpSpPr>
        <p:sp>
          <p:nvSpPr>
            <p:cNvPr id="25" name="Arc 24"/>
            <p:cNvSpPr/>
            <p:nvPr/>
          </p:nvSpPr>
          <p:spPr>
            <a:xfrm>
              <a:off x="7661040"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5" name="Oval 44"/>
            <p:cNvSpPr/>
            <p:nvPr/>
          </p:nvSpPr>
          <p:spPr>
            <a:xfrm rot="10800000">
              <a:off x="8829178" y="2804681"/>
              <a:ext cx="1658505" cy="1658505"/>
            </a:xfrm>
            <a:prstGeom prst="ellipse">
              <a:avLst/>
            </a:prstGeom>
            <a:solidFill>
              <a:srgbClr val="0CA37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3" name="Group 2">
            <a:extLst>
              <a:ext uri="{FF2B5EF4-FFF2-40B4-BE49-F238E27FC236}">
                <a16:creationId xmlns:a16="http://schemas.microsoft.com/office/drawing/2014/main" id="{D0A02A47-A1CD-4F4E-90F5-13415DC9934E}"/>
              </a:ext>
            </a:extLst>
          </p:cNvPr>
          <p:cNvGrpSpPr/>
          <p:nvPr/>
        </p:nvGrpSpPr>
        <p:grpSpPr>
          <a:xfrm>
            <a:off x="2162842" y="3353377"/>
            <a:ext cx="1997391" cy="2384049"/>
            <a:chOff x="4952225" y="6578009"/>
            <a:chExt cx="3994782" cy="4768098"/>
          </a:xfrm>
        </p:grpSpPr>
        <p:sp>
          <p:nvSpPr>
            <p:cNvPr id="24" name="Arc 23"/>
            <p:cNvSpPr/>
            <p:nvPr/>
          </p:nvSpPr>
          <p:spPr>
            <a:xfrm rot="10800000">
              <a:off x="4952225"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6" name="Oval 45"/>
            <p:cNvSpPr/>
            <p:nvPr/>
          </p:nvSpPr>
          <p:spPr>
            <a:xfrm rot="10800000">
              <a:off x="6120363"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sp>
        <p:nvSpPr>
          <p:cNvPr id="47" name="Shape 2774"/>
          <p:cNvSpPr/>
          <p:nvPr/>
        </p:nvSpPr>
        <p:spPr>
          <a:xfrm>
            <a:off x="5681436" y="5176399"/>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20618" y="2945"/>
                </a:moveTo>
                <a:lnTo>
                  <a:pt x="982" y="2945"/>
                </a:lnTo>
                <a:lnTo>
                  <a:pt x="982" y="1964"/>
                </a:lnTo>
                <a:lnTo>
                  <a:pt x="20618" y="1964"/>
                </a:lnTo>
                <a:cubicBezTo>
                  <a:pt x="20618" y="1964"/>
                  <a:pt x="20618" y="2945"/>
                  <a:pt x="20618" y="2945"/>
                </a:cubicBezTo>
                <a:close/>
                <a:moveTo>
                  <a:pt x="19636" y="15709"/>
                </a:moveTo>
                <a:lnTo>
                  <a:pt x="1964" y="15709"/>
                </a:lnTo>
                <a:lnTo>
                  <a:pt x="1964" y="3927"/>
                </a:lnTo>
                <a:lnTo>
                  <a:pt x="19636" y="3927"/>
                </a:lnTo>
                <a:cubicBezTo>
                  <a:pt x="19636" y="3927"/>
                  <a:pt x="19636" y="15709"/>
                  <a:pt x="19636" y="15709"/>
                </a:cubicBezTo>
                <a:close/>
                <a:moveTo>
                  <a:pt x="20618" y="982"/>
                </a:moveTo>
                <a:lnTo>
                  <a:pt x="11782" y="982"/>
                </a:lnTo>
                <a:cubicBezTo>
                  <a:pt x="11782" y="440"/>
                  <a:pt x="11342" y="0"/>
                  <a:pt x="10800" y="0"/>
                </a:cubicBezTo>
                <a:cubicBezTo>
                  <a:pt x="10257" y="0"/>
                  <a:pt x="9818" y="440"/>
                  <a:pt x="9818" y="982"/>
                </a:cubicBezTo>
                <a:lnTo>
                  <a:pt x="982" y="982"/>
                </a:lnTo>
                <a:cubicBezTo>
                  <a:pt x="439" y="982"/>
                  <a:pt x="0" y="1422"/>
                  <a:pt x="0" y="1964"/>
                </a:cubicBezTo>
                <a:lnTo>
                  <a:pt x="0" y="2945"/>
                </a:lnTo>
                <a:cubicBezTo>
                  <a:pt x="0" y="3488"/>
                  <a:pt x="439" y="3927"/>
                  <a:pt x="982" y="3927"/>
                </a:cubicBezTo>
                <a:lnTo>
                  <a:pt x="982" y="15709"/>
                </a:lnTo>
                <a:cubicBezTo>
                  <a:pt x="982" y="16252"/>
                  <a:pt x="1421" y="16691"/>
                  <a:pt x="1964" y="16691"/>
                </a:cubicBezTo>
                <a:lnTo>
                  <a:pt x="10309" y="16691"/>
                </a:lnTo>
                <a:lnTo>
                  <a:pt x="10309" y="17960"/>
                </a:lnTo>
                <a:lnTo>
                  <a:pt x="7507" y="20762"/>
                </a:lnTo>
                <a:cubicBezTo>
                  <a:pt x="7419" y="20851"/>
                  <a:pt x="7364" y="20974"/>
                  <a:pt x="7364" y="21109"/>
                </a:cubicBezTo>
                <a:cubicBezTo>
                  <a:pt x="7364" y="21380"/>
                  <a:pt x="7583" y="21600"/>
                  <a:pt x="7855" y="21600"/>
                </a:cubicBezTo>
                <a:cubicBezTo>
                  <a:pt x="7990" y="21600"/>
                  <a:pt x="8113" y="21545"/>
                  <a:pt x="8202" y="21456"/>
                </a:cubicBezTo>
                <a:lnTo>
                  <a:pt x="10800" y="18858"/>
                </a:lnTo>
                <a:lnTo>
                  <a:pt x="13398" y="21456"/>
                </a:lnTo>
                <a:cubicBezTo>
                  <a:pt x="13488" y="21545"/>
                  <a:pt x="13610" y="21600"/>
                  <a:pt x="13745" y="21600"/>
                </a:cubicBezTo>
                <a:cubicBezTo>
                  <a:pt x="14017" y="21600"/>
                  <a:pt x="14236" y="21380"/>
                  <a:pt x="14236" y="21109"/>
                </a:cubicBezTo>
                <a:cubicBezTo>
                  <a:pt x="14236" y="20974"/>
                  <a:pt x="14182" y="20851"/>
                  <a:pt x="14093" y="20762"/>
                </a:cubicBezTo>
                <a:lnTo>
                  <a:pt x="11291" y="17960"/>
                </a:lnTo>
                <a:lnTo>
                  <a:pt x="11291" y="16691"/>
                </a:lnTo>
                <a:lnTo>
                  <a:pt x="19636" y="16691"/>
                </a:lnTo>
                <a:cubicBezTo>
                  <a:pt x="20178" y="16691"/>
                  <a:pt x="20618" y="16252"/>
                  <a:pt x="20618" y="15709"/>
                </a:cubicBezTo>
                <a:lnTo>
                  <a:pt x="20618" y="3927"/>
                </a:lnTo>
                <a:cubicBezTo>
                  <a:pt x="21160" y="3927"/>
                  <a:pt x="21600" y="3488"/>
                  <a:pt x="21600" y="2945"/>
                </a:cubicBezTo>
                <a:lnTo>
                  <a:pt x="21600" y="1964"/>
                </a:lnTo>
                <a:cubicBezTo>
                  <a:pt x="21600" y="1422"/>
                  <a:pt x="21160" y="982"/>
                  <a:pt x="20618" y="982"/>
                </a:cubicBezTo>
                <a:moveTo>
                  <a:pt x="16200" y="5891"/>
                </a:moveTo>
                <a:cubicBezTo>
                  <a:pt x="16471" y="5891"/>
                  <a:pt x="16691" y="6111"/>
                  <a:pt x="16691" y="6382"/>
                </a:cubicBezTo>
                <a:cubicBezTo>
                  <a:pt x="16691" y="6653"/>
                  <a:pt x="16471" y="6873"/>
                  <a:pt x="16200" y="6873"/>
                </a:cubicBezTo>
                <a:cubicBezTo>
                  <a:pt x="15929" y="6873"/>
                  <a:pt x="15709" y="6653"/>
                  <a:pt x="15709" y="6382"/>
                </a:cubicBezTo>
                <a:cubicBezTo>
                  <a:pt x="15709" y="6111"/>
                  <a:pt x="15929" y="5891"/>
                  <a:pt x="16200" y="5891"/>
                </a:cubicBezTo>
                <a:moveTo>
                  <a:pt x="16200" y="7855"/>
                </a:moveTo>
                <a:cubicBezTo>
                  <a:pt x="17013" y="7855"/>
                  <a:pt x="17673" y="7196"/>
                  <a:pt x="17673" y="6382"/>
                </a:cubicBezTo>
                <a:cubicBezTo>
                  <a:pt x="17673" y="5569"/>
                  <a:pt x="17013" y="4909"/>
                  <a:pt x="16200" y="4909"/>
                </a:cubicBezTo>
                <a:cubicBezTo>
                  <a:pt x="15387" y="4909"/>
                  <a:pt x="14727" y="5569"/>
                  <a:pt x="14727" y="6382"/>
                </a:cubicBezTo>
                <a:cubicBezTo>
                  <a:pt x="14727" y="7196"/>
                  <a:pt x="15387" y="7855"/>
                  <a:pt x="16200" y="7855"/>
                </a:cubicBezTo>
                <a:moveTo>
                  <a:pt x="8422" y="8135"/>
                </a:moveTo>
                <a:lnTo>
                  <a:pt x="11926" y="11638"/>
                </a:lnTo>
                <a:cubicBezTo>
                  <a:pt x="12015" y="11727"/>
                  <a:pt x="12138" y="11782"/>
                  <a:pt x="12273" y="11782"/>
                </a:cubicBezTo>
                <a:cubicBezTo>
                  <a:pt x="12408" y="11782"/>
                  <a:pt x="12531" y="11727"/>
                  <a:pt x="12620" y="11638"/>
                </a:cubicBezTo>
                <a:lnTo>
                  <a:pt x="14183" y="10075"/>
                </a:lnTo>
                <a:lnTo>
                  <a:pt x="16200" y="12764"/>
                </a:lnTo>
                <a:lnTo>
                  <a:pt x="5336" y="12764"/>
                </a:lnTo>
                <a:cubicBezTo>
                  <a:pt x="5336" y="12764"/>
                  <a:pt x="8422" y="8135"/>
                  <a:pt x="8422" y="8135"/>
                </a:cubicBezTo>
                <a:close/>
                <a:moveTo>
                  <a:pt x="4418" y="13745"/>
                </a:moveTo>
                <a:lnTo>
                  <a:pt x="17182" y="13745"/>
                </a:lnTo>
                <a:cubicBezTo>
                  <a:pt x="17453" y="13745"/>
                  <a:pt x="17673" y="13526"/>
                  <a:pt x="17673" y="13255"/>
                </a:cubicBezTo>
                <a:cubicBezTo>
                  <a:pt x="17673" y="13144"/>
                  <a:pt x="17630" y="13047"/>
                  <a:pt x="17568" y="12965"/>
                </a:cubicBezTo>
                <a:lnTo>
                  <a:pt x="17575" y="12960"/>
                </a:lnTo>
                <a:lnTo>
                  <a:pt x="14629" y="9033"/>
                </a:lnTo>
                <a:lnTo>
                  <a:pt x="14622" y="9038"/>
                </a:lnTo>
                <a:cubicBezTo>
                  <a:pt x="14533" y="8919"/>
                  <a:pt x="14397" y="8836"/>
                  <a:pt x="14236" y="8836"/>
                </a:cubicBezTo>
                <a:cubicBezTo>
                  <a:pt x="14101" y="8836"/>
                  <a:pt x="13978" y="8891"/>
                  <a:pt x="13889" y="8980"/>
                </a:cubicBezTo>
                <a:lnTo>
                  <a:pt x="12273" y="10597"/>
                </a:lnTo>
                <a:lnTo>
                  <a:pt x="8693" y="7017"/>
                </a:lnTo>
                <a:cubicBezTo>
                  <a:pt x="8604" y="6928"/>
                  <a:pt x="8481" y="6873"/>
                  <a:pt x="8345" y="6873"/>
                </a:cubicBezTo>
                <a:cubicBezTo>
                  <a:pt x="8175" y="6873"/>
                  <a:pt x="8033" y="6965"/>
                  <a:pt x="7945" y="7097"/>
                </a:cubicBezTo>
                <a:lnTo>
                  <a:pt x="7937" y="7091"/>
                </a:lnTo>
                <a:lnTo>
                  <a:pt x="4010" y="12982"/>
                </a:lnTo>
                <a:lnTo>
                  <a:pt x="4017" y="12988"/>
                </a:lnTo>
                <a:cubicBezTo>
                  <a:pt x="3965" y="13066"/>
                  <a:pt x="3927" y="13154"/>
                  <a:pt x="3927" y="13255"/>
                </a:cubicBezTo>
                <a:cubicBezTo>
                  <a:pt x="3927" y="13526"/>
                  <a:pt x="4147" y="13745"/>
                  <a:pt x="4418" y="13745"/>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8" name="Shape 2781"/>
          <p:cNvSpPr/>
          <p:nvPr/>
        </p:nvSpPr>
        <p:spPr>
          <a:xfrm>
            <a:off x="2992098" y="5133883"/>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5891" y="6873"/>
                </a:moveTo>
                <a:cubicBezTo>
                  <a:pt x="6162" y="6873"/>
                  <a:pt x="6382" y="6653"/>
                  <a:pt x="6382" y="6382"/>
                </a:cubicBezTo>
                <a:lnTo>
                  <a:pt x="6382" y="1473"/>
                </a:lnTo>
                <a:cubicBezTo>
                  <a:pt x="6382" y="1201"/>
                  <a:pt x="6162" y="982"/>
                  <a:pt x="5891" y="982"/>
                </a:cubicBezTo>
                <a:cubicBezTo>
                  <a:pt x="5620" y="982"/>
                  <a:pt x="5400" y="1201"/>
                  <a:pt x="5400" y="1473"/>
                </a:cubicBezTo>
                <a:lnTo>
                  <a:pt x="5400" y="6382"/>
                </a:lnTo>
                <a:cubicBezTo>
                  <a:pt x="5400" y="6653"/>
                  <a:pt x="5620" y="6873"/>
                  <a:pt x="5891" y="6873"/>
                </a:cubicBezTo>
                <a:moveTo>
                  <a:pt x="2945" y="5891"/>
                </a:moveTo>
                <a:cubicBezTo>
                  <a:pt x="3216" y="5891"/>
                  <a:pt x="3436" y="5671"/>
                  <a:pt x="3436" y="5400"/>
                </a:cubicBezTo>
                <a:lnTo>
                  <a:pt x="3436" y="2455"/>
                </a:lnTo>
                <a:cubicBezTo>
                  <a:pt x="3436" y="2183"/>
                  <a:pt x="3216" y="1964"/>
                  <a:pt x="2945" y="1964"/>
                </a:cubicBezTo>
                <a:cubicBezTo>
                  <a:pt x="2675" y="1964"/>
                  <a:pt x="2455" y="2183"/>
                  <a:pt x="2455" y="2455"/>
                </a:cubicBezTo>
                <a:lnTo>
                  <a:pt x="2455" y="5400"/>
                </a:lnTo>
                <a:cubicBezTo>
                  <a:pt x="2455" y="5671"/>
                  <a:pt x="2675" y="5891"/>
                  <a:pt x="2945" y="5891"/>
                </a:cubicBezTo>
                <a:moveTo>
                  <a:pt x="18655" y="15218"/>
                </a:moveTo>
                <a:lnTo>
                  <a:pt x="17648" y="15218"/>
                </a:lnTo>
                <a:cubicBezTo>
                  <a:pt x="17660" y="15056"/>
                  <a:pt x="17673" y="14893"/>
                  <a:pt x="17673" y="14727"/>
                </a:cubicBezTo>
                <a:lnTo>
                  <a:pt x="17673" y="11291"/>
                </a:lnTo>
                <a:lnTo>
                  <a:pt x="18655" y="11291"/>
                </a:lnTo>
                <a:cubicBezTo>
                  <a:pt x="19739" y="11291"/>
                  <a:pt x="20618" y="12170"/>
                  <a:pt x="20618" y="13255"/>
                </a:cubicBezTo>
                <a:cubicBezTo>
                  <a:pt x="20618" y="14339"/>
                  <a:pt x="19739" y="15218"/>
                  <a:pt x="18655" y="15218"/>
                </a:cubicBezTo>
                <a:moveTo>
                  <a:pt x="16691" y="14727"/>
                </a:moveTo>
                <a:cubicBezTo>
                  <a:pt x="16691" y="15802"/>
                  <a:pt x="16399" y="16805"/>
                  <a:pt x="15896" y="17673"/>
                </a:cubicBezTo>
                <a:lnTo>
                  <a:pt x="1777" y="17673"/>
                </a:lnTo>
                <a:cubicBezTo>
                  <a:pt x="1274" y="16805"/>
                  <a:pt x="982" y="15802"/>
                  <a:pt x="982" y="14727"/>
                </a:cubicBezTo>
                <a:lnTo>
                  <a:pt x="982" y="8836"/>
                </a:lnTo>
                <a:lnTo>
                  <a:pt x="16691" y="8836"/>
                </a:lnTo>
                <a:cubicBezTo>
                  <a:pt x="16691" y="8836"/>
                  <a:pt x="16691" y="14727"/>
                  <a:pt x="16691" y="14727"/>
                </a:cubicBezTo>
                <a:close/>
                <a:moveTo>
                  <a:pt x="10800" y="20618"/>
                </a:moveTo>
                <a:lnTo>
                  <a:pt x="6873" y="20618"/>
                </a:lnTo>
                <a:cubicBezTo>
                  <a:pt x="5131" y="20618"/>
                  <a:pt x="3569" y="19857"/>
                  <a:pt x="2491" y="18655"/>
                </a:cubicBezTo>
                <a:lnTo>
                  <a:pt x="15182" y="18655"/>
                </a:lnTo>
                <a:cubicBezTo>
                  <a:pt x="14103" y="19857"/>
                  <a:pt x="12542" y="20618"/>
                  <a:pt x="10800" y="20618"/>
                </a:cubicBezTo>
                <a:moveTo>
                  <a:pt x="18655" y="10309"/>
                </a:moveTo>
                <a:lnTo>
                  <a:pt x="17673" y="10309"/>
                </a:lnTo>
                <a:lnTo>
                  <a:pt x="17673" y="8836"/>
                </a:lnTo>
                <a:cubicBezTo>
                  <a:pt x="17673" y="8295"/>
                  <a:pt x="17233" y="7855"/>
                  <a:pt x="16691" y="7855"/>
                </a:cubicBezTo>
                <a:lnTo>
                  <a:pt x="982" y="7855"/>
                </a:lnTo>
                <a:cubicBezTo>
                  <a:pt x="440" y="7855"/>
                  <a:pt x="0" y="8295"/>
                  <a:pt x="0" y="8836"/>
                </a:cubicBezTo>
                <a:lnTo>
                  <a:pt x="0" y="14727"/>
                </a:lnTo>
                <a:cubicBezTo>
                  <a:pt x="0" y="17232"/>
                  <a:pt x="1344" y="19417"/>
                  <a:pt x="3346" y="20618"/>
                </a:cubicBezTo>
                <a:lnTo>
                  <a:pt x="491" y="20618"/>
                </a:lnTo>
                <a:cubicBezTo>
                  <a:pt x="220" y="20618"/>
                  <a:pt x="0" y="20838"/>
                  <a:pt x="0" y="21109"/>
                </a:cubicBezTo>
                <a:cubicBezTo>
                  <a:pt x="0" y="21380"/>
                  <a:pt x="220" y="21600"/>
                  <a:pt x="491" y="21600"/>
                </a:cubicBezTo>
                <a:lnTo>
                  <a:pt x="17182" y="21600"/>
                </a:lnTo>
                <a:cubicBezTo>
                  <a:pt x="17453" y="21600"/>
                  <a:pt x="17673" y="21380"/>
                  <a:pt x="17673" y="21109"/>
                </a:cubicBezTo>
                <a:cubicBezTo>
                  <a:pt x="17673" y="20838"/>
                  <a:pt x="17453" y="20618"/>
                  <a:pt x="17182" y="20618"/>
                </a:cubicBezTo>
                <a:lnTo>
                  <a:pt x="14330" y="20618"/>
                </a:lnTo>
                <a:cubicBezTo>
                  <a:pt x="15925" y="19659"/>
                  <a:pt x="17101" y="18074"/>
                  <a:pt x="17511" y="16200"/>
                </a:cubicBezTo>
                <a:lnTo>
                  <a:pt x="18655" y="16200"/>
                </a:lnTo>
                <a:cubicBezTo>
                  <a:pt x="20281" y="16200"/>
                  <a:pt x="21600" y="14882"/>
                  <a:pt x="21600" y="13255"/>
                </a:cubicBezTo>
                <a:cubicBezTo>
                  <a:pt x="21600" y="11628"/>
                  <a:pt x="20281" y="10309"/>
                  <a:pt x="18655" y="10309"/>
                </a:cubicBezTo>
                <a:moveTo>
                  <a:pt x="11782" y="5891"/>
                </a:moveTo>
                <a:cubicBezTo>
                  <a:pt x="12053" y="5891"/>
                  <a:pt x="12273" y="5671"/>
                  <a:pt x="12273" y="5400"/>
                </a:cubicBezTo>
                <a:lnTo>
                  <a:pt x="12273" y="2455"/>
                </a:lnTo>
                <a:cubicBezTo>
                  <a:pt x="12273" y="2183"/>
                  <a:pt x="12053" y="1964"/>
                  <a:pt x="11782" y="1964"/>
                </a:cubicBezTo>
                <a:cubicBezTo>
                  <a:pt x="11511" y="1964"/>
                  <a:pt x="11291" y="2183"/>
                  <a:pt x="11291" y="2455"/>
                </a:cubicBezTo>
                <a:lnTo>
                  <a:pt x="11291" y="5400"/>
                </a:lnTo>
                <a:cubicBezTo>
                  <a:pt x="11291" y="5671"/>
                  <a:pt x="11511" y="5891"/>
                  <a:pt x="11782" y="5891"/>
                </a:cubicBezTo>
                <a:moveTo>
                  <a:pt x="14727" y="6873"/>
                </a:moveTo>
                <a:cubicBezTo>
                  <a:pt x="14998" y="6873"/>
                  <a:pt x="15218" y="6653"/>
                  <a:pt x="15218" y="6382"/>
                </a:cubicBezTo>
                <a:lnTo>
                  <a:pt x="15218" y="1473"/>
                </a:lnTo>
                <a:cubicBezTo>
                  <a:pt x="15218" y="1201"/>
                  <a:pt x="14998" y="982"/>
                  <a:pt x="14727" y="982"/>
                </a:cubicBezTo>
                <a:cubicBezTo>
                  <a:pt x="14456" y="982"/>
                  <a:pt x="14236" y="1201"/>
                  <a:pt x="14236" y="1473"/>
                </a:cubicBezTo>
                <a:lnTo>
                  <a:pt x="14236" y="6382"/>
                </a:lnTo>
                <a:cubicBezTo>
                  <a:pt x="14236" y="6653"/>
                  <a:pt x="14456" y="6873"/>
                  <a:pt x="14727" y="6873"/>
                </a:cubicBezTo>
                <a:moveTo>
                  <a:pt x="8836" y="5891"/>
                </a:moveTo>
                <a:cubicBezTo>
                  <a:pt x="9107" y="5891"/>
                  <a:pt x="9327" y="5671"/>
                  <a:pt x="9327" y="5400"/>
                </a:cubicBezTo>
                <a:lnTo>
                  <a:pt x="9327" y="491"/>
                </a:lnTo>
                <a:cubicBezTo>
                  <a:pt x="9327" y="220"/>
                  <a:pt x="9107" y="0"/>
                  <a:pt x="8836" y="0"/>
                </a:cubicBezTo>
                <a:cubicBezTo>
                  <a:pt x="8566" y="0"/>
                  <a:pt x="8345" y="220"/>
                  <a:pt x="8345" y="491"/>
                </a:cubicBezTo>
                <a:lnTo>
                  <a:pt x="8345" y="5400"/>
                </a:lnTo>
                <a:cubicBezTo>
                  <a:pt x="8345" y="5671"/>
                  <a:pt x="8566" y="5891"/>
                  <a:pt x="8836" y="5891"/>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9" name="Shape 2782"/>
          <p:cNvSpPr/>
          <p:nvPr/>
        </p:nvSpPr>
        <p:spPr>
          <a:xfrm>
            <a:off x="4326846" y="1718146"/>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0" name="Shape 2783"/>
          <p:cNvSpPr/>
          <p:nvPr/>
        </p:nvSpPr>
        <p:spPr>
          <a:xfrm>
            <a:off x="8390270" y="5202160"/>
            <a:ext cx="377832" cy="326310"/>
          </a:xfrm>
          <a:custGeom>
            <a:avLst/>
            <a:gdLst/>
            <a:ahLst/>
            <a:cxnLst>
              <a:cxn ang="0">
                <a:pos x="wd2" y="hd2"/>
              </a:cxn>
              <a:cxn ang="5400000">
                <a:pos x="wd2" y="hd2"/>
              </a:cxn>
              <a:cxn ang="10800000">
                <a:pos x="wd2" y="hd2"/>
              </a:cxn>
              <a:cxn ang="16200000">
                <a:pos x="wd2" y="hd2"/>
              </a:cxn>
            </a:cxnLst>
            <a:rect l="0" t="0" r="r" b="b"/>
            <a:pathLst>
              <a:path w="21600" h="21600" extrusionOk="0">
                <a:moveTo>
                  <a:pt x="10800" y="15855"/>
                </a:moveTo>
                <a:lnTo>
                  <a:pt x="1633" y="10800"/>
                </a:lnTo>
                <a:lnTo>
                  <a:pt x="4615" y="9156"/>
                </a:lnTo>
                <a:lnTo>
                  <a:pt x="10589" y="12450"/>
                </a:lnTo>
                <a:lnTo>
                  <a:pt x="10591" y="12446"/>
                </a:lnTo>
                <a:cubicBezTo>
                  <a:pt x="10654" y="12482"/>
                  <a:pt x="10724" y="12505"/>
                  <a:pt x="10800" y="12505"/>
                </a:cubicBezTo>
                <a:cubicBezTo>
                  <a:pt x="10876" y="12505"/>
                  <a:pt x="10946" y="12482"/>
                  <a:pt x="11009" y="12446"/>
                </a:cubicBezTo>
                <a:lnTo>
                  <a:pt x="11011" y="12450"/>
                </a:lnTo>
                <a:lnTo>
                  <a:pt x="16985" y="9156"/>
                </a:lnTo>
                <a:lnTo>
                  <a:pt x="19967" y="10800"/>
                </a:lnTo>
                <a:cubicBezTo>
                  <a:pt x="19967" y="10800"/>
                  <a:pt x="10800" y="15855"/>
                  <a:pt x="10800" y="15855"/>
                </a:cubicBezTo>
                <a:close/>
                <a:moveTo>
                  <a:pt x="19967" y="15347"/>
                </a:moveTo>
                <a:lnTo>
                  <a:pt x="10800" y="20402"/>
                </a:lnTo>
                <a:lnTo>
                  <a:pt x="1633" y="15347"/>
                </a:lnTo>
                <a:lnTo>
                  <a:pt x="4615" y="13703"/>
                </a:lnTo>
                <a:lnTo>
                  <a:pt x="10589" y="16997"/>
                </a:lnTo>
                <a:lnTo>
                  <a:pt x="10591" y="16994"/>
                </a:lnTo>
                <a:cubicBezTo>
                  <a:pt x="10654" y="17029"/>
                  <a:pt x="10724" y="17053"/>
                  <a:pt x="10800" y="17053"/>
                </a:cubicBezTo>
                <a:cubicBezTo>
                  <a:pt x="10876" y="17053"/>
                  <a:pt x="10946" y="17029"/>
                  <a:pt x="11009" y="16994"/>
                </a:cubicBezTo>
                <a:lnTo>
                  <a:pt x="11011" y="16997"/>
                </a:lnTo>
                <a:lnTo>
                  <a:pt x="16985" y="13703"/>
                </a:lnTo>
                <a:cubicBezTo>
                  <a:pt x="16985" y="13703"/>
                  <a:pt x="19967" y="15347"/>
                  <a:pt x="19967" y="15347"/>
                </a:cubicBezTo>
                <a:close/>
                <a:moveTo>
                  <a:pt x="1633" y="6253"/>
                </a:moveTo>
                <a:lnTo>
                  <a:pt x="10800" y="1198"/>
                </a:lnTo>
                <a:lnTo>
                  <a:pt x="19967" y="6253"/>
                </a:lnTo>
                <a:lnTo>
                  <a:pt x="10800" y="11307"/>
                </a:lnTo>
                <a:cubicBezTo>
                  <a:pt x="10800" y="11307"/>
                  <a:pt x="1633" y="6253"/>
                  <a:pt x="1633" y="6253"/>
                </a:cubicBezTo>
                <a:close/>
                <a:moveTo>
                  <a:pt x="21600" y="10800"/>
                </a:moveTo>
                <a:cubicBezTo>
                  <a:pt x="21600" y="10574"/>
                  <a:pt x="21484" y="10383"/>
                  <a:pt x="21319" y="10290"/>
                </a:cubicBezTo>
                <a:lnTo>
                  <a:pt x="21320" y="10287"/>
                </a:lnTo>
                <a:lnTo>
                  <a:pt x="18127" y="8526"/>
                </a:lnTo>
                <a:lnTo>
                  <a:pt x="21320" y="6766"/>
                </a:lnTo>
                <a:lnTo>
                  <a:pt x="21319" y="6762"/>
                </a:lnTo>
                <a:cubicBezTo>
                  <a:pt x="21484" y="6671"/>
                  <a:pt x="21600" y="6479"/>
                  <a:pt x="21600" y="6253"/>
                </a:cubicBezTo>
                <a:cubicBezTo>
                  <a:pt x="21600" y="6027"/>
                  <a:pt x="21484" y="5835"/>
                  <a:pt x="21319" y="5743"/>
                </a:cubicBezTo>
                <a:lnTo>
                  <a:pt x="21320" y="5740"/>
                </a:lnTo>
                <a:lnTo>
                  <a:pt x="11011" y="56"/>
                </a:lnTo>
                <a:lnTo>
                  <a:pt x="11009" y="59"/>
                </a:lnTo>
                <a:cubicBezTo>
                  <a:pt x="10946" y="23"/>
                  <a:pt x="10876" y="0"/>
                  <a:pt x="10800" y="0"/>
                </a:cubicBezTo>
                <a:cubicBezTo>
                  <a:pt x="10724" y="0"/>
                  <a:pt x="10654" y="23"/>
                  <a:pt x="10591" y="59"/>
                </a:cubicBezTo>
                <a:lnTo>
                  <a:pt x="10589" y="56"/>
                </a:lnTo>
                <a:lnTo>
                  <a:pt x="280" y="5740"/>
                </a:lnTo>
                <a:lnTo>
                  <a:pt x="281" y="5743"/>
                </a:lnTo>
                <a:cubicBezTo>
                  <a:pt x="116" y="5835"/>
                  <a:pt x="0" y="6027"/>
                  <a:pt x="0" y="6253"/>
                </a:cubicBezTo>
                <a:cubicBezTo>
                  <a:pt x="0" y="6479"/>
                  <a:pt x="116" y="6671"/>
                  <a:pt x="281" y="6762"/>
                </a:cubicBezTo>
                <a:lnTo>
                  <a:pt x="280" y="6766"/>
                </a:lnTo>
                <a:lnTo>
                  <a:pt x="3473" y="8526"/>
                </a:lnTo>
                <a:lnTo>
                  <a:pt x="280" y="10287"/>
                </a:lnTo>
                <a:lnTo>
                  <a:pt x="281" y="10290"/>
                </a:lnTo>
                <a:cubicBezTo>
                  <a:pt x="116" y="10383"/>
                  <a:pt x="0" y="10574"/>
                  <a:pt x="0" y="10800"/>
                </a:cubicBezTo>
                <a:cubicBezTo>
                  <a:pt x="0" y="11026"/>
                  <a:pt x="116" y="11218"/>
                  <a:pt x="281" y="11310"/>
                </a:cubicBezTo>
                <a:lnTo>
                  <a:pt x="280" y="11313"/>
                </a:lnTo>
                <a:lnTo>
                  <a:pt x="3473" y="13074"/>
                </a:lnTo>
                <a:lnTo>
                  <a:pt x="280" y="14834"/>
                </a:lnTo>
                <a:lnTo>
                  <a:pt x="281" y="14838"/>
                </a:lnTo>
                <a:cubicBezTo>
                  <a:pt x="116" y="14930"/>
                  <a:pt x="0" y="15121"/>
                  <a:pt x="0" y="15347"/>
                </a:cubicBezTo>
                <a:cubicBezTo>
                  <a:pt x="0" y="15574"/>
                  <a:pt x="116" y="15765"/>
                  <a:pt x="281" y="15857"/>
                </a:cubicBezTo>
                <a:lnTo>
                  <a:pt x="280" y="15860"/>
                </a:lnTo>
                <a:lnTo>
                  <a:pt x="10589" y="21544"/>
                </a:lnTo>
                <a:lnTo>
                  <a:pt x="10591" y="21541"/>
                </a:lnTo>
                <a:cubicBezTo>
                  <a:pt x="10654" y="21577"/>
                  <a:pt x="10724" y="21600"/>
                  <a:pt x="10800" y="21600"/>
                </a:cubicBezTo>
                <a:cubicBezTo>
                  <a:pt x="10876" y="21600"/>
                  <a:pt x="10946" y="21577"/>
                  <a:pt x="11009" y="21541"/>
                </a:cubicBezTo>
                <a:lnTo>
                  <a:pt x="11011" y="21544"/>
                </a:lnTo>
                <a:lnTo>
                  <a:pt x="21320" y="15860"/>
                </a:lnTo>
                <a:lnTo>
                  <a:pt x="21319" y="15857"/>
                </a:lnTo>
                <a:cubicBezTo>
                  <a:pt x="21484" y="15765"/>
                  <a:pt x="21600" y="15574"/>
                  <a:pt x="21600" y="15347"/>
                </a:cubicBezTo>
                <a:cubicBezTo>
                  <a:pt x="21600" y="15121"/>
                  <a:pt x="21484" y="14930"/>
                  <a:pt x="21319" y="14838"/>
                </a:cubicBezTo>
                <a:lnTo>
                  <a:pt x="21320" y="14834"/>
                </a:lnTo>
                <a:lnTo>
                  <a:pt x="18127" y="13074"/>
                </a:lnTo>
                <a:lnTo>
                  <a:pt x="21320" y="11313"/>
                </a:lnTo>
                <a:lnTo>
                  <a:pt x="21319" y="11310"/>
                </a:lnTo>
                <a:cubicBezTo>
                  <a:pt x="21484" y="11218"/>
                  <a:pt x="21600" y="11026"/>
                  <a:pt x="21600" y="10800"/>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1" name="Shape 2787"/>
          <p:cNvSpPr/>
          <p:nvPr/>
        </p:nvSpPr>
        <p:spPr>
          <a:xfrm>
            <a:off x="7035960" y="1692414"/>
            <a:ext cx="377598" cy="377850"/>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2" name="TextBox 51"/>
          <p:cNvSpPr txBox="1"/>
          <p:nvPr/>
        </p:nvSpPr>
        <p:spPr>
          <a:xfrm>
            <a:off x="4954680" y="4228390"/>
            <a:ext cx="1829006" cy="350673"/>
          </a:xfrm>
          <a:prstGeom prst="rect">
            <a:avLst/>
          </a:prstGeom>
          <a:noFill/>
        </p:spPr>
        <p:txBody>
          <a:bodyPr wrap="square" rtlCol="0">
            <a:spAutoFit/>
          </a:bodyPr>
          <a:lstStyle/>
          <a:p>
            <a:pPr algn="ctr">
              <a:lnSpc>
                <a:spcPts val="2220"/>
              </a:lnSpc>
            </a:pPr>
            <a:r>
              <a:rPr lang="en-US" sz="1400" dirty="0">
                <a:ea typeface="Lato Light" charset="0"/>
                <a:cs typeface="Poppins" pitchFamily="2" charset="77"/>
              </a:rPr>
              <a:t>Work schedule</a:t>
            </a:r>
          </a:p>
        </p:txBody>
      </p:sp>
      <p:sp>
        <p:nvSpPr>
          <p:cNvPr id="53" name="Rectangle 52"/>
          <p:cNvSpPr/>
          <p:nvPr/>
        </p:nvSpPr>
        <p:spPr>
          <a:xfrm>
            <a:off x="4854556" y="3783324"/>
            <a:ext cx="2026067" cy="307777"/>
          </a:xfrm>
          <a:prstGeom prst="rect">
            <a:avLst/>
          </a:prstGeom>
        </p:spPr>
        <p:txBody>
          <a:bodyPr wrap="none">
            <a:spAutoFit/>
          </a:bodyPr>
          <a:lstStyle/>
          <a:p>
            <a:pPr algn="ctr"/>
            <a:r>
              <a:rPr lang="en-US" sz="1400" b="1" dirty="0">
                <a:ea typeface="Roboto" charset="0"/>
                <a:cs typeface="Poppins" pitchFamily="2" charset="77"/>
              </a:rPr>
              <a:t> Maintaining consistency</a:t>
            </a:r>
          </a:p>
        </p:txBody>
      </p:sp>
      <p:sp>
        <p:nvSpPr>
          <p:cNvPr id="54" name="TextBox 53"/>
          <p:cNvSpPr txBox="1"/>
          <p:nvPr/>
        </p:nvSpPr>
        <p:spPr>
          <a:xfrm>
            <a:off x="6321269" y="2820117"/>
            <a:ext cx="1829006" cy="633443"/>
          </a:xfrm>
          <a:prstGeom prst="rect">
            <a:avLst/>
          </a:prstGeom>
          <a:noFill/>
        </p:spPr>
        <p:txBody>
          <a:bodyPr wrap="square" rtlCol="0">
            <a:spAutoFit/>
          </a:bodyPr>
          <a:lstStyle/>
          <a:p>
            <a:pPr algn="ctr">
              <a:lnSpc>
                <a:spcPts val="2220"/>
              </a:lnSpc>
            </a:pPr>
            <a:r>
              <a:rPr lang="en-US" sz="1400" dirty="0">
                <a:ea typeface="Lato Light" charset="0"/>
                <a:cs typeface="Poppins" pitchFamily="2" charset="77"/>
              </a:rPr>
              <a:t>Working around customer needs</a:t>
            </a:r>
          </a:p>
        </p:txBody>
      </p:sp>
      <p:sp>
        <p:nvSpPr>
          <p:cNvPr id="55" name="Rectangle 54"/>
          <p:cNvSpPr/>
          <p:nvPr/>
        </p:nvSpPr>
        <p:spPr>
          <a:xfrm>
            <a:off x="6370806" y="2375051"/>
            <a:ext cx="1726755" cy="369332"/>
          </a:xfrm>
          <a:prstGeom prst="rect">
            <a:avLst/>
          </a:prstGeom>
        </p:spPr>
        <p:txBody>
          <a:bodyPr wrap="none">
            <a:spAutoFit/>
          </a:bodyPr>
          <a:lstStyle/>
          <a:p>
            <a:pPr algn="ctr"/>
            <a:r>
              <a:rPr lang="en-US" b="1" dirty="0">
                <a:ea typeface="Roboto" charset="0"/>
                <a:cs typeface="Poppins" pitchFamily="2" charset="77"/>
              </a:rPr>
              <a:t>Customer needs</a:t>
            </a:r>
          </a:p>
        </p:txBody>
      </p:sp>
      <p:sp>
        <p:nvSpPr>
          <p:cNvPr id="58" name="TextBox 57"/>
          <p:cNvSpPr txBox="1"/>
          <p:nvPr/>
        </p:nvSpPr>
        <p:spPr>
          <a:xfrm>
            <a:off x="3583218" y="2820117"/>
            <a:ext cx="1829006" cy="633443"/>
          </a:xfrm>
          <a:prstGeom prst="rect">
            <a:avLst/>
          </a:prstGeom>
          <a:noFill/>
        </p:spPr>
        <p:txBody>
          <a:bodyPr wrap="square" rtlCol="0">
            <a:spAutoFit/>
          </a:bodyPr>
          <a:lstStyle/>
          <a:p>
            <a:pPr algn="ctr">
              <a:lnSpc>
                <a:spcPts val="2220"/>
              </a:lnSpc>
            </a:pPr>
            <a:r>
              <a:rPr lang="en-US" sz="1400" dirty="0">
                <a:ea typeface="Lato Light" charset="0"/>
                <a:cs typeface="Poppins" pitchFamily="2" charset="77"/>
              </a:rPr>
              <a:t>Advantages and Disadvantages</a:t>
            </a:r>
          </a:p>
        </p:txBody>
      </p:sp>
      <p:sp>
        <p:nvSpPr>
          <p:cNvPr id="59" name="Rectangle 58"/>
          <p:cNvSpPr/>
          <p:nvPr/>
        </p:nvSpPr>
        <p:spPr>
          <a:xfrm>
            <a:off x="3688376" y="2375051"/>
            <a:ext cx="1615507" cy="369332"/>
          </a:xfrm>
          <a:prstGeom prst="rect">
            <a:avLst/>
          </a:prstGeom>
        </p:spPr>
        <p:txBody>
          <a:bodyPr wrap="none">
            <a:spAutoFit/>
          </a:bodyPr>
          <a:lstStyle/>
          <a:p>
            <a:pPr algn="ctr"/>
            <a:r>
              <a:rPr lang="en-US" b="1" dirty="0">
                <a:ea typeface="Roboto" charset="0"/>
                <a:cs typeface="Poppins" pitchFamily="2" charset="77"/>
              </a:rPr>
              <a:t>Digital nomads</a:t>
            </a:r>
          </a:p>
        </p:txBody>
      </p:sp>
      <p:sp>
        <p:nvSpPr>
          <p:cNvPr id="60" name="TextBox 59"/>
          <p:cNvSpPr txBox="1"/>
          <p:nvPr/>
        </p:nvSpPr>
        <p:spPr>
          <a:xfrm>
            <a:off x="7664323" y="4228390"/>
            <a:ext cx="1829006" cy="633443"/>
          </a:xfrm>
          <a:prstGeom prst="rect">
            <a:avLst/>
          </a:prstGeom>
          <a:noFill/>
        </p:spPr>
        <p:txBody>
          <a:bodyPr wrap="square" rtlCol="0">
            <a:spAutoFit/>
          </a:bodyPr>
          <a:lstStyle/>
          <a:p>
            <a:pPr algn="ctr">
              <a:lnSpc>
                <a:spcPts val="2220"/>
              </a:lnSpc>
            </a:pPr>
            <a:r>
              <a:rPr lang="en-US" sz="1400" dirty="0">
                <a:ea typeface="Lato Light" charset="0"/>
                <a:cs typeface="Poppins" pitchFamily="2" charset="77"/>
              </a:rPr>
              <a:t>Working around customer needs</a:t>
            </a:r>
          </a:p>
        </p:txBody>
      </p:sp>
      <p:sp>
        <p:nvSpPr>
          <p:cNvPr id="61" name="Rectangle 60"/>
          <p:cNvSpPr/>
          <p:nvPr/>
        </p:nvSpPr>
        <p:spPr>
          <a:xfrm>
            <a:off x="7694433" y="3783324"/>
            <a:ext cx="1745285" cy="369332"/>
          </a:xfrm>
          <a:prstGeom prst="rect">
            <a:avLst/>
          </a:prstGeom>
        </p:spPr>
        <p:txBody>
          <a:bodyPr wrap="none">
            <a:spAutoFit/>
          </a:bodyPr>
          <a:lstStyle/>
          <a:p>
            <a:pPr algn="ctr"/>
            <a:r>
              <a:rPr lang="en-US" b="1" dirty="0">
                <a:ea typeface="Roboto" charset="0"/>
                <a:cs typeface="Poppins" pitchFamily="2" charset="77"/>
              </a:rPr>
              <a:t>Employee needs</a:t>
            </a:r>
          </a:p>
        </p:txBody>
      </p:sp>
      <p:sp>
        <p:nvSpPr>
          <p:cNvPr id="62" name="TextBox 61"/>
          <p:cNvSpPr txBox="1"/>
          <p:nvPr/>
        </p:nvSpPr>
        <p:spPr>
          <a:xfrm>
            <a:off x="2241892" y="4228390"/>
            <a:ext cx="1829006" cy="350673"/>
          </a:xfrm>
          <a:prstGeom prst="rect">
            <a:avLst/>
          </a:prstGeom>
          <a:noFill/>
        </p:spPr>
        <p:txBody>
          <a:bodyPr wrap="square" rtlCol="0">
            <a:spAutoFit/>
          </a:bodyPr>
          <a:lstStyle/>
          <a:p>
            <a:pPr algn="ctr">
              <a:lnSpc>
                <a:spcPts val="2220"/>
              </a:lnSpc>
            </a:pPr>
            <a:r>
              <a:rPr lang="en-US" sz="1400" dirty="0" err="1">
                <a:ea typeface="Lato Light" charset="0"/>
                <a:cs typeface="Poppins" pitchFamily="2" charset="77"/>
              </a:rPr>
              <a:t>Flexicutiry</a:t>
            </a:r>
            <a:r>
              <a:rPr lang="en-US" sz="1400" dirty="0">
                <a:ea typeface="Lato Light" charset="0"/>
                <a:cs typeface="Poppins" pitchFamily="2" charset="77"/>
              </a:rPr>
              <a:t> approaches</a:t>
            </a:r>
          </a:p>
        </p:txBody>
      </p:sp>
      <p:sp>
        <p:nvSpPr>
          <p:cNvPr id="63" name="Rectangle 62"/>
          <p:cNvSpPr/>
          <p:nvPr/>
        </p:nvSpPr>
        <p:spPr>
          <a:xfrm>
            <a:off x="2571341" y="3783324"/>
            <a:ext cx="1166923" cy="369332"/>
          </a:xfrm>
          <a:prstGeom prst="rect">
            <a:avLst/>
          </a:prstGeom>
        </p:spPr>
        <p:txBody>
          <a:bodyPr wrap="none">
            <a:spAutoFit/>
          </a:bodyPr>
          <a:lstStyle/>
          <a:p>
            <a:pPr algn="ctr"/>
            <a:r>
              <a:rPr lang="en-US" b="1" dirty="0">
                <a:ea typeface="Roboto" charset="0"/>
                <a:cs typeface="Poppins" pitchFamily="2" charset="77"/>
              </a:rPr>
              <a:t>Flexicurity</a:t>
            </a:r>
          </a:p>
        </p:txBody>
      </p:sp>
      <p:sp>
        <p:nvSpPr>
          <p:cNvPr id="33" name="object 16"/>
          <p:cNvSpPr txBox="1">
            <a:spLocks/>
          </p:cNvSpPr>
          <p:nvPr/>
        </p:nvSpPr>
        <p:spPr>
          <a:xfrm>
            <a:off x="4385405" y="249441"/>
            <a:ext cx="3101554"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800" b="1" spc="-150" dirty="0" err="1"/>
              <a:t>Summing</a:t>
            </a:r>
            <a:r>
              <a:rPr lang="es-ES" sz="4800" b="1" spc="-150" dirty="0"/>
              <a:t> Up</a:t>
            </a:r>
          </a:p>
        </p:txBody>
      </p:sp>
    </p:spTree>
    <p:extLst>
      <p:ext uri="{BB962C8B-B14F-4D97-AF65-F5344CB8AC3E}">
        <p14:creationId xmlns:p14="http://schemas.microsoft.com/office/powerpoint/2010/main" val="256227631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3">
            <a:extLst>
              <a:ext uri="{FF2B5EF4-FFF2-40B4-BE49-F238E27FC236}">
                <a16:creationId xmlns:a16="http://schemas.microsoft.com/office/drawing/2014/main" id="{0D7082F2-6F3F-45E2-897E-9681B89C5378}"/>
              </a:ext>
            </a:extLst>
          </p:cNvPr>
          <p:cNvGrpSpPr/>
          <p:nvPr/>
        </p:nvGrpSpPr>
        <p:grpSpPr>
          <a:xfrm>
            <a:off x="592431" y="2790079"/>
            <a:ext cx="2354739" cy="1796017"/>
            <a:chOff x="1354394" y="4326737"/>
            <a:chExt cx="3443604" cy="2854960"/>
          </a:xfrm>
        </p:grpSpPr>
        <p:sp>
          <p:nvSpPr>
            <p:cNvPr id="3" name="object 4">
              <a:extLst>
                <a:ext uri="{FF2B5EF4-FFF2-40B4-BE49-F238E27FC236}">
                  <a16:creationId xmlns:a16="http://schemas.microsoft.com/office/drawing/2014/main" id="{3B7B285E-B262-4721-A27A-C50690B1A06E}"/>
                </a:ext>
              </a:extLst>
            </p:cNvPr>
            <p:cNvSpPr/>
            <p:nvPr/>
          </p:nvSpPr>
          <p:spPr>
            <a:xfrm>
              <a:off x="1354394"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4" name="object 5">
              <a:extLst>
                <a:ext uri="{FF2B5EF4-FFF2-40B4-BE49-F238E27FC236}">
                  <a16:creationId xmlns:a16="http://schemas.microsoft.com/office/drawing/2014/main" id="{DA6174D9-D615-428F-B3C5-C651BDE480BD}"/>
                </a:ext>
              </a:extLst>
            </p:cNvPr>
            <p:cNvSpPr/>
            <p:nvPr/>
          </p:nvSpPr>
          <p:spPr>
            <a:xfrm>
              <a:off x="2601791"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6" name="object 7">
            <a:extLst>
              <a:ext uri="{FF2B5EF4-FFF2-40B4-BE49-F238E27FC236}">
                <a16:creationId xmlns:a16="http://schemas.microsoft.com/office/drawing/2014/main" id="{3A29F252-9D1F-429C-B3A1-4BA0E562C7D4}"/>
              </a:ext>
            </a:extLst>
          </p:cNvPr>
          <p:cNvSpPr txBox="1"/>
          <p:nvPr/>
        </p:nvSpPr>
        <p:spPr>
          <a:xfrm>
            <a:off x="1505186" y="2908925"/>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S</a:t>
            </a:r>
            <a:endParaRPr lang="en-GB" dirty="0">
              <a:latin typeface="Roboto"/>
              <a:cs typeface="Roboto"/>
            </a:endParaRPr>
          </a:p>
        </p:txBody>
      </p:sp>
      <p:grpSp>
        <p:nvGrpSpPr>
          <p:cNvPr id="7" name="object 8">
            <a:extLst>
              <a:ext uri="{FF2B5EF4-FFF2-40B4-BE49-F238E27FC236}">
                <a16:creationId xmlns:a16="http://schemas.microsoft.com/office/drawing/2014/main" id="{97B6D11C-7F40-4FDC-912A-4F7DBDA32D37}"/>
              </a:ext>
            </a:extLst>
          </p:cNvPr>
          <p:cNvGrpSpPr/>
          <p:nvPr/>
        </p:nvGrpSpPr>
        <p:grpSpPr>
          <a:xfrm>
            <a:off x="3444004" y="2790204"/>
            <a:ext cx="2354739" cy="1796017"/>
            <a:chOff x="5400252" y="4326737"/>
            <a:chExt cx="3443604" cy="2854960"/>
          </a:xfrm>
        </p:grpSpPr>
        <p:sp>
          <p:nvSpPr>
            <p:cNvPr id="8" name="object 9">
              <a:extLst>
                <a:ext uri="{FF2B5EF4-FFF2-40B4-BE49-F238E27FC236}">
                  <a16:creationId xmlns:a16="http://schemas.microsoft.com/office/drawing/2014/main" id="{958F722F-4A6F-4C8E-A11F-F24FBFA2A95F}"/>
                </a:ext>
              </a:extLst>
            </p:cNvPr>
            <p:cNvSpPr/>
            <p:nvPr/>
          </p:nvSpPr>
          <p:spPr>
            <a:xfrm>
              <a:off x="5400252"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9" name="object 10">
              <a:extLst>
                <a:ext uri="{FF2B5EF4-FFF2-40B4-BE49-F238E27FC236}">
                  <a16:creationId xmlns:a16="http://schemas.microsoft.com/office/drawing/2014/main" id="{CF0C384B-2489-4BAD-ABC4-438ACA4AB5A1}"/>
                </a:ext>
              </a:extLst>
            </p:cNvPr>
            <p:cNvSpPr/>
            <p:nvPr/>
          </p:nvSpPr>
          <p:spPr>
            <a:xfrm>
              <a:off x="6647649"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2" name="object 13">
            <a:extLst>
              <a:ext uri="{FF2B5EF4-FFF2-40B4-BE49-F238E27FC236}">
                <a16:creationId xmlns:a16="http://schemas.microsoft.com/office/drawing/2014/main" id="{F01B1CC0-F803-4AED-9DB2-FF763CEBE838}"/>
              </a:ext>
            </a:extLst>
          </p:cNvPr>
          <p:cNvGrpSpPr/>
          <p:nvPr/>
        </p:nvGrpSpPr>
        <p:grpSpPr>
          <a:xfrm>
            <a:off x="6305081" y="2790204"/>
            <a:ext cx="2354739" cy="1796017"/>
            <a:chOff x="9446108" y="4326737"/>
            <a:chExt cx="3443604" cy="2854960"/>
          </a:xfrm>
        </p:grpSpPr>
        <p:sp>
          <p:nvSpPr>
            <p:cNvPr id="13" name="object 14">
              <a:extLst>
                <a:ext uri="{FF2B5EF4-FFF2-40B4-BE49-F238E27FC236}">
                  <a16:creationId xmlns:a16="http://schemas.microsoft.com/office/drawing/2014/main" id="{7AF5DDDA-772F-47E1-965F-C86598FC2A1C}"/>
                </a:ext>
              </a:extLst>
            </p:cNvPr>
            <p:cNvSpPr/>
            <p:nvPr/>
          </p:nvSpPr>
          <p:spPr>
            <a:xfrm>
              <a:off x="9446108"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4" name="object 15">
              <a:extLst>
                <a:ext uri="{FF2B5EF4-FFF2-40B4-BE49-F238E27FC236}">
                  <a16:creationId xmlns:a16="http://schemas.microsoft.com/office/drawing/2014/main" id="{6088FAB8-C789-43C1-B544-863D338E87C3}"/>
                </a:ext>
              </a:extLst>
            </p:cNvPr>
            <p:cNvSpPr/>
            <p:nvPr/>
          </p:nvSpPr>
          <p:spPr>
            <a:xfrm>
              <a:off x="10693506"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7" name="object 18">
            <a:extLst>
              <a:ext uri="{FF2B5EF4-FFF2-40B4-BE49-F238E27FC236}">
                <a16:creationId xmlns:a16="http://schemas.microsoft.com/office/drawing/2014/main" id="{50C05CB7-7761-440C-AE2D-C3A80F6AC8EF}"/>
              </a:ext>
            </a:extLst>
          </p:cNvPr>
          <p:cNvGrpSpPr/>
          <p:nvPr/>
        </p:nvGrpSpPr>
        <p:grpSpPr>
          <a:xfrm>
            <a:off x="9162170" y="2790079"/>
            <a:ext cx="2354739" cy="1796017"/>
            <a:chOff x="13491965" y="4326737"/>
            <a:chExt cx="3443604" cy="2854960"/>
          </a:xfrm>
        </p:grpSpPr>
        <p:sp>
          <p:nvSpPr>
            <p:cNvPr id="18" name="object 19">
              <a:extLst>
                <a:ext uri="{FF2B5EF4-FFF2-40B4-BE49-F238E27FC236}">
                  <a16:creationId xmlns:a16="http://schemas.microsoft.com/office/drawing/2014/main" id="{110BB883-884F-4429-92F6-3E2CCA37C1F8}"/>
                </a:ext>
              </a:extLst>
            </p:cNvPr>
            <p:cNvSpPr/>
            <p:nvPr/>
          </p:nvSpPr>
          <p:spPr>
            <a:xfrm>
              <a:off x="13491965" y="4796438"/>
              <a:ext cx="3443604" cy="2385060"/>
            </a:xfrm>
            <a:custGeom>
              <a:avLst/>
              <a:gdLst/>
              <a:ahLst/>
              <a:cxnLst/>
              <a:rect l="l" t="t" r="r" b="b"/>
              <a:pathLst>
                <a:path w="3443605"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9" name="object 20">
              <a:extLst>
                <a:ext uri="{FF2B5EF4-FFF2-40B4-BE49-F238E27FC236}">
                  <a16:creationId xmlns:a16="http://schemas.microsoft.com/office/drawing/2014/main" id="{201C009C-43C9-4847-BB06-8756B94039E6}"/>
                </a:ext>
              </a:extLst>
            </p:cNvPr>
            <p:cNvSpPr/>
            <p:nvPr/>
          </p:nvSpPr>
          <p:spPr>
            <a:xfrm>
              <a:off x="14739362"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20" name="object 16">
            <a:extLst>
              <a:ext uri="{FF2B5EF4-FFF2-40B4-BE49-F238E27FC236}">
                <a16:creationId xmlns:a16="http://schemas.microsoft.com/office/drawing/2014/main" id="{ADB24821-FE0A-4B69-BF92-164D5FD517B2}"/>
              </a:ext>
            </a:extLst>
          </p:cNvPr>
          <p:cNvSpPr txBox="1">
            <a:spLocks/>
          </p:cNvSpPr>
          <p:nvPr/>
        </p:nvSpPr>
        <p:spPr>
          <a:xfrm>
            <a:off x="4424400" y="987562"/>
            <a:ext cx="3378460"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n-GB" sz="4800" b="1" spc="-150" dirty="0"/>
              <a:t>SWOT Analysis </a:t>
            </a:r>
          </a:p>
        </p:txBody>
      </p:sp>
      <p:sp>
        <p:nvSpPr>
          <p:cNvPr id="22" name="object 17">
            <a:extLst>
              <a:ext uri="{FF2B5EF4-FFF2-40B4-BE49-F238E27FC236}">
                <a16:creationId xmlns:a16="http://schemas.microsoft.com/office/drawing/2014/main" id="{F825B41F-323D-4AD5-8617-310903B8F973}"/>
              </a:ext>
            </a:extLst>
          </p:cNvPr>
          <p:cNvSpPr txBox="1"/>
          <p:nvPr/>
        </p:nvSpPr>
        <p:spPr>
          <a:xfrm>
            <a:off x="3444004" y="1739050"/>
            <a:ext cx="4955787" cy="352661"/>
          </a:xfrm>
          <a:prstGeom prst="rect">
            <a:avLst/>
          </a:prstGeom>
        </p:spPr>
        <p:txBody>
          <a:bodyPr vert="horz" wrap="square" lIns="0" tIns="13970" rIns="0" bIns="0" rtlCol="0">
            <a:spAutoFit/>
          </a:bodyPr>
          <a:lstStyle/>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n-GB" sz="2200" b="0" i="0" u="none" strike="noStrike" kern="1200" cap="none" spc="-150" normalizeH="0" baseline="0" noProof="0" dirty="0">
                <a:ln>
                  <a:noFill/>
                </a:ln>
                <a:effectLst/>
                <a:uLnTx/>
                <a:uFillTx/>
                <a:latin typeface="+mj-lt"/>
                <a:ea typeface="+mn-ea"/>
                <a:cs typeface="Tahoma"/>
              </a:rPr>
              <a:t>SELF-EVALUATION</a:t>
            </a:r>
          </a:p>
        </p:txBody>
      </p:sp>
      <p:sp>
        <p:nvSpPr>
          <p:cNvPr id="23" name="object 7">
            <a:extLst>
              <a:ext uri="{FF2B5EF4-FFF2-40B4-BE49-F238E27FC236}">
                <a16:creationId xmlns:a16="http://schemas.microsoft.com/office/drawing/2014/main" id="{038F5340-9C91-4097-9A13-1281FD5D4A51}"/>
              </a:ext>
            </a:extLst>
          </p:cNvPr>
          <p:cNvSpPr txBox="1"/>
          <p:nvPr/>
        </p:nvSpPr>
        <p:spPr>
          <a:xfrm>
            <a:off x="4359451" y="2902587"/>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W</a:t>
            </a:r>
            <a:endParaRPr lang="en-GB" dirty="0">
              <a:latin typeface="Roboto"/>
              <a:cs typeface="Roboto"/>
            </a:endParaRPr>
          </a:p>
        </p:txBody>
      </p:sp>
      <p:sp>
        <p:nvSpPr>
          <p:cNvPr id="24" name="object 7">
            <a:extLst>
              <a:ext uri="{FF2B5EF4-FFF2-40B4-BE49-F238E27FC236}">
                <a16:creationId xmlns:a16="http://schemas.microsoft.com/office/drawing/2014/main" id="{97E1BA06-D4A0-4457-BBA1-5524048B4333}"/>
              </a:ext>
            </a:extLst>
          </p:cNvPr>
          <p:cNvSpPr txBox="1"/>
          <p:nvPr/>
        </p:nvSpPr>
        <p:spPr>
          <a:xfrm>
            <a:off x="7218533" y="2940650"/>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O</a:t>
            </a:r>
            <a:endParaRPr lang="en-GB" dirty="0">
              <a:latin typeface="Roboto"/>
              <a:cs typeface="Roboto"/>
            </a:endParaRPr>
          </a:p>
        </p:txBody>
      </p:sp>
      <p:sp>
        <p:nvSpPr>
          <p:cNvPr id="25" name="object 7">
            <a:extLst>
              <a:ext uri="{FF2B5EF4-FFF2-40B4-BE49-F238E27FC236}">
                <a16:creationId xmlns:a16="http://schemas.microsoft.com/office/drawing/2014/main" id="{31040799-8EAE-4690-A9C0-A3D715D3B95C}"/>
              </a:ext>
            </a:extLst>
          </p:cNvPr>
          <p:cNvSpPr txBox="1"/>
          <p:nvPr/>
        </p:nvSpPr>
        <p:spPr>
          <a:xfrm>
            <a:off x="10075621" y="2917006"/>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T</a:t>
            </a:r>
            <a:endParaRPr lang="en-GB" dirty="0">
              <a:latin typeface="Roboto"/>
              <a:cs typeface="Roboto"/>
            </a:endParaRPr>
          </a:p>
        </p:txBody>
      </p:sp>
      <p:sp>
        <p:nvSpPr>
          <p:cNvPr id="21" name="CuadroTexto 20"/>
          <p:cNvSpPr txBox="1"/>
          <p:nvPr/>
        </p:nvSpPr>
        <p:spPr>
          <a:xfrm>
            <a:off x="768674" y="3383292"/>
            <a:ext cx="1617942" cy="923330"/>
          </a:xfrm>
          <a:prstGeom prst="rect">
            <a:avLst/>
          </a:prstGeom>
          <a:noFill/>
        </p:spPr>
        <p:txBody>
          <a:bodyPr wrap="square" rtlCol="0">
            <a:spAutoFit/>
          </a:bodyPr>
          <a:lstStyle/>
          <a:p>
            <a:r>
              <a:rPr lang="en-GB"/>
              <a:t>Strenghts:</a:t>
            </a:r>
          </a:p>
          <a:p>
            <a:r>
              <a:rPr lang="en-GB"/>
              <a:t>-</a:t>
            </a:r>
          </a:p>
          <a:p>
            <a:r>
              <a:rPr lang="en-GB"/>
              <a:t>-</a:t>
            </a:r>
            <a:endParaRPr lang="en-GB" dirty="0"/>
          </a:p>
        </p:txBody>
      </p:sp>
      <p:sp>
        <p:nvSpPr>
          <p:cNvPr id="26" name="CuadroTexto 25"/>
          <p:cNvSpPr txBox="1"/>
          <p:nvPr/>
        </p:nvSpPr>
        <p:spPr>
          <a:xfrm>
            <a:off x="3615429" y="3383292"/>
            <a:ext cx="1617942" cy="923330"/>
          </a:xfrm>
          <a:prstGeom prst="rect">
            <a:avLst/>
          </a:prstGeom>
          <a:noFill/>
        </p:spPr>
        <p:txBody>
          <a:bodyPr wrap="square" rtlCol="0">
            <a:spAutoFit/>
          </a:bodyPr>
          <a:lstStyle/>
          <a:p>
            <a:r>
              <a:rPr lang="en-GB"/>
              <a:t>Weaknesses:</a:t>
            </a:r>
          </a:p>
          <a:p>
            <a:r>
              <a:rPr lang="en-GB"/>
              <a:t>-</a:t>
            </a:r>
          </a:p>
          <a:p>
            <a:r>
              <a:rPr lang="en-GB"/>
              <a:t>-</a:t>
            </a:r>
            <a:endParaRPr lang="en-GB" dirty="0"/>
          </a:p>
        </p:txBody>
      </p:sp>
      <p:sp>
        <p:nvSpPr>
          <p:cNvPr id="27" name="CuadroTexto 26"/>
          <p:cNvSpPr txBox="1"/>
          <p:nvPr/>
        </p:nvSpPr>
        <p:spPr>
          <a:xfrm>
            <a:off x="6409562" y="3403610"/>
            <a:ext cx="1617942" cy="923330"/>
          </a:xfrm>
          <a:prstGeom prst="rect">
            <a:avLst/>
          </a:prstGeom>
          <a:noFill/>
        </p:spPr>
        <p:txBody>
          <a:bodyPr wrap="square" rtlCol="0">
            <a:spAutoFit/>
          </a:bodyPr>
          <a:lstStyle/>
          <a:p>
            <a:r>
              <a:rPr lang="en-GB"/>
              <a:t>Opportunities:</a:t>
            </a:r>
          </a:p>
          <a:p>
            <a:r>
              <a:rPr lang="en-GB"/>
              <a:t>-</a:t>
            </a:r>
          </a:p>
          <a:p>
            <a:r>
              <a:rPr lang="en-GB"/>
              <a:t>-</a:t>
            </a:r>
            <a:endParaRPr lang="en-GB" dirty="0"/>
          </a:p>
        </p:txBody>
      </p:sp>
      <p:sp>
        <p:nvSpPr>
          <p:cNvPr id="28" name="CuadroTexto 27"/>
          <p:cNvSpPr txBox="1"/>
          <p:nvPr/>
        </p:nvSpPr>
        <p:spPr>
          <a:xfrm>
            <a:off x="9206170" y="3403610"/>
            <a:ext cx="1617942" cy="923330"/>
          </a:xfrm>
          <a:prstGeom prst="rect">
            <a:avLst/>
          </a:prstGeom>
          <a:noFill/>
        </p:spPr>
        <p:txBody>
          <a:bodyPr wrap="square" rtlCol="0">
            <a:spAutoFit/>
          </a:bodyPr>
          <a:lstStyle/>
          <a:p>
            <a:r>
              <a:rPr lang="en-GB"/>
              <a:t>Threats:</a:t>
            </a:r>
          </a:p>
          <a:p>
            <a:r>
              <a:rPr lang="en-GB"/>
              <a:t>-</a:t>
            </a:r>
          </a:p>
          <a:p>
            <a:r>
              <a:rPr lang="en-GB"/>
              <a:t>-</a:t>
            </a:r>
            <a:endParaRPr lang="en-GB" dirty="0"/>
          </a:p>
        </p:txBody>
      </p:sp>
    </p:spTree>
    <p:extLst>
      <p:ext uri="{BB962C8B-B14F-4D97-AF65-F5344CB8AC3E}">
        <p14:creationId xmlns:p14="http://schemas.microsoft.com/office/powerpoint/2010/main" val="3445985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2" y="2814121"/>
            <a:ext cx="9814818" cy="646331"/>
          </a:xfrm>
          <a:prstGeom prst="rect">
            <a:avLst/>
          </a:prstGeom>
          <a:noFill/>
        </p:spPr>
        <p:txBody>
          <a:bodyPr wrap="square" rtlCol="0">
            <a:spAutoFit/>
          </a:bodyPr>
          <a:lstStyle/>
          <a:p>
            <a:r>
              <a:rPr lang="en-US" dirty="0"/>
              <a:t>Takeaway 1: people who make their living using telecommunication technologies and live a nomadic lifestyle are referred to as digital nomads</a:t>
            </a:r>
          </a:p>
        </p:txBody>
      </p:sp>
      <p:sp>
        <p:nvSpPr>
          <p:cNvPr id="12" name="CuadroTexto 11"/>
          <p:cNvSpPr txBox="1"/>
          <p:nvPr/>
        </p:nvSpPr>
        <p:spPr>
          <a:xfrm>
            <a:off x="1615181" y="3530217"/>
            <a:ext cx="9458103" cy="646331"/>
          </a:xfrm>
          <a:prstGeom prst="rect">
            <a:avLst/>
          </a:prstGeom>
          <a:noFill/>
        </p:spPr>
        <p:txBody>
          <a:bodyPr wrap="square" rtlCol="0">
            <a:spAutoFit/>
          </a:bodyPr>
          <a:lstStyle/>
          <a:p>
            <a:r>
              <a:rPr lang="en-US" dirty="0"/>
              <a:t>Takeaway 2: A digital nomad refers to individuals who work remotely using information and communications technology</a:t>
            </a:r>
          </a:p>
        </p:txBody>
      </p:sp>
      <p:sp>
        <p:nvSpPr>
          <p:cNvPr id="13" name="CuadroTexto 12"/>
          <p:cNvSpPr txBox="1"/>
          <p:nvPr/>
        </p:nvSpPr>
        <p:spPr>
          <a:xfrm>
            <a:off x="1605565" y="4284374"/>
            <a:ext cx="8834672" cy="369332"/>
          </a:xfrm>
          <a:prstGeom prst="rect">
            <a:avLst/>
          </a:prstGeom>
          <a:noFill/>
        </p:spPr>
        <p:txBody>
          <a:bodyPr wrap="square" rtlCol="0">
            <a:spAutoFit/>
          </a:bodyPr>
          <a:lstStyle/>
          <a:p>
            <a:r>
              <a:rPr lang="en-US" dirty="0"/>
              <a:t>Takeaway 3: Set a work schedule to improve your work consistency</a:t>
            </a:r>
          </a:p>
        </p:txBody>
      </p:sp>
      <p:sp>
        <p:nvSpPr>
          <p:cNvPr id="14" name="CuadroTexto 13"/>
          <p:cNvSpPr txBox="1"/>
          <p:nvPr/>
        </p:nvSpPr>
        <p:spPr>
          <a:xfrm>
            <a:off x="1578484" y="4994445"/>
            <a:ext cx="8128224" cy="646331"/>
          </a:xfrm>
          <a:prstGeom prst="rect">
            <a:avLst/>
          </a:prstGeom>
          <a:noFill/>
        </p:spPr>
        <p:txBody>
          <a:bodyPr wrap="square" rtlCol="0">
            <a:spAutoFit/>
          </a:bodyPr>
          <a:lstStyle/>
          <a:p>
            <a:r>
              <a:rPr lang="en-US" dirty="0"/>
              <a:t>Takeaway 4: identifying and work around customer and employee needs by utilizing technology platforms</a:t>
            </a:r>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Key takeaways:</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es-ES" sz="9600" b="1" spc="95">
                <a:solidFill>
                  <a:schemeClr val="bg1"/>
                </a:solidFill>
                <a:latin typeface="Roboto"/>
                <a:cs typeface="Roboto"/>
              </a:rPr>
              <a:t>Thank</a:t>
            </a:r>
            <a:r>
              <a:rPr lang="es-ES" sz="9600" b="1" spc="95" dirty="0">
                <a:solidFill>
                  <a:schemeClr val="bg1"/>
                </a:solidFill>
                <a:latin typeface="Roboto"/>
                <a:cs typeface="Roboto"/>
              </a:rPr>
              <a:t>-</a:t>
            </a:r>
            <a:r>
              <a:rPr lang="es-ES" sz="9600" b="1" spc="-50">
                <a:solidFill>
                  <a:schemeClr val="bg1"/>
                </a:solidFill>
                <a:latin typeface="Roboto"/>
                <a:cs typeface="Roboto"/>
              </a:rPr>
              <a:t>you</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3" y="2814121"/>
            <a:ext cx="2313005" cy="369332"/>
          </a:xfrm>
          <a:prstGeom prst="rect">
            <a:avLst/>
          </a:prstGeom>
          <a:noFill/>
        </p:spPr>
        <p:txBody>
          <a:bodyPr wrap="none" rtlCol="0">
            <a:spAutoFit/>
          </a:bodyPr>
          <a:lstStyle/>
          <a:p>
            <a:r>
              <a:rPr lang="es-ES" dirty="0" err="1"/>
              <a:t>Objective</a:t>
            </a:r>
            <a:r>
              <a:rPr lang="es-ES" dirty="0"/>
              <a:t> 1: </a:t>
            </a:r>
            <a:r>
              <a:rPr lang="en-US" dirty="0"/>
              <a:t>Flexicurity</a:t>
            </a:r>
            <a:endParaRPr lang="en-GB" dirty="0"/>
          </a:p>
        </p:txBody>
      </p:sp>
      <p:sp>
        <p:nvSpPr>
          <p:cNvPr id="12" name="CuadroTexto 11"/>
          <p:cNvSpPr txBox="1"/>
          <p:nvPr/>
        </p:nvSpPr>
        <p:spPr>
          <a:xfrm>
            <a:off x="1615182" y="3530217"/>
            <a:ext cx="2757230" cy="369332"/>
          </a:xfrm>
          <a:prstGeom prst="rect">
            <a:avLst/>
          </a:prstGeom>
          <a:noFill/>
        </p:spPr>
        <p:txBody>
          <a:bodyPr wrap="none" rtlCol="0">
            <a:spAutoFit/>
          </a:bodyPr>
          <a:lstStyle/>
          <a:p>
            <a:r>
              <a:rPr lang="es-ES" dirty="0" err="1"/>
              <a:t>Objective</a:t>
            </a:r>
            <a:r>
              <a:rPr lang="es-ES" dirty="0"/>
              <a:t> 2: </a:t>
            </a:r>
            <a:r>
              <a:rPr lang="en-US" dirty="0"/>
              <a:t>Digital nomads</a:t>
            </a:r>
            <a:endParaRPr lang="en-GB" dirty="0"/>
          </a:p>
        </p:txBody>
      </p:sp>
      <p:sp>
        <p:nvSpPr>
          <p:cNvPr id="13" name="CuadroTexto 12"/>
          <p:cNvSpPr txBox="1"/>
          <p:nvPr/>
        </p:nvSpPr>
        <p:spPr>
          <a:xfrm>
            <a:off x="1605565" y="4284374"/>
            <a:ext cx="5787738" cy="369332"/>
          </a:xfrm>
          <a:prstGeom prst="rect">
            <a:avLst/>
          </a:prstGeom>
          <a:noFill/>
        </p:spPr>
        <p:txBody>
          <a:bodyPr wrap="none" rtlCol="0">
            <a:spAutoFit/>
          </a:bodyPr>
          <a:lstStyle/>
          <a:p>
            <a:r>
              <a:rPr lang="es-ES" dirty="0" err="1"/>
              <a:t>Objective</a:t>
            </a:r>
            <a:r>
              <a:rPr lang="es-ES" dirty="0"/>
              <a:t> 3: </a:t>
            </a:r>
            <a:r>
              <a:rPr lang="en-US" dirty="0"/>
              <a:t> Identifying work hours to maintain consistency</a:t>
            </a:r>
            <a:endParaRPr lang="en-GB" dirty="0"/>
          </a:p>
        </p:txBody>
      </p:sp>
      <p:sp>
        <p:nvSpPr>
          <p:cNvPr id="14" name="CuadroTexto 13"/>
          <p:cNvSpPr txBox="1"/>
          <p:nvPr/>
        </p:nvSpPr>
        <p:spPr>
          <a:xfrm>
            <a:off x="1578484" y="4994445"/>
            <a:ext cx="6774162" cy="369332"/>
          </a:xfrm>
          <a:prstGeom prst="rect">
            <a:avLst/>
          </a:prstGeom>
          <a:noFill/>
        </p:spPr>
        <p:txBody>
          <a:bodyPr wrap="none" rtlCol="0">
            <a:spAutoFit/>
          </a:bodyPr>
          <a:lstStyle/>
          <a:p>
            <a:r>
              <a:rPr lang="es-ES" dirty="0" err="1"/>
              <a:t>Objective</a:t>
            </a:r>
            <a:r>
              <a:rPr lang="es-ES" dirty="0"/>
              <a:t> 4: </a:t>
            </a:r>
            <a:r>
              <a:rPr lang="en-US" dirty="0"/>
              <a:t>Working time built around customer and employee needs</a:t>
            </a:r>
            <a:endParaRPr lang="en-GB" dirty="0"/>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OBJECTIVES AND GOALS</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dirty="0">
                <a:latin typeface="Calibri" panose="020F0502020204030204" pitchFamily="34" charset="0"/>
                <a:ea typeface="Calibri" panose="020F0502020204030204" pitchFamily="34" charset="0"/>
                <a:cs typeface="Times New Roman" panose="02020603050405020304" pitchFamily="18" charset="0"/>
              </a:rPr>
              <a:t>At the end of this module you will be able to:</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63814" y="758722"/>
            <a:ext cx="3482490"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5094683"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1.1: Flexicurity</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21273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1.1.1.: Defining Flexicurity</a:t>
            </a:r>
            <a:endParaRPr sz="2200" dirty="0">
              <a:latin typeface="+mj-lt"/>
              <a:cs typeface="Tahoma"/>
            </a:endParaRPr>
          </a:p>
        </p:txBody>
      </p:sp>
      <p:sp>
        <p:nvSpPr>
          <p:cNvPr id="4" name="Rectángulo 3"/>
          <p:cNvSpPr/>
          <p:nvPr/>
        </p:nvSpPr>
        <p:spPr>
          <a:xfrm>
            <a:off x="806971" y="2525263"/>
            <a:ext cx="10269068" cy="2308324"/>
          </a:xfrm>
          <a:prstGeom prst="rect">
            <a:avLst/>
          </a:prstGeom>
        </p:spPr>
        <p:txBody>
          <a:bodyPr wrap="square">
            <a:spAutoFit/>
          </a:bodyPr>
          <a:lstStyle/>
          <a:p>
            <a:pPr>
              <a:defRPr/>
            </a:pPr>
            <a:r>
              <a:rPr lang="en-US" altLang="es-ES" dirty="0">
                <a:latin typeface="Calibri" panose="020F0502020204030204" pitchFamily="34" charset="0"/>
                <a:cs typeface="Calibri" panose="020F0502020204030204" pitchFamily="34" charset="0"/>
              </a:rPr>
              <a:t>“Flexicurity is an integrated strategy for enhancing, at the same time, flexibility and security in the </a:t>
            </a:r>
            <a:r>
              <a:rPr lang="en-US" altLang="es-ES" dirty="0" err="1">
                <a:latin typeface="Calibri" panose="020F0502020204030204" pitchFamily="34" charset="0"/>
                <a:cs typeface="Calibri" panose="020F0502020204030204" pitchFamily="34" charset="0"/>
              </a:rPr>
              <a:t>labour</a:t>
            </a:r>
            <a:r>
              <a:rPr lang="en-US" altLang="es-ES" dirty="0">
                <a:latin typeface="Calibri" panose="020F0502020204030204" pitchFamily="34" charset="0"/>
                <a:cs typeface="Calibri" panose="020F0502020204030204" pitchFamily="34" charset="0"/>
              </a:rPr>
              <a:t> market. It attempts to reconcile employers' need for a flexible workforce with workers' need for security – confidence that they will not face long periods of unemployment.” </a:t>
            </a:r>
          </a:p>
          <a:p>
            <a:pPr>
              <a:defRPr/>
            </a:pPr>
            <a:r>
              <a:rPr lang="en-US" altLang="es-ES" dirty="0">
                <a:latin typeface="Calibri" panose="020F0502020204030204" pitchFamily="34" charset="0"/>
                <a:cs typeface="Calibri" panose="020F0502020204030204" pitchFamily="34" charset="0"/>
              </a:rPr>
              <a:t>(</a:t>
            </a:r>
            <a:r>
              <a:rPr lang="en-US" altLang="es-ES" dirty="0">
                <a:latin typeface="Calibri" panose="020F0502020204030204" pitchFamily="34" charset="0"/>
                <a:cs typeface="Calibri" panose="020F0502020204030204" pitchFamily="34" charset="0"/>
                <a:hlinkClick r:id="rId2"/>
              </a:rPr>
              <a:t>https://ec.europa.eu/social/main.jsp?langId=en&amp;catId=102</a:t>
            </a:r>
            <a:r>
              <a:rPr lang="en-US" altLang="es-ES" dirty="0">
                <a:latin typeface="Calibri" panose="020F0502020204030204" pitchFamily="34" charset="0"/>
                <a:cs typeface="Calibri" panose="020F0502020204030204" pitchFamily="34" charset="0"/>
              </a:rPr>
              <a:t>)</a:t>
            </a:r>
          </a:p>
          <a:p>
            <a:pPr>
              <a:defRPr/>
            </a:pPr>
            <a:endParaRPr lang="en-US" altLang="es-ES" dirty="0">
              <a:latin typeface="Calibri" panose="020F0502020204030204" pitchFamily="34" charset="0"/>
              <a:cs typeface="Calibri" panose="020F0502020204030204" pitchFamily="34" charset="0"/>
            </a:endParaRPr>
          </a:p>
          <a:p>
            <a:pPr>
              <a:defRPr/>
            </a:pPr>
            <a:r>
              <a:rPr lang="en-US" altLang="es-ES" dirty="0">
                <a:latin typeface="Calibri" panose="020F0502020204030204" pitchFamily="34" charset="0"/>
                <a:cs typeface="Calibri" panose="020F0502020204030204" pitchFamily="34" charset="0"/>
                <a:hlinkClick r:id="rId3"/>
              </a:rPr>
              <a:t>https://www.youtube.com/watch?v=8ZPSJ4vZK5c&amp;ab_channel=TheAudiopedia</a:t>
            </a: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0744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B9635E2A-11B6-4BDE-8CF3-04836B132949}"/>
              </a:ext>
            </a:extLst>
          </p:cNvPr>
          <p:cNvSpPr/>
          <p:nvPr/>
        </p:nvSpPr>
        <p:spPr>
          <a:xfrm>
            <a:off x="451453" y="1344031"/>
            <a:ext cx="5381311" cy="4556581"/>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13" name="object 3">
            <a:extLst>
              <a:ext uri="{FF2B5EF4-FFF2-40B4-BE49-F238E27FC236}">
                <a16:creationId xmlns:a16="http://schemas.microsoft.com/office/drawing/2014/main" id="{D66DD0A3-3814-4B5C-B75F-66739F13AE1F}"/>
              </a:ext>
            </a:extLst>
          </p:cNvPr>
          <p:cNvSpPr/>
          <p:nvPr/>
        </p:nvSpPr>
        <p:spPr>
          <a:xfrm>
            <a:off x="665018" y="1492369"/>
            <a:ext cx="5583382" cy="4556581"/>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4" name="object 5">
            <a:extLst>
              <a:ext uri="{FF2B5EF4-FFF2-40B4-BE49-F238E27FC236}">
                <a16:creationId xmlns:a16="http://schemas.microsoft.com/office/drawing/2014/main" id="{2F29875D-785F-4BA1-9954-A17D2F1C83EA}"/>
              </a:ext>
            </a:extLst>
          </p:cNvPr>
          <p:cNvSpPr/>
          <p:nvPr/>
        </p:nvSpPr>
        <p:spPr>
          <a:xfrm>
            <a:off x="2925131" y="1148640"/>
            <a:ext cx="329828" cy="296678"/>
          </a:xfrm>
          <a:custGeom>
            <a:avLst/>
            <a:gdLst/>
            <a:ahLst/>
            <a:cxnLst/>
            <a:rect l="l" t="t" r="r" b="b"/>
            <a:pathLst>
              <a:path w="581025" h="581025">
                <a:moveTo>
                  <a:pt x="581024" y="290512"/>
                </a:moveTo>
                <a:lnTo>
                  <a:pt x="577880" y="333139"/>
                </a:lnTo>
                <a:lnTo>
                  <a:pt x="568515" y="374843"/>
                </a:lnTo>
                <a:lnTo>
                  <a:pt x="553132" y="414722"/>
                </a:lnTo>
                <a:lnTo>
                  <a:pt x="532064" y="451912"/>
                </a:lnTo>
                <a:lnTo>
                  <a:pt x="505768" y="485608"/>
                </a:lnTo>
                <a:lnTo>
                  <a:pt x="474811" y="515081"/>
                </a:lnTo>
                <a:lnTo>
                  <a:pt x="439865" y="539693"/>
                </a:lnTo>
                <a:lnTo>
                  <a:pt x="401686" y="558911"/>
                </a:lnTo>
                <a:lnTo>
                  <a:pt x="361101" y="572318"/>
                </a:lnTo>
                <a:lnTo>
                  <a:pt x="318987" y="579626"/>
                </a:lnTo>
                <a:lnTo>
                  <a:pt x="290512" y="581024"/>
                </a:lnTo>
                <a:lnTo>
                  <a:pt x="283380" y="580937"/>
                </a:lnTo>
                <a:lnTo>
                  <a:pt x="240847" y="576748"/>
                </a:lnTo>
                <a:lnTo>
                  <a:pt x="199381" y="566361"/>
                </a:lnTo>
                <a:lnTo>
                  <a:pt x="159896" y="550006"/>
                </a:lnTo>
                <a:lnTo>
                  <a:pt x="123231" y="528029"/>
                </a:lnTo>
                <a:lnTo>
                  <a:pt x="90193" y="500916"/>
                </a:lnTo>
                <a:lnTo>
                  <a:pt x="61486" y="469243"/>
                </a:lnTo>
                <a:lnTo>
                  <a:pt x="37742" y="433707"/>
                </a:lnTo>
                <a:lnTo>
                  <a:pt x="19465" y="395064"/>
                </a:lnTo>
                <a:lnTo>
                  <a:pt x="7059" y="354166"/>
                </a:lnTo>
                <a:lnTo>
                  <a:pt x="786" y="311881"/>
                </a:lnTo>
                <a:lnTo>
                  <a:pt x="0" y="290512"/>
                </a:lnTo>
                <a:lnTo>
                  <a:pt x="87" y="283380"/>
                </a:lnTo>
                <a:lnTo>
                  <a:pt x="4276" y="240848"/>
                </a:lnTo>
                <a:lnTo>
                  <a:pt x="14663" y="199381"/>
                </a:lnTo>
                <a:lnTo>
                  <a:pt x="31018" y="159896"/>
                </a:lnTo>
                <a:lnTo>
                  <a:pt x="52995" y="123231"/>
                </a:lnTo>
                <a:lnTo>
                  <a:pt x="80108" y="90193"/>
                </a:lnTo>
                <a:lnTo>
                  <a:pt x="111781" y="61486"/>
                </a:lnTo>
                <a:lnTo>
                  <a:pt x="147317" y="37742"/>
                </a:lnTo>
                <a:lnTo>
                  <a:pt x="185960" y="19465"/>
                </a:lnTo>
                <a:lnTo>
                  <a:pt x="226858" y="7059"/>
                </a:lnTo>
                <a:lnTo>
                  <a:pt x="269143" y="786"/>
                </a:lnTo>
                <a:lnTo>
                  <a:pt x="290512" y="0"/>
                </a:lnTo>
                <a:lnTo>
                  <a:pt x="297644" y="87"/>
                </a:lnTo>
                <a:lnTo>
                  <a:pt x="340176" y="4276"/>
                </a:lnTo>
                <a:lnTo>
                  <a:pt x="381642" y="14663"/>
                </a:lnTo>
                <a:lnTo>
                  <a:pt x="421128" y="31018"/>
                </a:lnTo>
                <a:lnTo>
                  <a:pt x="457793" y="52995"/>
                </a:lnTo>
                <a:lnTo>
                  <a:pt x="490831" y="80108"/>
                </a:lnTo>
                <a:lnTo>
                  <a:pt x="519538" y="111781"/>
                </a:lnTo>
                <a:lnTo>
                  <a:pt x="543282" y="147317"/>
                </a:lnTo>
                <a:lnTo>
                  <a:pt x="561559" y="185960"/>
                </a:lnTo>
                <a:lnTo>
                  <a:pt x="573965" y="226858"/>
                </a:lnTo>
                <a:lnTo>
                  <a:pt x="580238" y="269143"/>
                </a:lnTo>
                <a:lnTo>
                  <a:pt x="581024" y="290512"/>
                </a:lnTo>
                <a:close/>
              </a:path>
            </a:pathLst>
          </a:custGeom>
          <a:solidFill>
            <a:srgbClr val="0CA373"/>
          </a:solidFill>
        </p:spPr>
        <p:txBody>
          <a:bodyPr wrap="square" lIns="0" tIns="0" rIns="0" bIns="0" rtlCol="0"/>
          <a:lstStyle/>
          <a:p>
            <a:endParaRPr/>
          </a:p>
        </p:txBody>
      </p:sp>
      <p:sp>
        <p:nvSpPr>
          <p:cNvPr id="9" name="object 16"/>
          <p:cNvSpPr txBox="1">
            <a:spLocks/>
          </p:cNvSpPr>
          <p:nvPr/>
        </p:nvSpPr>
        <p:spPr>
          <a:xfrm>
            <a:off x="3898047" y="152554"/>
            <a:ext cx="5513447"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800" b="1" spc="-150" dirty="0"/>
              <a:t>UNIT 1: Flexicurity</a:t>
            </a:r>
          </a:p>
        </p:txBody>
      </p:sp>
      <p:sp>
        <p:nvSpPr>
          <p:cNvPr id="10" name="object 17"/>
          <p:cNvSpPr txBox="1"/>
          <p:nvPr/>
        </p:nvSpPr>
        <p:spPr>
          <a:xfrm>
            <a:off x="3340767" y="957387"/>
            <a:ext cx="6396086" cy="352661"/>
          </a:xfrm>
          <a:prstGeom prst="rect">
            <a:avLst/>
          </a:prstGeom>
        </p:spPr>
        <p:txBody>
          <a:bodyPr vert="horz" wrap="square" lIns="0" tIns="13970" rIns="0" bIns="0" rtlCol="0">
            <a:spAutoFit/>
          </a:bodyPr>
          <a:lstStyle/>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s-ES" sz="2200" b="0" i="0" u="none" strike="noStrike" kern="1200" cap="none" spc="-150" normalizeH="0" baseline="0" noProof="0" dirty="0">
                <a:ln>
                  <a:noFill/>
                </a:ln>
                <a:effectLst/>
                <a:uLnTx/>
                <a:uFillTx/>
                <a:latin typeface="+mj-lt"/>
                <a:ea typeface="+mn-ea"/>
                <a:cs typeface="Tahoma"/>
              </a:rPr>
              <a:t>SECTION 1.1.2.: </a:t>
            </a:r>
            <a:r>
              <a:rPr kumimoji="0" lang="es-ES" sz="2200" b="0" i="0" u="none" strike="noStrike" kern="1200" cap="none" spc="-150" normalizeH="0" baseline="0" noProof="0" dirty="0" err="1">
                <a:ln>
                  <a:noFill/>
                </a:ln>
                <a:effectLst/>
                <a:uLnTx/>
                <a:uFillTx/>
                <a:latin typeface="+mj-lt"/>
                <a:ea typeface="+mn-ea"/>
                <a:cs typeface="Tahoma"/>
              </a:rPr>
              <a:t>Approaches</a:t>
            </a:r>
            <a:endParaRPr kumimoji="0" sz="2200" b="0" i="0" u="none" strike="noStrike" kern="1200" cap="none" spc="-150" normalizeH="0" baseline="0" noProof="0" dirty="0">
              <a:ln>
                <a:noFill/>
              </a:ln>
              <a:effectLst/>
              <a:uLnTx/>
              <a:uFillTx/>
              <a:latin typeface="+mj-lt"/>
              <a:ea typeface="+mn-ea"/>
              <a:cs typeface="Tahoma"/>
            </a:endParaRPr>
          </a:p>
        </p:txBody>
      </p:sp>
      <p:sp>
        <p:nvSpPr>
          <p:cNvPr id="11" name="Rectángulo 10"/>
          <p:cNvSpPr/>
          <p:nvPr/>
        </p:nvSpPr>
        <p:spPr>
          <a:xfrm>
            <a:off x="688802" y="1593656"/>
            <a:ext cx="4954761" cy="3662541"/>
          </a:xfrm>
          <a:prstGeom prst="rect">
            <a:avLst/>
          </a:prstGeom>
        </p:spPr>
        <p:txBody>
          <a:bodyPr wrap="square">
            <a:spAutoFit/>
          </a:bodyPr>
          <a:lstStyle/>
          <a:p>
            <a:pPr>
              <a:defRPr/>
            </a:pPr>
            <a:r>
              <a:rPr lang="en-GB" altLang="es-ES" b="1" dirty="0">
                <a:latin typeface="Calibri" panose="020F0502020204030204" pitchFamily="34" charset="0"/>
                <a:cs typeface="Calibri" panose="020F0502020204030204" pitchFamily="34" charset="0"/>
              </a:rPr>
              <a:t>Danish approach</a:t>
            </a:r>
          </a:p>
          <a:p>
            <a:pPr>
              <a:defRPr/>
            </a:pPr>
            <a:r>
              <a:rPr lang="en-US" dirty="0"/>
              <a:t>Less concerned with atypical types of employment, and rather builds on: </a:t>
            </a:r>
          </a:p>
          <a:p>
            <a:pPr>
              <a:defRPr/>
            </a:pPr>
            <a:endParaRPr lang="en-US" dirty="0"/>
          </a:p>
          <a:p>
            <a:pPr marL="285750" indent="-285750">
              <a:buFont typeface="Arial" panose="020B0604020202020204" pitchFamily="34" charset="0"/>
              <a:buChar char="•"/>
              <a:defRPr/>
            </a:pPr>
            <a:r>
              <a:rPr lang="en-US" sz="1600" dirty="0"/>
              <a:t>more flexibility for all workers through new ways of </a:t>
            </a:r>
            <a:r>
              <a:rPr lang="en-US" sz="1600" dirty="0" err="1"/>
              <a:t>organising</a:t>
            </a:r>
            <a:r>
              <a:rPr lang="en-US" sz="1600" dirty="0"/>
              <a:t> work, or through more diverse and flexible working time arrangements, accompanied by relaxed employment protection legislation; </a:t>
            </a:r>
          </a:p>
          <a:p>
            <a:pPr marL="285750" indent="-285750">
              <a:buFont typeface="Arial" panose="020B0604020202020204" pitchFamily="34" charset="0"/>
              <a:buChar char="•"/>
              <a:defRPr/>
            </a:pPr>
            <a:endParaRPr lang="en-US" sz="1600" dirty="0"/>
          </a:p>
          <a:p>
            <a:pPr marL="285750" indent="-285750">
              <a:buFont typeface="Arial" panose="020B0604020202020204" pitchFamily="34" charset="0"/>
              <a:buChar char="•"/>
              <a:defRPr/>
            </a:pPr>
            <a:r>
              <a:rPr lang="en-US" sz="1600" dirty="0"/>
              <a:t>extensive unemployment benefits providing income security to the unemployed; and </a:t>
            </a:r>
          </a:p>
          <a:p>
            <a:pPr marL="285750" indent="-285750">
              <a:buFont typeface="Arial" panose="020B0604020202020204" pitchFamily="34" charset="0"/>
              <a:buChar char="•"/>
              <a:defRPr/>
            </a:pPr>
            <a:endParaRPr lang="en-US" sz="1600" dirty="0"/>
          </a:p>
          <a:p>
            <a:pPr marL="285750" indent="-285750">
              <a:buFont typeface="Arial" panose="020B0604020202020204" pitchFamily="34" charset="0"/>
              <a:buChar char="•"/>
              <a:defRPr/>
            </a:pPr>
            <a:r>
              <a:rPr lang="en-US" sz="1600" dirty="0"/>
              <a:t>active </a:t>
            </a:r>
            <a:r>
              <a:rPr lang="en-US" sz="1600" dirty="0" err="1"/>
              <a:t>labour</a:t>
            </a:r>
            <a:r>
              <a:rPr lang="en-US" sz="1600" dirty="0"/>
              <a:t> market policies aimed at skill upgrading and activation of the unemployed.</a:t>
            </a:r>
            <a:endParaRPr lang="en-GB" altLang="es-ES" sz="1600" dirty="0">
              <a:latin typeface="Calibri" panose="020F0502020204030204" pitchFamily="34" charset="0"/>
              <a:cs typeface="Calibri" panose="020F0502020204030204" pitchFamily="34" charset="0"/>
            </a:endParaRPr>
          </a:p>
        </p:txBody>
      </p:sp>
      <p:sp>
        <p:nvSpPr>
          <p:cNvPr id="15" name="object 3">
            <a:extLst>
              <a:ext uri="{FF2B5EF4-FFF2-40B4-BE49-F238E27FC236}">
                <a16:creationId xmlns:a16="http://schemas.microsoft.com/office/drawing/2014/main" id="{54764D2A-4677-FEF0-1748-FD3CD0FBBCB1}"/>
              </a:ext>
            </a:extLst>
          </p:cNvPr>
          <p:cNvSpPr/>
          <p:nvPr/>
        </p:nvSpPr>
        <p:spPr>
          <a:xfrm>
            <a:off x="6272184" y="1346366"/>
            <a:ext cx="5381311" cy="4556581"/>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16" name="object 3">
            <a:extLst>
              <a:ext uri="{FF2B5EF4-FFF2-40B4-BE49-F238E27FC236}">
                <a16:creationId xmlns:a16="http://schemas.microsoft.com/office/drawing/2014/main" id="{894710E8-5121-2BE8-DD24-AD29724DC141}"/>
              </a:ext>
            </a:extLst>
          </p:cNvPr>
          <p:cNvSpPr/>
          <p:nvPr/>
        </p:nvSpPr>
        <p:spPr>
          <a:xfrm>
            <a:off x="6485749" y="1494704"/>
            <a:ext cx="5583382" cy="4556581"/>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17" name="Rectángulo 10">
            <a:extLst>
              <a:ext uri="{FF2B5EF4-FFF2-40B4-BE49-F238E27FC236}">
                <a16:creationId xmlns:a16="http://schemas.microsoft.com/office/drawing/2014/main" id="{4721CDA0-B7A7-F910-FBA9-9D36C7B17601}"/>
              </a:ext>
            </a:extLst>
          </p:cNvPr>
          <p:cNvSpPr/>
          <p:nvPr/>
        </p:nvSpPr>
        <p:spPr>
          <a:xfrm>
            <a:off x="6509533" y="1595991"/>
            <a:ext cx="4806167" cy="4524315"/>
          </a:xfrm>
          <a:prstGeom prst="rect">
            <a:avLst/>
          </a:prstGeom>
        </p:spPr>
        <p:txBody>
          <a:bodyPr wrap="square">
            <a:spAutoFit/>
          </a:bodyPr>
          <a:lstStyle/>
          <a:p>
            <a:pPr>
              <a:defRPr/>
            </a:pPr>
            <a:r>
              <a:rPr lang="en-GB" altLang="es-ES" b="1" dirty="0">
                <a:latin typeface="Calibri" panose="020F0502020204030204" pitchFamily="34" charset="0"/>
                <a:cs typeface="Calibri" panose="020F0502020204030204" pitchFamily="34" charset="0"/>
              </a:rPr>
              <a:t>Dutch approach</a:t>
            </a:r>
          </a:p>
          <a:p>
            <a:pPr marL="285750" indent="-285750">
              <a:buFont typeface="Arial" panose="020B0604020202020204" pitchFamily="34" charset="0"/>
              <a:buChar char="•"/>
              <a:defRPr/>
            </a:pPr>
            <a:r>
              <a:rPr lang="en-US" sz="1600" dirty="0"/>
              <a:t>Promotion of the use of atypical, flexible types of employment (by giving access to benefits to those on fixed-term, temporary, and part-time work contracts); </a:t>
            </a:r>
          </a:p>
          <a:p>
            <a:pPr marL="285750" indent="-285750">
              <a:buFont typeface="Arial" panose="020B0604020202020204" pitchFamily="34" charset="0"/>
              <a:buChar char="•"/>
              <a:defRPr/>
            </a:pPr>
            <a:r>
              <a:rPr lang="en-US" sz="1600" dirty="0"/>
              <a:t>while at the same time providing such flexible types of employment with similar rights concerning working conditions and social security as standard employment. </a:t>
            </a:r>
          </a:p>
          <a:p>
            <a:pPr>
              <a:defRPr/>
            </a:pPr>
            <a:endParaRPr lang="en-US" sz="1600" dirty="0"/>
          </a:p>
          <a:p>
            <a:pPr>
              <a:defRPr/>
            </a:pPr>
            <a:endParaRPr lang="en-US" sz="1600" dirty="0"/>
          </a:p>
          <a:p>
            <a:pPr>
              <a:defRPr/>
            </a:pPr>
            <a:r>
              <a:rPr lang="en-US" sz="1600" dirty="0"/>
              <a:t>Such an approach is more likely to be attractive to those countries where there are large numbers of ‘non-standard’ (e.g. part-time, fixed-term, temporary) workers.</a:t>
            </a:r>
            <a:endParaRPr lang="en-US" altLang="es-ES" sz="1600" dirty="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r>
              <a:rPr lang="en-US" altLang="es-ES" sz="1200" dirty="0">
                <a:latin typeface="Calibri" panose="020F0502020204030204" pitchFamily="34" charset="0"/>
                <a:cs typeface="Calibri" panose="020F0502020204030204" pitchFamily="34" charset="0"/>
              </a:rPr>
              <a:t>Sultana, R.G., 2012. Flexicurity: Implications for lifelong career guidance. The European Lifelong Guidance Policy Network.</a:t>
            </a:r>
            <a:endParaRPr lang="en-GB" altLang="es-ES" sz="1200" dirty="0">
              <a:latin typeface="Calibri" panose="020F0502020204030204" pitchFamily="34" charset="0"/>
              <a:cs typeface="Calibri" panose="020F0502020204030204" pitchFamily="34" charset="0"/>
            </a:endParaRPr>
          </a:p>
        </p:txBody>
      </p:sp>
      <p:sp>
        <p:nvSpPr>
          <p:cNvPr id="18" name="object 5">
            <a:extLst>
              <a:ext uri="{FF2B5EF4-FFF2-40B4-BE49-F238E27FC236}">
                <a16:creationId xmlns:a16="http://schemas.microsoft.com/office/drawing/2014/main" id="{4FB93349-7FE4-0162-2605-C20C0FC5B144}"/>
              </a:ext>
            </a:extLst>
          </p:cNvPr>
          <p:cNvSpPr/>
          <p:nvPr/>
        </p:nvSpPr>
        <p:spPr>
          <a:xfrm>
            <a:off x="8937041" y="1091336"/>
            <a:ext cx="329828" cy="296678"/>
          </a:xfrm>
          <a:custGeom>
            <a:avLst/>
            <a:gdLst/>
            <a:ahLst/>
            <a:cxnLst/>
            <a:rect l="l" t="t" r="r" b="b"/>
            <a:pathLst>
              <a:path w="581025" h="581025">
                <a:moveTo>
                  <a:pt x="581024" y="290512"/>
                </a:moveTo>
                <a:lnTo>
                  <a:pt x="577880" y="333139"/>
                </a:lnTo>
                <a:lnTo>
                  <a:pt x="568515" y="374843"/>
                </a:lnTo>
                <a:lnTo>
                  <a:pt x="553132" y="414722"/>
                </a:lnTo>
                <a:lnTo>
                  <a:pt x="532064" y="451912"/>
                </a:lnTo>
                <a:lnTo>
                  <a:pt x="505768" y="485608"/>
                </a:lnTo>
                <a:lnTo>
                  <a:pt x="474811" y="515081"/>
                </a:lnTo>
                <a:lnTo>
                  <a:pt x="439865" y="539693"/>
                </a:lnTo>
                <a:lnTo>
                  <a:pt x="401686" y="558911"/>
                </a:lnTo>
                <a:lnTo>
                  <a:pt x="361101" y="572318"/>
                </a:lnTo>
                <a:lnTo>
                  <a:pt x="318987" y="579626"/>
                </a:lnTo>
                <a:lnTo>
                  <a:pt x="290512" y="581024"/>
                </a:lnTo>
                <a:lnTo>
                  <a:pt x="283380" y="580937"/>
                </a:lnTo>
                <a:lnTo>
                  <a:pt x="240847" y="576748"/>
                </a:lnTo>
                <a:lnTo>
                  <a:pt x="199381" y="566361"/>
                </a:lnTo>
                <a:lnTo>
                  <a:pt x="159896" y="550006"/>
                </a:lnTo>
                <a:lnTo>
                  <a:pt x="123231" y="528029"/>
                </a:lnTo>
                <a:lnTo>
                  <a:pt x="90193" y="500916"/>
                </a:lnTo>
                <a:lnTo>
                  <a:pt x="61486" y="469243"/>
                </a:lnTo>
                <a:lnTo>
                  <a:pt x="37742" y="433707"/>
                </a:lnTo>
                <a:lnTo>
                  <a:pt x="19465" y="395064"/>
                </a:lnTo>
                <a:lnTo>
                  <a:pt x="7059" y="354166"/>
                </a:lnTo>
                <a:lnTo>
                  <a:pt x="786" y="311881"/>
                </a:lnTo>
                <a:lnTo>
                  <a:pt x="0" y="290512"/>
                </a:lnTo>
                <a:lnTo>
                  <a:pt x="87" y="283380"/>
                </a:lnTo>
                <a:lnTo>
                  <a:pt x="4276" y="240848"/>
                </a:lnTo>
                <a:lnTo>
                  <a:pt x="14663" y="199381"/>
                </a:lnTo>
                <a:lnTo>
                  <a:pt x="31018" y="159896"/>
                </a:lnTo>
                <a:lnTo>
                  <a:pt x="52995" y="123231"/>
                </a:lnTo>
                <a:lnTo>
                  <a:pt x="80108" y="90193"/>
                </a:lnTo>
                <a:lnTo>
                  <a:pt x="111781" y="61486"/>
                </a:lnTo>
                <a:lnTo>
                  <a:pt x="147317" y="37742"/>
                </a:lnTo>
                <a:lnTo>
                  <a:pt x="185960" y="19465"/>
                </a:lnTo>
                <a:lnTo>
                  <a:pt x="226858" y="7059"/>
                </a:lnTo>
                <a:lnTo>
                  <a:pt x="269143" y="786"/>
                </a:lnTo>
                <a:lnTo>
                  <a:pt x="290512" y="0"/>
                </a:lnTo>
                <a:lnTo>
                  <a:pt x="297644" y="87"/>
                </a:lnTo>
                <a:lnTo>
                  <a:pt x="340176" y="4276"/>
                </a:lnTo>
                <a:lnTo>
                  <a:pt x="381642" y="14663"/>
                </a:lnTo>
                <a:lnTo>
                  <a:pt x="421128" y="31018"/>
                </a:lnTo>
                <a:lnTo>
                  <a:pt x="457793" y="52995"/>
                </a:lnTo>
                <a:lnTo>
                  <a:pt x="490831" y="80108"/>
                </a:lnTo>
                <a:lnTo>
                  <a:pt x="519538" y="111781"/>
                </a:lnTo>
                <a:lnTo>
                  <a:pt x="543282" y="147317"/>
                </a:lnTo>
                <a:lnTo>
                  <a:pt x="561559" y="185960"/>
                </a:lnTo>
                <a:lnTo>
                  <a:pt x="573965" y="226858"/>
                </a:lnTo>
                <a:lnTo>
                  <a:pt x="580238" y="269143"/>
                </a:lnTo>
                <a:lnTo>
                  <a:pt x="581024" y="29051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624045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7981373"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1.2: Digital </a:t>
            </a:r>
            <a:r>
              <a:rPr lang="es-ES" sz="4800" kern="0" spc="-150" dirty="0" err="1">
                <a:solidFill>
                  <a:schemeClr val="tx1"/>
                </a:solidFill>
                <a:latin typeface="+mj-lt"/>
                <a:ea typeface="Tahoma" panose="020B0604030504040204" pitchFamily="34" charset="0"/>
                <a:cs typeface="Tahoma" panose="020B0604030504040204" pitchFamily="34" charset="0"/>
              </a:rPr>
              <a:t>Nomads</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696484"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1.2.1.: Defining Digital </a:t>
            </a:r>
            <a:r>
              <a:rPr lang="es-ES" sz="2200" spc="50" dirty="0" err="1">
                <a:latin typeface="+mj-lt"/>
                <a:cs typeface="Tahoma"/>
              </a:rPr>
              <a:t>nomads</a:t>
            </a:r>
            <a:endParaRPr sz="2200" dirty="0">
              <a:latin typeface="+mj-lt"/>
              <a:cs typeface="Tahoma"/>
            </a:endParaRPr>
          </a:p>
        </p:txBody>
      </p:sp>
      <p:sp>
        <p:nvSpPr>
          <p:cNvPr id="4" name="Rectángulo 3"/>
          <p:cNvSpPr/>
          <p:nvPr/>
        </p:nvSpPr>
        <p:spPr>
          <a:xfrm>
            <a:off x="806971" y="2525263"/>
            <a:ext cx="10269068" cy="3139321"/>
          </a:xfrm>
          <a:prstGeom prst="rect">
            <a:avLst/>
          </a:prstGeom>
        </p:spPr>
        <p:txBody>
          <a:bodyPr wrap="square">
            <a:spAutoFit/>
          </a:bodyPr>
          <a:lstStyle/>
          <a:p>
            <a:pPr algn="just">
              <a:defRPr/>
            </a:pPr>
            <a:r>
              <a:rPr lang="en-US" altLang="es-ES" dirty="0">
                <a:latin typeface="Calibri" panose="020F0502020204030204" pitchFamily="34" charset="0"/>
                <a:cs typeface="Calibri" panose="020F0502020204030204" pitchFamily="34" charset="0"/>
              </a:rPr>
              <a:t>First put forward by </a:t>
            </a:r>
            <a:r>
              <a:rPr lang="en-US" altLang="es-ES" dirty="0" err="1">
                <a:latin typeface="Calibri" panose="020F0502020204030204" pitchFamily="34" charset="0"/>
                <a:cs typeface="Calibri" panose="020F0502020204030204" pitchFamily="34" charset="0"/>
              </a:rPr>
              <a:t>Tsugio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Makimoto</a:t>
            </a:r>
            <a:r>
              <a:rPr lang="en-US" altLang="es-ES" dirty="0">
                <a:latin typeface="Calibri" panose="020F0502020204030204" pitchFamily="34" charset="0"/>
                <a:cs typeface="Calibri" panose="020F0502020204030204" pitchFamily="34" charset="0"/>
              </a:rPr>
              <a:t> and David Manners in their publication: “The Digital Nomad” (1997). They predicted the creation of a single, all-powerful communication system that would enable employees to work from anywhere.</a:t>
            </a:r>
          </a:p>
          <a:p>
            <a:pPr>
              <a:defRPr/>
            </a:pPr>
            <a:endParaRPr lang="en-US" altLang="es-ES" dirty="0">
              <a:latin typeface="Calibri" panose="020F0502020204030204" pitchFamily="34" charset="0"/>
              <a:cs typeface="Calibri" panose="020F0502020204030204" pitchFamily="34" charset="0"/>
            </a:endParaRPr>
          </a:p>
          <a:p>
            <a:pPr algn="just">
              <a:defRPr/>
            </a:pPr>
            <a:r>
              <a:rPr lang="en-US" altLang="es-ES" dirty="0">
                <a:latin typeface="Calibri" panose="020F0502020204030204" pitchFamily="34" charset="0"/>
                <a:cs typeface="Calibri" panose="020F0502020204030204" pitchFamily="34" charset="0"/>
              </a:rPr>
              <a:t>These are the people who make their living using telecommunication technologies and live a ‘nomadic’ lifestyle. They work from foreign countries, coffee shops, public libraries, co-working spaces, or recreational vehicles BUT get their work done through devices such as </a:t>
            </a:r>
            <a:r>
              <a:rPr lang="en-US" altLang="es-ES" dirty="0" err="1">
                <a:latin typeface="Calibri" panose="020F0502020204030204" pitchFamily="34" charset="0"/>
                <a:cs typeface="Calibri" panose="020F0502020204030204" pitchFamily="34" charset="0"/>
              </a:rPr>
              <a:t>smartphones</a:t>
            </a:r>
            <a:r>
              <a:rPr lang="en-US" altLang="es-ES" dirty="0">
                <a:latin typeface="Calibri" panose="020F0502020204030204" pitchFamily="34" charset="0"/>
                <a:cs typeface="Calibri" panose="020F0502020204030204" pitchFamily="34" charset="0"/>
              </a:rPr>
              <a:t> and laptops and use mobile hotspots.</a:t>
            </a:r>
          </a:p>
          <a:p>
            <a:pPr>
              <a:defRPr/>
            </a:pPr>
            <a:endParaRPr lang="en-US" altLang="es-ES" dirty="0">
              <a:latin typeface="Calibri" panose="020F0502020204030204" pitchFamily="34" charset="0"/>
              <a:cs typeface="Calibri" panose="020F0502020204030204" pitchFamily="34" charset="0"/>
            </a:endParaRPr>
          </a:p>
          <a:p>
            <a:pPr>
              <a:defRPr/>
            </a:pPr>
            <a:r>
              <a:rPr lang="en-US" altLang="es-ES" dirty="0">
                <a:latin typeface="Calibri" panose="020F0502020204030204" pitchFamily="34" charset="0"/>
                <a:cs typeface="Calibri" panose="020F0502020204030204" pitchFamily="34" charset="0"/>
                <a:hlinkClick r:id="rId2"/>
              </a:rPr>
              <a:t>https://www.youtube.com/watch?v=vBjA6QZbCoY&amp;ab_channel=Lana</a:t>
            </a: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26419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B9635E2A-11B6-4BDE-8CF3-04836B132949}"/>
              </a:ext>
            </a:extLst>
          </p:cNvPr>
          <p:cNvSpPr/>
          <p:nvPr/>
        </p:nvSpPr>
        <p:spPr>
          <a:xfrm>
            <a:off x="451453" y="1344031"/>
            <a:ext cx="5381311" cy="4556581"/>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13" name="object 3">
            <a:extLst>
              <a:ext uri="{FF2B5EF4-FFF2-40B4-BE49-F238E27FC236}">
                <a16:creationId xmlns:a16="http://schemas.microsoft.com/office/drawing/2014/main" id="{D66DD0A3-3814-4B5C-B75F-66739F13AE1F}"/>
              </a:ext>
            </a:extLst>
          </p:cNvPr>
          <p:cNvSpPr/>
          <p:nvPr/>
        </p:nvSpPr>
        <p:spPr>
          <a:xfrm>
            <a:off x="665018" y="1492369"/>
            <a:ext cx="5583382" cy="4556581"/>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4" name="object 5">
            <a:extLst>
              <a:ext uri="{FF2B5EF4-FFF2-40B4-BE49-F238E27FC236}">
                <a16:creationId xmlns:a16="http://schemas.microsoft.com/office/drawing/2014/main" id="{2F29875D-785F-4BA1-9954-A17D2F1C83EA}"/>
              </a:ext>
            </a:extLst>
          </p:cNvPr>
          <p:cNvSpPr/>
          <p:nvPr/>
        </p:nvSpPr>
        <p:spPr>
          <a:xfrm>
            <a:off x="2925131" y="1148640"/>
            <a:ext cx="329828" cy="296678"/>
          </a:xfrm>
          <a:custGeom>
            <a:avLst/>
            <a:gdLst/>
            <a:ahLst/>
            <a:cxnLst/>
            <a:rect l="l" t="t" r="r" b="b"/>
            <a:pathLst>
              <a:path w="581025" h="581025">
                <a:moveTo>
                  <a:pt x="581024" y="290512"/>
                </a:moveTo>
                <a:lnTo>
                  <a:pt x="577880" y="333139"/>
                </a:lnTo>
                <a:lnTo>
                  <a:pt x="568515" y="374843"/>
                </a:lnTo>
                <a:lnTo>
                  <a:pt x="553132" y="414722"/>
                </a:lnTo>
                <a:lnTo>
                  <a:pt x="532064" y="451912"/>
                </a:lnTo>
                <a:lnTo>
                  <a:pt x="505768" y="485608"/>
                </a:lnTo>
                <a:lnTo>
                  <a:pt x="474811" y="515081"/>
                </a:lnTo>
                <a:lnTo>
                  <a:pt x="439865" y="539693"/>
                </a:lnTo>
                <a:lnTo>
                  <a:pt x="401686" y="558911"/>
                </a:lnTo>
                <a:lnTo>
                  <a:pt x="361101" y="572318"/>
                </a:lnTo>
                <a:lnTo>
                  <a:pt x="318987" y="579626"/>
                </a:lnTo>
                <a:lnTo>
                  <a:pt x="290512" y="581024"/>
                </a:lnTo>
                <a:lnTo>
                  <a:pt x="283380" y="580937"/>
                </a:lnTo>
                <a:lnTo>
                  <a:pt x="240847" y="576748"/>
                </a:lnTo>
                <a:lnTo>
                  <a:pt x="199381" y="566361"/>
                </a:lnTo>
                <a:lnTo>
                  <a:pt x="159896" y="550006"/>
                </a:lnTo>
                <a:lnTo>
                  <a:pt x="123231" y="528029"/>
                </a:lnTo>
                <a:lnTo>
                  <a:pt x="90193" y="500916"/>
                </a:lnTo>
                <a:lnTo>
                  <a:pt x="61486" y="469243"/>
                </a:lnTo>
                <a:lnTo>
                  <a:pt x="37742" y="433707"/>
                </a:lnTo>
                <a:lnTo>
                  <a:pt x="19465" y="395064"/>
                </a:lnTo>
                <a:lnTo>
                  <a:pt x="7059" y="354166"/>
                </a:lnTo>
                <a:lnTo>
                  <a:pt x="786" y="311881"/>
                </a:lnTo>
                <a:lnTo>
                  <a:pt x="0" y="290512"/>
                </a:lnTo>
                <a:lnTo>
                  <a:pt x="87" y="283380"/>
                </a:lnTo>
                <a:lnTo>
                  <a:pt x="4276" y="240848"/>
                </a:lnTo>
                <a:lnTo>
                  <a:pt x="14663" y="199381"/>
                </a:lnTo>
                <a:lnTo>
                  <a:pt x="31018" y="159896"/>
                </a:lnTo>
                <a:lnTo>
                  <a:pt x="52995" y="123231"/>
                </a:lnTo>
                <a:lnTo>
                  <a:pt x="80108" y="90193"/>
                </a:lnTo>
                <a:lnTo>
                  <a:pt x="111781" y="61486"/>
                </a:lnTo>
                <a:lnTo>
                  <a:pt x="147317" y="37742"/>
                </a:lnTo>
                <a:lnTo>
                  <a:pt x="185960" y="19465"/>
                </a:lnTo>
                <a:lnTo>
                  <a:pt x="226858" y="7059"/>
                </a:lnTo>
                <a:lnTo>
                  <a:pt x="269143" y="786"/>
                </a:lnTo>
                <a:lnTo>
                  <a:pt x="290512" y="0"/>
                </a:lnTo>
                <a:lnTo>
                  <a:pt x="297644" y="87"/>
                </a:lnTo>
                <a:lnTo>
                  <a:pt x="340176" y="4276"/>
                </a:lnTo>
                <a:lnTo>
                  <a:pt x="381642" y="14663"/>
                </a:lnTo>
                <a:lnTo>
                  <a:pt x="421128" y="31018"/>
                </a:lnTo>
                <a:lnTo>
                  <a:pt x="457793" y="52995"/>
                </a:lnTo>
                <a:lnTo>
                  <a:pt x="490831" y="80108"/>
                </a:lnTo>
                <a:lnTo>
                  <a:pt x="519538" y="111781"/>
                </a:lnTo>
                <a:lnTo>
                  <a:pt x="543282" y="147317"/>
                </a:lnTo>
                <a:lnTo>
                  <a:pt x="561559" y="185960"/>
                </a:lnTo>
                <a:lnTo>
                  <a:pt x="573965" y="226858"/>
                </a:lnTo>
                <a:lnTo>
                  <a:pt x="580238" y="269143"/>
                </a:lnTo>
                <a:lnTo>
                  <a:pt x="581024" y="290512"/>
                </a:lnTo>
                <a:close/>
              </a:path>
            </a:pathLst>
          </a:custGeom>
          <a:solidFill>
            <a:srgbClr val="0CA373"/>
          </a:solidFill>
        </p:spPr>
        <p:txBody>
          <a:bodyPr wrap="square" lIns="0" tIns="0" rIns="0" bIns="0" rtlCol="0"/>
          <a:lstStyle/>
          <a:p>
            <a:endParaRPr/>
          </a:p>
        </p:txBody>
      </p:sp>
      <p:sp>
        <p:nvSpPr>
          <p:cNvPr id="9" name="object 16"/>
          <p:cNvSpPr txBox="1">
            <a:spLocks/>
          </p:cNvSpPr>
          <p:nvPr/>
        </p:nvSpPr>
        <p:spPr>
          <a:xfrm>
            <a:off x="3898047" y="152554"/>
            <a:ext cx="5513447"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800" b="1" spc="-150" dirty="0"/>
              <a:t>UNIT 1.2: Digital </a:t>
            </a:r>
            <a:r>
              <a:rPr lang="es-ES" sz="4800" b="1" spc="-150" dirty="0" err="1"/>
              <a:t>nomads</a:t>
            </a:r>
            <a:r>
              <a:rPr lang="es-ES" sz="4800" b="1" spc="-150" dirty="0"/>
              <a:t> </a:t>
            </a:r>
          </a:p>
        </p:txBody>
      </p:sp>
      <p:sp>
        <p:nvSpPr>
          <p:cNvPr id="10" name="object 17"/>
          <p:cNvSpPr txBox="1"/>
          <p:nvPr/>
        </p:nvSpPr>
        <p:spPr>
          <a:xfrm>
            <a:off x="3340767" y="957387"/>
            <a:ext cx="6396086" cy="352661"/>
          </a:xfrm>
          <a:prstGeom prst="rect">
            <a:avLst/>
          </a:prstGeom>
        </p:spPr>
        <p:txBody>
          <a:bodyPr vert="horz" wrap="square" lIns="0" tIns="13970" rIns="0" bIns="0" rtlCol="0">
            <a:spAutoFit/>
          </a:bodyPr>
          <a:lstStyle/>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s-ES" sz="2200" b="0" i="0" u="none" strike="noStrike" kern="1200" cap="none" spc="-150" normalizeH="0" baseline="0" noProof="0" dirty="0">
                <a:ln>
                  <a:noFill/>
                </a:ln>
                <a:effectLst/>
                <a:uLnTx/>
                <a:uFillTx/>
                <a:latin typeface="+mj-lt"/>
                <a:ea typeface="+mn-ea"/>
                <a:cs typeface="Tahoma"/>
              </a:rPr>
              <a:t>SECTION 1.2.2.: Digital </a:t>
            </a:r>
            <a:r>
              <a:rPr kumimoji="0" lang="es-ES" sz="2200" b="0" i="0" u="none" strike="noStrike" kern="1200" cap="none" spc="-150" normalizeH="0" baseline="0" noProof="0" dirty="0" err="1">
                <a:ln>
                  <a:noFill/>
                </a:ln>
                <a:effectLst/>
                <a:uLnTx/>
                <a:uFillTx/>
                <a:latin typeface="+mj-lt"/>
                <a:ea typeface="+mn-ea"/>
                <a:cs typeface="Tahoma"/>
              </a:rPr>
              <a:t>nomads</a:t>
            </a:r>
            <a:r>
              <a:rPr kumimoji="0" lang="es-ES" sz="2200" b="0" i="0" u="none" strike="noStrike" kern="1200" cap="none" spc="-150" normalizeH="0" baseline="0" noProof="0" dirty="0">
                <a:ln>
                  <a:noFill/>
                </a:ln>
                <a:effectLst/>
                <a:uLnTx/>
                <a:uFillTx/>
                <a:latin typeface="+mj-lt"/>
                <a:ea typeface="+mn-ea"/>
                <a:cs typeface="Tahoma"/>
              </a:rPr>
              <a:t> -  </a:t>
            </a:r>
            <a:r>
              <a:rPr kumimoji="0" lang="es-ES" sz="2200" b="0" i="0" u="none" strike="noStrike" kern="1200" cap="none" spc="-150" normalizeH="0" baseline="0" noProof="0" dirty="0" err="1">
                <a:ln>
                  <a:noFill/>
                </a:ln>
                <a:effectLst/>
                <a:uLnTx/>
                <a:uFillTx/>
                <a:latin typeface="+mj-lt"/>
                <a:ea typeface="+mn-ea"/>
                <a:cs typeface="Tahoma"/>
              </a:rPr>
              <a:t>Advantages</a:t>
            </a:r>
            <a:r>
              <a:rPr kumimoji="0" lang="es-ES" sz="2200" b="0" i="0" u="none" strike="noStrike" kern="1200" cap="none" spc="-150" normalizeH="0" baseline="0" noProof="0" dirty="0">
                <a:ln>
                  <a:noFill/>
                </a:ln>
                <a:effectLst/>
                <a:uLnTx/>
                <a:uFillTx/>
                <a:latin typeface="+mj-lt"/>
                <a:ea typeface="+mn-ea"/>
                <a:cs typeface="Tahoma"/>
              </a:rPr>
              <a:t> and </a:t>
            </a:r>
            <a:r>
              <a:rPr kumimoji="0" lang="es-ES" sz="2200" b="0" i="0" u="none" strike="noStrike" kern="1200" cap="none" spc="-150" normalizeH="0" baseline="0" noProof="0" dirty="0" err="1">
                <a:ln>
                  <a:noFill/>
                </a:ln>
                <a:effectLst/>
                <a:uLnTx/>
                <a:uFillTx/>
                <a:latin typeface="+mj-lt"/>
                <a:ea typeface="+mn-ea"/>
                <a:cs typeface="Tahoma"/>
              </a:rPr>
              <a:t>Disadvantages</a:t>
            </a:r>
            <a:endParaRPr kumimoji="0" sz="2200" b="0" i="0" u="none" strike="noStrike" kern="1200" cap="none" spc="-150" normalizeH="0" baseline="0" noProof="0" dirty="0">
              <a:ln>
                <a:noFill/>
              </a:ln>
              <a:effectLst/>
              <a:uLnTx/>
              <a:uFillTx/>
              <a:latin typeface="+mj-lt"/>
              <a:ea typeface="+mn-ea"/>
              <a:cs typeface="Tahoma"/>
            </a:endParaRPr>
          </a:p>
        </p:txBody>
      </p:sp>
      <p:sp>
        <p:nvSpPr>
          <p:cNvPr id="11" name="Rectángulo 10"/>
          <p:cNvSpPr/>
          <p:nvPr/>
        </p:nvSpPr>
        <p:spPr>
          <a:xfrm>
            <a:off x="688802" y="1593656"/>
            <a:ext cx="4954761" cy="2862322"/>
          </a:xfrm>
          <a:prstGeom prst="rect">
            <a:avLst/>
          </a:prstGeom>
        </p:spPr>
        <p:txBody>
          <a:bodyPr wrap="square">
            <a:spAutoFit/>
          </a:bodyPr>
          <a:lstStyle/>
          <a:p>
            <a:pPr>
              <a:defRPr/>
            </a:pPr>
            <a:r>
              <a:rPr lang="en-GB" altLang="es-ES" b="1" dirty="0">
                <a:latin typeface="Calibri" panose="020F0502020204030204" pitchFamily="34" charset="0"/>
                <a:cs typeface="Calibri" panose="020F0502020204030204" pitchFamily="34" charset="0"/>
              </a:rPr>
              <a:t>Advantages</a:t>
            </a:r>
          </a:p>
          <a:p>
            <a:pPr>
              <a:defRPr/>
            </a:pPr>
            <a:endParaRPr lang="en-GB" altLang="es-ES" b="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US" altLang="es-ES" dirty="0">
                <a:latin typeface="Calibri" panose="020F0502020204030204" pitchFamily="34" charset="0"/>
                <a:cs typeface="Calibri" panose="020F0502020204030204" pitchFamily="34" charset="0"/>
              </a:rPr>
              <a:t>Freedom from traditional office settings</a:t>
            </a:r>
          </a:p>
          <a:p>
            <a:pPr marL="285750" indent="-285750">
              <a:buFont typeface="Arial" panose="020B0604020202020204" pitchFamily="34" charset="0"/>
              <a:buChar char="•"/>
              <a:defRPr/>
            </a:pPr>
            <a:endParaRPr lang="en-US"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US" altLang="es-ES" dirty="0">
                <a:latin typeface="Calibri" panose="020F0502020204030204" pitchFamily="34" charset="0"/>
                <a:cs typeface="Calibri" panose="020F0502020204030204" pitchFamily="34" charset="0"/>
              </a:rPr>
              <a:t>Opportunities to travel and learn about new cultures</a:t>
            </a:r>
          </a:p>
          <a:p>
            <a:pPr marL="285750" indent="-285750">
              <a:buFont typeface="Arial" panose="020B0604020202020204" pitchFamily="34" charset="0"/>
              <a:buChar char="•"/>
              <a:defRPr/>
            </a:pPr>
            <a:endParaRPr lang="en-US"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US" altLang="es-ES" dirty="0">
                <a:latin typeface="Calibri" panose="020F0502020204030204" pitchFamily="34" charset="0"/>
                <a:cs typeface="Calibri" panose="020F0502020204030204" pitchFamily="34" charset="0"/>
              </a:rPr>
              <a:t>Time to engage in outdoor hobbies</a:t>
            </a:r>
          </a:p>
          <a:p>
            <a:pPr marL="285750" indent="-285750">
              <a:buFont typeface="Arial" panose="020B0604020202020204" pitchFamily="34" charset="0"/>
              <a:buChar char="•"/>
              <a:defRPr/>
            </a:pPr>
            <a:endParaRPr lang="en-US"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US" altLang="es-ES" dirty="0">
                <a:latin typeface="Calibri" panose="020F0502020204030204" pitchFamily="34" charset="0"/>
                <a:cs typeface="Calibri" panose="020F0502020204030204" pitchFamily="34" charset="0"/>
              </a:rPr>
              <a:t>More control over your personal time</a:t>
            </a:r>
            <a:endParaRPr lang="en-GB" altLang="es-ES" dirty="0">
              <a:latin typeface="Calibri" panose="020F0502020204030204" pitchFamily="34" charset="0"/>
              <a:cs typeface="Calibri" panose="020F0502020204030204" pitchFamily="34" charset="0"/>
            </a:endParaRPr>
          </a:p>
        </p:txBody>
      </p:sp>
      <p:sp>
        <p:nvSpPr>
          <p:cNvPr id="15" name="object 3">
            <a:extLst>
              <a:ext uri="{FF2B5EF4-FFF2-40B4-BE49-F238E27FC236}">
                <a16:creationId xmlns:a16="http://schemas.microsoft.com/office/drawing/2014/main" id="{54764D2A-4677-FEF0-1748-FD3CD0FBBCB1}"/>
              </a:ext>
            </a:extLst>
          </p:cNvPr>
          <p:cNvSpPr/>
          <p:nvPr/>
        </p:nvSpPr>
        <p:spPr>
          <a:xfrm>
            <a:off x="6272184" y="1346366"/>
            <a:ext cx="5381311" cy="4556581"/>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16" name="object 3">
            <a:extLst>
              <a:ext uri="{FF2B5EF4-FFF2-40B4-BE49-F238E27FC236}">
                <a16:creationId xmlns:a16="http://schemas.microsoft.com/office/drawing/2014/main" id="{894710E8-5121-2BE8-DD24-AD29724DC141}"/>
              </a:ext>
            </a:extLst>
          </p:cNvPr>
          <p:cNvSpPr/>
          <p:nvPr/>
        </p:nvSpPr>
        <p:spPr>
          <a:xfrm>
            <a:off x="6485749" y="1494704"/>
            <a:ext cx="5583382" cy="4556581"/>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17" name="Rectángulo 10">
            <a:extLst>
              <a:ext uri="{FF2B5EF4-FFF2-40B4-BE49-F238E27FC236}">
                <a16:creationId xmlns:a16="http://schemas.microsoft.com/office/drawing/2014/main" id="{4721CDA0-B7A7-F910-FBA9-9D36C7B17601}"/>
              </a:ext>
            </a:extLst>
          </p:cNvPr>
          <p:cNvSpPr/>
          <p:nvPr/>
        </p:nvSpPr>
        <p:spPr>
          <a:xfrm>
            <a:off x="6509533" y="1595991"/>
            <a:ext cx="4806167" cy="4185761"/>
          </a:xfrm>
          <a:prstGeom prst="rect">
            <a:avLst/>
          </a:prstGeom>
        </p:spPr>
        <p:txBody>
          <a:bodyPr wrap="square">
            <a:spAutoFit/>
          </a:bodyPr>
          <a:lstStyle/>
          <a:p>
            <a:pPr>
              <a:defRPr/>
            </a:pPr>
            <a:r>
              <a:rPr lang="en-GB" altLang="es-ES" b="1" dirty="0">
                <a:latin typeface="Calibri" panose="020F0502020204030204" pitchFamily="34" charset="0"/>
                <a:cs typeface="Calibri" panose="020F0502020204030204" pitchFamily="34" charset="0"/>
              </a:rPr>
              <a:t>Disadvantages</a:t>
            </a:r>
          </a:p>
          <a:p>
            <a:pPr>
              <a:defRPr/>
            </a:pPr>
            <a:endParaRPr lang="en-GB" altLang="es-ES" b="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US" altLang="es-ES" dirty="0">
                <a:latin typeface="Calibri" panose="020F0502020204030204" pitchFamily="34" charset="0"/>
                <a:cs typeface="Calibri" panose="020F0502020204030204" pitchFamily="34" charset="0"/>
              </a:rPr>
              <a:t>Can be expensive to travel on a regular basis</a:t>
            </a:r>
          </a:p>
          <a:p>
            <a:pPr marL="285750" indent="-285750">
              <a:buFont typeface="Arial" panose="020B0604020202020204" pitchFamily="34" charset="0"/>
              <a:buChar char="•"/>
              <a:defRPr/>
            </a:pPr>
            <a:endParaRPr lang="en-US"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US" altLang="es-ES" dirty="0">
                <a:latin typeface="Calibri" panose="020F0502020204030204" pitchFamily="34" charset="0"/>
                <a:cs typeface="Calibri" panose="020F0502020204030204" pitchFamily="34" charset="0"/>
              </a:rPr>
              <a:t>You may have to work for clients in multiple time zones</a:t>
            </a:r>
          </a:p>
          <a:p>
            <a:pPr marL="285750" indent="-285750">
              <a:buFont typeface="Arial" panose="020B0604020202020204" pitchFamily="34" charset="0"/>
              <a:buChar char="•"/>
              <a:defRPr/>
            </a:pPr>
            <a:endParaRPr lang="en-US"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US" altLang="es-ES" dirty="0">
                <a:latin typeface="Calibri" panose="020F0502020204030204" pitchFamily="34" charset="0"/>
                <a:cs typeface="Calibri" panose="020F0502020204030204" pitchFamily="34" charset="0"/>
              </a:rPr>
              <a:t>Loneliness or isolation from family and friends</a:t>
            </a:r>
          </a:p>
          <a:p>
            <a:pPr marL="285750" indent="-285750">
              <a:buFont typeface="Arial" panose="020B0604020202020204" pitchFamily="34" charset="0"/>
              <a:buChar char="•"/>
              <a:defRPr/>
            </a:pPr>
            <a:endParaRPr lang="en-US"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US" altLang="es-ES" dirty="0">
                <a:latin typeface="Calibri" panose="020F0502020204030204" pitchFamily="34" charset="0"/>
                <a:cs typeface="Calibri" panose="020F0502020204030204" pitchFamily="34" charset="0"/>
              </a:rPr>
              <a:t>Must be highly organized for ultimate life/work balance on the road</a:t>
            </a: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r>
              <a:rPr lang="en-US" altLang="es-ES" sz="1400" dirty="0">
                <a:latin typeface="Calibri" panose="020F0502020204030204" pitchFamily="34" charset="0"/>
                <a:cs typeface="Calibri" panose="020F0502020204030204" pitchFamily="34" charset="0"/>
              </a:rPr>
              <a:t>https://www.investopedia.com/terms/d/digital-nomad.asp.</a:t>
            </a:r>
            <a:endParaRPr lang="en-GB" altLang="es-ES" sz="1400" dirty="0">
              <a:latin typeface="Calibri" panose="020F0502020204030204" pitchFamily="34" charset="0"/>
              <a:cs typeface="Calibri" panose="020F0502020204030204" pitchFamily="34" charset="0"/>
            </a:endParaRPr>
          </a:p>
        </p:txBody>
      </p:sp>
      <p:sp>
        <p:nvSpPr>
          <p:cNvPr id="18" name="object 5">
            <a:extLst>
              <a:ext uri="{FF2B5EF4-FFF2-40B4-BE49-F238E27FC236}">
                <a16:creationId xmlns:a16="http://schemas.microsoft.com/office/drawing/2014/main" id="{4FB93349-7FE4-0162-2605-C20C0FC5B144}"/>
              </a:ext>
            </a:extLst>
          </p:cNvPr>
          <p:cNvSpPr/>
          <p:nvPr/>
        </p:nvSpPr>
        <p:spPr>
          <a:xfrm>
            <a:off x="8937041" y="1091336"/>
            <a:ext cx="329828" cy="296678"/>
          </a:xfrm>
          <a:custGeom>
            <a:avLst/>
            <a:gdLst/>
            <a:ahLst/>
            <a:cxnLst/>
            <a:rect l="l" t="t" r="r" b="b"/>
            <a:pathLst>
              <a:path w="581025" h="581025">
                <a:moveTo>
                  <a:pt x="581024" y="290512"/>
                </a:moveTo>
                <a:lnTo>
                  <a:pt x="577880" y="333139"/>
                </a:lnTo>
                <a:lnTo>
                  <a:pt x="568515" y="374843"/>
                </a:lnTo>
                <a:lnTo>
                  <a:pt x="553132" y="414722"/>
                </a:lnTo>
                <a:lnTo>
                  <a:pt x="532064" y="451912"/>
                </a:lnTo>
                <a:lnTo>
                  <a:pt x="505768" y="485608"/>
                </a:lnTo>
                <a:lnTo>
                  <a:pt x="474811" y="515081"/>
                </a:lnTo>
                <a:lnTo>
                  <a:pt x="439865" y="539693"/>
                </a:lnTo>
                <a:lnTo>
                  <a:pt x="401686" y="558911"/>
                </a:lnTo>
                <a:lnTo>
                  <a:pt x="361101" y="572318"/>
                </a:lnTo>
                <a:lnTo>
                  <a:pt x="318987" y="579626"/>
                </a:lnTo>
                <a:lnTo>
                  <a:pt x="290512" y="581024"/>
                </a:lnTo>
                <a:lnTo>
                  <a:pt x="283380" y="580937"/>
                </a:lnTo>
                <a:lnTo>
                  <a:pt x="240847" y="576748"/>
                </a:lnTo>
                <a:lnTo>
                  <a:pt x="199381" y="566361"/>
                </a:lnTo>
                <a:lnTo>
                  <a:pt x="159896" y="550006"/>
                </a:lnTo>
                <a:lnTo>
                  <a:pt x="123231" y="528029"/>
                </a:lnTo>
                <a:lnTo>
                  <a:pt x="90193" y="500916"/>
                </a:lnTo>
                <a:lnTo>
                  <a:pt x="61486" y="469243"/>
                </a:lnTo>
                <a:lnTo>
                  <a:pt x="37742" y="433707"/>
                </a:lnTo>
                <a:lnTo>
                  <a:pt x="19465" y="395064"/>
                </a:lnTo>
                <a:lnTo>
                  <a:pt x="7059" y="354166"/>
                </a:lnTo>
                <a:lnTo>
                  <a:pt x="786" y="311881"/>
                </a:lnTo>
                <a:lnTo>
                  <a:pt x="0" y="290512"/>
                </a:lnTo>
                <a:lnTo>
                  <a:pt x="87" y="283380"/>
                </a:lnTo>
                <a:lnTo>
                  <a:pt x="4276" y="240848"/>
                </a:lnTo>
                <a:lnTo>
                  <a:pt x="14663" y="199381"/>
                </a:lnTo>
                <a:lnTo>
                  <a:pt x="31018" y="159896"/>
                </a:lnTo>
                <a:lnTo>
                  <a:pt x="52995" y="123231"/>
                </a:lnTo>
                <a:lnTo>
                  <a:pt x="80108" y="90193"/>
                </a:lnTo>
                <a:lnTo>
                  <a:pt x="111781" y="61486"/>
                </a:lnTo>
                <a:lnTo>
                  <a:pt x="147317" y="37742"/>
                </a:lnTo>
                <a:lnTo>
                  <a:pt x="185960" y="19465"/>
                </a:lnTo>
                <a:lnTo>
                  <a:pt x="226858" y="7059"/>
                </a:lnTo>
                <a:lnTo>
                  <a:pt x="269143" y="786"/>
                </a:lnTo>
                <a:lnTo>
                  <a:pt x="290512" y="0"/>
                </a:lnTo>
                <a:lnTo>
                  <a:pt x="297644" y="87"/>
                </a:lnTo>
                <a:lnTo>
                  <a:pt x="340176" y="4276"/>
                </a:lnTo>
                <a:lnTo>
                  <a:pt x="381642" y="14663"/>
                </a:lnTo>
                <a:lnTo>
                  <a:pt x="421128" y="31018"/>
                </a:lnTo>
                <a:lnTo>
                  <a:pt x="457793" y="52995"/>
                </a:lnTo>
                <a:lnTo>
                  <a:pt x="490831" y="80108"/>
                </a:lnTo>
                <a:lnTo>
                  <a:pt x="519538" y="111781"/>
                </a:lnTo>
                <a:lnTo>
                  <a:pt x="543282" y="147317"/>
                </a:lnTo>
                <a:lnTo>
                  <a:pt x="561559" y="185960"/>
                </a:lnTo>
                <a:lnTo>
                  <a:pt x="573965" y="226858"/>
                </a:lnTo>
                <a:lnTo>
                  <a:pt x="580238" y="269143"/>
                </a:lnTo>
                <a:lnTo>
                  <a:pt x="581024" y="29051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323777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804960"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1.3: M</a:t>
            </a:r>
            <a:r>
              <a:rPr lang="en-US" sz="4800" kern="0" spc="-150" dirty="0" err="1">
                <a:solidFill>
                  <a:schemeClr val="tx1"/>
                </a:solidFill>
                <a:latin typeface="+mj-lt"/>
                <a:ea typeface="Tahoma" panose="020B0604030504040204" pitchFamily="34" charset="0"/>
                <a:cs typeface="Tahoma" panose="020B0604030504040204" pitchFamily="34" charset="0"/>
              </a:rPr>
              <a:t>aintaining</a:t>
            </a:r>
            <a:r>
              <a:rPr lang="en-US" sz="4800" kern="0" spc="-150" dirty="0">
                <a:solidFill>
                  <a:schemeClr val="tx1"/>
                </a:solidFill>
                <a:latin typeface="+mj-lt"/>
                <a:ea typeface="Tahoma" panose="020B0604030504040204" pitchFamily="34" charset="0"/>
                <a:cs typeface="Tahoma" panose="020B0604030504040204" pitchFamily="34" charset="0"/>
              </a:rPr>
              <a:t> Consistency</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8037782"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1.3.1.: </a:t>
            </a:r>
            <a:r>
              <a:rPr lang="en-US" sz="2200" spc="50" dirty="0">
                <a:latin typeface="+mj-lt"/>
                <a:cs typeface="Tahoma"/>
              </a:rPr>
              <a:t>Identifying work hours to maintain consistency</a:t>
            </a:r>
            <a:endParaRPr sz="2200" dirty="0">
              <a:latin typeface="+mj-lt"/>
              <a:cs typeface="Tahoma"/>
            </a:endParaRPr>
          </a:p>
        </p:txBody>
      </p:sp>
      <p:sp>
        <p:nvSpPr>
          <p:cNvPr id="4" name="Rectángulo 3"/>
          <p:cNvSpPr/>
          <p:nvPr/>
        </p:nvSpPr>
        <p:spPr>
          <a:xfrm>
            <a:off x="692671" y="2155949"/>
            <a:ext cx="11165954" cy="4524315"/>
          </a:xfrm>
          <a:prstGeom prst="rect">
            <a:avLst/>
          </a:prstGeom>
        </p:spPr>
        <p:txBody>
          <a:bodyPr wrap="square">
            <a:spAutoFit/>
          </a:bodyPr>
          <a:lstStyle/>
          <a:p>
            <a:pPr marL="285750" indent="-285750" algn="just">
              <a:buFont typeface="Arial" panose="020B0604020202020204" pitchFamily="34" charset="0"/>
              <a:buChar char="•"/>
              <a:defRPr/>
            </a:pPr>
            <a:r>
              <a:rPr lang="en-US" altLang="es-ES" dirty="0">
                <a:latin typeface="Calibri" panose="020F0502020204030204" pitchFamily="34" charset="0"/>
                <a:cs typeface="Calibri" panose="020F0502020204030204" pitchFamily="34" charset="0"/>
              </a:rPr>
              <a:t>Time management is the ability to plan, organize, and control your time. Controlling the hours in your day will help you accomplish your goals. It often includes planning for the future, setting goals, prioritizing tasks, and monitoring where your time actually goes.</a:t>
            </a:r>
          </a:p>
          <a:p>
            <a:pPr algn="just">
              <a:defRPr/>
            </a:pPr>
            <a:endParaRPr lang="en-US"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US" altLang="es-ES" dirty="0">
                <a:latin typeface="Calibri" panose="020F0502020204030204" pitchFamily="34" charset="0"/>
                <a:cs typeface="Calibri" panose="020F0502020204030204" pitchFamily="34" charset="0"/>
              </a:rPr>
              <a:t>Set a work schedule.</a:t>
            </a:r>
          </a:p>
          <a:p>
            <a:pPr algn="just">
              <a:defRPr/>
            </a:pPr>
            <a:r>
              <a:rPr lang="en-US" altLang="es-ES" dirty="0">
                <a:latin typeface="Calibri" panose="020F0502020204030204" pitchFamily="34" charset="0"/>
                <a:cs typeface="Calibri" panose="020F0502020204030204" pitchFamily="34" charset="0"/>
              </a:rPr>
              <a:t> </a:t>
            </a:r>
          </a:p>
          <a:p>
            <a:pPr marL="285750" indent="-285750" algn="just">
              <a:buFont typeface="Arial" panose="020B0604020202020204" pitchFamily="34" charset="0"/>
              <a:buChar char="•"/>
              <a:defRPr/>
            </a:pPr>
            <a:r>
              <a:rPr lang="en-US" altLang="es-ES" dirty="0">
                <a:latin typeface="Calibri" panose="020F0502020204030204" pitchFamily="34" charset="0"/>
                <a:cs typeface="Calibri" panose="020F0502020204030204" pitchFamily="34" charset="0"/>
              </a:rPr>
              <a:t>As long as you get your hours in and the work gets done, you can come and go as you please. </a:t>
            </a:r>
          </a:p>
          <a:p>
            <a:pPr algn="just">
              <a:defRPr/>
            </a:pPr>
            <a:endParaRPr lang="en-US"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US" altLang="es-ES" dirty="0">
                <a:latin typeface="Calibri" panose="020F0502020204030204" pitchFamily="34" charset="0"/>
                <a:cs typeface="Calibri" panose="020F0502020204030204" pitchFamily="34" charset="0"/>
              </a:rPr>
              <a:t>The reason why so many successful entrepreneurs use flexible work schedules are that it lets them to work when they’re most productive. Eventually, having a work schedule makes sustaining a work-life balance more achievable.</a:t>
            </a:r>
          </a:p>
          <a:p>
            <a:pPr marL="285750" indent="-285750" algn="just">
              <a:buFont typeface="Arial" panose="020B0604020202020204" pitchFamily="34" charset="0"/>
              <a:buChar char="•"/>
              <a:defRPr/>
            </a:pPr>
            <a:endParaRPr lang="en-US" altLang="es-ES" dirty="0">
              <a:latin typeface="Calibri" panose="020F0502020204030204" pitchFamily="34" charset="0"/>
              <a:cs typeface="Calibri" panose="020F0502020204030204" pitchFamily="34" charset="0"/>
              <a:hlinkClick r:id="rId2"/>
            </a:endParaRPr>
          </a:p>
          <a:p>
            <a:pPr marL="285750" indent="-285750" algn="just">
              <a:buFont typeface="Arial" panose="020B0604020202020204" pitchFamily="34" charset="0"/>
              <a:buChar char="•"/>
              <a:defRPr/>
            </a:pPr>
            <a:r>
              <a:rPr lang="en-US" dirty="0">
                <a:latin typeface="Calibri" panose="020F0502020204030204" pitchFamily="34" charset="0"/>
                <a:cs typeface="Calibri" panose="020F0502020204030204" pitchFamily="34" charset="0"/>
              </a:rPr>
              <a:t>Intuitive Employee Scheduling App for Deskless Employees</a:t>
            </a:r>
          </a:p>
          <a:p>
            <a:pPr algn="just">
              <a:defRPr/>
            </a:pPr>
            <a:r>
              <a:rPr lang="en-US" altLang="es-ES" dirty="0">
                <a:latin typeface="Calibri" panose="020F0502020204030204" pitchFamily="34" charset="0"/>
                <a:cs typeface="Calibri" panose="020F0502020204030204" pitchFamily="34" charset="0"/>
                <a:hlinkClick r:id="rId2"/>
              </a:rPr>
              <a:t>https://www.youtube.com/watch?v=dBtbzfALQWY&amp;ab_channel=Connecteam</a:t>
            </a:r>
            <a:endParaRPr lang="en-US"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endParaRPr lang="en-US"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endParaRPr lang="en-US"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32699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961999"/>
            <a:ext cx="864456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1.3: </a:t>
            </a:r>
            <a:r>
              <a:rPr lang="es-ES" sz="4800" kern="0" spc="-150" dirty="0" err="1">
                <a:solidFill>
                  <a:schemeClr val="tx1"/>
                </a:solidFill>
                <a:latin typeface="+mj-lt"/>
                <a:ea typeface="Tahoma" panose="020B0604030504040204" pitchFamily="34" charset="0"/>
                <a:cs typeface="Tahoma" panose="020B0604030504040204" pitchFamily="34" charset="0"/>
              </a:rPr>
              <a:t>Maintaining</a:t>
            </a:r>
            <a:r>
              <a:rPr lang="es-ES" sz="4800" kern="0" spc="-150" dirty="0">
                <a:solidFill>
                  <a:schemeClr val="tx1"/>
                </a:solidFill>
                <a:latin typeface="+mj-lt"/>
                <a:ea typeface="Tahoma" panose="020B0604030504040204" pitchFamily="34" charset="0"/>
                <a:cs typeface="Tahoma" panose="020B0604030504040204" pitchFamily="34" charset="0"/>
              </a:rPr>
              <a:t> </a:t>
            </a:r>
            <a:r>
              <a:rPr lang="es-ES" sz="4800" kern="0" spc="-150" dirty="0" err="1">
                <a:solidFill>
                  <a:schemeClr val="tx1"/>
                </a:solidFill>
                <a:latin typeface="+mj-lt"/>
                <a:ea typeface="Tahoma" panose="020B0604030504040204" pitchFamily="34" charset="0"/>
                <a:cs typeface="Tahoma" panose="020B0604030504040204" pitchFamily="34" charset="0"/>
              </a:rPr>
              <a:t>consistency</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645418"/>
            <a:ext cx="9801424"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1.3.2.: </a:t>
            </a:r>
            <a:r>
              <a:rPr lang="en-US" sz="2200" spc="50" dirty="0">
                <a:latin typeface="+mj-lt"/>
                <a:cs typeface="Tahoma"/>
              </a:rPr>
              <a:t>Tips for constructing  a personal consistency schedule</a:t>
            </a:r>
            <a:endParaRPr sz="2200" dirty="0">
              <a:latin typeface="+mj-lt"/>
              <a:cs typeface="Tahoma"/>
            </a:endParaRPr>
          </a:p>
        </p:txBody>
      </p:sp>
      <p:sp>
        <p:nvSpPr>
          <p:cNvPr id="4" name="Rectángulo 3"/>
          <p:cNvSpPr/>
          <p:nvPr/>
        </p:nvSpPr>
        <p:spPr>
          <a:xfrm>
            <a:off x="648490" y="1950105"/>
            <a:ext cx="11165954" cy="2808461"/>
          </a:xfrm>
          <a:prstGeom prst="rect">
            <a:avLst/>
          </a:prstGeom>
        </p:spPr>
        <p:txBody>
          <a:bodyPr wrap="square">
            <a:spAutoFit/>
          </a:bodyPr>
          <a:lstStyle/>
          <a:p>
            <a:pPr algn="just">
              <a:defRPr/>
            </a:pPr>
            <a:endParaRPr lang="en-US" altLang="es-ES" sz="105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US" altLang="es-ES" dirty="0">
                <a:latin typeface="Calibri" panose="020F0502020204030204" pitchFamily="34" charset="0"/>
                <a:cs typeface="Calibri" panose="020F0502020204030204" pitchFamily="34" charset="0"/>
              </a:rPr>
              <a:t>Determine your working needs. Use this information to identify what hours your businesses operate (time frames </a:t>
            </a:r>
            <a:r>
              <a:rPr lang="en-US" altLang="es-ES" dirty="0" err="1">
                <a:latin typeface="Calibri" panose="020F0502020204030204" pitchFamily="34" charset="0"/>
                <a:cs typeface="Calibri" panose="020F0502020204030204" pitchFamily="34" charset="0"/>
              </a:rPr>
              <a:t>etc</a:t>
            </a:r>
            <a:r>
              <a:rPr lang="en-US" altLang="es-ES" dirty="0">
                <a:latin typeface="Calibri" panose="020F0502020204030204" pitchFamily="34" charset="0"/>
                <a:cs typeface="Calibri" panose="020F0502020204030204" pitchFamily="34" charset="0"/>
              </a:rPr>
              <a:t>).</a:t>
            </a:r>
          </a:p>
          <a:p>
            <a:pPr marL="285750" indent="-285750" algn="just">
              <a:buFont typeface="Arial" panose="020B0604020202020204" pitchFamily="34" charset="0"/>
              <a:buChar char="•"/>
              <a:defRPr/>
            </a:pPr>
            <a:endParaRPr lang="en-US" altLang="es-ES" sz="10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US" altLang="es-ES" dirty="0">
                <a:latin typeface="Calibri" panose="020F0502020204030204" pitchFamily="34" charset="0"/>
                <a:cs typeface="Calibri" panose="020F0502020204030204" pitchFamily="34" charset="0"/>
              </a:rPr>
              <a:t>Recognize and write down when you’re most productive. </a:t>
            </a:r>
          </a:p>
          <a:p>
            <a:pPr marL="285750" indent="-285750" algn="just">
              <a:buFont typeface="Arial" panose="020B0604020202020204" pitchFamily="34" charset="0"/>
              <a:buChar char="•"/>
              <a:defRPr/>
            </a:pPr>
            <a:endParaRPr lang="en-US" altLang="es-ES" sz="10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US" altLang="es-ES" dirty="0">
                <a:latin typeface="Calibri" panose="020F0502020204030204" pitchFamily="34" charset="0"/>
                <a:cs typeface="Calibri" panose="020F0502020204030204" pitchFamily="34" charset="0"/>
              </a:rPr>
              <a:t>Schedule time for breaks and concentration time. </a:t>
            </a:r>
          </a:p>
          <a:p>
            <a:pPr marL="285750" indent="-285750" algn="just">
              <a:buFont typeface="Arial" panose="020B0604020202020204" pitchFamily="34" charset="0"/>
              <a:buChar char="•"/>
              <a:defRPr/>
            </a:pPr>
            <a:endParaRPr lang="en-US" altLang="es-ES" sz="10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US" altLang="es-ES" dirty="0">
                <a:latin typeface="Calibri" panose="020F0502020204030204" pitchFamily="34" charset="0"/>
                <a:cs typeface="Calibri" panose="020F0502020204030204" pitchFamily="34" charset="0"/>
              </a:rPr>
              <a:t>Once the work schedule is created and share it (e.g. by using scheduling software) to your colleagues in order to be informed about your working times.</a:t>
            </a:r>
          </a:p>
          <a:p>
            <a:pPr marL="285750" indent="-285750" algn="just">
              <a:buFont typeface="Arial" panose="020B0604020202020204" pitchFamily="34" charset="0"/>
              <a:buChar char="•"/>
              <a:defRPr/>
            </a:pPr>
            <a:endParaRPr lang="en-US" altLang="es-ES" sz="10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US" altLang="es-ES" dirty="0">
                <a:latin typeface="Calibri" panose="020F0502020204030204" pitchFamily="34" charset="0"/>
                <a:cs typeface="Calibri" panose="020F0502020204030204" pitchFamily="34" charset="0"/>
              </a:rPr>
              <a:t>It is suggested to have backup plans prepared, if needed.</a:t>
            </a: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35853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77556" y="940534"/>
            <a:ext cx="11165954"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4: Customer and </a:t>
            </a:r>
            <a:r>
              <a:rPr lang="es-ES" sz="4800" kern="0" spc="-150" dirty="0" err="1">
                <a:solidFill>
                  <a:schemeClr val="tx1"/>
                </a:solidFill>
                <a:latin typeface="+mj-lt"/>
                <a:ea typeface="Tahoma" panose="020B0604030504040204" pitchFamily="34" charset="0"/>
                <a:cs typeface="Tahoma" panose="020B0604030504040204" pitchFamily="34" charset="0"/>
              </a:rPr>
              <a:t>employee</a:t>
            </a:r>
            <a:r>
              <a:rPr lang="es-ES" sz="4800" kern="0" spc="-150" dirty="0">
                <a:solidFill>
                  <a:schemeClr val="tx1"/>
                </a:solidFill>
                <a:latin typeface="+mj-lt"/>
                <a:ea typeface="Tahoma" panose="020B0604030504040204" pitchFamily="34" charset="0"/>
                <a:cs typeface="Tahoma" panose="020B0604030504040204" pitchFamily="34" charset="0"/>
              </a:rPr>
              <a:t> </a:t>
            </a:r>
            <a:r>
              <a:rPr lang="es-ES" sz="4800" kern="0" spc="-150" dirty="0" err="1">
                <a:solidFill>
                  <a:schemeClr val="tx1"/>
                </a:solidFill>
                <a:latin typeface="+mj-lt"/>
                <a:ea typeface="Tahoma" panose="020B0604030504040204" pitchFamily="34" charset="0"/>
                <a:cs typeface="Tahoma" panose="020B0604030504040204" pitchFamily="34" charset="0"/>
              </a:rPr>
              <a:t>needs</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685610"/>
            <a:ext cx="10423794"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1.4.1.: </a:t>
            </a:r>
            <a:r>
              <a:rPr lang="en-US" sz="2200" spc="50" dirty="0">
                <a:latin typeface="+mj-lt"/>
                <a:cs typeface="Tahoma"/>
              </a:rPr>
              <a:t>Working time built around customer needs</a:t>
            </a:r>
            <a:endParaRPr sz="2200" dirty="0">
              <a:latin typeface="+mj-lt"/>
              <a:cs typeface="Tahoma"/>
            </a:endParaRPr>
          </a:p>
        </p:txBody>
      </p:sp>
      <p:sp>
        <p:nvSpPr>
          <p:cNvPr id="4" name="Rectángulo 3"/>
          <p:cNvSpPr/>
          <p:nvPr/>
        </p:nvSpPr>
        <p:spPr>
          <a:xfrm>
            <a:off x="605626" y="2092985"/>
            <a:ext cx="11165954" cy="3046988"/>
          </a:xfrm>
          <a:prstGeom prst="rect">
            <a:avLst/>
          </a:prstGeom>
        </p:spPr>
        <p:txBody>
          <a:bodyPr wrap="square">
            <a:spAutoFit/>
          </a:bodyPr>
          <a:lstStyle/>
          <a:p>
            <a:pPr algn="just">
              <a:defRPr/>
            </a:pPr>
            <a:r>
              <a:rPr lang="en-US" altLang="es-ES" dirty="0">
                <a:latin typeface="Calibri" panose="020F0502020204030204" pitchFamily="34" charset="0"/>
                <a:cs typeface="Calibri" panose="020F0502020204030204" pitchFamily="34" charset="0"/>
              </a:rPr>
              <a:t>Tips for Identifying and working around customer needs</a:t>
            </a:r>
          </a:p>
          <a:p>
            <a:pPr marL="285750" indent="-285750" algn="just">
              <a:buFont typeface="Arial" panose="020B0604020202020204" pitchFamily="34" charset="0"/>
              <a:buChar char="•"/>
              <a:defRPr/>
            </a:pPr>
            <a:r>
              <a:rPr lang="en-US" altLang="es-ES" b="1" dirty="0">
                <a:latin typeface="Calibri" panose="020F0502020204030204" pitchFamily="34" charset="0"/>
                <a:cs typeface="Calibri" panose="020F0502020204030204" pitchFamily="34" charset="0"/>
              </a:rPr>
              <a:t>Track client reviews</a:t>
            </a:r>
            <a:r>
              <a:rPr lang="en-US" altLang="es-ES" dirty="0">
                <a:latin typeface="Calibri" panose="020F0502020204030204" pitchFamily="34" charset="0"/>
                <a:cs typeface="Calibri" panose="020F0502020204030204" pitchFamily="34" charset="0"/>
              </a:rPr>
              <a:t>. Social media, public forums, websites are possible spaces for customers to present their opinions and experiences about company’s products and services, (positive or negative). </a:t>
            </a:r>
          </a:p>
          <a:p>
            <a:pPr marL="285750" indent="-285750" algn="just">
              <a:buFont typeface="Arial" panose="020B0604020202020204" pitchFamily="34" charset="0"/>
              <a:buChar char="•"/>
              <a:defRPr/>
            </a:pPr>
            <a:endParaRPr lang="en-US"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US" altLang="es-ES" b="1" dirty="0" err="1">
                <a:latin typeface="Calibri" panose="020F0502020204030204" pitchFamily="34" charset="0"/>
                <a:cs typeface="Calibri" panose="020F0502020204030204" pitchFamily="34" charset="0"/>
              </a:rPr>
              <a:t>Centralise</a:t>
            </a:r>
            <a:r>
              <a:rPr lang="en-US" altLang="es-ES" b="1" dirty="0">
                <a:latin typeface="Calibri" panose="020F0502020204030204" pitchFamily="34" charset="0"/>
                <a:cs typeface="Calibri" panose="020F0502020204030204" pitchFamily="34" charset="0"/>
              </a:rPr>
              <a:t> client data</a:t>
            </a:r>
            <a:r>
              <a:rPr lang="en-US" altLang="es-ES" dirty="0">
                <a:latin typeface="Calibri" panose="020F0502020204030204" pitchFamily="34" charset="0"/>
                <a:cs typeface="Calibri" panose="020F0502020204030204" pitchFamily="34" charset="0"/>
              </a:rPr>
              <a:t>. A Customer Relations Management tool, can help you to address customer needs and  increase the speed and efficiency for handing out customers’ support requests.</a:t>
            </a:r>
          </a:p>
          <a:p>
            <a:pPr marL="285750" indent="-285750" algn="just">
              <a:buFont typeface="Arial" panose="020B0604020202020204" pitchFamily="34" charset="0"/>
              <a:buChar char="•"/>
              <a:defRPr/>
            </a:pPr>
            <a:endParaRPr lang="en-US"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US" altLang="es-ES" b="1" dirty="0">
                <a:latin typeface="Calibri" panose="020F0502020204030204" pitchFamily="34" charset="0"/>
                <a:cs typeface="Calibri" panose="020F0502020204030204" pitchFamily="34" charset="0"/>
              </a:rPr>
              <a:t>Optimize the customer experience</a:t>
            </a:r>
            <a:r>
              <a:rPr lang="en-US" altLang="es-ES" dirty="0">
                <a:latin typeface="Calibri" panose="020F0502020204030204" pitchFamily="34" charset="0"/>
                <a:cs typeface="Calibri" panose="020F0502020204030204" pitchFamily="34" charset="0"/>
              </a:rPr>
              <a:t>. Identifying customers’ personal preferences helps you to provide personal customer support (e.g. a customer will receive offers and communications based on his/her FaceBook “likes”). </a:t>
            </a:r>
            <a:endParaRPr lang="en-US" altLang="es-ES" sz="10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endParaRPr lang="en-US" altLang="es-ES" sz="10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endParaRPr lang="en-US" altLang="es-ES" sz="10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endParaRPr lang="en-US" altLang="es-ES" sz="1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61523339"/>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418</TotalTime>
  <Words>1239</Words>
  <Application>Microsoft Office PowerPoint</Application>
  <PresentationFormat>Panorámica</PresentationFormat>
  <Paragraphs>143</Paragraphs>
  <Slides>14</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14</vt:i4>
      </vt:variant>
    </vt:vector>
  </HeadingPairs>
  <TitlesOfParts>
    <vt:vector size="23" baseType="lpstr">
      <vt:lpstr>Arial</vt:lpstr>
      <vt:lpstr>Bahnschrift Light</vt:lpstr>
      <vt:lpstr>Calibri</vt:lpstr>
      <vt:lpstr>Calibri Light</vt:lpstr>
      <vt:lpstr>Oxygen</vt:lpstr>
      <vt:lpstr>Roboto</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33</cp:revision>
  <dcterms:created xsi:type="dcterms:W3CDTF">2021-06-29T11:11:56Z</dcterms:created>
  <dcterms:modified xsi:type="dcterms:W3CDTF">2023-02-06T15:54:09Z</dcterms:modified>
</cp:coreProperties>
</file>