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5" r:id="rId2"/>
    <p:sldMasterId id="2147483659" r:id="rId3"/>
  </p:sldMasterIdLst>
  <p:notesMasterIdLst>
    <p:notesMasterId r:id="rId28"/>
  </p:notesMasterIdLst>
  <p:handoutMasterIdLst>
    <p:handoutMasterId r:id="rId29"/>
  </p:handoutMasterIdLst>
  <p:sldIdLst>
    <p:sldId id="256" r:id="rId4"/>
    <p:sldId id="268" r:id="rId5"/>
    <p:sldId id="287" r:id="rId6"/>
    <p:sldId id="291" r:id="rId7"/>
    <p:sldId id="292" r:id="rId8"/>
    <p:sldId id="258" r:id="rId9"/>
    <p:sldId id="293" r:id="rId10"/>
    <p:sldId id="308" r:id="rId11"/>
    <p:sldId id="294" r:id="rId12"/>
    <p:sldId id="304" r:id="rId13"/>
    <p:sldId id="309" r:id="rId14"/>
    <p:sldId id="296" r:id="rId15"/>
    <p:sldId id="299" r:id="rId16"/>
    <p:sldId id="298" r:id="rId17"/>
    <p:sldId id="300" r:id="rId18"/>
    <p:sldId id="302" r:id="rId19"/>
    <p:sldId id="301" r:id="rId20"/>
    <p:sldId id="303" r:id="rId21"/>
    <p:sldId id="274" r:id="rId22"/>
    <p:sldId id="297" r:id="rId23"/>
    <p:sldId id="305" r:id="rId24"/>
    <p:sldId id="306" r:id="rId25"/>
    <p:sldId id="307" r:id="rId26"/>
    <p:sldId id="264" r:id="rId2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3" autoAdjust="0"/>
    <p:restoredTop sz="94637"/>
  </p:normalViewPr>
  <p:slideViewPr>
    <p:cSldViewPr snapToGrid="0">
      <p:cViewPr varScale="1">
        <p:scale>
          <a:sx n="113" d="100"/>
          <a:sy n="113" d="100"/>
        </p:scale>
        <p:origin x="228"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90771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80487273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0346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682458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603582901"/>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255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3909257291"/>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155376145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dictionary.cambridge.org/dictionary/english/empathy" TargetMode="External"/><Relationship Id="rId2" Type="http://schemas.openxmlformats.org/officeDocument/2006/relationships/hyperlink" Target="https://cclinnovation.org/wp-content/uploads/2020/03/empathyintheworkplace.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kumimoji="0" lang="hr-H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PSYCHOLOGICAL</a:t>
            </a:r>
            <a:r>
              <a:rPr kumimoji="0" lang="hr-HR" sz="1800" b="1" i="0" u="none" strike="noStrike" kern="1200" cap="none" spc="-114" normalizeH="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NEEDS AND MENTAL WELL-BEING</a:t>
            </a:r>
            <a:r>
              <a:rPr lang="it-IT" b="1" spc="-114" dirty="0">
                <a:solidFill>
                  <a:srgbClr val="0CA373"/>
                </a:solidFill>
                <a:latin typeface="Tahoma" panose="020B0604030504040204" pitchFamily="34" charset="0"/>
                <a:ea typeface="Tahoma" panose="020B0604030504040204" pitchFamily="34" charset="0"/>
                <a:cs typeface="Tahoma" panose="020B0604030504040204" pitchFamily="34" charset="0"/>
              </a:rPr>
              <a:t> - EMPATHY IN THE WORKPLACE</a:t>
            </a:r>
            <a:endPar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hr-H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UNIVERSITY OF DUBROVNIK</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a:t>
            </a:r>
            <a:r>
              <a:rPr lang="hr-HR" sz="2200" spc="50" dirty="0">
                <a:latin typeface="+mj-lt"/>
                <a:cs typeface="Tahoma"/>
              </a:rPr>
              <a:t>2</a:t>
            </a:r>
            <a:r>
              <a:rPr lang="es-ES" sz="2200" spc="50" dirty="0">
                <a:latin typeface="+mj-lt"/>
                <a:cs typeface="Tahoma"/>
              </a:rPr>
              <a:t>.: </a:t>
            </a:r>
            <a:r>
              <a:rPr lang="en-GB" sz="2200" spc="50" dirty="0">
                <a:latin typeface="+mj-lt"/>
                <a:cs typeface="Tahoma"/>
              </a:rPr>
              <a:t>Employee empathy</a:t>
            </a:r>
            <a:endParaRPr lang="en-GB" sz="2200" dirty="0">
              <a:latin typeface="+mj-lt"/>
              <a:cs typeface="Tahoma"/>
            </a:endParaRPr>
          </a:p>
        </p:txBody>
      </p:sp>
      <p:sp>
        <p:nvSpPr>
          <p:cNvPr id="4" name="Rectángulo 3"/>
          <p:cNvSpPr/>
          <p:nvPr/>
        </p:nvSpPr>
        <p:spPr>
          <a:xfrm>
            <a:off x="318565" y="2525263"/>
            <a:ext cx="11145554" cy="2862322"/>
          </a:xfrm>
          <a:prstGeom prst="rect">
            <a:avLst/>
          </a:prstGeom>
        </p:spPr>
        <p:txBody>
          <a:bodyPr wrap="square">
            <a:spAutoFit/>
          </a:bodyPr>
          <a:lstStyle/>
          <a:p>
            <a:pPr>
              <a:defRPr/>
            </a:pPr>
            <a:r>
              <a:rPr lang="en-GB" altLang="es-ES" sz="2000" dirty="0">
                <a:latin typeface="Calibri" panose="020F0502020204030204" pitchFamily="34" charset="0"/>
                <a:cs typeface="Calibri" panose="020F0502020204030204" pitchFamily="34" charset="0"/>
              </a:rPr>
              <a:t>The </a:t>
            </a:r>
            <a:r>
              <a:rPr lang="en-GB" altLang="es-ES" sz="2000" b="1" dirty="0">
                <a:latin typeface="Calibri" panose="020F0502020204030204" pitchFamily="34" charset="0"/>
                <a:cs typeface="Calibri" panose="020F0502020204030204" pitchFamily="34" charset="0"/>
              </a:rPr>
              <a:t>benefits of empathy in the workplace</a:t>
            </a:r>
            <a:r>
              <a:rPr lang="en-GB" altLang="es-ES" sz="2000" dirty="0">
                <a:latin typeface="Calibri" panose="020F0502020204030204" pitchFamily="34" charset="0"/>
                <a:cs typeface="Calibri" panose="020F0502020204030204" pitchFamily="34" charset="0"/>
              </a:rPr>
              <a:t>:</a:t>
            </a:r>
          </a:p>
          <a:p>
            <a:pPr>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Helps people better </a:t>
            </a:r>
            <a:r>
              <a:rPr lang="en-GB" altLang="es-ES" sz="2000" b="1" dirty="0">
                <a:solidFill>
                  <a:srgbClr val="0CA373"/>
                </a:solidFill>
                <a:latin typeface="Calibri" panose="020F0502020204030204" pitchFamily="34" charset="0"/>
                <a:cs typeface="Calibri" panose="020F0502020204030204" pitchFamily="34" charset="0"/>
              </a:rPr>
              <a:t>understand others</a:t>
            </a:r>
            <a:r>
              <a:rPr lang="en-GB" altLang="es-ES" sz="2000" dirty="0">
                <a:latin typeface="Calibri" panose="020F0502020204030204" pitchFamily="34" charset="0"/>
                <a:cs typeface="Calibri" panose="020F0502020204030204" pitchFamily="34" charset="0"/>
              </a:rPr>
              <a:t> and meet their needs</a:t>
            </a: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Enables people to </a:t>
            </a:r>
            <a:r>
              <a:rPr lang="en-GB" altLang="es-ES" sz="2000" b="1" dirty="0">
                <a:solidFill>
                  <a:srgbClr val="0CA373"/>
                </a:solidFill>
                <a:latin typeface="Calibri" panose="020F0502020204030204" pitchFamily="34" charset="0"/>
                <a:cs typeface="Calibri" panose="020F0502020204030204" pitchFamily="34" charset="0"/>
              </a:rPr>
              <a:t>build social relationships</a:t>
            </a: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Helps people </a:t>
            </a:r>
            <a:r>
              <a:rPr lang="en-GB" altLang="es-ES" sz="2000" b="1" dirty="0">
                <a:solidFill>
                  <a:srgbClr val="0CA373"/>
                </a:solidFill>
                <a:latin typeface="Calibri" panose="020F0502020204030204" pitchFamily="34" charset="0"/>
                <a:cs typeface="Calibri" panose="020F0502020204030204" pitchFamily="34" charset="0"/>
              </a:rPr>
              <a:t>connect</a:t>
            </a:r>
            <a:r>
              <a:rPr lang="en-GB" altLang="es-ES" sz="2000" dirty="0">
                <a:latin typeface="Calibri" panose="020F0502020204030204" pitchFamily="34" charset="0"/>
                <a:cs typeface="Calibri" panose="020F0502020204030204" pitchFamily="34" charset="0"/>
              </a:rPr>
              <a:t>, </a:t>
            </a:r>
            <a:r>
              <a:rPr lang="en-GB" altLang="es-ES" sz="2000" b="1" dirty="0">
                <a:solidFill>
                  <a:srgbClr val="0CA373"/>
                </a:solidFill>
                <a:latin typeface="Calibri" panose="020F0502020204030204" pitchFamily="34" charset="0"/>
                <a:cs typeface="Calibri" panose="020F0502020204030204" pitchFamily="34" charset="0"/>
              </a:rPr>
              <a:t>communicate</a:t>
            </a:r>
            <a:r>
              <a:rPr lang="en-GB" altLang="es-ES" sz="2000" dirty="0">
                <a:latin typeface="Calibri" panose="020F0502020204030204" pitchFamily="34" charset="0"/>
                <a:cs typeface="Calibri" panose="020F0502020204030204" pitchFamily="34" charset="0"/>
              </a:rPr>
              <a:t> and </a:t>
            </a:r>
            <a:r>
              <a:rPr lang="en-GB" altLang="es-ES" sz="2000" b="1" dirty="0">
                <a:solidFill>
                  <a:srgbClr val="0CA373"/>
                </a:solidFill>
                <a:latin typeface="Calibri" panose="020F0502020204030204" pitchFamily="34" charset="0"/>
                <a:cs typeface="Calibri" panose="020F0502020204030204" pitchFamily="34" charset="0"/>
              </a:rPr>
              <a:t>collaborate with others</a:t>
            </a: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Enables people to </a:t>
            </a:r>
            <a:r>
              <a:rPr lang="en-GB" altLang="es-ES" sz="2000" b="1" dirty="0">
                <a:solidFill>
                  <a:srgbClr val="0CA373"/>
                </a:solidFill>
                <a:latin typeface="Calibri" panose="020F0502020204030204" pitchFamily="34" charset="0"/>
                <a:cs typeface="Calibri" panose="020F0502020204030204" pitchFamily="34" charset="0"/>
              </a:rPr>
              <a:t>respond</a:t>
            </a:r>
            <a:r>
              <a:rPr lang="en-GB" altLang="es-ES" sz="2000" dirty="0">
                <a:latin typeface="Calibri" panose="020F0502020204030204" pitchFamily="34" charset="0"/>
                <a:cs typeface="Calibri" panose="020F0502020204030204" pitchFamily="34" charset="0"/>
              </a:rPr>
              <a:t> appropriately in social situations</a:t>
            </a: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Helps people </a:t>
            </a:r>
            <a:r>
              <a:rPr lang="en-GB" altLang="es-ES" sz="2000" b="1" dirty="0">
                <a:solidFill>
                  <a:srgbClr val="0CA373"/>
                </a:solidFill>
                <a:latin typeface="Calibri" panose="020F0502020204030204" pitchFamily="34" charset="0"/>
                <a:cs typeface="Calibri" panose="020F0502020204030204" pitchFamily="34" charset="0"/>
              </a:rPr>
              <a:t>regulate</a:t>
            </a:r>
            <a:r>
              <a:rPr lang="en-GB" altLang="es-ES" sz="2000" dirty="0">
                <a:latin typeface="Calibri" panose="020F0502020204030204" pitchFamily="34" charset="0"/>
                <a:cs typeface="Calibri" panose="020F0502020204030204" pitchFamily="34" charset="0"/>
              </a:rPr>
              <a:t> their emotions</a:t>
            </a: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It is beneficial for both </a:t>
            </a:r>
            <a:r>
              <a:rPr lang="en-GB" altLang="es-ES" sz="2000" b="1" dirty="0">
                <a:solidFill>
                  <a:srgbClr val="0CA373"/>
                </a:solidFill>
                <a:latin typeface="Calibri" panose="020F0502020204030204" pitchFamily="34" charset="0"/>
                <a:cs typeface="Calibri" panose="020F0502020204030204" pitchFamily="34" charset="0"/>
              </a:rPr>
              <a:t>physical and psychological well-being</a:t>
            </a:r>
            <a:endParaRPr lang="en-GB" altLang="es-ES" sz="2000" dirty="0">
              <a:latin typeface="Calibri" panose="020F0502020204030204" pitchFamily="34" charset="0"/>
              <a:cs typeface="Calibri" panose="020F0502020204030204" pitchFamily="34" charset="0"/>
            </a:endParaRPr>
          </a:p>
          <a:p>
            <a:pPr lvl="1">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0097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a:t>
            </a:r>
            <a:r>
              <a:rPr lang="hr-HR" sz="2200" spc="50" dirty="0">
                <a:latin typeface="+mj-lt"/>
                <a:cs typeface="Tahoma"/>
              </a:rPr>
              <a:t>2</a:t>
            </a:r>
            <a:r>
              <a:rPr lang="es-ES" sz="2200" spc="50" dirty="0">
                <a:latin typeface="+mj-lt"/>
                <a:cs typeface="Tahoma"/>
              </a:rPr>
              <a:t>.: </a:t>
            </a:r>
            <a:r>
              <a:rPr lang="en-GB" sz="2200" spc="50" dirty="0">
                <a:latin typeface="+mj-lt"/>
                <a:cs typeface="Tahoma"/>
              </a:rPr>
              <a:t>Employee empathy</a:t>
            </a:r>
            <a:endParaRPr lang="en-GB" sz="2200" dirty="0">
              <a:latin typeface="+mj-lt"/>
              <a:cs typeface="Tahoma"/>
            </a:endParaRPr>
          </a:p>
        </p:txBody>
      </p:sp>
      <p:sp>
        <p:nvSpPr>
          <p:cNvPr id="4" name="Rectángulo 3"/>
          <p:cNvSpPr/>
          <p:nvPr/>
        </p:nvSpPr>
        <p:spPr>
          <a:xfrm>
            <a:off x="377555" y="2525263"/>
            <a:ext cx="11086563" cy="3170099"/>
          </a:xfrm>
          <a:prstGeom prst="rect">
            <a:avLst/>
          </a:prstGeom>
        </p:spPr>
        <p:txBody>
          <a:bodyPr wrap="square">
            <a:spAutoFit/>
          </a:bodyPr>
          <a:lstStyle/>
          <a:p>
            <a:pPr>
              <a:defRPr/>
            </a:pPr>
            <a:r>
              <a:rPr lang="en-GB" altLang="es-ES" sz="2000" dirty="0">
                <a:latin typeface="Calibri" panose="020F0502020204030204" pitchFamily="34" charset="0"/>
                <a:cs typeface="Calibri" panose="020F0502020204030204" pitchFamily="34" charset="0"/>
              </a:rPr>
              <a:t>The ways of </a:t>
            </a:r>
            <a:r>
              <a:rPr lang="en-GB" altLang="es-ES" sz="2000" b="1" dirty="0">
                <a:latin typeface="Calibri" panose="020F0502020204030204" pitchFamily="34" charset="0"/>
                <a:cs typeface="Calibri" panose="020F0502020204030204" pitchFamily="34" charset="0"/>
              </a:rPr>
              <a:t>encouraging empathy</a:t>
            </a:r>
            <a:r>
              <a:rPr lang="en-GB" altLang="es-ES" sz="2000" dirty="0">
                <a:latin typeface="Calibri" panose="020F0502020204030204" pitchFamily="34" charset="0"/>
                <a:cs typeface="Calibri" panose="020F0502020204030204" pitchFamily="34" charset="0"/>
              </a:rPr>
              <a:t> (Ventura, 2019):</a:t>
            </a:r>
          </a:p>
          <a:p>
            <a:pPr>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Be </a:t>
            </a:r>
            <a:r>
              <a:rPr lang="en-GB" altLang="es-ES" sz="2000" b="1" dirty="0">
                <a:solidFill>
                  <a:srgbClr val="0CA373"/>
                </a:solidFill>
                <a:latin typeface="Calibri" panose="020F0502020204030204" pitchFamily="34" charset="0"/>
                <a:cs typeface="Calibri" panose="020F0502020204030204" pitchFamily="34" charset="0"/>
              </a:rPr>
              <a:t>curious</a:t>
            </a: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Be </a:t>
            </a:r>
            <a:r>
              <a:rPr lang="en-GB" altLang="es-ES" sz="2000" b="1" dirty="0">
                <a:solidFill>
                  <a:srgbClr val="0CA373"/>
                </a:solidFill>
                <a:latin typeface="Calibri" panose="020F0502020204030204" pitchFamily="34" charset="0"/>
                <a:cs typeface="Calibri" panose="020F0502020204030204" pitchFamily="34" charset="0"/>
              </a:rPr>
              <a:t>honest</a:t>
            </a: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Be </a:t>
            </a:r>
            <a:r>
              <a:rPr lang="en-GB" altLang="es-ES" sz="2000" b="1" dirty="0">
                <a:solidFill>
                  <a:srgbClr val="0CA373"/>
                </a:solidFill>
                <a:latin typeface="Calibri" panose="020F0502020204030204" pitchFamily="34" charset="0"/>
                <a:cs typeface="Calibri" panose="020F0502020204030204" pitchFamily="34" charset="0"/>
              </a:rPr>
              <a:t>vulnerable </a:t>
            </a:r>
            <a:endParaRPr lang="hr-HR" altLang="es-ES" sz="2000" b="1" dirty="0">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Be </a:t>
            </a:r>
            <a:r>
              <a:rPr lang="en-GB" altLang="es-ES" sz="2000" b="1" dirty="0">
                <a:solidFill>
                  <a:srgbClr val="0CA373"/>
                </a:solidFill>
                <a:latin typeface="Calibri" panose="020F0502020204030204" pitchFamily="34" charset="0"/>
                <a:cs typeface="Calibri" panose="020F0502020204030204" pitchFamily="34" charset="0"/>
              </a:rPr>
              <a:t>open-minded</a:t>
            </a:r>
            <a:r>
              <a:rPr lang="en-GB" altLang="es-ES" sz="2000" dirty="0">
                <a:latin typeface="Calibri" panose="020F0502020204030204" pitchFamily="34" charset="0"/>
                <a:cs typeface="Calibri" panose="020F0502020204030204" pitchFamily="34" charset="0"/>
              </a:rPr>
              <a:t>  </a:t>
            </a: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Be </a:t>
            </a:r>
            <a:r>
              <a:rPr lang="en-GB" altLang="es-ES" sz="2000" b="1" dirty="0">
                <a:solidFill>
                  <a:srgbClr val="0CA373"/>
                </a:solidFill>
                <a:latin typeface="Calibri" panose="020F0502020204030204" pitchFamily="34" charset="0"/>
                <a:cs typeface="Calibri" panose="020F0502020204030204" pitchFamily="34" charset="0"/>
              </a:rPr>
              <a:t>selfless </a:t>
            </a: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Be </a:t>
            </a:r>
            <a:r>
              <a:rPr lang="en-GB" altLang="es-ES" sz="2000" b="1" dirty="0">
                <a:solidFill>
                  <a:srgbClr val="0CA373"/>
                </a:solidFill>
                <a:latin typeface="Calibri" panose="020F0502020204030204" pitchFamily="34" charset="0"/>
                <a:cs typeface="Calibri" panose="020F0502020204030204" pitchFamily="34" charset="0"/>
              </a:rPr>
              <a:t>undeterred </a:t>
            </a:r>
            <a:endParaRPr lang="hr-HR" altLang="es-ES" sz="2000" b="1" dirty="0">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rPr>
              <a:t>Be </a:t>
            </a:r>
            <a:r>
              <a:rPr lang="hr-HR" altLang="es-ES" sz="2000" b="1" dirty="0">
                <a:solidFill>
                  <a:srgbClr val="0CA373"/>
                </a:solidFill>
                <a:latin typeface="Calibri" panose="020F0502020204030204" pitchFamily="34" charset="0"/>
                <a:cs typeface="Calibri" panose="020F0502020204030204" pitchFamily="34" charset="0"/>
              </a:rPr>
              <a:t>brave</a:t>
            </a:r>
            <a:r>
              <a:rPr lang="hr-HR" altLang="es-ES" sz="2000" dirty="0">
                <a:latin typeface="Calibri" panose="020F0502020204030204" pitchFamily="34" charset="0"/>
                <a:cs typeface="Calibri" panose="020F0502020204030204" pitchFamily="34" charset="0"/>
              </a:rPr>
              <a:t> </a:t>
            </a:r>
            <a:endParaRPr lang="en-GB" altLang="es-ES" sz="2000" dirty="0">
              <a:latin typeface="Calibri" panose="020F0502020204030204" pitchFamily="34" charset="0"/>
              <a:cs typeface="Calibri" panose="020F0502020204030204" pitchFamily="34" charset="0"/>
            </a:endParaRPr>
          </a:p>
          <a:p>
            <a:pPr lvl="1">
              <a:defRPr/>
            </a:pPr>
            <a:endParaRPr lang="en-GB" altLang="es-ES" sz="2000" dirty="0">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a:stretch>
            <a:fillRect/>
          </a:stretch>
        </p:blipFill>
        <p:spPr>
          <a:xfrm>
            <a:off x="7964903" y="2675174"/>
            <a:ext cx="3239910" cy="2870275"/>
          </a:xfrm>
          <a:prstGeom prst="rect">
            <a:avLst/>
          </a:prstGeom>
        </p:spPr>
      </p:pic>
    </p:spTree>
    <p:extLst>
      <p:ext uri="{BB962C8B-B14F-4D97-AF65-F5344CB8AC3E}">
        <p14:creationId xmlns:p14="http://schemas.microsoft.com/office/powerpoint/2010/main" val="815429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dirty="0">
                <a:solidFill>
                  <a:schemeClr val="tx1"/>
                </a:solidFill>
                <a:latin typeface="+mj-lt"/>
                <a:ea typeface="Tahoma" panose="020B0604030504040204" pitchFamily="34" charset="0"/>
                <a:cs typeface="Tahoma" panose="020B0604030504040204" pitchFamily="34" charset="0"/>
              </a:rPr>
              <a:t>UNIT 1: 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83304" cy="352661"/>
          </a:xfrm>
          <a:prstGeom prst="rect">
            <a:avLst/>
          </a:prstGeom>
        </p:spPr>
        <p:txBody>
          <a:bodyPr vert="horz" wrap="square" lIns="0" tIns="13970" rIns="0" bIns="0" rtlCol="0">
            <a:spAutoFit/>
          </a:bodyPr>
          <a:lstStyle/>
          <a:p>
            <a:pPr marL="12700">
              <a:lnSpc>
                <a:spcPct val="100000"/>
              </a:lnSpc>
              <a:spcBef>
                <a:spcPts val="110"/>
              </a:spcBef>
            </a:pPr>
            <a:r>
              <a:rPr lang="en-GB" sz="2200" spc="50" dirty="0">
                <a:latin typeface="+mj-lt"/>
                <a:cs typeface="Tahoma"/>
              </a:rPr>
              <a:t>SECTION 1.</a:t>
            </a:r>
            <a:r>
              <a:rPr lang="hr-HR" sz="2200" spc="50" dirty="0">
                <a:latin typeface="+mj-lt"/>
                <a:cs typeface="Tahoma"/>
              </a:rPr>
              <a:t>3</a:t>
            </a:r>
            <a:r>
              <a:rPr lang="en-GB" sz="2200" spc="50" dirty="0">
                <a:latin typeface="+mj-lt"/>
                <a:cs typeface="Tahoma"/>
              </a:rPr>
              <a:t>.: Improving empathy in the workplace </a:t>
            </a:r>
            <a:endParaRPr lang="en-GB" sz="2200" dirty="0">
              <a:latin typeface="+mj-lt"/>
              <a:cs typeface="Tahoma"/>
            </a:endParaRPr>
          </a:p>
        </p:txBody>
      </p:sp>
      <p:sp>
        <p:nvSpPr>
          <p:cNvPr id="4" name="Rectángulo 3"/>
          <p:cNvSpPr/>
          <p:nvPr/>
        </p:nvSpPr>
        <p:spPr>
          <a:xfrm>
            <a:off x="318565" y="2525263"/>
            <a:ext cx="11418510" cy="3370153"/>
          </a:xfrm>
          <a:prstGeom prst="rect">
            <a:avLst/>
          </a:prstGeom>
        </p:spPr>
        <p:txBody>
          <a:bodyPr wrap="square">
            <a:spAutoFit/>
          </a:bodyPr>
          <a:lstStyle/>
          <a:p>
            <a:pPr>
              <a:defRPr/>
            </a:pPr>
            <a:r>
              <a:rPr lang="en-GB" altLang="es-ES" sz="2000" dirty="0">
                <a:latin typeface="Calibri" panose="020F0502020204030204" pitchFamily="34" charset="0"/>
                <a:cs typeface="Calibri" panose="020F0502020204030204" pitchFamily="34" charset="0"/>
              </a:rPr>
              <a:t>Empathy </a:t>
            </a:r>
            <a:r>
              <a:rPr lang="en-GB" altLang="es-ES" sz="2000" b="1" dirty="0">
                <a:latin typeface="Calibri" panose="020F0502020204030204" pitchFamily="34" charset="0"/>
                <a:cs typeface="Calibri" panose="020F0502020204030204" pitchFamily="34" charset="0"/>
              </a:rPr>
              <a:t>can be learned</a:t>
            </a:r>
            <a:r>
              <a:rPr lang="en-GB" altLang="es-ES" sz="2000" dirty="0">
                <a:latin typeface="Calibri" panose="020F0502020204030204" pitchFamily="34" charset="0"/>
                <a:cs typeface="Calibri" panose="020F0502020204030204" pitchFamily="34" charset="0"/>
              </a:rPr>
              <a:t>, and organizations can </a:t>
            </a:r>
            <a:r>
              <a:rPr lang="en-GB" altLang="es-ES" sz="2000" b="1" dirty="0">
                <a:latin typeface="Calibri" panose="020F0502020204030204" pitchFamily="34" charset="0"/>
                <a:cs typeface="Calibri" panose="020F0502020204030204" pitchFamily="34" charset="0"/>
              </a:rPr>
              <a:t>promote a more empathic workplace </a:t>
            </a:r>
            <a:r>
              <a:rPr lang="en-GB" altLang="es-ES" sz="2000" dirty="0">
                <a:latin typeface="Calibri" panose="020F0502020204030204" pitchFamily="34" charset="0"/>
                <a:cs typeface="Calibri" panose="020F0502020204030204" pitchFamily="34" charset="0"/>
              </a:rPr>
              <a:t>and help managers improve their empathy skills in a number of ways:</a:t>
            </a:r>
          </a:p>
          <a:p>
            <a:pP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Talk about empathy </a:t>
            </a: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Teach listening </a:t>
            </a: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Encourage real perspective conversations </a:t>
            </a: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Encourage compassion </a:t>
            </a: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Support global managers </a:t>
            </a:r>
          </a:p>
          <a:p>
            <a:pPr marL="285750" indent="-28575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en-GB" altLang="es-ES" sz="1100" dirty="0">
              <a:latin typeface="Calibri" panose="020F0502020204030204" pitchFamily="34" charset="0"/>
              <a:cs typeface="Calibri" panose="020F0502020204030204" pitchFamily="34" charset="0"/>
            </a:endParaRPr>
          </a:p>
          <a:p>
            <a:pPr>
              <a:defRPr/>
            </a:pPr>
            <a:r>
              <a:rPr lang="en-GB" altLang="es-ES" sz="1100" dirty="0">
                <a:latin typeface="Calibri" panose="020F0502020204030204" pitchFamily="34" charset="0"/>
                <a:cs typeface="Calibri" panose="020F0502020204030204" pitchFamily="34" charset="0"/>
              </a:rPr>
              <a:t>(Adopted from Center for Creative Leadership (2016). Empathy in the Workplace: A Tool for Effective Leadership [White paper]. https://cclinnovation.org/wp-content/uploads/2020/03/empathyintheworkplace.pdf)</a:t>
            </a:r>
          </a:p>
        </p:txBody>
      </p:sp>
    </p:spTree>
    <p:extLst>
      <p:ext uri="{BB962C8B-B14F-4D97-AF65-F5344CB8AC3E}">
        <p14:creationId xmlns:p14="http://schemas.microsoft.com/office/powerpoint/2010/main" val="742105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dirty="0">
                <a:solidFill>
                  <a:schemeClr val="tx1"/>
                </a:solidFill>
                <a:latin typeface="+mj-lt"/>
                <a:ea typeface="Tahoma" panose="020B0604030504040204" pitchFamily="34" charset="0"/>
                <a:cs typeface="Tahoma" panose="020B0604030504040204" pitchFamily="34" charset="0"/>
              </a:rPr>
              <a:t>UNIT 1: 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83304" cy="352661"/>
          </a:xfrm>
          <a:prstGeom prst="rect">
            <a:avLst/>
          </a:prstGeom>
        </p:spPr>
        <p:txBody>
          <a:bodyPr vert="horz" wrap="square" lIns="0" tIns="13970" rIns="0" bIns="0" rtlCol="0">
            <a:spAutoFit/>
          </a:bodyPr>
          <a:lstStyle/>
          <a:p>
            <a:pPr marL="12700">
              <a:lnSpc>
                <a:spcPct val="100000"/>
              </a:lnSpc>
              <a:spcBef>
                <a:spcPts val="110"/>
              </a:spcBef>
            </a:pPr>
            <a:r>
              <a:rPr lang="en-GB" sz="2200" spc="50" dirty="0">
                <a:latin typeface="+mj-lt"/>
                <a:cs typeface="Tahoma"/>
              </a:rPr>
              <a:t>SECTION 1.</a:t>
            </a:r>
            <a:r>
              <a:rPr lang="hr-HR" sz="2200" spc="50" dirty="0">
                <a:latin typeface="+mj-lt"/>
                <a:cs typeface="Tahoma"/>
              </a:rPr>
              <a:t>3</a:t>
            </a:r>
            <a:r>
              <a:rPr lang="en-GB" sz="2200" spc="50" dirty="0">
                <a:latin typeface="+mj-lt"/>
                <a:cs typeface="Tahoma"/>
              </a:rPr>
              <a:t>.: Improving empathy in the workplace </a:t>
            </a:r>
            <a:endParaRPr lang="en-GB" sz="2200" dirty="0">
              <a:latin typeface="+mj-lt"/>
              <a:cs typeface="Tahoma"/>
            </a:endParaRPr>
          </a:p>
        </p:txBody>
      </p:sp>
      <p:sp>
        <p:nvSpPr>
          <p:cNvPr id="4" name="Rectángulo 3"/>
          <p:cNvSpPr/>
          <p:nvPr/>
        </p:nvSpPr>
        <p:spPr>
          <a:xfrm>
            <a:off x="318565" y="2402433"/>
            <a:ext cx="11418510" cy="2862322"/>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Talk about empathy </a:t>
            </a:r>
            <a:r>
              <a:rPr lang="en-GB" altLang="es-ES" sz="2000" dirty="0">
                <a:latin typeface="Calibri" panose="020F0502020204030204" pitchFamily="34" charset="0"/>
                <a:cs typeface="Calibri" panose="020F0502020204030204" pitchFamily="34" charset="0"/>
              </a:rPr>
              <a:t>- Managers should be aware that empathy is important, especially in today’s workplace. Giving time and attention to others enhances empathy, which in turn, enhances your performance and improves your perceived effectiveness.</a:t>
            </a:r>
          </a:p>
          <a:p>
            <a:pP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Teach listening </a:t>
            </a:r>
            <a:r>
              <a:rPr lang="en-GB" altLang="es-ES" sz="2000" dirty="0">
                <a:latin typeface="Calibri" panose="020F0502020204030204" pitchFamily="34" charset="0"/>
                <a:cs typeface="Calibri" panose="020F0502020204030204" pitchFamily="34" charset="0"/>
              </a:rPr>
              <a:t>- To understand others and sense what they are feeling, managers must be good listeners. Active listening is a person’s willingness and ability to hear and understand the other person. When a manager is a good listener, people feel respected and trust can grow.</a:t>
            </a:r>
          </a:p>
          <a:p>
            <a:pP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3144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dirty="0">
                <a:solidFill>
                  <a:schemeClr val="tx1"/>
                </a:solidFill>
                <a:latin typeface="+mj-lt"/>
                <a:ea typeface="Tahoma" panose="020B0604030504040204" pitchFamily="34" charset="0"/>
                <a:cs typeface="Tahoma" panose="020B0604030504040204" pitchFamily="34" charset="0"/>
              </a:rPr>
              <a:t>UNIT 1: 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83304" cy="352661"/>
          </a:xfrm>
          <a:prstGeom prst="rect">
            <a:avLst/>
          </a:prstGeom>
        </p:spPr>
        <p:txBody>
          <a:bodyPr vert="horz" wrap="square" lIns="0" tIns="13970" rIns="0" bIns="0" rtlCol="0">
            <a:spAutoFit/>
          </a:bodyPr>
          <a:lstStyle/>
          <a:p>
            <a:pPr marL="12700">
              <a:lnSpc>
                <a:spcPct val="100000"/>
              </a:lnSpc>
              <a:spcBef>
                <a:spcPts val="110"/>
              </a:spcBef>
            </a:pPr>
            <a:r>
              <a:rPr lang="en-GB" sz="2200" spc="50" dirty="0">
                <a:latin typeface="+mj-lt"/>
                <a:cs typeface="Tahoma"/>
              </a:rPr>
              <a:t>SECTION 1.</a:t>
            </a:r>
            <a:r>
              <a:rPr lang="hr-HR" sz="2200" spc="50" dirty="0">
                <a:latin typeface="+mj-lt"/>
                <a:cs typeface="Tahoma"/>
              </a:rPr>
              <a:t>3</a:t>
            </a:r>
            <a:r>
              <a:rPr lang="en-GB" sz="2200" spc="50" dirty="0">
                <a:latin typeface="+mj-lt"/>
                <a:cs typeface="Tahoma"/>
              </a:rPr>
              <a:t>.: Improving empathy in the workplace </a:t>
            </a:r>
            <a:endParaRPr lang="en-GB" sz="2200" dirty="0">
              <a:latin typeface="+mj-lt"/>
              <a:cs typeface="Tahoma"/>
            </a:endParaRPr>
          </a:p>
        </p:txBody>
      </p:sp>
      <p:sp>
        <p:nvSpPr>
          <p:cNvPr id="4" name="Rectángulo 3"/>
          <p:cNvSpPr/>
          <p:nvPr/>
        </p:nvSpPr>
        <p:spPr>
          <a:xfrm>
            <a:off x="318565" y="2525263"/>
            <a:ext cx="11418510" cy="3170099"/>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Encourage real perspective conversations </a:t>
            </a:r>
            <a:r>
              <a:rPr lang="en-GB" altLang="es-ES" sz="2000" dirty="0">
                <a:latin typeface="Calibri" panose="020F0502020204030204" pitchFamily="34" charset="0"/>
                <a:cs typeface="Calibri" panose="020F0502020204030204" pitchFamily="34" charset="0"/>
              </a:rPr>
              <a:t>– Managers should always put themselves in the other person’s shoes.</a:t>
            </a:r>
          </a:p>
          <a:p>
            <a:pPr marL="285750" indent="-28575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Encourage compassion </a:t>
            </a:r>
            <a:r>
              <a:rPr lang="en-GB" altLang="es-ES" sz="2000" dirty="0">
                <a:latin typeface="Calibri" panose="020F0502020204030204" pitchFamily="34" charset="0"/>
                <a:cs typeface="Calibri" panose="020F0502020204030204" pitchFamily="34" charset="0"/>
              </a:rPr>
              <a:t>- Support managers who care about how someone else feels or consider the impact of business decisions on employees, customers, and communities.</a:t>
            </a:r>
          </a:p>
          <a:p>
            <a:pPr marL="285750" indent="-28575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Support global managers </a:t>
            </a:r>
            <a:r>
              <a:rPr lang="en-GB" altLang="es-ES" sz="2000" dirty="0">
                <a:latin typeface="Calibri" panose="020F0502020204030204" pitchFamily="34" charset="0"/>
                <a:cs typeface="Calibri" panose="020F0502020204030204" pitchFamily="34" charset="0"/>
              </a:rPr>
              <a:t>- Working across cultural boundaries requires managers to understand people who have very different perspectives and experiences.</a:t>
            </a:r>
          </a:p>
          <a:p>
            <a:pP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1218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a:t>
            </a:r>
            <a:r>
              <a:rPr lang="hr-HR" sz="2200" spc="50" dirty="0">
                <a:latin typeface="+mj-lt"/>
                <a:cs typeface="Tahoma"/>
              </a:rPr>
              <a:t>4</a:t>
            </a:r>
            <a:r>
              <a:rPr lang="es-ES" sz="2200" spc="50" dirty="0">
                <a:latin typeface="+mj-lt"/>
                <a:cs typeface="Tahoma"/>
              </a:rPr>
              <a:t>.: </a:t>
            </a:r>
            <a:r>
              <a:rPr lang="en-GB" sz="2200" spc="50" dirty="0">
                <a:latin typeface="+mj-lt"/>
                <a:cs typeface="Tahoma"/>
              </a:rPr>
              <a:t>Empathic Leadership</a:t>
            </a:r>
            <a:endParaRPr lang="en-GB" sz="2200" dirty="0">
              <a:latin typeface="+mj-lt"/>
              <a:cs typeface="Tahoma"/>
            </a:endParaRPr>
          </a:p>
        </p:txBody>
      </p:sp>
      <p:sp>
        <p:nvSpPr>
          <p:cNvPr id="4" name="Rectángulo 3"/>
          <p:cNvSpPr/>
          <p:nvPr/>
        </p:nvSpPr>
        <p:spPr>
          <a:xfrm>
            <a:off x="318565" y="2620797"/>
            <a:ext cx="11459453" cy="2862322"/>
          </a:xfrm>
          <a:prstGeom prst="rect">
            <a:avLst/>
          </a:prstGeom>
        </p:spPr>
        <p:txBody>
          <a:bodyPr wrap="square">
            <a:spAutoFit/>
          </a:bodyPr>
          <a:lstStyle/>
          <a:p>
            <a:pPr>
              <a:defRPr/>
            </a:pPr>
            <a:r>
              <a:rPr lang="en-GB" altLang="es-ES" sz="2000" b="1" dirty="0">
                <a:latin typeface="Calibri" panose="020F0502020204030204" pitchFamily="34" charset="0"/>
                <a:cs typeface="Calibri" panose="020F0502020204030204" pitchFamily="34" charset="0"/>
              </a:rPr>
              <a:t>Empathic leadership</a:t>
            </a:r>
            <a:endParaRPr lang="hr-HR" altLang="es-ES" sz="2000" b="1"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a:defRPr/>
            </a:pPr>
            <a:r>
              <a:rPr lang="en-GB" altLang="es-ES" sz="2000" dirty="0">
                <a:latin typeface="Calibri" panose="020F0502020204030204" pitchFamily="34" charset="0"/>
                <a:cs typeface="Calibri" panose="020F0502020204030204" pitchFamily="34" charset="0"/>
              </a:rPr>
              <a:t>	• </a:t>
            </a:r>
            <a:r>
              <a:rPr lang="en-US" altLang="es-ES" sz="2000" dirty="0">
                <a:latin typeface="Calibri" panose="020F0502020204030204" pitchFamily="34" charset="0"/>
                <a:cs typeface="Calibri" panose="020F0502020204030204" pitchFamily="34" charset="0"/>
              </a:rPr>
              <a:t>Empathic leadership is a </a:t>
            </a:r>
            <a:r>
              <a:rPr lang="en-US" altLang="es-ES" sz="2000" b="1" dirty="0">
                <a:solidFill>
                  <a:srgbClr val="0CA373"/>
                </a:solidFill>
                <a:latin typeface="Calibri" panose="020F0502020204030204" pitchFamily="34" charset="0"/>
                <a:cs typeface="Calibri" panose="020F0502020204030204" pitchFamily="34" charset="0"/>
              </a:rPr>
              <a:t>leadership style </a:t>
            </a:r>
            <a:r>
              <a:rPr lang="en-US" altLang="es-ES" sz="2000" dirty="0">
                <a:latin typeface="Calibri" panose="020F0502020204030204" pitchFamily="34" charset="0"/>
                <a:cs typeface="Calibri" panose="020F0502020204030204" pitchFamily="34" charset="0"/>
              </a:rPr>
              <a:t>that focuses on </a:t>
            </a:r>
            <a:r>
              <a:rPr lang="en-US" altLang="es-ES" sz="2000" b="1" dirty="0">
                <a:solidFill>
                  <a:srgbClr val="0CA373"/>
                </a:solidFill>
                <a:latin typeface="Calibri" panose="020F0502020204030204" pitchFamily="34" charset="0"/>
                <a:cs typeface="Calibri" panose="020F0502020204030204" pitchFamily="34" charset="0"/>
              </a:rPr>
              <a:t>understanding and identifying with the </a:t>
            </a:r>
            <a:r>
              <a:rPr lang="hr-HR" altLang="es-ES" sz="2000" b="1" dirty="0">
                <a:solidFill>
                  <a:srgbClr val="0CA373"/>
                </a:solidFill>
                <a:latin typeface="Calibri" panose="020F0502020204030204" pitchFamily="34" charset="0"/>
                <a:cs typeface="Calibri" panose="020F0502020204030204" pitchFamily="34" charset="0"/>
              </a:rPr>
              <a:t>	   </a:t>
            </a:r>
            <a:r>
              <a:rPr lang="en-US" altLang="es-ES" sz="2000" b="1" dirty="0">
                <a:solidFill>
                  <a:srgbClr val="0CA373"/>
                </a:solidFill>
                <a:latin typeface="Calibri" panose="020F0502020204030204" pitchFamily="34" charset="0"/>
                <a:cs typeface="Calibri" panose="020F0502020204030204" pitchFamily="34" charset="0"/>
              </a:rPr>
              <a:t>needs of others</a:t>
            </a:r>
            <a:endParaRPr lang="hr-HR" altLang="es-ES" sz="2000" b="1" dirty="0">
              <a:solidFill>
                <a:srgbClr val="0CA373"/>
              </a:solidFill>
              <a:latin typeface="Calibri" panose="020F0502020204030204" pitchFamily="34" charset="0"/>
              <a:cs typeface="Calibri" panose="020F0502020204030204" pitchFamily="34" charset="0"/>
            </a:endParaRPr>
          </a:p>
          <a:p>
            <a:pPr>
              <a:defRPr/>
            </a:pPr>
            <a:r>
              <a:rPr lang="hr-HR" altLang="es-ES" sz="2000" dirty="0">
                <a:latin typeface="Calibri" panose="020F0502020204030204" pitchFamily="34" charset="0"/>
                <a:cs typeface="Calibri" panose="020F0502020204030204" pitchFamily="34" charset="0"/>
              </a:rPr>
              <a:t>	• </a:t>
            </a:r>
            <a:r>
              <a:rPr lang="en-US" altLang="es-ES" sz="2000" dirty="0">
                <a:latin typeface="Calibri" panose="020F0502020204030204" pitchFamily="34" charset="0"/>
                <a:cs typeface="Calibri" panose="020F0502020204030204" pitchFamily="34" charset="0"/>
              </a:rPr>
              <a:t>Empathy enables leader</a:t>
            </a:r>
            <a:r>
              <a:rPr lang="hr-HR" altLang="es-ES" sz="2000" dirty="0">
                <a:latin typeface="Calibri" panose="020F0502020204030204" pitchFamily="34" charset="0"/>
                <a:cs typeface="Calibri" panose="020F0502020204030204" pitchFamily="34" charset="0"/>
              </a:rPr>
              <a:t>s</a:t>
            </a:r>
            <a:r>
              <a:rPr lang="en-US" altLang="es-ES" sz="2000" dirty="0">
                <a:latin typeface="Calibri" panose="020F0502020204030204" pitchFamily="34" charset="0"/>
                <a:cs typeface="Calibri" panose="020F0502020204030204" pitchFamily="34" charset="0"/>
              </a:rPr>
              <a:t> to </a:t>
            </a:r>
            <a:r>
              <a:rPr lang="en-US" altLang="es-ES" sz="2000" b="1" dirty="0">
                <a:solidFill>
                  <a:srgbClr val="0CA373"/>
                </a:solidFill>
                <a:latin typeface="Calibri" panose="020F0502020204030204" pitchFamily="34" charset="0"/>
                <a:cs typeface="Calibri" panose="020F0502020204030204" pitchFamily="34" charset="0"/>
              </a:rPr>
              <a:t>read the emotions </a:t>
            </a:r>
            <a:r>
              <a:rPr lang="en-US" altLang="es-ES" sz="2000" dirty="0">
                <a:latin typeface="Calibri" panose="020F0502020204030204" pitchFamily="34" charset="0"/>
                <a:cs typeface="Calibri" panose="020F0502020204030204" pitchFamily="34" charset="0"/>
              </a:rPr>
              <a:t>of their team members in order to achieve </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common goals</a:t>
            </a:r>
            <a:r>
              <a:rPr lang="hr-HR" altLang="es-ES" sz="2000" dirty="0">
                <a:latin typeface="Calibri" panose="020F0502020204030204" pitchFamily="34" charset="0"/>
                <a:cs typeface="Calibri" panose="020F0502020204030204" pitchFamily="34" charset="0"/>
              </a:rPr>
              <a:t>	</a:t>
            </a:r>
          </a:p>
          <a:p>
            <a:pPr>
              <a:defRPr/>
            </a:pPr>
            <a:r>
              <a:rPr lang="hr-HR" altLang="es-ES" sz="2000" dirty="0">
                <a:latin typeface="Calibri" panose="020F0502020204030204" pitchFamily="34" charset="0"/>
                <a:cs typeface="Calibri" panose="020F0502020204030204" pitchFamily="34" charset="0"/>
              </a:rPr>
              <a:t>	• </a:t>
            </a:r>
            <a:r>
              <a:rPr lang="en-GB" altLang="es-ES" sz="2000" dirty="0">
                <a:latin typeface="Calibri" panose="020F0502020204030204" pitchFamily="34" charset="0"/>
                <a:cs typeface="Calibri" panose="020F0502020204030204" pitchFamily="34" charset="0"/>
              </a:rPr>
              <a:t>Empathy </a:t>
            </a:r>
            <a:r>
              <a:rPr lang="en-GB" altLang="es-ES" sz="2000" b="1" dirty="0">
                <a:solidFill>
                  <a:srgbClr val="0CA373"/>
                </a:solidFill>
                <a:latin typeface="Calibri" panose="020F0502020204030204" pitchFamily="34" charset="0"/>
                <a:cs typeface="Calibri" panose="020F0502020204030204" pitchFamily="34" charset="0"/>
              </a:rPr>
              <a:t>contributes to better negotiation, collaboration and conflict resolution</a:t>
            </a:r>
            <a:endParaRPr lang="hr-HR" altLang="es-ES" sz="2000" b="1" dirty="0">
              <a:solidFill>
                <a:srgbClr val="0CA373"/>
              </a:solidFill>
              <a:latin typeface="Calibri" panose="020F0502020204030204" pitchFamily="34" charset="0"/>
              <a:cs typeface="Calibri" panose="020F0502020204030204" pitchFamily="34" charset="0"/>
            </a:endParaRPr>
          </a:p>
          <a:p>
            <a:pPr>
              <a:defRPr/>
            </a:pPr>
            <a:r>
              <a:rPr lang="hr-HR" altLang="es-ES" sz="2000" dirty="0">
                <a:latin typeface="Calibri" panose="020F0502020204030204" pitchFamily="34" charset="0"/>
                <a:cs typeface="Calibri" panose="020F0502020204030204" pitchFamily="34" charset="0"/>
              </a:rPr>
              <a:t>	</a:t>
            </a:r>
          </a:p>
          <a:p>
            <a:pPr>
              <a:defRPr/>
            </a:pP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9309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a:t>
            </a:r>
            <a:r>
              <a:rPr lang="hr-HR" sz="2200" spc="50" dirty="0">
                <a:latin typeface="+mj-lt"/>
                <a:cs typeface="Tahoma"/>
              </a:rPr>
              <a:t>4</a:t>
            </a:r>
            <a:r>
              <a:rPr lang="es-ES" sz="2200" spc="50" dirty="0">
                <a:latin typeface="+mj-lt"/>
                <a:cs typeface="Tahoma"/>
              </a:rPr>
              <a:t>.: </a:t>
            </a:r>
            <a:r>
              <a:rPr lang="en-GB" sz="2200" spc="50" dirty="0">
                <a:latin typeface="+mj-lt"/>
                <a:cs typeface="Tahoma"/>
              </a:rPr>
              <a:t>Empathic Leadership</a:t>
            </a:r>
            <a:endParaRPr lang="en-GB" sz="2200" dirty="0">
              <a:latin typeface="+mj-lt"/>
              <a:cs typeface="Tahoma"/>
            </a:endParaRPr>
          </a:p>
        </p:txBody>
      </p:sp>
      <p:sp>
        <p:nvSpPr>
          <p:cNvPr id="4" name="Rectángulo 3"/>
          <p:cNvSpPr/>
          <p:nvPr/>
        </p:nvSpPr>
        <p:spPr>
          <a:xfrm>
            <a:off x="318565" y="2702683"/>
            <a:ext cx="11459453" cy="3170099"/>
          </a:xfrm>
          <a:prstGeom prst="rect">
            <a:avLst/>
          </a:prstGeom>
        </p:spPr>
        <p:txBody>
          <a:bodyPr wrap="square">
            <a:spAutoFit/>
          </a:bodyPr>
          <a:lstStyle/>
          <a:p>
            <a:pPr>
              <a:defRPr/>
            </a:pPr>
            <a:r>
              <a:rPr lang="en-GB" altLang="es-ES" sz="2000" b="1" dirty="0">
                <a:latin typeface="Calibri" panose="020F0502020204030204" pitchFamily="34" charset="0"/>
                <a:cs typeface="Calibri" panose="020F0502020204030204" pitchFamily="34" charset="0"/>
              </a:rPr>
              <a:t>The features of empathic leadership</a:t>
            </a:r>
            <a:r>
              <a:rPr lang="hr-HR" altLang="es-ES" sz="2000" b="1" dirty="0">
                <a:latin typeface="Calibri" panose="020F0502020204030204" pitchFamily="34" charset="0"/>
                <a:cs typeface="Calibri" panose="020F0502020204030204" pitchFamily="34" charset="0"/>
              </a:rPr>
              <a:t> </a:t>
            </a:r>
            <a:r>
              <a:rPr lang="hr-HR" altLang="es-ES" sz="2000" i="1" dirty="0">
                <a:latin typeface="Calibri" panose="020F0502020204030204" pitchFamily="34" charset="0"/>
                <a:cs typeface="Calibri" panose="020F0502020204030204" pitchFamily="34" charset="0"/>
              </a:rPr>
              <a:t>(Pallapa, 2022)</a:t>
            </a:r>
            <a:endParaRPr lang="en-GB" altLang="es-ES" sz="2000" i="1" dirty="0">
              <a:latin typeface="Calibri" panose="020F0502020204030204" pitchFamily="34" charset="0"/>
              <a:cs typeface="Calibri" panose="020F0502020204030204" pitchFamily="34" charset="0"/>
            </a:endParaRPr>
          </a:p>
          <a:p>
            <a:pPr>
              <a:defRPr/>
            </a:pPr>
            <a:endParaRPr lang="hr-HR" altLang="es-ES" sz="2000" b="1" dirty="0">
              <a:solidFill>
                <a:srgbClr val="0CA373"/>
              </a:solidFill>
              <a:latin typeface="Calibri" panose="020F0502020204030204" pitchFamily="34" charset="0"/>
              <a:cs typeface="Calibri" panose="020F0502020204030204" pitchFamily="34" charset="0"/>
            </a:endParaRPr>
          </a:p>
          <a:p>
            <a:pPr>
              <a:defRPr/>
            </a:pPr>
            <a:r>
              <a:rPr lang="hr-HR" altLang="es-ES" sz="2000" b="1" dirty="0">
                <a:solidFill>
                  <a:srgbClr val="0CA373"/>
                </a:solidFill>
                <a:latin typeface="Calibri" panose="020F0502020204030204" pitchFamily="34" charset="0"/>
                <a:cs typeface="Calibri" panose="020F0502020204030204" pitchFamily="34" charset="0"/>
              </a:rPr>
              <a:t>	</a:t>
            </a:r>
            <a:r>
              <a:rPr lang="hr-HR" altLang="es-ES" sz="2000" dirty="0">
                <a:latin typeface="Calibri" panose="020F0502020204030204" pitchFamily="34" charset="0"/>
                <a:cs typeface="Calibri" panose="020F0502020204030204" pitchFamily="34" charset="0"/>
              </a:rPr>
              <a:t>•</a:t>
            </a:r>
            <a:r>
              <a:rPr lang="hr-HR" altLang="es-ES" sz="2000" b="1" dirty="0">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rPr>
              <a:t>focuses on </a:t>
            </a:r>
            <a:r>
              <a:rPr lang="en-GB" altLang="es-ES" sz="2000" b="1" dirty="0">
                <a:solidFill>
                  <a:srgbClr val="0CA373"/>
                </a:solidFill>
                <a:latin typeface="Calibri" panose="020F0502020204030204" pitchFamily="34" charset="0"/>
                <a:cs typeface="Calibri" panose="020F0502020204030204" pitchFamily="34" charset="0"/>
              </a:rPr>
              <a:t>understanding the needs of team members </a:t>
            </a:r>
            <a:r>
              <a:rPr lang="en-GB" altLang="es-ES" sz="2000" dirty="0">
                <a:latin typeface="Calibri" panose="020F0502020204030204" pitchFamily="34" charset="0"/>
                <a:cs typeface="Calibri" panose="020F0502020204030204" pitchFamily="34" charset="0"/>
              </a:rPr>
              <a:t>and </a:t>
            </a:r>
            <a:r>
              <a:rPr lang="en-GB" altLang="es-ES" sz="2000" b="1" dirty="0">
                <a:solidFill>
                  <a:srgbClr val="0CA373"/>
                </a:solidFill>
                <a:latin typeface="Calibri" panose="020F0502020204030204" pitchFamily="34" charset="0"/>
                <a:cs typeface="Calibri" panose="020F0502020204030204" pitchFamily="34" charset="0"/>
              </a:rPr>
              <a:t>being sensitive </a:t>
            </a:r>
            <a:r>
              <a:rPr lang="en-GB" altLang="es-ES" sz="2000" dirty="0">
                <a:latin typeface="Calibri" panose="020F0502020204030204" pitchFamily="34" charset="0"/>
                <a:cs typeface="Calibri" panose="020F0502020204030204" pitchFamily="34" charset="0"/>
              </a:rPr>
              <a:t>to their deficits and 	growth needs</a:t>
            </a:r>
            <a:endParaRPr lang="hr-HR" altLang="es-ES" sz="2000" dirty="0">
              <a:latin typeface="Calibri" panose="020F0502020204030204" pitchFamily="34" charset="0"/>
              <a:cs typeface="Calibri" panose="020F0502020204030204" pitchFamily="34" charset="0"/>
            </a:endParaRPr>
          </a:p>
          <a:p>
            <a:pPr>
              <a:defRPr/>
            </a:pPr>
            <a:r>
              <a:rPr lang="hr-HR" altLang="es-ES" sz="2000" dirty="0">
                <a:latin typeface="Calibri" panose="020F0502020204030204" pitchFamily="34" charset="0"/>
                <a:cs typeface="Calibri" panose="020F0502020204030204" pitchFamily="34" charset="0"/>
              </a:rPr>
              <a:t>	• </a:t>
            </a:r>
            <a:r>
              <a:rPr lang="en-GB" altLang="es-ES" sz="2000" dirty="0">
                <a:latin typeface="Calibri" panose="020F0502020204030204" pitchFamily="34" charset="0"/>
                <a:cs typeface="Calibri" panose="020F0502020204030204" pitchFamily="34" charset="0"/>
              </a:rPr>
              <a:t>makes everyone realize that they are </a:t>
            </a:r>
            <a:r>
              <a:rPr lang="en-GB" altLang="es-ES" sz="2000" b="1" dirty="0">
                <a:solidFill>
                  <a:srgbClr val="0CA373"/>
                </a:solidFill>
                <a:latin typeface="Calibri" panose="020F0502020204030204" pitchFamily="34" charset="0"/>
                <a:cs typeface="Calibri" panose="020F0502020204030204" pitchFamily="34" charset="0"/>
              </a:rPr>
              <a:t>an important part of the same team </a:t>
            </a:r>
            <a:r>
              <a:rPr lang="en-GB" altLang="es-ES" sz="2000" dirty="0">
                <a:latin typeface="Calibri" panose="020F0502020204030204" pitchFamily="34" charset="0"/>
                <a:cs typeface="Calibri" panose="020F0502020204030204" pitchFamily="34" charset="0"/>
              </a:rPr>
              <a:t>that is trying to 	accomplish the same purpose</a:t>
            </a:r>
            <a:endParaRPr lang="hr-HR" altLang="es-ES" sz="2000" dirty="0">
              <a:latin typeface="Calibri" panose="020F0502020204030204" pitchFamily="34" charset="0"/>
              <a:cs typeface="Calibri" panose="020F0502020204030204" pitchFamily="34" charset="0"/>
            </a:endParaRPr>
          </a:p>
          <a:p>
            <a:pPr>
              <a:defRPr/>
            </a:pPr>
            <a:r>
              <a:rPr lang="hr-HR" altLang="es-ES" sz="2000" dirty="0">
                <a:latin typeface="Calibri" panose="020F0502020204030204" pitchFamily="34" charset="0"/>
                <a:cs typeface="Calibri" panose="020F0502020204030204" pitchFamily="34" charset="0"/>
              </a:rPr>
              <a:t>	• </a:t>
            </a:r>
            <a:r>
              <a:rPr lang="en-GB" altLang="es-ES" sz="2000" dirty="0">
                <a:latin typeface="Calibri" panose="020F0502020204030204" pitchFamily="34" charset="0"/>
                <a:cs typeface="Calibri" panose="020F0502020204030204" pitchFamily="34" charset="0"/>
              </a:rPr>
              <a:t>increases </a:t>
            </a:r>
            <a:r>
              <a:rPr lang="en-GB" altLang="es-ES" sz="2000" b="1" dirty="0">
                <a:solidFill>
                  <a:srgbClr val="0CA373"/>
                </a:solidFill>
                <a:latin typeface="Calibri" panose="020F0502020204030204" pitchFamily="34" charset="0"/>
                <a:cs typeface="Calibri" panose="020F0502020204030204" pitchFamily="34" charset="0"/>
              </a:rPr>
              <a:t>psychological safety </a:t>
            </a:r>
            <a:r>
              <a:rPr lang="en-GB" altLang="es-ES" sz="2000" dirty="0">
                <a:latin typeface="Calibri" panose="020F0502020204030204" pitchFamily="34" charset="0"/>
                <a:cs typeface="Calibri" panose="020F0502020204030204" pitchFamily="34" charset="0"/>
              </a:rPr>
              <a:t>within the organization</a:t>
            </a:r>
          </a:p>
          <a:p>
            <a:pPr>
              <a:defRPr/>
            </a:pPr>
            <a:r>
              <a:rPr lang="hr-HR" altLang="es-ES" sz="2000" dirty="0">
                <a:latin typeface="Calibri" panose="020F0502020204030204" pitchFamily="34" charset="0"/>
                <a:cs typeface="Calibri" panose="020F0502020204030204" pitchFamily="34" charset="0"/>
              </a:rPr>
              <a:t>	• </a:t>
            </a:r>
            <a:r>
              <a:rPr lang="en-GB" altLang="es-ES" sz="2000" dirty="0">
                <a:latin typeface="Calibri" panose="020F0502020204030204" pitchFamily="34" charset="0"/>
                <a:cs typeface="Calibri" panose="020F0502020204030204" pitchFamily="34" charset="0"/>
              </a:rPr>
              <a:t>increases </a:t>
            </a:r>
            <a:r>
              <a:rPr lang="en-GB" altLang="es-ES" sz="2000" b="1" dirty="0">
                <a:solidFill>
                  <a:srgbClr val="0CA373"/>
                </a:solidFill>
                <a:latin typeface="Calibri" panose="020F0502020204030204" pitchFamily="34" charset="0"/>
                <a:cs typeface="Calibri" panose="020F0502020204030204" pitchFamily="34" charset="0"/>
              </a:rPr>
              <a:t>productivity</a:t>
            </a:r>
            <a:r>
              <a:rPr lang="en-GB" altLang="es-ES" sz="2000" dirty="0">
                <a:latin typeface="Calibri" panose="020F0502020204030204" pitchFamily="34" charset="0"/>
                <a:cs typeface="Calibri" panose="020F0502020204030204" pitchFamily="34" charset="0"/>
              </a:rPr>
              <a:t>, </a:t>
            </a:r>
            <a:r>
              <a:rPr lang="en-GB" altLang="es-ES" sz="2000" b="1" dirty="0">
                <a:solidFill>
                  <a:srgbClr val="0CA373"/>
                </a:solidFill>
                <a:latin typeface="Calibri" panose="020F0502020204030204" pitchFamily="34" charset="0"/>
                <a:cs typeface="Calibri" panose="020F0502020204030204" pitchFamily="34" charset="0"/>
              </a:rPr>
              <a:t>morale and loyalty of the team</a:t>
            </a:r>
            <a:endParaRPr lang="hr-HR" altLang="es-ES" sz="2000" b="1" dirty="0">
              <a:solidFill>
                <a:srgbClr val="0CA373"/>
              </a:solidFill>
              <a:latin typeface="Calibri" panose="020F0502020204030204" pitchFamily="34" charset="0"/>
              <a:cs typeface="Calibri" panose="020F0502020204030204" pitchFamily="34" charset="0"/>
            </a:endParaRPr>
          </a:p>
          <a:p>
            <a:pPr>
              <a:defRPr/>
            </a:pPr>
            <a:endParaRPr lang="hr-HR" altLang="es-ES" sz="2000" dirty="0">
              <a:latin typeface="Calibri" panose="020F0502020204030204" pitchFamily="34" charset="0"/>
              <a:cs typeface="Calibri" panose="020F0502020204030204" pitchFamily="34" charset="0"/>
            </a:endParaRPr>
          </a:p>
          <a:p>
            <a:pPr>
              <a:defRPr/>
            </a:pP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0406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a:t>
            </a:r>
            <a:r>
              <a:rPr lang="hr-HR" sz="2200" spc="50" dirty="0">
                <a:latin typeface="+mj-lt"/>
                <a:cs typeface="Tahoma"/>
              </a:rPr>
              <a:t>4</a:t>
            </a:r>
            <a:r>
              <a:rPr lang="es-ES" sz="2200" spc="50" dirty="0">
                <a:latin typeface="+mj-lt"/>
                <a:cs typeface="Tahoma"/>
              </a:rPr>
              <a:t>.: </a:t>
            </a:r>
            <a:r>
              <a:rPr lang="en-GB" sz="2200" spc="50" dirty="0">
                <a:latin typeface="+mj-lt"/>
                <a:cs typeface="Tahoma"/>
              </a:rPr>
              <a:t>Empathic Leadership</a:t>
            </a:r>
            <a:endParaRPr lang="en-GB" sz="2200" dirty="0">
              <a:latin typeface="+mj-lt"/>
              <a:cs typeface="Tahoma"/>
            </a:endParaRPr>
          </a:p>
        </p:txBody>
      </p:sp>
      <p:sp>
        <p:nvSpPr>
          <p:cNvPr id="4" name="Rectángulo 3"/>
          <p:cNvSpPr/>
          <p:nvPr/>
        </p:nvSpPr>
        <p:spPr>
          <a:xfrm>
            <a:off x="318565" y="2620797"/>
            <a:ext cx="11459453" cy="3385542"/>
          </a:xfrm>
          <a:prstGeom prst="rect">
            <a:avLst/>
          </a:prstGeom>
        </p:spPr>
        <p:txBody>
          <a:bodyPr wrap="square">
            <a:spAutoFit/>
          </a:bodyPr>
          <a:lstStyle/>
          <a:p>
            <a:pPr>
              <a:defRPr/>
            </a:pPr>
            <a:r>
              <a:rPr lang="en-GB" altLang="es-ES" sz="2000" b="1" dirty="0">
                <a:latin typeface="Calibri" panose="020F0502020204030204" pitchFamily="34" charset="0"/>
                <a:cs typeface="Calibri" panose="020F0502020204030204" pitchFamily="34" charset="0"/>
              </a:rPr>
              <a:t>The characteristics of empathic leaders</a:t>
            </a:r>
            <a:r>
              <a:rPr lang="hr-HR" altLang="es-ES" sz="2000" b="1" dirty="0">
                <a:latin typeface="Calibri" panose="020F0502020204030204" pitchFamily="34" charset="0"/>
                <a:cs typeface="Calibri" panose="020F0502020204030204" pitchFamily="34" charset="0"/>
              </a:rPr>
              <a:t> </a:t>
            </a:r>
            <a:r>
              <a:rPr lang="hr-HR" altLang="es-ES" sz="2000" i="1" dirty="0">
                <a:latin typeface="Calibri" panose="020F0502020204030204" pitchFamily="34" charset="0"/>
                <a:cs typeface="Calibri" panose="020F0502020204030204" pitchFamily="34" charset="0"/>
              </a:rPr>
              <a:t>(Riess &amp; Neporent, 2018; Pallapa, 2022):</a:t>
            </a:r>
            <a:endParaRPr lang="en-GB" altLang="es-ES" sz="2000" i="1" dirty="0">
              <a:latin typeface="Calibri" panose="020F0502020204030204" pitchFamily="34" charset="0"/>
              <a:cs typeface="Calibri" panose="020F0502020204030204" pitchFamily="34" charset="0"/>
            </a:endParaRPr>
          </a:p>
          <a:p>
            <a:pPr>
              <a:defRPr/>
            </a:pPr>
            <a:endParaRPr lang="en-GB" altLang="es-ES" sz="2000" b="1" dirty="0">
              <a:solidFill>
                <a:srgbClr val="0CA373"/>
              </a:solidFill>
              <a:latin typeface="Calibri" panose="020F0502020204030204" pitchFamily="34" charset="0"/>
              <a:cs typeface="Calibri" panose="020F0502020204030204" pitchFamily="34" charset="0"/>
            </a:endParaRPr>
          </a:p>
          <a:p>
            <a:pPr>
              <a:defRPr/>
            </a:pPr>
            <a:r>
              <a:rPr lang="en-GB" altLang="es-ES" sz="2000" b="1" dirty="0">
                <a:solidFill>
                  <a:srgbClr val="0CA373"/>
                </a:solidFill>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rPr>
              <a:t>• they </a:t>
            </a:r>
            <a:r>
              <a:rPr lang="en-GB" altLang="es-ES" sz="2000" b="1" dirty="0">
                <a:solidFill>
                  <a:srgbClr val="0CA373"/>
                </a:solidFill>
                <a:latin typeface="Calibri" panose="020F0502020204030204" pitchFamily="34" charset="0"/>
                <a:cs typeface="Calibri" panose="020F0502020204030204" pitchFamily="34" charset="0"/>
              </a:rPr>
              <a:t>excel at managing relationships</a:t>
            </a:r>
          </a:p>
          <a:p>
            <a:pPr>
              <a:defRPr/>
            </a:pPr>
            <a:r>
              <a:rPr lang="en-GB" altLang="es-ES" sz="2000" dirty="0">
                <a:latin typeface="Calibri" panose="020F0502020204030204" pitchFamily="34" charset="0"/>
                <a:cs typeface="Calibri" panose="020F0502020204030204" pitchFamily="34" charset="0"/>
              </a:rPr>
              <a:t>	• they </a:t>
            </a:r>
            <a:r>
              <a:rPr lang="en-GB" altLang="es-ES" sz="2000" b="1" dirty="0">
                <a:solidFill>
                  <a:srgbClr val="0CA373"/>
                </a:solidFill>
                <a:latin typeface="Calibri" panose="020F0502020204030204" pitchFamily="34" charset="0"/>
                <a:cs typeface="Calibri" panose="020F0502020204030204" pitchFamily="34" charset="0"/>
              </a:rPr>
              <a:t>create bonds </a:t>
            </a:r>
            <a:r>
              <a:rPr lang="en-GB" altLang="es-ES" sz="2000" dirty="0">
                <a:latin typeface="Calibri" panose="020F0502020204030204" pitchFamily="34" charset="0"/>
                <a:cs typeface="Calibri" panose="020F0502020204030204" pitchFamily="34" charset="0"/>
              </a:rPr>
              <a:t>and </a:t>
            </a:r>
            <a:r>
              <a:rPr lang="en-GB" altLang="es-ES" sz="2000" b="1" dirty="0">
                <a:solidFill>
                  <a:srgbClr val="0CA373"/>
                </a:solidFill>
                <a:latin typeface="Calibri" panose="020F0502020204030204" pitchFamily="34" charset="0"/>
                <a:cs typeface="Calibri" panose="020F0502020204030204" pitchFamily="34" charset="0"/>
              </a:rPr>
              <a:t>hold groups together </a:t>
            </a:r>
            <a:r>
              <a:rPr lang="en-GB" altLang="es-ES" sz="2000" dirty="0">
                <a:latin typeface="Calibri" panose="020F0502020204030204" pitchFamily="34" charset="0"/>
                <a:cs typeface="Calibri" panose="020F0502020204030204" pitchFamily="34" charset="0"/>
              </a:rPr>
              <a:t>so that they are better able to connect and 	 	   understand each other’s interests and perspectives</a:t>
            </a:r>
          </a:p>
          <a:p>
            <a:pPr>
              <a:defRPr/>
            </a:pPr>
            <a:r>
              <a:rPr lang="en-GB" altLang="es-ES" sz="2000" dirty="0">
                <a:latin typeface="Calibri" panose="020F0502020204030204" pitchFamily="34" charset="0"/>
                <a:cs typeface="Calibri" panose="020F0502020204030204" pitchFamily="34" charset="0"/>
              </a:rPr>
              <a:t>	• they </a:t>
            </a:r>
            <a:r>
              <a:rPr lang="en-GB" altLang="es-ES" sz="2000" b="1" dirty="0">
                <a:solidFill>
                  <a:srgbClr val="0CA373"/>
                </a:solidFill>
                <a:latin typeface="Calibri" panose="020F0502020204030204" pitchFamily="34" charset="0"/>
                <a:cs typeface="Calibri" panose="020F0502020204030204" pitchFamily="34" charset="0"/>
              </a:rPr>
              <a:t>create a safe environment </a:t>
            </a:r>
            <a:r>
              <a:rPr lang="en-GB" altLang="es-ES" sz="2000" dirty="0">
                <a:latin typeface="Calibri" panose="020F0502020204030204" pitchFamily="34" charset="0"/>
                <a:cs typeface="Calibri" panose="020F0502020204030204" pitchFamily="34" charset="0"/>
              </a:rPr>
              <a:t>in which people can express their hopes and fears</a:t>
            </a:r>
          </a:p>
          <a:p>
            <a:pPr>
              <a:defRPr/>
            </a:pPr>
            <a:r>
              <a:rPr lang="en-GB" altLang="es-ES" sz="2000" dirty="0">
                <a:latin typeface="Calibri" panose="020F0502020204030204" pitchFamily="34" charset="0"/>
                <a:cs typeface="Calibri" panose="020F0502020204030204" pitchFamily="34" charset="0"/>
              </a:rPr>
              <a:t>	• they </a:t>
            </a:r>
            <a:r>
              <a:rPr lang="en-GB" altLang="es-ES" sz="2000" b="1" dirty="0">
                <a:solidFill>
                  <a:srgbClr val="0CA373"/>
                </a:solidFill>
                <a:latin typeface="Calibri" panose="020F0502020204030204" pitchFamily="34" charset="0"/>
                <a:cs typeface="Calibri" panose="020F0502020204030204" pitchFamily="34" charset="0"/>
              </a:rPr>
              <a:t>do not try to please everyone</a:t>
            </a:r>
          </a:p>
          <a:p>
            <a:pPr>
              <a:defRPr/>
            </a:pPr>
            <a:r>
              <a:rPr lang="en-GB" altLang="es-ES" sz="2000" b="1" dirty="0">
                <a:solidFill>
                  <a:srgbClr val="0CA373"/>
                </a:solidFill>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rPr>
              <a:t>• they are </a:t>
            </a:r>
            <a:r>
              <a:rPr lang="en-GB" altLang="es-ES" sz="2000" b="1" dirty="0">
                <a:solidFill>
                  <a:srgbClr val="0CA373"/>
                </a:solidFill>
                <a:latin typeface="Calibri" panose="020F0502020204030204" pitchFamily="34" charset="0"/>
                <a:cs typeface="Calibri" panose="020F0502020204030204" pitchFamily="34" charset="0"/>
              </a:rPr>
              <a:t>respected, trusted and consulted</a:t>
            </a:r>
            <a:r>
              <a:rPr lang="en-GB" altLang="es-ES" sz="2000" dirty="0">
                <a:latin typeface="Calibri" panose="020F0502020204030204" pitchFamily="34" charset="0"/>
                <a:cs typeface="Calibri" panose="020F0502020204030204" pitchFamily="34" charset="0"/>
              </a:rPr>
              <a:t>, even in times of hardship and crisis</a:t>
            </a:r>
            <a:endParaRPr lang="hr-HR" altLang="es-ES" sz="2000" dirty="0">
              <a:latin typeface="Calibri" panose="020F0502020204030204" pitchFamily="34" charset="0"/>
              <a:cs typeface="Calibri" panose="020F0502020204030204" pitchFamily="34" charset="0"/>
            </a:endParaRPr>
          </a:p>
          <a:p>
            <a:pPr>
              <a:defRPr/>
            </a:pPr>
            <a:r>
              <a:rPr lang="en-GB" altLang="es-ES" sz="2000" dirty="0">
                <a:latin typeface="Calibri" panose="020F0502020204030204" pitchFamily="34" charset="0"/>
                <a:cs typeface="Calibri" panose="020F0502020204030204" pitchFamily="34" charset="0"/>
              </a:rPr>
              <a:t>	• they are </a:t>
            </a:r>
            <a:r>
              <a:rPr lang="en-GB" altLang="es-ES" sz="2000" b="1" dirty="0">
                <a:solidFill>
                  <a:srgbClr val="0CA373"/>
                </a:solidFill>
                <a:latin typeface="Calibri" panose="020F0502020204030204" pitchFamily="34" charset="0"/>
                <a:cs typeface="Calibri" panose="020F0502020204030204" pitchFamily="34" charset="0"/>
              </a:rPr>
              <a:t>authentic, vulnerable, approachable, attentive, appreciative</a:t>
            </a:r>
            <a:r>
              <a:rPr lang="hr-HR" altLang="es-ES" sz="2000" b="1" dirty="0">
                <a:solidFill>
                  <a:srgbClr val="0CA373"/>
                </a:solidFill>
                <a:latin typeface="Calibri" panose="020F0502020204030204" pitchFamily="34" charset="0"/>
                <a:cs typeface="Calibri" panose="020F0502020204030204" pitchFamily="34" charset="0"/>
              </a:rPr>
              <a:t>,</a:t>
            </a:r>
            <a:r>
              <a:rPr lang="en-GB" altLang="es-ES" sz="2000" b="1" dirty="0">
                <a:solidFill>
                  <a:srgbClr val="0CA373"/>
                </a:solidFill>
                <a:latin typeface="Calibri" panose="020F0502020204030204" pitchFamily="34" charset="0"/>
                <a:cs typeface="Calibri" panose="020F0502020204030204" pitchFamily="34" charset="0"/>
              </a:rPr>
              <a:t> and helpful</a:t>
            </a:r>
          </a:p>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6555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a:t>
            </a:r>
            <a:r>
              <a:rPr lang="hr-HR" sz="2200" spc="50" dirty="0">
                <a:latin typeface="+mj-lt"/>
                <a:cs typeface="Tahoma"/>
              </a:rPr>
              <a:t>4</a:t>
            </a:r>
            <a:r>
              <a:rPr lang="es-ES" sz="2200" spc="50" dirty="0">
                <a:latin typeface="+mj-lt"/>
                <a:cs typeface="Tahoma"/>
              </a:rPr>
              <a:t>.: </a:t>
            </a:r>
            <a:r>
              <a:rPr lang="en-GB" sz="2200" spc="50" dirty="0">
                <a:latin typeface="+mj-lt"/>
                <a:cs typeface="Tahoma"/>
              </a:rPr>
              <a:t>Empathic Leadership</a:t>
            </a:r>
            <a:endParaRPr lang="en-GB" sz="2200" dirty="0">
              <a:latin typeface="+mj-lt"/>
              <a:cs typeface="Tahoma"/>
            </a:endParaRPr>
          </a:p>
        </p:txBody>
      </p:sp>
      <p:sp>
        <p:nvSpPr>
          <p:cNvPr id="4" name="Rectángulo 3"/>
          <p:cNvSpPr/>
          <p:nvPr/>
        </p:nvSpPr>
        <p:spPr>
          <a:xfrm>
            <a:off x="318565" y="2525263"/>
            <a:ext cx="11459453" cy="3477875"/>
          </a:xfrm>
          <a:prstGeom prst="rect">
            <a:avLst/>
          </a:prstGeom>
        </p:spPr>
        <p:txBody>
          <a:bodyPr wrap="square">
            <a:spAutoFit/>
          </a:bodyPr>
          <a:lstStyle/>
          <a:p>
            <a:pPr>
              <a:defRPr/>
            </a:pPr>
            <a:r>
              <a:rPr lang="en-GB" altLang="es-ES" sz="2000" b="1" dirty="0">
                <a:latin typeface="Calibri" panose="020F0502020204030204" pitchFamily="34" charset="0"/>
                <a:cs typeface="Calibri" panose="020F0502020204030204" pitchFamily="34" charset="0"/>
              </a:rPr>
              <a:t>The pitfalls of empathic leadership</a:t>
            </a:r>
            <a:r>
              <a:rPr lang="hr-HR" altLang="es-ES" sz="2000" b="1" dirty="0">
                <a:latin typeface="Calibri" panose="020F0502020204030204" pitchFamily="34" charset="0"/>
                <a:cs typeface="Calibri" panose="020F0502020204030204" pitchFamily="34" charset="0"/>
              </a:rPr>
              <a:t> </a:t>
            </a:r>
            <a:r>
              <a:rPr lang="hr-HR" altLang="es-ES" sz="2000" i="1" dirty="0">
                <a:latin typeface="Calibri" panose="020F0502020204030204" pitchFamily="34" charset="0"/>
                <a:cs typeface="Calibri" panose="020F0502020204030204" pitchFamily="34" charset="0"/>
              </a:rPr>
              <a:t>(</a:t>
            </a:r>
            <a:r>
              <a:rPr lang="en-GB" altLang="es-ES" sz="2000" i="1" dirty="0">
                <a:latin typeface="Calibri" panose="020F0502020204030204" pitchFamily="34" charset="0"/>
                <a:cs typeface="Calibri" panose="020F0502020204030204" pitchFamily="34" charset="0"/>
              </a:rPr>
              <a:t>Pallapa, 2022)</a:t>
            </a:r>
            <a:r>
              <a:rPr lang="en-GB" altLang="es-ES" sz="2000" dirty="0">
                <a:latin typeface="Calibri" panose="020F0502020204030204" pitchFamily="34" charset="0"/>
                <a:cs typeface="Calibri" panose="020F0502020204030204" pitchFamily="34" charset="0"/>
              </a:rPr>
              <a:t>:</a:t>
            </a:r>
          </a:p>
          <a:p>
            <a:pPr>
              <a:defRPr/>
            </a:pPr>
            <a:endParaRPr lang="en-GB" altLang="es-ES" sz="2000" b="1" dirty="0">
              <a:solidFill>
                <a:srgbClr val="0CA373"/>
              </a:solidFill>
              <a:latin typeface="Calibri" panose="020F0502020204030204" pitchFamily="34" charset="0"/>
              <a:cs typeface="Calibri" panose="020F0502020204030204" pitchFamily="34" charset="0"/>
            </a:endParaRPr>
          </a:p>
          <a:p>
            <a:pPr>
              <a:defRPr/>
            </a:pPr>
            <a:r>
              <a:rPr lang="en-GB" altLang="es-ES" sz="2000" b="1" dirty="0">
                <a:solidFill>
                  <a:srgbClr val="0CA373"/>
                </a:solidFill>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rPr>
              <a:t>• impeding good decision-making – empathy can </a:t>
            </a:r>
            <a:r>
              <a:rPr lang="en-GB" altLang="es-ES" sz="2000" b="1" dirty="0">
                <a:solidFill>
                  <a:srgbClr val="0CA373"/>
                </a:solidFill>
                <a:latin typeface="Calibri" panose="020F0502020204030204" pitchFamily="34" charset="0"/>
                <a:cs typeface="Calibri" panose="020F0502020204030204" pitchFamily="34" charset="0"/>
              </a:rPr>
              <a:t>influence thinking and perception</a:t>
            </a:r>
            <a:r>
              <a:rPr lang="hr-HR" altLang="es-ES" sz="2000" b="1" dirty="0">
                <a:solidFill>
                  <a:srgbClr val="0CA373"/>
                </a:solidFill>
                <a:latin typeface="Calibri" panose="020F0502020204030204" pitchFamily="34" charset="0"/>
                <a:cs typeface="Calibri" panose="020F0502020204030204" pitchFamily="34" charset="0"/>
              </a:rPr>
              <a:t>,</a:t>
            </a:r>
            <a:r>
              <a:rPr lang="en-GB" altLang="es-ES" sz="2000" b="1" dirty="0">
                <a:solidFill>
                  <a:srgbClr val="0CA373"/>
                </a:solidFill>
                <a:latin typeface="Calibri" panose="020F0502020204030204" pitchFamily="34" charset="0"/>
                <a:cs typeface="Calibri" panose="020F0502020204030204" pitchFamily="34" charset="0"/>
              </a:rPr>
              <a:t> and distort 	 	   judgement</a:t>
            </a:r>
          </a:p>
          <a:p>
            <a:pPr>
              <a:defRPr/>
            </a:pPr>
            <a:r>
              <a:rPr lang="en-GB" altLang="es-ES" sz="2000" dirty="0">
                <a:latin typeface="Calibri" panose="020F0502020204030204" pitchFamily="34" charset="0"/>
                <a:cs typeface="Calibri" panose="020F0502020204030204" pitchFamily="34" charset="0"/>
              </a:rPr>
              <a:t>	• empathy can </a:t>
            </a:r>
            <a:r>
              <a:rPr lang="en-GB" altLang="es-ES" sz="2000" b="1" dirty="0">
                <a:solidFill>
                  <a:srgbClr val="0CA373"/>
                </a:solidFill>
                <a:latin typeface="Calibri" panose="020F0502020204030204" pitchFamily="34" charset="0"/>
                <a:cs typeface="Calibri" panose="020F0502020204030204" pitchFamily="34" charset="0"/>
              </a:rPr>
              <a:t>lead to unconscious bias </a:t>
            </a:r>
            <a:r>
              <a:rPr lang="en-GB" altLang="es-ES" sz="2000" dirty="0">
                <a:latin typeface="Calibri" panose="020F0502020204030204" pitchFamily="34" charset="0"/>
                <a:cs typeface="Calibri" panose="020F0502020204030204" pitchFamily="34" charset="0"/>
              </a:rPr>
              <a:t>– leaders may give preferential treatment to people who 	</a:t>
            </a:r>
            <a:r>
              <a:rPr lang="hr-HR" altLang="es-ES" sz="2000" dirty="0">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rPr>
              <a:t>  are similar to them and may unconsciously hire or promote those people</a:t>
            </a:r>
          </a:p>
          <a:p>
            <a:pPr>
              <a:defRPr/>
            </a:pPr>
            <a:r>
              <a:rPr lang="en-GB" altLang="es-ES" sz="2000" dirty="0">
                <a:latin typeface="Calibri" panose="020F0502020204030204" pitchFamily="34" charset="0"/>
                <a:cs typeface="Calibri" panose="020F0502020204030204" pitchFamily="34" charset="0"/>
              </a:rPr>
              <a:t>	• empathy can be limited – empathy is </a:t>
            </a:r>
            <a:r>
              <a:rPr lang="en-GB" altLang="es-ES" sz="2000" b="1" dirty="0">
                <a:solidFill>
                  <a:srgbClr val="0CA373"/>
                </a:solidFill>
                <a:latin typeface="Calibri" panose="020F0502020204030204" pitchFamily="34" charset="0"/>
                <a:cs typeface="Calibri" panose="020F0502020204030204" pitchFamily="34" charset="0"/>
              </a:rPr>
              <a:t>energy consuming</a:t>
            </a:r>
          </a:p>
          <a:p>
            <a:pPr>
              <a:defRPr/>
            </a:pPr>
            <a:r>
              <a:rPr lang="en-GB" altLang="es-ES" sz="2000" dirty="0">
                <a:latin typeface="Calibri" panose="020F0502020204030204" pitchFamily="34" charset="0"/>
                <a:cs typeface="Calibri" panose="020F0502020204030204" pitchFamily="34" charset="0"/>
              </a:rPr>
              <a:t>	• an excess of empathy can </a:t>
            </a:r>
            <a:r>
              <a:rPr lang="en-GB" altLang="es-ES" sz="2000" b="1" dirty="0">
                <a:solidFill>
                  <a:srgbClr val="0CA373"/>
                </a:solidFill>
                <a:latin typeface="Calibri" panose="020F0502020204030204" pitchFamily="34" charset="0"/>
                <a:cs typeface="Calibri" panose="020F0502020204030204" pitchFamily="34" charset="0"/>
              </a:rPr>
              <a:t>lead to apathy or burnout </a:t>
            </a:r>
            <a:r>
              <a:rPr lang="en-GB" altLang="es-ES" sz="2000" dirty="0">
                <a:latin typeface="Calibri" panose="020F0502020204030204" pitchFamily="34" charset="0"/>
                <a:cs typeface="Calibri" panose="020F0502020204030204" pitchFamily="34" charset="0"/>
              </a:rPr>
              <a:t>- leaders who constantly demonstrate 	  	   empathy in the workplace can become emotionally drained, which can lead to apathy in their 	 	   personal lives</a:t>
            </a:r>
          </a:p>
          <a:p>
            <a:pPr>
              <a:defRPr/>
            </a:pP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8783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8156616" cy="707886"/>
          </a:xfrm>
          <a:prstGeom prst="rect">
            <a:avLst/>
          </a:prstGeom>
          <a:noFill/>
        </p:spPr>
        <p:txBody>
          <a:bodyPr wrap="square" rtlCol="0">
            <a:spAutoFit/>
          </a:bodyPr>
          <a:lstStyle/>
          <a:p>
            <a:r>
              <a:rPr lang="en-GB" sz="2000" b="1" i="1" dirty="0">
                <a:solidFill>
                  <a:srgbClr val="0CA373"/>
                </a:solidFill>
              </a:rPr>
              <a:t>Empathy is a multidimensional concept which includes both emotion and cognition</a:t>
            </a:r>
          </a:p>
        </p:txBody>
      </p:sp>
      <p:sp>
        <p:nvSpPr>
          <p:cNvPr id="12" name="CuadroTexto 11"/>
          <p:cNvSpPr txBox="1"/>
          <p:nvPr/>
        </p:nvSpPr>
        <p:spPr>
          <a:xfrm>
            <a:off x="1615181" y="3530217"/>
            <a:ext cx="7829070" cy="707886"/>
          </a:xfrm>
          <a:prstGeom prst="rect">
            <a:avLst/>
          </a:prstGeom>
          <a:noFill/>
        </p:spPr>
        <p:txBody>
          <a:bodyPr wrap="square" rtlCol="0">
            <a:spAutoFit/>
          </a:bodyPr>
          <a:lstStyle/>
          <a:p>
            <a:r>
              <a:rPr lang="en-US" sz="2000" b="1" i="1" dirty="0">
                <a:solidFill>
                  <a:srgbClr val="0CA373"/>
                </a:solidFill>
              </a:rPr>
              <a:t>Empathy in the workplace can help build trust between employees and foster a better organizational culture</a:t>
            </a:r>
          </a:p>
        </p:txBody>
      </p:sp>
      <p:sp>
        <p:nvSpPr>
          <p:cNvPr id="13" name="CuadroTexto 12"/>
          <p:cNvSpPr txBox="1"/>
          <p:nvPr/>
        </p:nvSpPr>
        <p:spPr>
          <a:xfrm>
            <a:off x="1605565" y="4284374"/>
            <a:ext cx="7838686" cy="707886"/>
          </a:xfrm>
          <a:prstGeom prst="rect">
            <a:avLst/>
          </a:prstGeom>
          <a:noFill/>
        </p:spPr>
        <p:txBody>
          <a:bodyPr wrap="square" rtlCol="0">
            <a:spAutoFit/>
          </a:bodyPr>
          <a:lstStyle/>
          <a:p>
            <a:r>
              <a:rPr lang="en-US" sz="2000" b="1" i="1" dirty="0">
                <a:solidFill>
                  <a:srgbClr val="0CA373"/>
                </a:solidFill>
              </a:rPr>
              <a:t>Empathy can be learned, and organizations can promote a more empathic workplace </a:t>
            </a:r>
          </a:p>
        </p:txBody>
      </p:sp>
      <p:sp>
        <p:nvSpPr>
          <p:cNvPr id="14" name="CuadroTexto 13"/>
          <p:cNvSpPr txBox="1"/>
          <p:nvPr/>
        </p:nvSpPr>
        <p:spPr>
          <a:xfrm>
            <a:off x="1578483" y="4994445"/>
            <a:ext cx="7865767" cy="707886"/>
          </a:xfrm>
          <a:prstGeom prst="rect">
            <a:avLst/>
          </a:prstGeom>
          <a:noFill/>
        </p:spPr>
        <p:txBody>
          <a:bodyPr wrap="square" rtlCol="0">
            <a:spAutoFit/>
          </a:bodyPr>
          <a:lstStyle/>
          <a:p>
            <a:r>
              <a:rPr lang="en-US" sz="2000" b="1" i="1" dirty="0">
                <a:solidFill>
                  <a:srgbClr val="0CA373"/>
                </a:solidFill>
              </a:rPr>
              <a:t>Empathic leadership focuses on understanding and identifying with the needs of others</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latin typeface="Oxygen" panose="02000503000000090004" pitchFamily="2" charset="77"/>
              <a:ea typeface="Roboto Bold" charset="0"/>
              <a:cs typeface="Roboto Bold" charset="0"/>
            </a:endParaRPr>
          </a:p>
        </p:txBody>
      </p:sp>
      <p:sp>
        <p:nvSpPr>
          <p:cNvPr id="5"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latin typeface="Oxygen" panose="02000503000000090004" pitchFamily="2" charset="77"/>
              <a:ea typeface="Roboto Bold" charset="0"/>
              <a:cs typeface="Roboto Bold" charset="0"/>
            </a:endParaRPr>
          </a:p>
        </p:txBody>
      </p:sp>
      <p:sp>
        <p:nvSpPr>
          <p:cNvPr id="6"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latin typeface="Oxygen" panose="02000503000000090004" pitchFamily="2" charset="77"/>
              <a:ea typeface="Roboto Bold" charset="0"/>
              <a:cs typeface="Roboto Bold" charset="0"/>
            </a:endParaRPr>
          </a:p>
        </p:txBody>
      </p:sp>
      <p:sp>
        <p:nvSpPr>
          <p:cNvPr id="7"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latin typeface="Oxygen" panose="02000503000000090004" pitchFamily="2" charset="77"/>
              <a:ea typeface="Roboto Bold" charset="0"/>
              <a:cs typeface="Roboto Bold" charset="0"/>
            </a:endParaRPr>
          </a:p>
        </p:txBody>
      </p:sp>
      <p:sp>
        <p:nvSpPr>
          <p:cNvPr id="8" name="CuadroTexto 2"/>
          <p:cNvSpPr txBox="1"/>
          <p:nvPr/>
        </p:nvSpPr>
        <p:spPr>
          <a:xfrm>
            <a:off x="1615182" y="2843421"/>
            <a:ext cx="6713633" cy="369332"/>
          </a:xfrm>
          <a:prstGeom prst="rect">
            <a:avLst/>
          </a:prstGeom>
          <a:noFill/>
        </p:spPr>
        <p:txBody>
          <a:bodyPr wrap="none" rtlCol="0">
            <a:spAutoFit/>
          </a:bodyPr>
          <a:lstStyle/>
          <a:p>
            <a:r>
              <a:rPr lang="en-GB" dirty="0"/>
              <a:t>Define empathy and distinguish between different types of empathy</a:t>
            </a:r>
          </a:p>
        </p:txBody>
      </p:sp>
      <p:sp>
        <p:nvSpPr>
          <p:cNvPr id="9" name="CuadroTexto 11"/>
          <p:cNvSpPr txBox="1"/>
          <p:nvPr/>
        </p:nvSpPr>
        <p:spPr>
          <a:xfrm>
            <a:off x="1615182" y="3461124"/>
            <a:ext cx="6613392" cy="646331"/>
          </a:xfrm>
          <a:prstGeom prst="rect">
            <a:avLst/>
          </a:prstGeom>
          <a:noFill/>
        </p:spPr>
        <p:txBody>
          <a:bodyPr wrap="square" rtlCol="0">
            <a:spAutoFit/>
          </a:bodyPr>
          <a:lstStyle/>
          <a:p>
            <a:r>
              <a:rPr lang="en-GB" dirty="0"/>
              <a:t>Discuss employee empathy and explain the benefits of empathy in</a:t>
            </a:r>
          </a:p>
          <a:p>
            <a:r>
              <a:rPr lang="en-GB" dirty="0"/>
              <a:t>the workplace</a:t>
            </a:r>
          </a:p>
        </p:txBody>
      </p:sp>
      <p:sp>
        <p:nvSpPr>
          <p:cNvPr id="10" name="CuadroTexto 12"/>
          <p:cNvSpPr txBox="1"/>
          <p:nvPr/>
        </p:nvSpPr>
        <p:spPr>
          <a:xfrm>
            <a:off x="1605565" y="4284374"/>
            <a:ext cx="5101525" cy="369332"/>
          </a:xfrm>
          <a:prstGeom prst="rect">
            <a:avLst/>
          </a:prstGeom>
          <a:noFill/>
        </p:spPr>
        <p:txBody>
          <a:bodyPr wrap="none" rtlCol="0">
            <a:spAutoFit/>
          </a:bodyPr>
          <a:lstStyle/>
          <a:p>
            <a:r>
              <a:rPr lang="en-US" dirty="0"/>
              <a:t>Identify ways to improve empathy in the workplace</a:t>
            </a:r>
          </a:p>
        </p:txBody>
      </p:sp>
      <p:sp>
        <p:nvSpPr>
          <p:cNvPr id="11" name="CuadroTexto 13"/>
          <p:cNvSpPr txBox="1"/>
          <p:nvPr/>
        </p:nvSpPr>
        <p:spPr>
          <a:xfrm>
            <a:off x="1578484" y="4922958"/>
            <a:ext cx="6650090" cy="646331"/>
          </a:xfrm>
          <a:prstGeom prst="rect">
            <a:avLst/>
          </a:prstGeom>
          <a:noFill/>
        </p:spPr>
        <p:txBody>
          <a:bodyPr wrap="none" rtlCol="0">
            <a:spAutoFit/>
          </a:bodyPr>
          <a:lstStyle/>
          <a:p>
            <a:r>
              <a:rPr lang="en-GB" dirty="0"/>
              <a:t>Determine the characteristics of empathic leadership and empathic </a:t>
            </a:r>
          </a:p>
          <a:p>
            <a:r>
              <a:rPr lang="en-GB" dirty="0"/>
              <a:t>leaders</a:t>
            </a:r>
          </a:p>
        </p:txBody>
      </p:sp>
      <p:sp>
        <p:nvSpPr>
          <p:cNvPr id="12"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3"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4" name="Picture 2" descr="Logro objetivo y trabajo en equipo empresarial. vector grat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12" y="2186324"/>
            <a:ext cx="3316665" cy="3426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806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dirty="0">
                <a:solidFill>
                  <a:prstClr val="black"/>
                </a:solidFill>
                <a:latin typeface="Calibri Light" panose="020F0302020204030204"/>
                <a:ea typeface="Tahoma" panose="020B0604030504040204" pitchFamily="34" charset="0"/>
                <a:cs typeface="Tahoma" panose="020B0604030504040204" pitchFamily="34" charset="0"/>
              </a:rPr>
              <a:t>Assessment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1754326"/>
          </a:xfrm>
          <a:prstGeom prst="rect">
            <a:avLst/>
          </a:prstGeom>
          <a:noFill/>
        </p:spPr>
        <p:txBody>
          <a:bodyPr wrap="square" rtlCol="0">
            <a:spAutoFit/>
          </a:bodyPr>
          <a:lstStyle/>
          <a:p>
            <a:pPr marL="342900" indent="-342900">
              <a:buFontTx/>
              <a:buAutoNum type="arabicPeriod"/>
            </a:pPr>
            <a:r>
              <a:rPr lang="en-GB" b="1" dirty="0">
                <a:solidFill>
                  <a:prstClr val="black"/>
                </a:solidFill>
              </a:rPr>
              <a:t>The ability to share another person’s feelings is:</a:t>
            </a:r>
            <a:endParaRPr lang="en-GB" dirty="0">
              <a:solidFill>
                <a:prstClr val="black"/>
              </a:solidFill>
            </a:endParaRPr>
          </a:p>
          <a:p>
            <a:r>
              <a:rPr lang="en-GB" dirty="0">
                <a:solidFill>
                  <a:prstClr val="black"/>
                </a:solidFill>
              </a:rPr>
              <a:t>a.- </a:t>
            </a:r>
            <a:r>
              <a:rPr lang="en-GB" dirty="0"/>
              <a:t>Cognitive empathy</a:t>
            </a:r>
          </a:p>
          <a:p>
            <a:r>
              <a:rPr lang="en-GB" dirty="0"/>
              <a:t>b.- Emotional empathy  </a:t>
            </a:r>
          </a:p>
          <a:p>
            <a:r>
              <a:rPr lang="en-GB" dirty="0"/>
              <a:t>c.- Compassionate empathy </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063"/>
            <a:ext cx="2991729" cy="2308324"/>
          </a:xfrm>
          <a:prstGeom prst="rect">
            <a:avLst/>
          </a:prstGeom>
          <a:noFill/>
        </p:spPr>
        <p:txBody>
          <a:bodyPr wrap="square" rtlCol="0">
            <a:spAutoFit/>
          </a:bodyPr>
          <a:lstStyle/>
          <a:p>
            <a:r>
              <a:rPr lang="es-ES" b="1" dirty="0">
                <a:solidFill>
                  <a:prstClr val="black"/>
                </a:solidFill>
              </a:rPr>
              <a:t>2. </a:t>
            </a:r>
            <a:r>
              <a:rPr lang="en-US" b="1" dirty="0">
                <a:solidFill>
                  <a:prstClr val="black"/>
                </a:solidFill>
              </a:rPr>
              <a:t>Active listening is the ability of a person to:</a:t>
            </a:r>
            <a:endParaRPr lang="es-ES" dirty="0">
              <a:solidFill>
                <a:prstClr val="black"/>
              </a:solidFill>
            </a:endParaRPr>
          </a:p>
          <a:p>
            <a:r>
              <a:rPr lang="es-ES" dirty="0">
                <a:solidFill>
                  <a:prstClr val="black"/>
                </a:solidFill>
              </a:rPr>
              <a:t>a.- </a:t>
            </a:r>
            <a:r>
              <a:rPr lang="en-US" dirty="0">
                <a:solidFill>
                  <a:prstClr val="black"/>
                </a:solidFill>
              </a:rPr>
              <a:t>respond quickly to a question</a:t>
            </a:r>
            <a:endParaRPr lang="hr-HR" dirty="0">
              <a:solidFill>
                <a:prstClr val="black"/>
              </a:solidFill>
            </a:endParaRPr>
          </a:p>
          <a:p>
            <a:r>
              <a:rPr lang="es-ES" dirty="0">
                <a:solidFill>
                  <a:prstClr val="black"/>
                </a:solidFill>
              </a:rPr>
              <a:t>b.- </a:t>
            </a:r>
            <a:r>
              <a:rPr lang="en-US" dirty="0">
                <a:solidFill>
                  <a:prstClr val="black"/>
                </a:solidFill>
              </a:rPr>
              <a:t>concentrate on </a:t>
            </a:r>
            <a:r>
              <a:rPr lang="en-US" dirty="0"/>
              <a:t>formulating the answer</a:t>
            </a:r>
            <a:endParaRPr lang="hr-HR" dirty="0"/>
          </a:p>
          <a:p>
            <a:r>
              <a:rPr lang="es-ES" dirty="0"/>
              <a:t>c.- </a:t>
            </a:r>
            <a:r>
              <a:rPr lang="en-US" dirty="0"/>
              <a:t>hear and understand the other person</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592765" cy="1754326"/>
          </a:xfrm>
          <a:prstGeom prst="rect">
            <a:avLst/>
          </a:prstGeom>
          <a:noFill/>
        </p:spPr>
        <p:txBody>
          <a:bodyPr wrap="square" rtlCol="0">
            <a:spAutoFit/>
          </a:bodyPr>
          <a:lstStyle/>
          <a:p>
            <a:r>
              <a:rPr lang="es-ES" b="1" dirty="0">
                <a:solidFill>
                  <a:prstClr val="black"/>
                </a:solidFill>
              </a:rPr>
              <a:t>3. </a:t>
            </a:r>
            <a:r>
              <a:rPr lang="en-GB" b="1" dirty="0">
                <a:solidFill>
                  <a:prstClr val="black"/>
                </a:solidFill>
              </a:rPr>
              <a:t>Empathy is</a:t>
            </a:r>
            <a:r>
              <a:rPr lang="hr-HR" b="1" dirty="0">
                <a:solidFill>
                  <a:prstClr val="black"/>
                </a:solidFill>
              </a:rPr>
              <a:t>:</a:t>
            </a:r>
            <a:endParaRPr lang="en-GB" b="1" dirty="0">
              <a:solidFill>
                <a:prstClr val="black"/>
              </a:solidFill>
            </a:endParaRPr>
          </a:p>
          <a:p>
            <a:r>
              <a:rPr lang="en-GB" dirty="0">
                <a:solidFill>
                  <a:prstClr val="black"/>
                </a:solidFill>
              </a:rPr>
              <a:t>a.- </a:t>
            </a:r>
            <a:r>
              <a:rPr lang="en-GB" dirty="0"/>
              <a:t>positively related to job performance</a:t>
            </a:r>
          </a:p>
          <a:p>
            <a:r>
              <a:rPr lang="en-GB" dirty="0"/>
              <a:t>b.- not related </a:t>
            </a:r>
            <a:r>
              <a:rPr lang="en-GB" dirty="0">
                <a:solidFill>
                  <a:prstClr val="black"/>
                </a:solidFill>
              </a:rPr>
              <a:t>to job performance</a:t>
            </a:r>
          </a:p>
          <a:p>
            <a:r>
              <a:rPr lang="en-GB" dirty="0">
                <a:solidFill>
                  <a:prstClr val="black"/>
                </a:solidFill>
              </a:rPr>
              <a:t>c.- negatively related to job performance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3139615" cy="1200329"/>
          </a:xfrm>
          <a:prstGeom prst="rect">
            <a:avLst/>
          </a:prstGeom>
          <a:noFill/>
        </p:spPr>
        <p:txBody>
          <a:bodyPr wrap="square" rtlCol="0">
            <a:spAutoFit/>
          </a:bodyPr>
          <a:lstStyle/>
          <a:p>
            <a:r>
              <a:rPr lang="en-GB" b="1" dirty="0">
                <a:solidFill>
                  <a:prstClr val="black"/>
                </a:solidFill>
              </a:rPr>
              <a:t>4. Empathy includes:</a:t>
            </a:r>
            <a:endParaRPr lang="en-GB" dirty="0">
              <a:solidFill>
                <a:prstClr val="black"/>
              </a:solidFill>
            </a:endParaRPr>
          </a:p>
          <a:p>
            <a:r>
              <a:rPr lang="en-GB" dirty="0">
                <a:solidFill>
                  <a:prstClr val="black"/>
                </a:solidFill>
              </a:rPr>
              <a:t>a.- emotion</a:t>
            </a:r>
          </a:p>
          <a:p>
            <a:r>
              <a:rPr lang="en-GB" dirty="0">
                <a:solidFill>
                  <a:prstClr val="black"/>
                </a:solidFill>
              </a:rPr>
              <a:t>b.- </a:t>
            </a:r>
            <a:r>
              <a:rPr lang="en-GB" dirty="0"/>
              <a:t>cognition</a:t>
            </a:r>
          </a:p>
          <a:p>
            <a:r>
              <a:rPr lang="en-GB" dirty="0"/>
              <a:t>c.- both emotion and cognition</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592765" cy="1754326"/>
          </a:xfrm>
          <a:prstGeom prst="rect">
            <a:avLst/>
          </a:prstGeom>
          <a:noFill/>
        </p:spPr>
        <p:txBody>
          <a:bodyPr wrap="square" rtlCol="0">
            <a:spAutoFit/>
          </a:bodyPr>
          <a:lstStyle/>
          <a:p>
            <a:r>
              <a:rPr lang="en-GB" b="1" dirty="0">
                <a:solidFill>
                  <a:prstClr val="black"/>
                </a:solidFill>
              </a:rPr>
              <a:t>5. Within the organization, empathic leadership</a:t>
            </a:r>
            <a:r>
              <a:rPr lang="hr-HR" b="1" dirty="0">
                <a:solidFill>
                  <a:prstClr val="black"/>
                </a:solidFill>
              </a:rPr>
              <a:t>:</a:t>
            </a:r>
            <a:endParaRPr lang="en-GB" b="1" dirty="0">
              <a:solidFill>
                <a:prstClr val="black"/>
              </a:solidFill>
            </a:endParaRPr>
          </a:p>
          <a:p>
            <a:r>
              <a:rPr lang="en-GB" dirty="0">
                <a:solidFill>
                  <a:prstClr val="black"/>
                </a:solidFill>
              </a:rPr>
              <a:t>a</a:t>
            </a:r>
            <a:r>
              <a:rPr lang="en-GB" dirty="0"/>
              <a:t>.- increases psychological safety </a:t>
            </a:r>
          </a:p>
          <a:p>
            <a:r>
              <a:rPr lang="en-GB" dirty="0">
                <a:solidFill>
                  <a:prstClr val="black"/>
                </a:solidFill>
              </a:rPr>
              <a:t>b.- has no effect on psychological safety </a:t>
            </a:r>
          </a:p>
          <a:p>
            <a:r>
              <a:rPr lang="en-GB" dirty="0">
                <a:solidFill>
                  <a:prstClr val="black"/>
                </a:solidFill>
              </a:rPr>
              <a:t>c.- decreases psychological safety  </a:t>
            </a:r>
          </a:p>
        </p:txBody>
      </p:sp>
    </p:spTree>
    <p:extLst>
      <p:ext uri="{BB962C8B-B14F-4D97-AF65-F5344CB8AC3E}">
        <p14:creationId xmlns:p14="http://schemas.microsoft.com/office/powerpoint/2010/main" val="3581239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dirty="0">
                <a:solidFill>
                  <a:prstClr val="black"/>
                </a:solidFill>
                <a:latin typeface="Calibri Light" panose="020F0302020204030204"/>
                <a:ea typeface="Tahoma" panose="020B0604030504040204" pitchFamily="34" charset="0"/>
                <a:cs typeface="Tahoma" panose="020B0604030504040204" pitchFamily="34" charset="0"/>
              </a:rPr>
              <a:t>Assessment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1754326"/>
          </a:xfrm>
          <a:prstGeom prst="rect">
            <a:avLst/>
          </a:prstGeom>
          <a:noFill/>
        </p:spPr>
        <p:txBody>
          <a:bodyPr wrap="square" rtlCol="0">
            <a:spAutoFit/>
          </a:bodyPr>
          <a:lstStyle/>
          <a:p>
            <a:pPr marL="342900" indent="-342900">
              <a:buFontTx/>
              <a:buAutoNum type="arabicPeriod"/>
            </a:pPr>
            <a:r>
              <a:rPr lang="en-GB" b="1" dirty="0">
                <a:solidFill>
                  <a:prstClr val="black"/>
                </a:solidFill>
              </a:rPr>
              <a:t>The ability to share another person’s feelings is:</a:t>
            </a:r>
            <a:endParaRPr lang="en-GB" dirty="0">
              <a:solidFill>
                <a:prstClr val="black"/>
              </a:solidFill>
            </a:endParaRPr>
          </a:p>
          <a:p>
            <a:r>
              <a:rPr lang="en-GB" dirty="0">
                <a:solidFill>
                  <a:prstClr val="black"/>
                </a:solidFill>
              </a:rPr>
              <a:t>a.- Cognitive empathy</a:t>
            </a:r>
          </a:p>
          <a:p>
            <a:r>
              <a:rPr lang="en-GB" dirty="0">
                <a:solidFill>
                  <a:prstClr val="black"/>
                </a:solidFill>
              </a:rPr>
              <a:t>b.- </a:t>
            </a:r>
            <a:r>
              <a:rPr lang="en-GB" b="1" dirty="0"/>
              <a:t>Emotional empathy  </a:t>
            </a:r>
          </a:p>
          <a:p>
            <a:r>
              <a:rPr lang="en-GB" dirty="0">
                <a:solidFill>
                  <a:prstClr val="black"/>
                </a:solidFill>
              </a:rPr>
              <a:t>c.- Compassionate empathy </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063"/>
            <a:ext cx="2991729" cy="2308324"/>
          </a:xfrm>
          <a:prstGeom prst="rect">
            <a:avLst/>
          </a:prstGeom>
          <a:noFill/>
        </p:spPr>
        <p:txBody>
          <a:bodyPr wrap="square" rtlCol="0">
            <a:spAutoFit/>
          </a:bodyPr>
          <a:lstStyle/>
          <a:p>
            <a:r>
              <a:rPr lang="es-ES" b="1" dirty="0">
                <a:solidFill>
                  <a:prstClr val="black"/>
                </a:solidFill>
              </a:rPr>
              <a:t>2. </a:t>
            </a:r>
            <a:r>
              <a:rPr lang="en-US" b="1" dirty="0">
                <a:solidFill>
                  <a:prstClr val="black"/>
                </a:solidFill>
              </a:rPr>
              <a:t>Active listening is the ability of a person to:</a:t>
            </a:r>
            <a:endParaRPr lang="es-ES" dirty="0">
              <a:solidFill>
                <a:prstClr val="black"/>
              </a:solidFill>
            </a:endParaRPr>
          </a:p>
          <a:p>
            <a:r>
              <a:rPr lang="es-ES" dirty="0">
                <a:solidFill>
                  <a:prstClr val="black"/>
                </a:solidFill>
              </a:rPr>
              <a:t>a.- </a:t>
            </a:r>
            <a:r>
              <a:rPr lang="en-US" dirty="0">
                <a:solidFill>
                  <a:prstClr val="black"/>
                </a:solidFill>
              </a:rPr>
              <a:t>respond quickly to a question</a:t>
            </a:r>
            <a:endParaRPr lang="hr-HR" dirty="0">
              <a:solidFill>
                <a:prstClr val="black"/>
              </a:solidFill>
            </a:endParaRPr>
          </a:p>
          <a:p>
            <a:r>
              <a:rPr lang="es-ES" dirty="0">
                <a:solidFill>
                  <a:prstClr val="black"/>
                </a:solidFill>
              </a:rPr>
              <a:t>b.- </a:t>
            </a:r>
            <a:r>
              <a:rPr lang="en-US" dirty="0">
                <a:solidFill>
                  <a:prstClr val="black"/>
                </a:solidFill>
              </a:rPr>
              <a:t>concentrate on formulating the answer</a:t>
            </a:r>
            <a:endParaRPr lang="hr-HR" dirty="0">
              <a:solidFill>
                <a:prstClr val="black"/>
              </a:solidFill>
            </a:endParaRPr>
          </a:p>
          <a:p>
            <a:r>
              <a:rPr lang="es-ES" dirty="0">
                <a:solidFill>
                  <a:prstClr val="black"/>
                </a:solidFill>
              </a:rPr>
              <a:t>c.- </a:t>
            </a:r>
            <a:r>
              <a:rPr lang="en-US" b="1" dirty="0"/>
              <a:t>hear and understand the other person</a:t>
            </a:r>
            <a:endParaRPr lang="es-ES" b="1"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592765" cy="1754326"/>
          </a:xfrm>
          <a:prstGeom prst="rect">
            <a:avLst/>
          </a:prstGeom>
          <a:noFill/>
        </p:spPr>
        <p:txBody>
          <a:bodyPr wrap="square" rtlCol="0">
            <a:spAutoFit/>
          </a:bodyPr>
          <a:lstStyle/>
          <a:p>
            <a:r>
              <a:rPr lang="es-ES" b="1" dirty="0">
                <a:solidFill>
                  <a:prstClr val="black"/>
                </a:solidFill>
              </a:rPr>
              <a:t>3. </a:t>
            </a:r>
            <a:r>
              <a:rPr lang="en-GB" b="1" dirty="0">
                <a:solidFill>
                  <a:prstClr val="black"/>
                </a:solidFill>
              </a:rPr>
              <a:t>Empathy is</a:t>
            </a:r>
            <a:r>
              <a:rPr lang="hr-HR" b="1" dirty="0">
                <a:solidFill>
                  <a:prstClr val="black"/>
                </a:solidFill>
              </a:rPr>
              <a:t>:</a:t>
            </a:r>
            <a:endParaRPr lang="en-GB" b="1" dirty="0">
              <a:solidFill>
                <a:prstClr val="black"/>
              </a:solidFill>
            </a:endParaRPr>
          </a:p>
          <a:p>
            <a:r>
              <a:rPr lang="en-GB" dirty="0">
                <a:solidFill>
                  <a:prstClr val="black"/>
                </a:solidFill>
              </a:rPr>
              <a:t>a.- </a:t>
            </a:r>
            <a:r>
              <a:rPr lang="en-GB" b="1" dirty="0"/>
              <a:t>positively related to job performance</a:t>
            </a:r>
          </a:p>
          <a:p>
            <a:r>
              <a:rPr lang="en-GB" dirty="0">
                <a:solidFill>
                  <a:prstClr val="black"/>
                </a:solidFill>
              </a:rPr>
              <a:t>b.- not related to job performance</a:t>
            </a:r>
          </a:p>
          <a:p>
            <a:r>
              <a:rPr lang="en-GB" dirty="0">
                <a:solidFill>
                  <a:prstClr val="black"/>
                </a:solidFill>
              </a:rPr>
              <a:t>c.- negatively related to job performance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3139615" cy="1200329"/>
          </a:xfrm>
          <a:prstGeom prst="rect">
            <a:avLst/>
          </a:prstGeom>
          <a:noFill/>
        </p:spPr>
        <p:txBody>
          <a:bodyPr wrap="square" rtlCol="0">
            <a:spAutoFit/>
          </a:bodyPr>
          <a:lstStyle/>
          <a:p>
            <a:r>
              <a:rPr lang="en-GB" b="1" dirty="0">
                <a:solidFill>
                  <a:prstClr val="black"/>
                </a:solidFill>
              </a:rPr>
              <a:t>4. Empathy includes:</a:t>
            </a:r>
            <a:endParaRPr lang="en-GB" dirty="0">
              <a:solidFill>
                <a:prstClr val="black"/>
              </a:solidFill>
            </a:endParaRPr>
          </a:p>
          <a:p>
            <a:r>
              <a:rPr lang="en-GB" dirty="0">
                <a:solidFill>
                  <a:prstClr val="black"/>
                </a:solidFill>
              </a:rPr>
              <a:t>a.- emotion</a:t>
            </a:r>
          </a:p>
          <a:p>
            <a:r>
              <a:rPr lang="en-GB" dirty="0">
                <a:solidFill>
                  <a:prstClr val="black"/>
                </a:solidFill>
              </a:rPr>
              <a:t>b.- cognition</a:t>
            </a:r>
          </a:p>
          <a:p>
            <a:r>
              <a:rPr lang="en-GB" dirty="0">
                <a:solidFill>
                  <a:prstClr val="black"/>
                </a:solidFill>
              </a:rPr>
              <a:t>c.- </a:t>
            </a:r>
            <a:r>
              <a:rPr lang="en-GB" b="1" dirty="0"/>
              <a:t>both emotion and cognition</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592765" cy="1754326"/>
          </a:xfrm>
          <a:prstGeom prst="rect">
            <a:avLst/>
          </a:prstGeom>
          <a:noFill/>
        </p:spPr>
        <p:txBody>
          <a:bodyPr wrap="square" rtlCol="0">
            <a:spAutoFit/>
          </a:bodyPr>
          <a:lstStyle/>
          <a:p>
            <a:r>
              <a:rPr lang="en-GB" b="1" dirty="0">
                <a:solidFill>
                  <a:prstClr val="black"/>
                </a:solidFill>
              </a:rPr>
              <a:t>5. Within the organization, empathic leadership</a:t>
            </a:r>
            <a:r>
              <a:rPr lang="hr-HR" b="1" dirty="0">
                <a:solidFill>
                  <a:prstClr val="black"/>
                </a:solidFill>
              </a:rPr>
              <a:t>:</a:t>
            </a:r>
            <a:endParaRPr lang="en-GB" b="1" dirty="0">
              <a:solidFill>
                <a:prstClr val="black"/>
              </a:solidFill>
            </a:endParaRPr>
          </a:p>
          <a:p>
            <a:r>
              <a:rPr lang="en-GB" dirty="0">
                <a:solidFill>
                  <a:prstClr val="black"/>
                </a:solidFill>
              </a:rPr>
              <a:t>a.- </a:t>
            </a:r>
            <a:r>
              <a:rPr lang="en-GB" b="1" dirty="0"/>
              <a:t>increases psychological safety </a:t>
            </a:r>
          </a:p>
          <a:p>
            <a:r>
              <a:rPr lang="en-GB" dirty="0">
                <a:solidFill>
                  <a:prstClr val="black"/>
                </a:solidFill>
              </a:rPr>
              <a:t>b.- has no effect on psychological safety </a:t>
            </a:r>
          </a:p>
          <a:p>
            <a:r>
              <a:rPr lang="en-GB" dirty="0">
                <a:solidFill>
                  <a:prstClr val="black"/>
                </a:solidFill>
              </a:rPr>
              <a:t>c.- decreases psychological safety  </a:t>
            </a:r>
          </a:p>
        </p:txBody>
      </p:sp>
    </p:spTree>
    <p:extLst>
      <p:ext uri="{BB962C8B-B14F-4D97-AF65-F5344CB8AC3E}">
        <p14:creationId xmlns:p14="http://schemas.microsoft.com/office/powerpoint/2010/main" val="3910776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a:t>
            </a:r>
            <a:r>
              <a:rPr lang="hr-HR" sz="2200" spc="50" dirty="0">
                <a:latin typeface="+mj-lt"/>
                <a:cs typeface="Tahoma"/>
              </a:rPr>
              <a:t>OURCES</a:t>
            </a:r>
            <a:endParaRPr lang="en-GB" sz="2200" dirty="0">
              <a:latin typeface="+mj-lt"/>
              <a:cs typeface="Tahoma"/>
            </a:endParaRPr>
          </a:p>
        </p:txBody>
      </p:sp>
      <p:sp>
        <p:nvSpPr>
          <p:cNvPr id="4" name="Rectángulo 3"/>
          <p:cNvSpPr/>
          <p:nvPr/>
        </p:nvSpPr>
        <p:spPr>
          <a:xfrm>
            <a:off x="318565" y="2525263"/>
            <a:ext cx="11459453" cy="3170099"/>
          </a:xfrm>
          <a:prstGeom prst="rect">
            <a:avLst/>
          </a:prstGeom>
        </p:spPr>
        <p:txBody>
          <a:bodyPr wrap="square">
            <a:spAutoFit/>
          </a:bodyPr>
          <a:lstStyle/>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Agosta, L. (2015). A Rumor of Empathy: Resistance, narrative and recovery in psychoanalysis and psychotherapy. London: Routledge</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Center for Creative Leadership (2016). Empathy in the Workplace: A Tool for Effective Leadership [White paper]. </a:t>
            </a:r>
            <a:r>
              <a:rPr lang="en-US" altLang="es-ES" sz="2000" dirty="0">
                <a:latin typeface="Calibri" panose="020F0502020204030204" pitchFamily="34" charset="0"/>
                <a:cs typeface="Calibri" panose="020F0502020204030204" pitchFamily="34" charset="0"/>
                <a:hlinkClick r:id="rId2"/>
              </a:rPr>
              <a:t>https://cclinnovation.org/wp-content/uploads/2020/03/empathyintheworkplace.pdf</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Coplan, A., Goldie, P. (2011). Empathy: Philosophical and Psychological Perspectives. New York: Oxford University Press Inc.</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Empathy (The Cambridge Dictionary) </a:t>
            </a:r>
            <a:r>
              <a:rPr lang="en-US" altLang="es-ES" sz="2000" dirty="0">
                <a:latin typeface="Calibri" panose="020F0502020204030204" pitchFamily="34" charset="0"/>
                <a:cs typeface="Calibri" panose="020F0502020204030204" pitchFamily="34" charset="0"/>
                <a:hlinkClick r:id="rId3"/>
              </a:rPr>
              <a:t>https://dictionary.cambridge.org/dictionary/english/empathy</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Howe, D. (2013). Empathy: What it is and why it matters. Basingstoke: Palgrave Macmillan</a:t>
            </a: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McLaren, K. (2013).</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The Art of Empathy: A Complete Guide to Life's Most Essential Skill. Colorado: Sounds True</a:t>
            </a:r>
            <a:r>
              <a:rPr lang="en-GB" altLang="es-ES" sz="2000" b="1" dirty="0">
                <a:latin typeface="Calibri" panose="020F0502020204030204" pitchFamily="34" charset="0"/>
                <a:cs typeface="Calibri" panose="020F0502020204030204" pitchFamily="34" charset="0"/>
              </a:rPr>
              <a:t>	</a:t>
            </a: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7818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a:t>
            </a:r>
            <a:r>
              <a:rPr lang="hr-HR" sz="2200" spc="50" dirty="0">
                <a:latin typeface="+mj-lt"/>
                <a:cs typeface="Tahoma"/>
              </a:rPr>
              <a:t>OURCES</a:t>
            </a:r>
            <a:endParaRPr lang="en-GB" sz="2200" dirty="0">
              <a:latin typeface="+mj-lt"/>
              <a:cs typeface="Tahoma"/>
            </a:endParaRPr>
          </a:p>
        </p:txBody>
      </p:sp>
      <p:sp>
        <p:nvSpPr>
          <p:cNvPr id="4" name="Rectángulo 3"/>
          <p:cNvSpPr/>
          <p:nvPr/>
        </p:nvSpPr>
        <p:spPr>
          <a:xfrm>
            <a:off x="318565" y="2648093"/>
            <a:ext cx="11459453" cy="2862322"/>
          </a:xfrm>
          <a:prstGeom prst="rect">
            <a:avLst/>
          </a:prstGeom>
        </p:spPr>
        <p:txBody>
          <a:bodyPr wrap="square">
            <a:spAutoFit/>
          </a:bodyPr>
          <a:lstStyle/>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Pallapa, G. (2022). Leading with empathy: Understanding the needs of today's workforce. Hoboken, New Jersey: John Wiley &amp; Sons, Inc.</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Riess, H., Neporent, L. (2018). The empathy effect: seven neuroscience-based keys for transforming the way we live, love, work, and connect across differences. Boulder CO: Sounds True</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rPr>
              <a:t>Segal, E. A., Gerdes, K. E., Lietz, C. A., Wagaman, M. A., Geiger, J. M. (2017). Assessing Empathy. New York, NY: Columbia University Press</a:t>
            </a: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Ventura, M. (2019). Applied Empathy: The New Language of Leadership. Hachette UK</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Young, I. (2015). Practical Empathy: For Collaboration and Creativity in Your Work. Brooklyn, New York: Rosenfeld Media</a:t>
            </a: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9263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629722" y="2573541"/>
            <a:ext cx="7185135" cy="1569660"/>
          </a:xfrm>
          <a:prstGeom prst="rect">
            <a:avLst/>
          </a:prstGeom>
          <a:noFill/>
        </p:spPr>
        <p:txBody>
          <a:bodyPr wrap="square">
            <a:spAutoFit/>
          </a:bodyPr>
          <a:lstStyle/>
          <a:p>
            <a:r>
              <a:rPr lang="en-GB" sz="9600" b="1" spc="95" dirty="0">
                <a:solidFill>
                  <a:schemeClr val="bg1"/>
                </a:solidFill>
                <a:latin typeface="Roboto"/>
                <a:cs typeface="Roboto"/>
              </a:rPr>
              <a:t>Thank </a:t>
            </a:r>
            <a:r>
              <a:rPr lang="en-GB" sz="9600" b="1" spc="-50" dirty="0">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492801"/>
            <a:ext cx="5280302" cy="1374735"/>
          </a:xfrm>
          <a:prstGeom prst="rect">
            <a:avLst/>
          </a:prstGeom>
          <a:noFill/>
        </p:spPr>
        <p:txBody>
          <a:bodyPr wrap="square" rtlCol="0">
            <a:spAutoFit/>
          </a:bodyPr>
          <a:lstStyle/>
          <a:p>
            <a:pPr marL="457200" indent="-457200">
              <a:lnSpc>
                <a:spcPts val="2500"/>
              </a:lnSpc>
              <a:buFont typeface="+mj-lt"/>
              <a:buAutoNum type="arabicPeriod"/>
            </a:pPr>
            <a:r>
              <a:rPr lang="en-GB" sz="2000" dirty="0">
                <a:solidFill>
                  <a:prstClr val="black"/>
                </a:solidFill>
                <a:ea typeface="Lato Light" panose="020F0502020204030203" pitchFamily="34" charset="0"/>
                <a:cs typeface="Abhaya Libre" panose="02000603000000000000" pitchFamily="2" charset="77"/>
              </a:rPr>
              <a:t>Defining Empathy</a:t>
            </a:r>
          </a:p>
          <a:p>
            <a:pPr marL="457200" indent="-457200">
              <a:lnSpc>
                <a:spcPts val="2500"/>
              </a:lnSpc>
              <a:buFont typeface="+mj-lt"/>
              <a:buAutoNum type="arabicPeriod"/>
            </a:pPr>
            <a:r>
              <a:rPr lang="en-GB" sz="2000" dirty="0">
                <a:solidFill>
                  <a:prstClr val="black"/>
                </a:solidFill>
                <a:ea typeface="Lato Light" panose="020F0502020204030203" pitchFamily="34" charset="0"/>
                <a:cs typeface="Abhaya Libre" panose="02000603000000000000" pitchFamily="2" charset="77"/>
              </a:rPr>
              <a:t>Employee Empathy</a:t>
            </a:r>
          </a:p>
          <a:p>
            <a:pPr marL="457200" indent="-457200">
              <a:lnSpc>
                <a:spcPts val="2500"/>
              </a:lnSpc>
              <a:buFont typeface="+mj-lt"/>
              <a:buAutoNum type="arabicPeriod"/>
            </a:pPr>
            <a:r>
              <a:rPr lang="en-GB" sz="2000" dirty="0">
                <a:solidFill>
                  <a:prstClr val="black"/>
                </a:solidFill>
                <a:ea typeface="Lato Light" panose="020F0502020204030203" pitchFamily="34" charset="0"/>
                <a:cs typeface="Abhaya Libre" panose="02000603000000000000" pitchFamily="2" charset="77"/>
              </a:rPr>
              <a:t>Improving Empathy in the Workplace</a:t>
            </a:r>
          </a:p>
          <a:p>
            <a:pPr marL="457200" indent="-457200">
              <a:lnSpc>
                <a:spcPts val="2500"/>
              </a:lnSpc>
              <a:buFont typeface="+mj-lt"/>
              <a:buAutoNum type="arabicPeriod"/>
            </a:pPr>
            <a:r>
              <a:rPr lang="en-GB" sz="2000" dirty="0">
                <a:solidFill>
                  <a:prstClr val="black"/>
                </a:solidFill>
                <a:ea typeface="Lato Light" panose="020F0502020204030203" pitchFamily="34" charset="0"/>
                <a:cs typeface="Abhaya Libre" panose="02000603000000000000" pitchFamily="2" charset="77"/>
              </a:rPr>
              <a:t>Empathic Leadership</a:t>
            </a:r>
          </a:p>
        </p:txBody>
      </p:sp>
      <p:sp>
        <p:nvSpPr>
          <p:cNvPr id="32" name="TextBox 31"/>
          <p:cNvSpPr txBox="1"/>
          <p:nvPr/>
        </p:nvSpPr>
        <p:spPr>
          <a:xfrm>
            <a:off x="2812820" y="2808247"/>
            <a:ext cx="5899136" cy="461665"/>
          </a:xfrm>
          <a:prstGeom prst="rect">
            <a:avLst/>
          </a:prstGeom>
          <a:noFill/>
        </p:spPr>
        <p:txBody>
          <a:bodyPr wrap="square" rtlCol="0">
            <a:spAutoFit/>
          </a:bodyPr>
          <a:lstStyle/>
          <a:p>
            <a:r>
              <a:rPr lang="en-GB" sz="2400" dirty="0">
                <a:solidFill>
                  <a:srgbClr val="0CA373"/>
                </a:solidFill>
                <a:latin typeface="Oxygen" panose="02000503000000090004" pitchFamily="2" charset="77"/>
                <a:ea typeface="Nunito Bold" charset="0"/>
                <a:cs typeface="Abhaya Libre SemiBold" panose="02000603000000000000" pitchFamily="2" charset="77"/>
              </a:rPr>
              <a:t>Unit 1: Empathy in the workplace  </a:t>
            </a: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solidFill>
                  <a:prstClr val="black"/>
                </a:solidFill>
              </a:rPr>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effectLst>
                <a:outerShdw blurRad="38100" dist="12700" dir="5400000" rotWithShape="0">
                  <a:srgbClr val="000000">
                    <a:alpha val="50000"/>
                  </a:srgbClr>
                </a:outerShdw>
              </a:effectLst>
              <a:latin typeface="Oxygen" panose="02000503000000090004" pitchFamily="2" charset="77"/>
              <a:ea typeface="Gill Sans"/>
              <a:cs typeface="Abhaya Libre" panose="02000603000000000000" pitchFamily="2" charset="77"/>
              <a:sym typeface="Gill Sans"/>
            </a:endParaRPr>
          </a:p>
        </p:txBody>
      </p:sp>
    </p:spTree>
    <p:extLst>
      <p:ext uri="{BB962C8B-B14F-4D97-AF65-F5344CB8AC3E}">
        <p14:creationId xmlns:p14="http://schemas.microsoft.com/office/powerpoint/2010/main" val="2457799981"/>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n-GB" sz="2200" spc="50" dirty="0">
                <a:latin typeface="+mj-lt"/>
                <a:cs typeface="Tahoma"/>
              </a:rPr>
              <a:t>Defining empathy</a:t>
            </a:r>
            <a:endParaRPr lang="en-GB" sz="2200" dirty="0">
              <a:latin typeface="+mj-lt"/>
              <a:cs typeface="Tahoma"/>
            </a:endParaRPr>
          </a:p>
        </p:txBody>
      </p:sp>
      <p:sp>
        <p:nvSpPr>
          <p:cNvPr id="4" name="Rectángulo 3"/>
          <p:cNvSpPr/>
          <p:nvPr/>
        </p:nvSpPr>
        <p:spPr>
          <a:xfrm>
            <a:off x="318565" y="2620797"/>
            <a:ext cx="11459453" cy="4062651"/>
          </a:xfrm>
          <a:prstGeom prst="rect">
            <a:avLst/>
          </a:prstGeom>
        </p:spPr>
        <p:txBody>
          <a:bodyPr wrap="square">
            <a:spAutoFit/>
          </a:bodyPr>
          <a:lstStyle/>
          <a:p>
            <a:pPr>
              <a:defRPr/>
            </a:pPr>
            <a:r>
              <a:rPr lang="en-GB" altLang="es-ES" sz="2000" dirty="0">
                <a:latin typeface="Calibri" panose="020F0502020204030204" pitchFamily="34" charset="0"/>
                <a:cs typeface="Calibri" panose="020F0502020204030204" pitchFamily="34" charset="0"/>
              </a:rPr>
              <a:t>The word empathy comes from the Greek word </a:t>
            </a:r>
            <a:r>
              <a:rPr lang="en-GB" altLang="es-ES" sz="2000" b="1" dirty="0">
                <a:latin typeface="Calibri" panose="020F0502020204030204" pitchFamily="34" charset="0"/>
                <a:cs typeface="Calibri" panose="020F0502020204030204" pitchFamily="34" charset="0"/>
              </a:rPr>
              <a:t>empatheia</a:t>
            </a:r>
            <a:r>
              <a:rPr lang="en-GB" altLang="es-ES" sz="2000" dirty="0">
                <a:latin typeface="Calibri" panose="020F0502020204030204" pitchFamily="34" charset="0"/>
                <a:cs typeface="Calibri" panose="020F0502020204030204" pitchFamily="34" charset="0"/>
              </a:rPr>
              <a:t> (passion), meaning to be with a person’s feelings, passions or suffering </a:t>
            </a:r>
            <a:r>
              <a:rPr lang="en-GB" altLang="es-ES" sz="2000" i="1" dirty="0">
                <a:latin typeface="Calibri" panose="020F0502020204030204" pitchFamily="34" charset="0"/>
                <a:cs typeface="Calibri" panose="020F0502020204030204" pitchFamily="34" charset="0"/>
              </a:rPr>
              <a:t>(Howe, 2013)</a:t>
            </a:r>
          </a:p>
          <a:p>
            <a:pPr>
              <a:defRPr/>
            </a:pPr>
            <a:endParaRPr lang="en-GB" altLang="es-ES" sz="2000" dirty="0">
              <a:latin typeface="Calibri" panose="020F0502020204030204" pitchFamily="34" charset="0"/>
              <a:cs typeface="Calibri" panose="020F0502020204030204" pitchFamily="34" charset="0"/>
            </a:endParaRPr>
          </a:p>
          <a:p>
            <a:pPr>
              <a:defRPr/>
            </a:pPr>
            <a:r>
              <a:rPr lang="en-GB" altLang="es-ES" sz="2000" dirty="0">
                <a:latin typeface="Calibri" panose="020F0502020204030204" pitchFamily="34" charset="0"/>
                <a:cs typeface="Calibri" panose="020F0502020204030204" pitchFamily="34" charset="0"/>
              </a:rPr>
              <a:t>There are many </a:t>
            </a:r>
            <a:r>
              <a:rPr lang="en-GB" altLang="es-ES" sz="2000" b="1" dirty="0">
                <a:latin typeface="Calibri" panose="020F0502020204030204" pitchFamily="34" charset="0"/>
                <a:cs typeface="Calibri" panose="020F0502020204030204" pitchFamily="34" charset="0"/>
              </a:rPr>
              <a:t>definitions of empathy </a:t>
            </a:r>
            <a:r>
              <a:rPr lang="en-GB" altLang="es-ES" sz="2000" dirty="0">
                <a:latin typeface="Calibri" panose="020F0502020204030204" pitchFamily="34" charset="0"/>
                <a:cs typeface="Calibri" panose="020F0502020204030204" pitchFamily="34" charset="0"/>
              </a:rPr>
              <a:t>and it is difficult to settle on a single one:</a:t>
            </a:r>
          </a:p>
          <a:p>
            <a:pPr>
              <a:defRPr/>
            </a:pPr>
            <a:endParaRPr lang="hr-HR" altLang="es-E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i="1" dirty="0">
                <a:solidFill>
                  <a:srgbClr val="0CA373"/>
                </a:solidFill>
                <a:latin typeface="Calibri" panose="020F0502020204030204" pitchFamily="34" charset="0"/>
                <a:cs typeface="Calibri" panose="020F0502020204030204" pitchFamily="34" charset="0"/>
              </a:rPr>
              <a:t>”empathy is a </a:t>
            </a:r>
            <a:r>
              <a:rPr lang="en-GB" altLang="es-ES" sz="2000" b="1" i="1" dirty="0">
                <a:solidFill>
                  <a:srgbClr val="0CA373"/>
                </a:solidFill>
                <a:latin typeface="Calibri" panose="020F0502020204030204" pitchFamily="34" charset="0"/>
                <a:cs typeface="Calibri" panose="020F0502020204030204" pitchFamily="34" charset="0"/>
              </a:rPr>
              <a:t>social and emotional skill </a:t>
            </a:r>
            <a:r>
              <a:rPr lang="en-GB" altLang="es-ES" sz="2000" i="1" dirty="0">
                <a:solidFill>
                  <a:srgbClr val="0CA373"/>
                </a:solidFill>
                <a:latin typeface="Calibri" panose="020F0502020204030204" pitchFamily="34" charset="0"/>
                <a:cs typeface="Calibri" panose="020F0502020204030204" pitchFamily="34" charset="0"/>
              </a:rPr>
              <a:t>that helps us </a:t>
            </a:r>
            <a:r>
              <a:rPr lang="en-GB" altLang="es-ES" sz="2000" b="1" i="1" dirty="0">
                <a:solidFill>
                  <a:srgbClr val="0CA373"/>
                </a:solidFill>
                <a:latin typeface="Calibri" panose="020F0502020204030204" pitchFamily="34" charset="0"/>
                <a:cs typeface="Calibri" panose="020F0502020204030204" pitchFamily="34" charset="0"/>
              </a:rPr>
              <a:t>feel and comprehend </a:t>
            </a:r>
            <a:r>
              <a:rPr lang="en-GB" altLang="es-ES" sz="2000" i="1" dirty="0">
                <a:solidFill>
                  <a:srgbClr val="0CA373"/>
                </a:solidFill>
                <a:latin typeface="Calibri" panose="020F0502020204030204" pitchFamily="34" charset="0"/>
                <a:cs typeface="Calibri" panose="020F0502020204030204" pitchFamily="34" charset="0"/>
              </a:rPr>
              <a:t>the emotions, wishes, intentions, thoughts, and needs of </a:t>
            </a:r>
            <a:r>
              <a:rPr lang="en-GB" altLang="es-ES" sz="2000" b="1" i="1" dirty="0">
                <a:solidFill>
                  <a:srgbClr val="0CA373"/>
                </a:solidFill>
                <a:latin typeface="Calibri" panose="020F0502020204030204" pitchFamily="34" charset="0"/>
                <a:cs typeface="Calibri" panose="020F0502020204030204" pitchFamily="34" charset="0"/>
              </a:rPr>
              <a:t>others</a:t>
            </a:r>
            <a:r>
              <a:rPr lang="en-GB" altLang="es-ES" sz="2000" i="1" dirty="0">
                <a:solidFill>
                  <a:srgbClr val="0CA373"/>
                </a:solidFill>
                <a:latin typeface="Calibri" panose="020F0502020204030204" pitchFamily="34" charset="0"/>
                <a:cs typeface="Calibri" panose="020F0502020204030204" pitchFamily="34" charset="0"/>
              </a:rPr>
              <a:t>… empathy makes us </a:t>
            </a:r>
            <a:r>
              <a:rPr lang="en-GB" altLang="es-ES" sz="2000" b="1" i="1" dirty="0">
                <a:solidFill>
                  <a:srgbClr val="0CA373"/>
                </a:solidFill>
                <a:latin typeface="Calibri" panose="020F0502020204030204" pitchFamily="34" charset="0"/>
                <a:cs typeface="Calibri" panose="020F0502020204030204" pitchFamily="34" charset="0"/>
              </a:rPr>
              <a:t>aware of and available to</a:t>
            </a:r>
            <a:r>
              <a:rPr lang="en-GB" altLang="es-ES" sz="2000" i="1" dirty="0">
                <a:solidFill>
                  <a:srgbClr val="0CA373"/>
                </a:solidFill>
                <a:latin typeface="Calibri" panose="020F0502020204030204" pitchFamily="34" charset="0"/>
                <a:cs typeface="Calibri" panose="020F0502020204030204" pitchFamily="34" charset="0"/>
              </a:rPr>
              <a:t> the emotions, circumstances, and needs of </a:t>
            </a:r>
            <a:r>
              <a:rPr lang="en-GB" altLang="es-ES" sz="2000" b="1" i="1" dirty="0">
                <a:solidFill>
                  <a:srgbClr val="0CA373"/>
                </a:solidFill>
                <a:latin typeface="Calibri" panose="020F0502020204030204" pitchFamily="34" charset="0"/>
                <a:cs typeface="Calibri" panose="020F0502020204030204" pitchFamily="34" charset="0"/>
              </a:rPr>
              <a:t>others</a:t>
            </a:r>
            <a:r>
              <a:rPr lang="en-GB" altLang="es-ES" sz="2000" i="1" dirty="0">
                <a:solidFill>
                  <a:srgbClr val="0CA373"/>
                </a:solidFill>
                <a:latin typeface="Calibri" panose="020F0502020204030204" pitchFamily="34" charset="0"/>
                <a:cs typeface="Calibri" panose="020F0502020204030204" pitchFamily="34" charset="0"/>
              </a:rPr>
              <a:t> so that we can </a:t>
            </a:r>
            <a:r>
              <a:rPr lang="en-GB" altLang="es-ES" sz="2000" b="1" i="1" dirty="0">
                <a:solidFill>
                  <a:srgbClr val="0CA373"/>
                </a:solidFill>
                <a:latin typeface="Calibri" panose="020F0502020204030204" pitchFamily="34" charset="0"/>
                <a:cs typeface="Calibri" panose="020F0502020204030204" pitchFamily="34" charset="0"/>
              </a:rPr>
              <a:t>interact</a:t>
            </a:r>
            <a:r>
              <a:rPr lang="en-GB" altLang="es-ES" sz="2000" i="1" dirty="0">
                <a:solidFill>
                  <a:srgbClr val="0CA373"/>
                </a:solidFill>
                <a:latin typeface="Calibri" panose="020F0502020204030204" pitchFamily="34" charset="0"/>
                <a:cs typeface="Calibri" panose="020F0502020204030204" pitchFamily="34" charset="0"/>
              </a:rPr>
              <a:t> with them skilfully” </a:t>
            </a:r>
            <a:r>
              <a:rPr lang="hr-HR" altLang="es-ES" sz="2000" i="1" dirty="0">
                <a:latin typeface="Calibri" panose="020F0502020204030204" pitchFamily="34" charset="0"/>
                <a:cs typeface="Calibri" panose="020F0502020204030204" pitchFamily="34" charset="0"/>
              </a:rPr>
              <a:t>(McLaren, 2013)</a:t>
            </a:r>
          </a:p>
          <a:p>
            <a:pPr marL="285750" indent="-285750">
              <a:buFont typeface="Arial" panose="020B0604020202020204" pitchFamily="34" charset="0"/>
              <a:buChar char="•"/>
              <a:defRPr/>
            </a:pPr>
            <a:endParaRPr lang="hr-HR" altLang="es-ES" sz="2000" i="1" dirty="0">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defRPr/>
            </a:pPr>
            <a:r>
              <a:rPr lang="en-GB" altLang="es-ES" sz="2000" i="1" dirty="0">
                <a:solidFill>
                  <a:srgbClr val="0CA373"/>
                </a:solidFill>
                <a:latin typeface="Calibri" panose="020F0502020204030204" pitchFamily="34" charset="0"/>
                <a:cs typeface="Calibri" panose="020F0502020204030204" pitchFamily="34" charset="0"/>
              </a:rPr>
              <a:t>”empathy is a </a:t>
            </a:r>
            <a:r>
              <a:rPr lang="en-GB" altLang="es-ES" sz="2000" b="1" i="1" dirty="0">
                <a:solidFill>
                  <a:srgbClr val="0CA373"/>
                </a:solidFill>
                <a:latin typeface="Calibri" panose="020F0502020204030204" pitchFamily="34" charset="0"/>
                <a:cs typeface="Calibri" panose="020F0502020204030204" pitchFamily="34" charset="0"/>
              </a:rPr>
              <a:t>defining feature of our humanity</a:t>
            </a:r>
            <a:r>
              <a:rPr lang="en-GB" altLang="es-ES" sz="2000" i="1" dirty="0">
                <a:solidFill>
                  <a:srgbClr val="0CA373"/>
                </a:solidFill>
                <a:latin typeface="Calibri" panose="020F0502020204030204" pitchFamily="34" charset="0"/>
                <a:cs typeface="Calibri" panose="020F0502020204030204" pitchFamily="34" charset="0"/>
              </a:rPr>
              <a:t>, and without empathy a person is missing an essential part of his or her humanity</a:t>
            </a:r>
            <a:r>
              <a:rPr lang="hr-HR" altLang="es-ES" sz="2000" i="1" dirty="0">
                <a:solidFill>
                  <a:srgbClr val="0CA373"/>
                </a:solidFill>
                <a:latin typeface="Calibri" panose="020F0502020204030204" pitchFamily="34" charset="0"/>
                <a:cs typeface="Calibri" panose="020F0502020204030204" pitchFamily="34" charset="0"/>
              </a:rPr>
              <a:t>”</a:t>
            </a:r>
            <a:r>
              <a:rPr lang="en-GB" altLang="es-ES" sz="2000" i="1" dirty="0">
                <a:solidFill>
                  <a:srgbClr val="0CA373"/>
                </a:solidFill>
                <a:latin typeface="Calibri" panose="020F0502020204030204" pitchFamily="34" charset="0"/>
                <a:cs typeface="Calibri" panose="020F0502020204030204" pitchFamily="34" charset="0"/>
              </a:rPr>
              <a:t> </a:t>
            </a:r>
            <a:r>
              <a:rPr lang="en-GB" altLang="es-ES" sz="2000" i="1" dirty="0">
                <a:solidFill>
                  <a:prstClr val="black"/>
                </a:solidFill>
                <a:latin typeface="Calibri" panose="020F0502020204030204" pitchFamily="34" charset="0"/>
                <a:cs typeface="Calibri" panose="020F0502020204030204" pitchFamily="34" charset="0"/>
              </a:rPr>
              <a:t>(Agosta, 2015)</a:t>
            </a:r>
            <a:endParaRPr lang="hr-HR" altLang="es-ES" sz="2000" i="1"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a:defRPr/>
            </a:pPr>
            <a:r>
              <a:rPr lang="en-GB" altLang="es-ES" sz="20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504636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n-GB" sz="2200" spc="50" dirty="0">
                <a:latin typeface="+mj-lt"/>
                <a:cs typeface="Tahoma"/>
              </a:rPr>
              <a:t>Defining empathy</a:t>
            </a:r>
            <a:endParaRPr lang="en-GB" sz="2200" dirty="0">
              <a:latin typeface="+mj-lt"/>
              <a:cs typeface="Tahoma"/>
            </a:endParaRPr>
          </a:p>
        </p:txBody>
      </p:sp>
      <p:sp>
        <p:nvSpPr>
          <p:cNvPr id="4" name="Rectángulo 3"/>
          <p:cNvSpPr/>
          <p:nvPr/>
        </p:nvSpPr>
        <p:spPr>
          <a:xfrm>
            <a:off x="318565" y="2634445"/>
            <a:ext cx="11363919" cy="3200876"/>
          </a:xfrm>
          <a:prstGeom prst="rect">
            <a:avLst/>
          </a:prstGeom>
        </p:spPr>
        <p:txBody>
          <a:bodyPr wrap="square">
            <a:spAutoFit/>
          </a:bodyPr>
          <a:lstStyle/>
          <a:p>
            <a:pPr>
              <a:defRPr/>
            </a:pPr>
            <a:r>
              <a:rPr lang="hr-HR" altLang="es-ES" i="1" dirty="0">
                <a:latin typeface="Calibri" panose="020F0502020204030204" pitchFamily="34" charset="0"/>
                <a:cs typeface="Calibri" panose="020F0502020204030204" pitchFamily="34" charset="0"/>
              </a:rPr>
              <a:t>…</a:t>
            </a:r>
          </a:p>
          <a:p>
            <a:pPr marL="285750" lvl="0" indent="-285750">
              <a:buFont typeface="Arial" panose="020B0604020202020204" pitchFamily="34" charset="0"/>
              <a:buChar char="•"/>
              <a:defRPr/>
            </a:pPr>
            <a:r>
              <a:rPr lang="en-GB" altLang="es-ES" i="1" dirty="0">
                <a:solidFill>
                  <a:srgbClr val="0CA373"/>
                </a:solidFill>
                <a:latin typeface="Calibri" panose="020F0502020204030204" pitchFamily="34" charset="0"/>
                <a:cs typeface="Calibri" panose="020F0502020204030204" pitchFamily="34" charset="0"/>
              </a:rPr>
              <a:t>”the </a:t>
            </a:r>
            <a:r>
              <a:rPr lang="en-GB" altLang="es-ES" b="1" i="1" dirty="0">
                <a:solidFill>
                  <a:srgbClr val="0CA373"/>
                </a:solidFill>
                <a:latin typeface="Calibri" panose="020F0502020204030204" pitchFamily="34" charset="0"/>
                <a:cs typeface="Calibri" panose="020F0502020204030204" pitchFamily="34" charset="0"/>
              </a:rPr>
              <a:t>ability</a:t>
            </a:r>
            <a:r>
              <a:rPr lang="en-GB" altLang="es-ES" i="1" dirty="0">
                <a:solidFill>
                  <a:srgbClr val="0CA373"/>
                </a:solidFill>
                <a:latin typeface="Calibri" panose="020F0502020204030204" pitchFamily="34" charset="0"/>
                <a:cs typeface="Calibri" panose="020F0502020204030204" pitchFamily="34" charset="0"/>
              </a:rPr>
              <a:t> to </a:t>
            </a:r>
            <a:r>
              <a:rPr lang="en-GB" altLang="es-ES" b="1" i="1" dirty="0">
                <a:solidFill>
                  <a:srgbClr val="0CA373"/>
                </a:solidFill>
                <a:latin typeface="Calibri" panose="020F0502020204030204" pitchFamily="34" charset="0"/>
                <a:cs typeface="Calibri" panose="020F0502020204030204" pitchFamily="34" charset="0"/>
              </a:rPr>
              <a:t>share</a:t>
            </a:r>
            <a:r>
              <a:rPr lang="en-GB" altLang="es-ES" i="1" dirty="0">
                <a:solidFill>
                  <a:srgbClr val="0CA373"/>
                </a:solidFill>
                <a:latin typeface="Calibri" panose="020F0502020204030204" pitchFamily="34" charset="0"/>
                <a:cs typeface="Calibri" panose="020F0502020204030204" pitchFamily="34" charset="0"/>
              </a:rPr>
              <a:t> someone else's feelings or experiences by imagining what it would be like to be in that person's situation” </a:t>
            </a:r>
            <a:r>
              <a:rPr lang="en-GB" altLang="es-ES" i="1" dirty="0">
                <a:solidFill>
                  <a:prstClr val="black"/>
                </a:solidFill>
                <a:latin typeface="Calibri" panose="020F0502020204030204" pitchFamily="34" charset="0"/>
                <a:cs typeface="Calibri" panose="020F0502020204030204" pitchFamily="34" charset="0"/>
              </a:rPr>
              <a:t>(The Cambridge Dictionary)</a:t>
            </a:r>
            <a:endParaRPr lang="hr-HR" altLang="es-ES" i="1" dirty="0">
              <a:solidFill>
                <a:prstClr val="black"/>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hr-HR" altLang="es-E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i="1" dirty="0">
                <a:solidFill>
                  <a:srgbClr val="0CA373"/>
                </a:solidFill>
                <a:latin typeface="Calibri" panose="020F0502020204030204" pitchFamily="34" charset="0"/>
                <a:cs typeface="Calibri" panose="020F0502020204030204" pitchFamily="34" charset="0"/>
              </a:rPr>
              <a:t>”empathy is </a:t>
            </a:r>
            <a:r>
              <a:rPr lang="en-GB" altLang="es-ES" b="1" i="1" dirty="0">
                <a:solidFill>
                  <a:srgbClr val="0CA373"/>
                </a:solidFill>
                <a:latin typeface="Calibri" panose="020F0502020204030204" pitchFamily="34" charset="0"/>
                <a:cs typeface="Calibri" panose="020F0502020204030204" pitchFamily="34" charset="0"/>
              </a:rPr>
              <a:t>feeling</a:t>
            </a:r>
            <a:r>
              <a:rPr lang="en-GB" altLang="es-ES" i="1" dirty="0">
                <a:solidFill>
                  <a:srgbClr val="0CA373"/>
                </a:solidFill>
                <a:latin typeface="Calibri" panose="020F0502020204030204" pitchFamily="34" charset="0"/>
                <a:cs typeface="Calibri" panose="020F0502020204030204" pitchFamily="34" charset="0"/>
              </a:rPr>
              <a:t> and </a:t>
            </a:r>
            <a:r>
              <a:rPr lang="en-GB" altLang="es-ES" b="1" i="1" dirty="0">
                <a:solidFill>
                  <a:srgbClr val="0CA373"/>
                </a:solidFill>
                <a:latin typeface="Calibri" panose="020F0502020204030204" pitchFamily="34" charset="0"/>
                <a:cs typeface="Calibri" panose="020F0502020204030204" pitchFamily="34" charset="0"/>
              </a:rPr>
              <a:t>understanding</a:t>
            </a:r>
            <a:r>
              <a:rPr lang="en-GB" altLang="es-ES" i="1" dirty="0">
                <a:solidFill>
                  <a:srgbClr val="0CA373"/>
                </a:solidFill>
                <a:latin typeface="Calibri" panose="020F0502020204030204" pitchFamily="34" charset="0"/>
                <a:cs typeface="Calibri" panose="020F0502020204030204" pitchFamily="34" charset="0"/>
              </a:rPr>
              <a:t> the </a:t>
            </a:r>
            <a:r>
              <a:rPr lang="en-GB" altLang="es-ES" b="1" i="1" dirty="0">
                <a:solidFill>
                  <a:srgbClr val="0CA373"/>
                </a:solidFill>
                <a:latin typeface="Calibri" panose="020F0502020204030204" pitchFamily="34" charset="0"/>
                <a:cs typeface="Calibri" panose="020F0502020204030204" pitchFamily="34" charset="0"/>
              </a:rPr>
              <a:t>emotions and experiences of others</a:t>
            </a:r>
            <a:r>
              <a:rPr lang="en-GB" altLang="es-ES" i="1" dirty="0">
                <a:solidFill>
                  <a:srgbClr val="0CA373"/>
                </a:solidFill>
                <a:latin typeface="Calibri" panose="020F0502020204030204" pitchFamily="34" charset="0"/>
                <a:cs typeface="Calibri" panose="020F0502020204030204" pitchFamily="34" charset="0"/>
              </a:rPr>
              <a:t>” </a:t>
            </a:r>
            <a:r>
              <a:rPr lang="en-GB" altLang="es-ES" i="1" dirty="0">
                <a:latin typeface="Calibri" panose="020F0502020204030204" pitchFamily="34" charset="0"/>
                <a:cs typeface="Calibri" panose="020F0502020204030204" pitchFamily="34" charset="0"/>
              </a:rPr>
              <a:t>(Segal et al., 2017)</a:t>
            </a:r>
            <a:endParaRPr lang="hr-HR" altLang="es-E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hr-HR" altLang="es-E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i="1" dirty="0">
                <a:solidFill>
                  <a:srgbClr val="0CA373"/>
                </a:solidFill>
                <a:latin typeface="Calibri" panose="020F0502020204030204" pitchFamily="34" charset="0"/>
                <a:cs typeface="Calibri" panose="020F0502020204030204" pitchFamily="34" charset="0"/>
              </a:rPr>
              <a:t>”it is a way to </a:t>
            </a:r>
            <a:r>
              <a:rPr lang="en-GB" altLang="es-ES" b="1" i="1" dirty="0">
                <a:solidFill>
                  <a:srgbClr val="0CA373"/>
                </a:solidFill>
                <a:latin typeface="Calibri" panose="020F0502020204030204" pitchFamily="34" charset="0"/>
                <a:cs typeface="Calibri" panose="020F0502020204030204" pitchFamily="34" charset="0"/>
              </a:rPr>
              <a:t>put yourself in someone else’s shoes</a:t>
            </a:r>
            <a:r>
              <a:rPr lang="en-GB" altLang="es-ES" i="1" dirty="0">
                <a:solidFill>
                  <a:srgbClr val="0CA373"/>
                </a:solidFill>
                <a:latin typeface="Calibri" panose="020F0502020204030204" pitchFamily="34" charset="0"/>
                <a:cs typeface="Calibri" panose="020F0502020204030204" pitchFamily="34" charset="0"/>
              </a:rPr>
              <a:t>, feel their stress and pain, and do something about their pain” </a:t>
            </a:r>
            <a:r>
              <a:rPr lang="en-GB" altLang="es-ES" i="1" dirty="0">
                <a:latin typeface="Calibri" panose="020F0502020204030204" pitchFamily="34" charset="0"/>
                <a:cs typeface="Calibri" panose="020F0502020204030204" pitchFamily="34" charset="0"/>
              </a:rPr>
              <a:t>(</a:t>
            </a:r>
            <a:r>
              <a:rPr lang="en-GB" altLang="es-ES" i="1" dirty="0" err="1">
                <a:latin typeface="Calibri" panose="020F0502020204030204" pitchFamily="34" charset="0"/>
                <a:cs typeface="Calibri" panose="020F0502020204030204" pitchFamily="34" charset="0"/>
              </a:rPr>
              <a:t>Pallapa</a:t>
            </a:r>
            <a:r>
              <a:rPr lang="en-GB" altLang="es-ES" i="1" dirty="0">
                <a:latin typeface="Calibri" panose="020F0502020204030204" pitchFamily="34" charset="0"/>
                <a:cs typeface="Calibri" panose="020F0502020204030204" pitchFamily="34" charset="0"/>
              </a:rPr>
              <a:t>, 2022)</a:t>
            </a:r>
          </a:p>
          <a:p>
            <a:pPr>
              <a:defRPr/>
            </a:pPr>
            <a:endParaRPr lang="hr-HR" altLang="es-ES" i="1"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a:defRPr/>
            </a:pPr>
            <a:r>
              <a:rPr lang="en-GB" altLang="es-ES" sz="20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616975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n-GB" sz="2200" spc="50" dirty="0">
                <a:latin typeface="+mj-lt"/>
                <a:cs typeface="Tahoma"/>
              </a:rPr>
              <a:t>Defining empathy</a:t>
            </a:r>
            <a:endParaRPr lang="en-GB" sz="2200" dirty="0">
              <a:latin typeface="+mj-lt"/>
              <a:cs typeface="Tahoma"/>
            </a:endParaRPr>
          </a:p>
        </p:txBody>
      </p:sp>
      <p:sp>
        <p:nvSpPr>
          <p:cNvPr id="4" name="Rectángulo 3"/>
          <p:cNvSpPr/>
          <p:nvPr/>
        </p:nvSpPr>
        <p:spPr>
          <a:xfrm>
            <a:off x="318565" y="2634445"/>
            <a:ext cx="11200145" cy="3170099"/>
          </a:xfrm>
          <a:prstGeom prst="rect">
            <a:avLst/>
          </a:prstGeom>
        </p:spPr>
        <p:txBody>
          <a:bodyPr wrap="square">
            <a:spAutoFit/>
          </a:bodyPr>
          <a:lstStyle/>
          <a:p>
            <a:pPr marL="285750"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Therefore, empathy can be understood as </a:t>
            </a:r>
            <a:r>
              <a:rPr lang="en-GB" altLang="es-ES" sz="2000" b="1" dirty="0">
                <a:latin typeface="Calibri" panose="020F0502020204030204" pitchFamily="34" charset="0"/>
                <a:cs typeface="Calibri" panose="020F0502020204030204" pitchFamily="34" charset="0"/>
              </a:rPr>
              <a:t>one or more connected processes or mental states</a:t>
            </a:r>
            <a:r>
              <a:rPr lang="en-GB" altLang="es-ES" sz="2000" dirty="0">
                <a:latin typeface="Calibri" panose="020F0502020204030204" pitchFamily="34" charset="0"/>
                <a:cs typeface="Calibri" panose="020F0502020204030204" pitchFamily="34" charset="0"/>
              </a:rPr>
              <a:t>, such as</a:t>
            </a:r>
            <a:r>
              <a:rPr lang="hr-HR" altLang="es-ES" sz="2000" dirty="0">
                <a:latin typeface="Calibri" panose="020F0502020204030204" pitchFamily="34" charset="0"/>
                <a:cs typeface="Calibri" panose="020F0502020204030204" pitchFamily="34" charset="0"/>
              </a:rPr>
              <a:t> </a:t>
            </a:r>
            <a:r>
              <a:rPr lang="hr-HR" altLang="es-ES" sz="2000" i="1" dirty="0">
                <a:latin typeface="Calibri" panose="020F0502020204030204" pitchFamily="34" charset="0"/>
                <a:cs typeface="Calibri" panose="020F0502020204030204" pitchFamily="34" charset="0"/>
              </a:rPr>
              <a:t>(Coplan &amp; Goldie, 2011)</a:t>
            </a:r>
            <a:r>
              <a:rPr lang="en-GB" altLang="es-ES" sz="2000" dirty="0">
                <a:latin typeface="Calibri" panose="020F0502020204030204" pitchFamily="34" charset="0"/>
                <a:cs typeface="Calibri" panose="020F0502020204030204" pitchFamily="34" charset="0"/>
              </a:rPr>
              <a:t>:</a:t>
            </a:r>
          </a:p>
          <a:p>
            <a:pPr>
              <a:defRPr/>
            </a:pPr>
            <a:r>
              <a:rPr lang="en-GB" altLang="es-ES" sz="2000" dirty="0">
                <a:latin typeface="Calibri" panose="020F0502020204030204" pitchFamily="34" charset="0"/>
                <a:cs typeface="Calibri" panose="020F0502020204030204" pitchFamily="34" charset="0"/>
              </a:rPr>
              <a:t> </a:t>
            </a:r>
          </a:p>
          <a:p>
            <a:pPr marL="742950" lvl="1"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Feeling</a:t>
            </a:r>
            <a:r>
              <a:rPr lang="en-GB" altLang="es-ES" sz="2000" dirty="0">
                <a:latin typeface="Calibri" panose="020F0502020204030204" pitchFamily="34" charset="0"/>
                <a:cs typeface="Calibri" panose="020F0502020204030204" pitchFamily="34" charset="0"/>
              </a:rPr>
              <a:t> what someone else feels</a:t>
            </a:r>
          </a:p>
          <a:p>
            <a:pPr marL="742950" lvl="1"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Caring</a:t>
            </a:r>
            <a:r>
              <a:rPr lang="en-GB" altLang="es-ES" sz="2000" dirty="0">
                <a:latin typeface="Calibri" panose="020F0502020204030204" pitchFamily="34" charset="0"/>
                <a:cs typeface="Calibri" panose="020F0502020204030204" pitchFamily="34" charset="0"/>
              </a:rPr>
              <a:t> about another person</a:t>
            </a:r>
          </a:p>
          <a:p>
            <a:pPr marL="742950" lvl="1"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Being emotionally affected </a:t>
            </a:r>
            <a:r>
              <a:rPr lang="en-GB" altLang="es-ES" sz="2000" dirty="0">
                <a:latin typeface="Calibri" panose="020F0502020204030204" pitchFamily="34" charset="0"/>
                <a:cs typeface="Calibri" panose="020F0502020204030204" pitchFamily="34" charset="0"/>
              </a:rPr>
              <a:t>by another’s emotions and experiences, even if one is not necessarily experiencing the same emotions</a:t>
            </a:r>
          </a:p>
          <a:p>
            <a:pPr marL="742950" lvl="1"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Putting yourself</a:t>
            </a:r>
            <a:r>
              <a:rPr lang="en-GB" altLang="es-ES" sz="2000" dirty="0">
                <a:latin typeface="Calibri" panose="020F0502020204030204" pitchFamily="34" charset="0"/>
                <a:cs typeface="Calibri" panose="020F0502020204030204" pitchFamily="34" charset="0"/>
              </a:rPr>
              <a:t> in someone else’s situation</a:t>
            </a:r>
          </a:p>
          <a:p>
            <a:pPr marL="742950" lvl="1"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Imagining yourself </a:t>
            </a:r>
            <a:r>
              <a:rPr lang="en-GB" altLang="es-ES" sz="2000" dirty="0">
                <a:latin typeface="Calibri" panose="020F0502020204030204" pitchFamily="34" charset="0"/>
                <a:cs typeface="Calibri" panose="020F0502020204030204" pitchFamily="34" charset="0"/>
              </a:rPr>
              <a:t>to be another in the other person’s situation</a:t>
            </a:r>
          </a:p>
          <a:p>
            <a:pPr marL="742950" lvl="1"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Drawing conclusions </a:t>
            </a:r>
            <a:r>
              <a:rPr lang="en-GB" altLang="es-ES" sz="2000" dirty="0">
                <a:latin typeface="Calibri" panose="020F0502020204030204" pitchFamily="34" charset="0"/>
                <a:cs typeface="Calibri" panose="020F0502020204030204" pitchFamily="34" charset="0"/>
              </a:rPr>
              <a:t>about another’s mental state</a:t>
            </a:r>
          </a:p>
        </p:txBody>
      </p:sp>
    </p:spTree>
    <p:extLst>
      <p:ext uri="{BB962C8B-B14F-4D97-AF65-F5344CB8AC3E}">
        <p14:creationId xmlns:p14="http://schemas.microsoft.com/office/powerpoint/2010/main" val="420744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n-GB" sz="2200" spc="50" dirty="0">
                <a:latin typeface="+mj-lt"/>
                <a:cs typeface="Tahoma"/>
              </a:rPr>
              <a:t>Defining empathy</a:t>
            </a:r>
            <a:endParaRPr lang="en-GB" sz="2200" dirty="0">
              <a:latin typeface="+mj-lt"/>
              <a:cs typeface="Tahoma"/>
            </a:endParaRPr>
          </a:p>
        </p:txBody>
      </p:sp>
      <p:sp>
        <p:nvSpPr>
          <p:cNvPr id="4" name="Rectángulo 3"/>
          <p:cNvSpPr/>
          <p:nvPr/>
        </p:nvSpPr>
        <p:spPr>
          <a:xfrm>
            <a:off x="318565" y="2525263"/>
            <a:ext cx="11145554" cy="3170099"/>
          </a:xfrm>
          <a:prstGeom prst="rect">
            <a:avLst/>
          </a:prstGeom>
        </p:spPr>
        <p:txBody>
          <a:bodyPr wrap="square">
            <a:spAutoFit/>
          </a:bodyPr>
          <a:lstStyle/>
          <a:p>
            <a:pPr marL="285750"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The three most common </a:t>
            </a:r>
            <a:r>
              <a:rPr lang="en-GB" altLang="es-ES" sz="2000" b="1" dirty="0">
                <a:latin typeface="Calibri" panose="020F0502020204030204" pitchFamily="34" charset="0"/>
                <a:cs typeface="Calibri" panose="020F0502020204030204" pitchFamily="34" charset="0"/>
              </a:rPr>
              <a:t>types of empathy </a:t>
            </a:r>
            <a:r>
              <a:rPr lang="en-GB" altLang="es-ES" sz="2000" i="1" dirty="0">
                <a:latin typeface="Calibri" panose="020F0502020204030204" pitchFamily="34" charset="0"/>
                <a:cs typeface="Calibri" panose="020F0502020204030204" pitchFamily="34" charset="0"/>
              </a:rPr>
              <a:t>(Pallapa, 2022)</a:t>
            </a:r>
            <a:r>
              <a:rPr lang="en-GB" altLang="es-ES" sz="20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Cognitive empathy </a:t>
            </a:r>
            <a:r>
              <a:rPr lang="en-GB" altLang="es-ES" sz="2000" dirty="0">
                <a:latin typeface="Calibri" panose="020F0502020204030204" pitchFamily="34" charset="0"/>
                <a:cs typeface="Calibri" panose="020F0502020204030204" pitchFamily="34" charset="0"/>
              </a:rPr>
              <a:t>– the ability to </a:t>
            </a:r>
            <a:r>
              <a:rPr lang="en-GB" altLang="es-ES" sz="2000" b="1" dirty="0">
                <a:latin typeface="Calibri" panose="020F0502020204030204" pitchFamily="34" charset="0"/>
                <a:cs typeface="Calibri" panose="020F0502020204030204" pitchFamily="34" charset="0"/>
              </a:rPr>
              <a:t>put oneself </a:t>
            </a:r>
            <a:r>
              <a:rPr lang="en-GB" altLang="es-ES" sz="2000" dirty="0">
                <a:latin typeface="Calibri" panose="020F0502020204030204" pitchFamily="34" charset="0"/>
                <a:cs typeface="Calibri" panose="020F0502020204030204" pitchFamily="34" charset="0"/>
              </a:rPr>
              <a:t>in the other person’s shoes and rationally </a:t>
            </a:r>
            <a:r>
              <a:rPr lang="en-GB" altLang="es-ES" sz="2000" b="1" dirty="0">
                <a:latin typeface="Calibri" panose="020F0502020204030204" pitchFamily="34" charset="0"/>
                <a:cs typeface="Calibri" panose="020F0502020204030204" pitchFamily="34" charset="0"/>
              </a:rPr>
              <a:t>experience</a:t>
            </a:r>
            <a:r>
              <a:rPr lang="en-GB" altLang="es-ES" sz="2000" dirty="0">
                <a:latin typeface="Calibri" panose="020F0502020204030204" pitchFamily="34" charset="0"/>
                <a:cs typeface="Calibri" panose="020F0502020204030204" pitchFamily="34" charset="0"/>
              </a:rPr>
              <a:t> what the other person is going through</a:t>
            </a:r>
          </a:p>
          <a:p>
            <a:pPr lvl="1">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Emotional empathy </a:t>
            </a:r>
            <a:r>
              <a:rPr lang="en-GB" altLang="es-ES" sz="2000" dirty="0">
                <a:latin typeface="Calibri" panose="020F0502020204030204" pitchFamily="34" charset="0"/>
                <a:cs typeface="Calibri" panose="020F0502020204030204" pitchFamily="34" charset="0"/>
              </a:rPr>
              <a:t>– the ability to </a:t>
            </a:r>
            <a:r>
              <a:rPr lang="en-GB" altLang="es-ES" sz="2000" b="1" dirty="0">
                <a:latin typeface="Calibri" panose="020F0502020204030204" pitchFamily="34" charset="0"/>
                <a:cs typeface="Calibri" panose="020F0502020204030204" pitchFamily="34" charset="0"/>
              </a:rPr>
              <a:t>share</a:t>
            </a:r>
            <a:r>
              <a:rPr lang="en-GB" altLang="es-ES" sz="2000" dirty="0">
                <a:latin typeface="Calibri" panose="020F0502020204030204" pitchFamily="34" charset="0"/>
                <a:cs typeface="Calibri" panose="020F0502020204030204" pitchFamily="34" charset="0"/>
              </a:rPr>
              <a:t> another person’s feelings and </a:t>
            </a:r>
            <a:r>
              <a:rPr lang="en-GB" altLang="es-ES" sz="2000" b="1" dirty="0">
                <a:latin typeface="Calibri" panose="020F0502020204030204" pitchFamily="34" charset="0"/>
                <a:cs typeface="Calibri" panose="020F0502020204030204" pitchFamily="34" charset="0"/>
              </a:rPr>
              <a:t>develop</a:t>
            </a:r>
            <a:r>
              <a:rPr lang="en-GB" altLang="es-ES" sz="2000" dirty="0">
                <a:latin typeface="Calibri" panose="020F0502020204030204" pitchFamily="34" charset="0"/>
                <a:cs typeface="Calibri" panose="020F0502020204030204" pitchFamily="34" charset="0"/>
              </a:rPr>
              <a:t> a deeper understanding of that person</a:t>
            </a:r>
          </a:p>
          <a:p>
            <a:pPr lvl="1">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Compassionate empathy </a:t>
            </a:r>
            <a:r>
              <a:rPr lang="en-GB" altLang="es-ES" sz="2000" dirty="0">
                <a:latin typeface="Calibri" panose="020F0502020204030204" pitchFamily="34" charset="0"/>
                <a:cs typeface="Calibri" panose="020F0502020204030204" pitchFamily="34" charset="0"/>
              </a:rPr>
              <a:t>– the most active form of empathy, which involves </a:t>
            </a:r>
            <a:r>
              <a:rPr lang="en-GB" altLang="es-ES" sz="2000" b="1" dirty="0">
                <a:latin typeface="Calibri" panose="020F0502020204030204" pitchFamily="34" charset="0"/>
                <a:cs typeface="Calibri" panose="020F0502020204030204" pitchFamily="34" charset="0"/>
              </a:rPr>
              <a:t>taking effective action </a:t>
            </a:r>
            <a:r>
              <a:rPr lang="en-GB" altLang="es-ES" sz="2000" dirty="0">
                <a:latin typeface="Calibri" panose="020F0502020204030204" pitchFamily="34" charset="0"/>
                <a:cs typeface="Calibri" panose="020F0502020204030204" pitchFamily="34" charset="0"/>
              </a:rPr>
              <a:t>to alleviate the pain of suffering</a:t>
            </a:r>
          </a:p>
        </p:txBody>
      </p:sp>
    </p:spTree>
    <p:extLst>
      <p:ext uri="{BB962C8B-B14F-4D97-AF65-F5344CB8AC3E}">
        <p14:creationId xmlns:p14="http://schemas.microsoft.com/office/powerpoint/2010/main" val="677004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n-GB" sz="2200" spc="50" dirty="0">
                <a:latin typeface="+mj-lt"/>
                <a:cs typeface="Tahoma"/>
              </a:rPr>
              <a:t>Defining empathy</a:t>
            </a:r>
            <a:endParaRPr lang="en-GB" sz="2200" dirty="0">
              <a:latin typeface="+mj-lt"/>
              <a:cs typeface="Tahoma"/>
            </a:endParaRPr>
          </a:p>
        </p:txBody>
      </p:sp>
      <p:sp>
        <p:nvSpPr>
          <p:cNvPr id="4" name="Rectángulo 3"/>
          <p:cNvSpPr/>
          <p:nvPr/>
        </p:nvSpPr>
        <p:spPr>
          <a:xfrm>
            <a:off x="318565" y="2525263"/>
            <a:ext cx="11145554" cy="3785652"/>
          </a:xfrm>
          <a:prstGeom prst="rect">
            <a:avLst/>
          </a:prstGeom>
        </p:spPr>
        <p:txBody>
          <a:bodyPr wrap="square">
            <a:spAutoFit/>
          </a:bodyPr>
          <a:lstStyle/>
          <a:p>
            <a:pPr>
              <a:defRPr/>
            </a:pPr>
            <a:r>
              <a:rPr lang="en-GB" altLang="es-ES" sz="2000" b="1" dirty="0">
                <a:latin typeface="Calibri" panose="020F0502020204030204" pitchFamily="34" charset="0"/>
                <a:cs typeface="Calibri" panose="020F0502020204030204" pitchFamily="34" charset="0"/>
              </a:rPr>
              <a:t>The stages of empathy development and application</a:t>
            </a:r>
            <a:r>
              <a:rPr lang="en-GB" altLang="es-ES" sz="2000" dirty="0">
                <a:latin typeface="Calibri" panose="020F0502020204030204" pitchFamily="34" charset="0"/>
                <a:cs typeface="Calibri" panose="020F0502020204030204" pitchFamily="34" charset="0"/>
              </a:rPr>
              <a:t> </a:t>
            </a:r>
            <a:r>
              <a:rPr lang="en-GB" altLang="es-ES" sz="2000" i="1" dirty="0">
                <a:latin typeface="Calibri" panose="020F0502020204030204" pitchFamily="34" charset="0"/>
                <a:cs typeface="Calibri" panose="020F0502020204030204" pitchFamily="34" charset="0"/>
              </a:rPr>
              <a:t>(</a:t>
            </a:r>
            <a:r>
              <a:rPr lang="hr-HR" altLang="es-ES" sz="2000" i="1" dirty="0">
                <a:latin typeface="Calibri" panose="020F0502020204030204" pitchFamily="34" charset="0"/>
                <a:cs typeface="Calibri" panose="020F0502020204030204" pitchFamily="34" charset="0"/>
              </a:rPr>
              <a:t>Young</a:t>
            </a:r>
            <a:r>
              <a:rPr lang="en-GB" altLang="es-ES" sz="2000" i="1" dirty="0">
                <a:latin typeface="Calibri" panose="020F0502020204030204" pitchFamily="34" charset="0"/>
                <a:cs typeface="Calibri" panose="020F0502020204030204" pitchFamily="34" charset="0"/>
              </a:rPr>
              <a:t>, 20</a:t>
            </a:r>
            <a:r>
              <a:rPr lang="hr-HR" altLang="es-ES" sz="2000" i="1" dirty="0">
                <a:latin typeface="Calibri" panose="020F0502020204030204" pitchFamily="34" charset="0"/>
                <a:cs typeface="Calibri" panose="020F0502020204030204" pitchFamily="34" charset="0"/>
              </a:rPr>
              <a:t>15</a:t>
            </a:r>
            <a:r>
              <a:rPr lang="en-GB" altLang="es-ES" sz="2000" i="1" dirty="0">
                <a:latin typeface="Calibri" panose="020F0502020204030204" pitchFamily="34" charset="0"/>
                <a:cs typeface="Calibri" panose="020F0502020204030204" pitchFamily="34" charset="0"/>
              </a:rPr>
              <a:t>)</a:t>
            </a:r>
            <a:r>
              <a:rPr lang="en-GB" altLang="es-ES" sz="20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Developing empathy </a:t>
            </a:r>
            <a:r>
              <a:rPr lang="en-GB" altLang="es-ES" sz="2000" dirty="0">
                <a:latin typeface="Calibri" panose="020F0502020204030204" pitchFamily="34" charset="0"/>
                <a:cs typeface="Calibri" panose="020F0502020204030204" pitchFamily="34" charset="0"/>
              </a:rPr>
              <a:t>– begins with listening, followed by an optional post-listening phase in which a person thinks through, rereads, or summarizes what he or she has heard. This leads to a person developing a much deeper and more comprehensive understanding of what is being heard</a:t>
            </a:r>
          </a:p>
          <a:p>
            <a:pPr lvl="1">
              <a:defRPr/>
            </a:pPr>
            <a:r>
              <a:rPr lang="en-GB" altLang="es-ES" sz="2000" dirty="0">
                <a:latin typeface="Calibri" panose="020F0502020204030204" pitchFamily="34" charset="0"/>
                <a:cs typeface="Calibri" panose="020F0502020204030204" pitchFamily="34" charset="0"/>
              </a:rPr>
              <a:t> </a:t>
            </a:r>
          </a:p>
          <a:p>
            <a:pPr marL="742950" lvl="1" indent="-28575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Applying empathy </a:t>
            </a:r>
            <a:r>
              <a:rPr lang="en-GB" altLang="es-ES" sz="2000" dirty="0">
                <a:latin typeface="Calibri" panose="020F0502020204030204" pitchFamily="34" charset="0"/>
                <a:cs typeface="Calibri" panose="020F0502020204030204" pitchFamily="34" charset="0"/>
              </a:rPr>
              <a:t>– begins by looking for patterns of thinking and decision-making and summarizing them across a whole group of people; the next step is to step into a person</a:t>
            </a:r>
            <a:r>
              <a:rPr lang="hr-HR" altLang="es-ES" sz="2000" dirty="0">
                <a:latin typeface="Calibri" panose="020F0502020204030204" pitchFamily="34" charset="0"/>
                <a:cs typeface="Calibri" panose="020F0502020204030204" pitchFamily="34" charset="0"/>
              </a:rPr>
              <a:t>’</a:t>
            </a:r>
            <a:r>
              <a:rPr lang="en-GB" altLang="es-ES" sz="2000" dirty="0">
                <a:latin typeface="Calibri" panose="020F0502020204030204" pitchFamily="34" charset="0"/>
                <a:cs typeface="Calibri" panose="020F0502020204030204" pitchFamily="34" charset="0"/>
              </a:rPr>
              <a:t>s shoes and try out their thought processes</a:t>
            </a:r>
            <a:endParaRPr lang="hr-HR"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lvl="0">
              <a:defRPr/>
            </a:pPr>
            <a:r>
              <a:rPr lang="en-GB" altLang="es-ES" sz="2000" b="1" dirty="0">
                <a:solidFill>
                  <a:prstClr val="black"/>
                </a:solidFill>
                <a:latin typeface="Calibri" panose="020F0502020204030204" pitchFamily="34" charset="0"/>
                <a:cs typeface="Calibri" panose="020F0502020204030204" pitchFamily="34" charset="0"/>
              </a:rPr>
              <a:t>Developing and applying empathy takes time and dedication</a:t>
            </a:r>
          </a:p>
          <a:p>
            <a:pPr lvl="1">
              <a:defRPr/>
            </a:pP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6199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a:t>
            </a:r>
            <a:r>
              <a:rPr lang="hr-HR" sz="2200" spc="50" dirty="0">
                <a:latin typeface="+mj-lt"/>
                <a:cs typeface="Tahoma"/>
              </a:rPr>
              <a:t>2</a:t>
            </a:r>
            <a:r>
              <a:rPr lang="es-ES" sz="2200" spc="50" dirty="0">
                <a:latin typeface="+mj-lt"/>
                <a:cs typeface="Tahoma"/>
              </a:rPr>
              <a:t>.: </a:t>
            </a:r>
            <a:r>
              <a:rPr lang="en-GB" sz="2200" spc="50" dirty="0">
                <a:latin typeface="+mj-lt"/>
                <a:cs typeface="Tahoma"/>
              </a:rPr>
              <a:t>Employee empathy</a:t>
            </a:r>
            <a:endParaRPr lang="en-GB" sz="2200" dirty="0">
              <a:latin typeface="+mj-lt"/>
              <a:cs typeface="Tahoma"/>
            </a:endParaRPr>
          </a:p>
        </p:txBody>
      </p:sp>
      <p:sp>
        <p:nvSpPr>
          <p:cNvPr id="4" name="Rectángulo 3"/>
          <p:cNvSpPr/>
          <p:nvPr/>
        </p:nvSpPr>
        <p:spPr>
          <a:xfrm>
            <a:off x="318565" y="2525263"/>
            <a:ext cx="11145554" cy="3477875"/>
          </a:xfrm>
          <a:prstGeom prst="rect">
            <a:avLst/>
          </a:prstGeom>
        </p:spPr>
        <p:txBody>
          <a:bodyPr wrap="square">
            <a:spAutoFit/>
          </a:bodyPr>
          <a:lstStyle/>
          <a:p>
            <a:pPr>
              <a:defRPr/>
            </a:pPr>
            <a:r>
              <a:rPr lang="en-GB" altLang="es-ES" sz="2000" b="1" dirty="0">
                <a:latin typeface="Calibri" panose="020F0502020204030204" pitchFamily="34" charset="0"/>
                <a:cs typeface="Calibri" panose="020F0502020204030204" pitchFamily="34" charset="0"/>
              </a:rPr>
              <a:t>Employee empathy</a:t>
            </a:r>
          </a:p>
          <a:p>
            <a:pPr>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People are the true </a:t>
            </a:r>
            <a:r>
              <a:rPr lang="en-GB" altLang="es-ES" sz="2000" b="1" dirty="0">
                <a:solidFill>
                  <a:srgbClr val="0CA373"/>
                </a:solidFill>
                <a:latin typeface="Calibri" panose="020F0502020204030204" pitchFamily="34" charset="0"/>
                <a:cs typeface="Calibri" panose="020F0502020204030204" pitchFamily="34" charset="0"/>
              </a:rPr>
              <a:t>value creators </a:t>
            </a:r>
            <a:r>
              <a:rPr lang="en-GB" altLang="es-ES" sz="2000" dirty="0">
                <a:latin typeface="Calibri" panose="020F0502020204030204" pitchFamily="34" charset="0"/>
                <a:cs typeface="Calibri" panose="020F0502020204030204" pitchFamily="34" charset="0"/>
              </a:rPr>
              <a:t>in organizations</a:t>
            </a: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Empathy is critical due to the ever-increasing </a:t>
            </a:r>
            <a:r>
              <a:rPr lang="en-GB" altLang="es-ES" sz="2000" b="1" dirty="0">
                <a:solidFill>
                  <a:srgbClr val="0CA373"/>
                </a:solidFill>
                <a:latin typeface="Calibri" panose="020F0502020204030204" pitchFamily="34" charset="0"/>
                <a:cs typeface="Calibri" panose="020F0502020204030204" pitchFamily="34" charset="0"/>
              </a:rPr>
              <a:t>diversity in the workforce</a:t>
            </a: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The </a:t>
            </a:r>
            <a:r>
              <a:rPr lang="en-GB" altLang="es-ES" sz="2000" b="1" dirty="0">
                <a:solidFill>
                  <a:srgbClr val="0CA373"/>
                </a:solidFill>
                <a:latin typeface="Calibri" panose="020F0502020204030204" pitchFamily="34" charset="0"/>
                <a:cs typeface="Calibri" panose="020F0502020204030204" pitchFamily="34" charset="0"/>
              </a:rPr>
              <a:t>generational diversity of team members </a:t>
            </a:r>
            <a:r>
              <a:rPr lang="en-GB" altLang="es-ES" sz="2000" dirty="0">
                <a:latin typeface="Calibri" panose="020F0502020204030204" pitchFamily="34" charset="0"/>
                <a:cs typeface="Calibri" panose="020F0502020204030204" pitchFamily="34" charset="0"/>
              </a:rPr>
              <a:t>within organizations makes it difficult to address their needs</a:t>
            </a: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Respect for employees and colleagues can </a:t>
            </a:r>
            <a:r>
              <a:rPr lang="en-GB" altLang="es-ES" sz="2000" b="1" dirty="0">
                <a:solidFill>
                  <a:srgbClr val="0CA373"/>
                </a:solidFill>
                <a:latin typeface="Calibri" panose="020F0502020204030204" pitchFamily="34" charset="0"/>
                <a:cs typeface="Calibri" panose="020F0502020204030204" pitchFamily="34" charset="0"/>
              </a:rPr>
              <a:t>strengthen social bonds </a:t>
            </a:r>
            <a:r>
              <a:rPr lang="en-GB" altLang="es-ES" sz="2000" dirty="0">
                <a:latin typeface="Calibri" panose="020F0502020204030204" pitchFamily="34" charset="0"/>
                <a:cs typeface="Calibri" panose="020F0502020204030204" pitchFamily="34" charset="0"/>
              </a:rPr>
              <a:t>within an organization</a:t>
            </a: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Empathy in the workplace can help </a:t>
            </a:r>
            <a:r>
              <a:rPr lang="en-GB" altLang="es-ES" sz="2000" b="1" dirty="0">
                <a:solidFill>
                  <a:srgbClr val="0CA373"/>
                </a:solidFill>
                <a:latin typeface="Calibri" panose="020F0502020204030204" pitchFamily="34" charset="0"/>
                <a:cs typeface="Calibri" panose="020F0502020204030204" pitchFamily="34" charset="0"/>
              </a:rPr>
              <a:t>build trust between employees</a:t>
            </a:r>
            <a:endParaRPr lang="hr-HR" altLang="es-ES" sz="2000" b="1" dirty="0">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Empathy is positively related to </a:t>
            </a:r>
            <a:r>
              <a:rPr lang="en-US" altLang="es-ES" sz="2000" b="1" dirty="0">
                <a:solidFill>
                  <a:srgbClr val="0CA373"/>
                </a:solidFill>
                <a:latin typeface="Calibri" panose="020F0502020204030204" pitchFamily="34" charset="0"/>
                <a:cs typeface="Calibri" panose="020F0502020204030204" pitchFamily="34" charset="0"/>
              </a:rPr>
              <a:t>job</a:t>
            </a:r>
            <a:r>
              <a:rPr lang="hr-HR" altLang="es-ES" sz="2000" b="1" dirty="0">
                <a:solidFill>
                  <a:srgbClr val="0CA373"/>
                </a:solidFill>
                <a:latin typeface="Calibri" panose="020F0502020204030204" pitchFamily="34" charset="0"/>
                <a:cs typeface="Calibri" panose="020F0502020204030204" pitchFamily="34" charset="0"/>
              </a:rPr>
              <a:t> </a:t>
            </a:r>
            <a:r>
              <a:rPr lang="en-US" altLang="es-ES" sz="2000" b="1" dirty="0">
                <a:solidFill>
                  <a:srgbClr val="0CA373"/>
                </a:solidFill>
                <a:latin typeface="Calibri" panose="020F0502020204030204" pitchFamily="34" charset="0"/>
                <a:cs typeface="Calibri" panose="020F0502020204030204" pitchFamily="34" charset="0"/>
              </a:rPr>
              <a:t>performance</a:t>
            </a:r>
            <a:endParaRPr lang="en-GB" altLang="es-ES" sz="2000" b="1" dirty="0">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Empathy promotes a better </a:t>
            </a:r>
            <a:r>
              <a:rPr lang="en-GB" altLang="es-ES" sz="2000" b="1" dirty="0">
                <a:solidFill>
                  <a:srgbClr val="0CA373"/>
                </a:solidFill>
                <a:latin typeface="Calibri" panose="020F0502020204030204" pitchFamily="34" charset="0"/>
                <a:cs typeface="Calibri" panose="020F0502020204030204" pitchFamily="34" charset="0"/>
              </a:rPr>
              <a:t>organizational culture</a:t>
            </a:r>
          </a:p>
          <a:p>
            <a:pPr lvl="1">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07321520"/>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1370</TotalTime>
  <Words>2156</Words>
  <Application>Microsoft Office PowerPoint</Application>
  <PresentationFormat>Panorámica</PresentationFormat>
  <Paragraphs>222</Paragraphs>
  <Slides>24</Slides>
  <Notes>1</Notes>
  <HiddenSlides>0</HiddenSlides>
  <MMClips>0</MMClips>
  <ScaleCrop>false</ScaleCrop>
  <HeadingPairs>
    <vt:vector size="6" baseType="variant">
      <vt:variant>
        <vt:lpstr>Fuentes usadas</vt:lpstr>
      </vt:variant>
      <vt:variant>
        <vt:i4>8</vt:i4>
      </vt:variant>
      <vt:variant>
        <vt:lpstr>Tema</vt:lpstr>
      </vt:variant>
      <vt:variant>
        <vt:i4>3</vt:i4>
      </vt:variant>
      <vt:variant>
        <vt:lpstr>Títulos de diapositiva</vt:lpstr>
      </vt:variant>
      <vt:variant>
        <vt:i4>24</vt:i4>
      </vt:variant>
    </vt:vector>
  </HeadingPairs>
  <TitlesOfParts>
    <vt:vector size="35" baseType="lpstr">
      <vt:lpstr>Arial</vt:lpstr>
      <vt:lpstr>Bahnschrift Light</vt:lpstr>
      <vt:lpstr>Calibri</vt:lpstr>
      <vt:lpstr>Calibri Light</vt:lpstr>
      <vt:lpstr>Oxygen</vt:lpstr>
      <vt:lpstr>Roboto</vt:lpstr>
      <vt:lpstr>Tahoma</vt:lpstr>
      <vt:lpstr>YADLjI9qxTA 0</vt:lpstr>
      <vt:lpstr>1_Tema de Office</vt:lpstr>
      <vt:lpstr>2_Tema de Office</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177</cp:revision>
  <dcterms:created xsi:type="dcterms:W3CDTF">2021-06-29T11:11:56Z</dcterms:created>
  <dcterms:modified xsi:type="dcterms:W3CDTF">2023-02-06T15:55:23Z</dcterms:modified>
</cp:coreProperties>
</file>