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5" r:id="rId2"/>
    <p:sldMasterId id="2147483659" r:id="rId3"/>
  </p:sldMasterIdLst>
  <p:notesMasterIdLst>
    <p:notesMasterId r:id="rId25"/>
  </p:notesMasterIdLst>
  <p:handoutMasterIdLst>
    <p:handoutMasterId r:id="rId26"/>
  </p:handoutMasterIdLst>
  <p:sldIdLst>
    <p:sldId id="256" r:id="rId4"/>
    <p:sldId id="268" r:id="rId5"/>
    <p:sldId id="287" r:id="rId6"/>
    <p:sldId id="291" r:id="rId7"/>
    <p:sldId id="294" r:id="rId8"/>
    <p:sldId id="304" r:id="rId9"/>
    <p:sldId id="309" r:id="rId10"/>
    <p:sldId id="296" r:id="rId11"/>
    <p:sldId id="299" r:id="rId12"/>
    <p:sldId id="298" r:id="rId13"/>
    <p:sldId id="300" r:id="rId14"/>
    <p:sldId id="302" r:id="rId15"/>
    <p:sldId id="301" r:id="rId16"/>
    <p:sldId id="303" r:id="rId17"/>
    <p:sldId id="310" r:id="rId18"/>
    <p:sldId id="274" r:id="rId19"/>
    <p:sldId id="312" r:id="rId20"/>
    <p:sldId id="311" r:id="rId21"/>
    <p:sldId id="306" r:id="rId22"/>
    <p:sldId id="307" r:id="rId23"/>
    <p:sldId id="264" r:id="rId2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7"/>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907718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80487273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0346247"/>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682458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603582901"/>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8255247"/>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3909257291"/>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155376145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45100" y="4120832"/>
            <a:ext cx="6129928" cy="923330"/>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n-US" b="1" spc="-114">
                <a:solidFill>
                  <a:srgbClr val="0CA373"/>
                </a:solidFill>
                <a:latin typeface="Tahoma" panose="020B0604030504040204" pitchFamily="34" charset="0"/>
                <a:ea typeface="Tahoma" panose="020B0604030504040204" pitchFamily="34" charset="0"/>
                <a:cs typeface="Tahoma" panose="020B0604030504040204" pitchFamily="34" charset="0"/>
              </a:rPr>
              <a:t>HEALTH AND WORK-LIFE BALANCE DISORDERS - </a:t>
            </a:r>
            <a:r>
              <a:rPr kumimoji="0" lang="hr-HR"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WORK-LIFE BALANCE DISORDERS</a:t>
            </a:r>
            <a:endPar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hr-H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UNIVERSITY OF DUBROVNIK</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GB" sz="4800" kern="0" spc="-150" dirty="0">
                <a:solidFill>
                  <a:schemeClr val="tx1"/>
                </a:solidFill>
                <a:latin typeface="+mj-lt"/>
                <a:ea typeface="Tahoma" panose="020B0604030504040204" pitchFamily="34" charset="0"/>
                <a:cs typeface="Tahoma" panose="020B0604030504040204" pitchFamily="34" charset="0"/>
              </a:rPr>
              <a:t>UNIT 1: Work Life Balance Disorders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183304" cy="352661"/>
          </a:xfrm>
          <a:prstGeom prst="rect">
            <a:avLst/>
          </a:prstGeom>
        </p:spPr>
        <p:txBody>
          <a:bodyPr vert="horz" wrap="square" lIns="0" tIns="13970" rIns="0" bIns="0" rtlCol="0">
            <a:spAutoFit/>
          </a:bodyPr>
          <a:lstStyle/>
          <a:p>
            <a:pPr marL="12700">
              <a:lnSpc>
                <a:spcPct val="100000"/>
              </a:lnSpc>
              <a:spcBef>
                <a:spcPts val="110"/>
              </a:spcBef>
            </a:pPr>
            <a:r>
              <a:rPr lang="en-GB" sz="2200" spc="50" dirty="0">
                <a:latin typeface="+mj-lt"/>
                <a:cs typeface="Tahoma"/>
              </a:rPr>
              <a:t>SECTION 1.</a:t>
            </a:r>
            <a:r>
              <a:rPr lang="hr-HR" sz="2200" spc="50" dirty="0">
                <a:latin typeface="+mj-lt"/>
                <a:cs typeface="Tahoma"/>
              </a:rPr>
              <a:t>3</a:t>
            </a:r>
            <a:r>
              <a:rPr lang="en-GB" sz="2200" spc="50" dirty="0">
                <a:latin typeface="+mj-lt"/>
                <a:cs typeface="Tahoma"/>
              </a:rPr>
              <a:t>.:</a:t>
            </a:r>
            <a:r>
              <a:rPr lang="hr-HR" sz="2200" spc="50" dirty="0">
                <a:latin typeface="+mj-lt"/>
                <a:cs typeface="Tahoma"/>
              </a:rPr>
              <a:t> </a:t>
            </a:r>
            <a:r>
              <a:rPr lang="en-US" sz="2200" spc="50" dirty="0">
                <a:latin typeface="+mj-lt"/>
                <a:cs typeface="Tahoma"/>
              </a:rPr>
              <a:t>Individual work life balance strategies</a:t>
            </a:r>
            <a:r>
              <a:rPr lang="hr-HR" sz="2200" spc="50" dirty="0">
                <a:latin typeface="+mj-lt"/>
                <a:cs typeface="Tahoma"/>
              </a:rPr>
              <a:t> </a:t>
            </a:r>
            <a:endParaRPr lang="en-GB" sz="2200" dirty="0">
              <a:latin typeface="+mj-lt"/>
              <a:cs typeface="Tahoma"/>
            </a:endParaRPr>
          </a:p>
        </p:txBody>
      </p:sp>
      <p:sp>
        <p:nvSpPr>
          <p:cNvPr id="4" name="Rectángulo 3"/>
          <p:cNvSpPr/>
          <p:nvPr/>
        </p:nvSpPr>
        <p:spPr>
          <a:xfrm>
            <a:off x="318565" y="2525263"/>
            <a:ext cx="11418510" cy="3170099"/>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hr-HR" altLang="es-ES" sz="2000" b="1" dirty="0">
                <a:solidFill>
                  <a:srgbClr val="0CA373"/>
                </a:solidFill>
                <a:latin typeface="Calibri" panose="020F0502020204030204" pitchFamily="34" charset="0"/>
                <a:cs typeface="Calibri" panose="020F0502020204030204" pitchFamily="34" charset="0"/>
              </a:rPr>
              <a:t>Support and </a:t>
            </a:r>
            <a:r>
              <a:rPr lang="hr-HR" altLang="es-ES" sz="2000" b="1" dirty="0" err="1">
                <a:solidFill>
                  <a:srgbClr val="0CA373"/>
                </a:solidFill>
                <a:latin typeface="Calibri" panose="020F0502020204030204" pitchFamily="34" charset="0"/>
                <a:cs typeface="Calibri" panose="020F0502020204030204" pitchFamily="34" charset="0"/>
              </a:rPr>
              <a:t>situation</a:t>
            </a:r>
            <a:r>
              <a:rPr lang="hr-HR" altLang="es-ES" sz="2000" b="1" dirty="0">
                <a:solidFill>
                  <a:srgbClr val="0CA373"/>
                </a:solidFill>
                <a:latin typeface="Calibri" panose="020F0502020204030204" pitchFamily="34" charset="0"/>
                <a:cs typeface="Calibri" panose="020F0502020204030204" pitchFamily="34" charset="0"/>
              </a:rPr>
              <a:t> at home</a:t>
            </a:r>
          </a:p>
          <a:p>
            <a:pPr marL="742950" lvl="1" indent="-28575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rPr>
              <a:t>F</a:t>
            </a:r>
            <a:r>
              <a:rPr lang="en-US" altLang="es-ES" sz="2000" dirty="0" err="1">
                <a:latin typeface="Calibri" panose="020F0502020204030204" pitchFamily="34" charset="0"/>
                <a:cs typeface="Calibri" panose="020F0502020204030204" pitchFamily="34" charset="0"/>
              </a:rPr>
              <a:t>amily</a:t>
            </a:r>
            <a:r>
              <a:rPr lang="en-US" altLang="es-ES" sz="2000" dirty="0">
                <a:latin typeface="Calibri" panose="020F0502020204030204" pitchFamily="34" charset="0"/>
                <a:cs typeface="Calibri" panose="020F0502020204030204" pitchFamily="34" charset="0"/>
              </a:rPr>
              <a:t> members’ work</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commitments</a:t>
            </a:r>
            <a:r>
              <a:rPr lang="hr-HR" altLang="es-ES" sz="2000" dirty="0">
                <a:latin typeface="Calibri" panose="020F0502020204030204" pitchFamily="34" charset="0"/>
                <a:cs typeface="Calibri" panose="020F0502020204030204" pitchFamily="34" charset="0"/>
              </a:rPr>
              <a:t> and </a:t>
            </a:r>
            <a:r>
              <a:rPr lang="hr-HR" altLang="es-ES" sz="2000" dirty="0" err="1">
                <a:latin typeface="Calibri" panose="020F0502020204030204" pitchFamily="34" charset="0"/>
                <a:cs typeface="Calibri" panose="020F0502020204030204" pitchFamily="34" charset="0"/>
              </a:rPr>
              <a:t>their</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ability</a:t>
            </a:r>
            <a:r>
              <a:rPr lang="hr-HR" altLang="es-ES" sz="2000" dirty="0">
                <a:latin typeface="Calibri" panose="020F0502020204030204" pitchFamily="34" charset="0"/>
                <a:cs typeface="Calibri" panose="020F0502020204030204" pitchFamily="34" charset="0"/>
              </a:rPr>
              <a:t> to </a:t>
            </a:r>
            <a:r>
              <a:rPr lang="hr-HR" altLang="es-ES" sz="2000" dirty="0" err="1">
                <a:latin typeface="Calibri" panose="020F0502020204030204" pitchFamily="34" charset="0"/>
                <a:cs typeface="Calibri" panose="020F0502020204030204" pitchFamily="34" charset="0"/>
              </a:rPr>
              <a:t>share</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the</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responsabilities</a:t>
            </a:r>
            <a:r>
              <a:rPr lang="hr-HR" altLang="es-ES" sz="2000" dirty="0">
                <a:latin typeface="Calibri" panose="020F0502020204030204" pitchFamily="34" charset="0"/>
                <a:cs typeface="Calibri" panose="020F0502020204030204" pitchFamily="34" charset="0"/>
              </a:rPr>
              <a:t> at home can </a:t>
            </a:r>
            <a:r>
              <a:rPr lang="hr-HR" altLang="es-ES" sz="2000" dirty="0" err="1">
                <a:latin typeface="Calibri" panose="020F0502020204030204" pitchFamily="34" charset="0"/>
                <a:cs typeface="Calibri" panose="020F0502020204030204" pitchFamily="34" charset="0"/>
              </a:rPr>
              <a:t>reduce</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conflicts</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between</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work</a:t>
            </a:r>
            <a:r>
              <a:rPr lang="hr-HR" altLang="es-ES" sz="2000" dirty="0">
                <a:latin typeface="Calibri" panose="020F0502020204030204" pitchFamily="34" charset="0"/>
                <a:cs typeface="Calibri" panose="020F0502020204030204" pitchFamily="34" charset="0"/>
              </a:rPr>
              <a:t> and </a:t>
            </a:r>
            <a:r>
              <a:rPr lang="hr-HR" altLang="es-ES" sz="2000" dirty="0" err="1">
                <a:latin typeface="Calibri" panose="020F0502020204030204" pitchFamily="34" charset="0"/>
                <a:cs typeface="Calibri" panose="020F0502020204030204" pitchFamily="34" charset="0"/>
              </a:rPr>
              <a:t>non-work</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life</a:t>
            </a:r>
            <a:r>
              <a:rPr lang="hr-HR" altLang="es-ES" sz="2000" dirty="0">
                <a:latin typeface="Calibri" panose="020F0502020204030204" pitchFamily="34" charset="0"/>
                <a:cs typeface="Calibri" panose="020F0502020204030204" pitchFamily="34" charset="0"/>
              </a:rPr>
              <a:t> (</a:t>
            </a:r>
            <a:r>
              <a:rPr lang="hr-HR" dirty="0" err="1"/>
              <a:t>Premeaux</a:t>
            </a:r>
            <a:r>
              <a:rPr lang="hr-HR" dirty="0"/>
              <a:t> </a:t>
            </a:r>
            <a:r>
              <a:rPr lang="hr-HR" dirty="0" err="1"/>
              <a:t>et</a:t>
            </a:r>
            <a:r>
              <a:rPr lang="hr-HR" dirty="0"/>
              <a:t> </a:t>
            </a:r>
            <a:r>
              <a:rPr lang="hr-HR" dirty="0" err="1"/>
              <a:t>al</a:t>
            </a:r>
            <a:r>
              <a:rPr lang="hr-HR" dirty="0"/>
              <a:t>., 2007)</a:t>
            </a:r>
            <a:endParaRPr lang="hr-HR"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hr-HR" altLang="es-ES" sz="2000" dirty="0" err="1">
                <a:latin typeface="Calibri" panose="020F0502020204030204" pitchFamily="34" charset="0"/>
                <a:cs typeface="Calibri" panose="020F0502020204030204" pitchFamily="34" charset="0"/>
              </a:rPr>
              <a:t>Number</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of</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children</a:t>
            </a:r>
            <a:r>
              <a:rPr lang="hr-HR" altLang="es-ES" sz="2000" dirty="0">
                <a:latin typeface="Calibri" panose="020F0502020204030204" pitchFamily="34" charset="0"/>
                <a:cs typeface="Calibri" panose="020F0502020204030204" pitchFamily="34" charset="0"/>
              </a:rPr>
              <a:t> can influence </a:t>
            </a:r>
            <a:r>
              <a:rPr lang="en-US" altLang="es-ES" sz="2000" dirty="0">
                <a:latin typeface="Calibri" panose="020F0502020204030204" pitchFamily="34" charset="0"/>
                <a:cs typeface="Calibri" panose="020F0502020204030204" pitchFamily="34" charset="0"/>
              </a:rPr>
              <a:t>overload and induce more work‐family conflict</a:t>
            </a:r>
            <a:r>
              <a:rPr lang="hr-HR" altLang="es-ES" sz="2000" dirty="0">
                <a:latin typeface="Calibri" panose="020F0502020204030204" pitchFamily="34" charset="0"/>
                <a:cs typeface="Calibri" panose="020F0502020204030204" pitchFamily="34" charset="0"/>
              </a:rPr>
              <a:t>s (</a:t>
            </a:r>
            <a:r>
              <a:rPr lang="en-US" altLang="es-ES" sz="2000" dirty="0">
                <a:latin typeface="Calibri" panose="020F0502020204030204" pitchFamily="34" charset="0"/>
                <a:cs typeface="Calibri" panose="020F0502020204030204" pitchFamily="34" charset="0"/>
              </a:rPr>
              <a:t>Adkins and </a:t>
            </a:r>
            <a:r>
              <a:rPr lang="en-US" altLang="es-ES" sz="2000" dirty="0" err="1">
                <a:latin typeface="Calibri" panose="020F0502020204030204" pitchFamily="34" charset="0"/>
                <a:cs typeface="Calibri" panose="020F0502020204030204" pitchFamily="34" charset="0"/>
              </a:rPr>
              <a:t>Premeaux</a:t>
            </a:r>
            <a:r>
              <a:rPr lang="en-US" altLang="es-ES" sz="2000" dirty="0">
                <a:latin typeface="Calibri" panose="020F0502020204030204" pitchFamily="34" charset="0"/>
                <a:cs typeface="Calibri" panose="020F0502020204030204" pitchFamily="34" charset="0"/>
              </a:rPr>
              <a:t>, 2012)</a:t>
            </a:r>
            <a:endParaRPr lang="hr-HR" altLang="es-ES" sz="2000" dirty="0">
              <a:latin typeface="Calibri" panose="020F0502020204030204" pitchFamily="34" charset="0"/>
              <a:cs typeface="Calibri" panose="020F0502020204030204" pitchFamily="34" charset="0"/>
            </a:endParaRPr>
          </a:p>
          <a:p>
            <a:pPr lvl="2">
              <a:defRPr/>
            </a:pPr>
            <a:r>
              <a:rPr lang="hr-HR" altLang="es-ES" sz="2000" b="1" dirty="0">
                <a:solidFill>
                  <a:srgbClr val="0CA373"/>
                </a:solidFill>
                <a:latin typeface="Calibri" panose="020F0502020204030204" pitchFamily="34" charset="0"/>
                <a:cs typeface="Calibri" panose="020F0502020204030204" pitchFamily="34" charset="0"/>
              </a:rPr>
              <a:t>=&gt; </a:t>
            </a:r>
            <a:r>
              <a:rPr lang="hr-HR" altLang="es-ES" sz="2000" b="1" dirty="0" err="1">
                <a:solidFill>
                  <a:srgbClr val="0CA373"/>
                </a:solidFill>
                <a:latin typeface="Calibri" panose="020F0502020204030204" pitchFamily="34" charset="0"/>
                <a:cs typeface="Calibri" panose="020F0502020204030204" pitchFamily="34" charset="0"/>
              </a:rPr>
              <a:t>Childcare</a:t>
            </a:r>
            <a:r>
              <a:rPr lang="hr-HR" altLang="es-ES" sz="2000" b="1" dirty="0">
                <a:solidFill>
                  <a:srgbClr val="0CA373"/>
                </a:solidFill>
                <a:latin typeface="Calibri" panose="020F0502020204030204" pitchFamily="34" charset="0"/>
                <a:cs typeface="Calibri" panose="020F0502020204030204" pitchFamily="34" charset="0"/>
              </a:rPr>
              <a:t> </a:t>
            </a:r>
            <a:r>
              <a:rPr lang="hr-HR" altLang="es-ES" sz="2000" b="1" dirty="0" err="1">
                <a:solidFill>
                  <a:srgbClr val="0CA373"/>
                </a:solidFill>
                <a:latin typeface="Calibri" panose="020F0502020204030204" pitchFamily="34" charset="0"/>
                <a:cs typeface="Calibri" panose="020F0502020204030204" pitchFamily="34" charset="0"/>
              </a:rPr>
              <a:t>arrangements</a:t>
            </a:r>
            <a:endParaRPr lang="hr-HR" altLang="es-ES" sz="2000" b="1" dirty="0">
              <a:solidFill>
                <a:srgbClr val="0CA373"/>
              </a:solidFill>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1218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Work Life Balance Disorders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699196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a:t>
            </a:r>
            <a:r>
              <a:rPr lang="hr-HR" sz="2200" spc="50" dirty="0">
                <a:latin typeface="+mj-lt"/>
                <a:cs typeface="Tahoma"/>
              </a:rPr>
              <a:t>4</a:t>
            </a:r>
            <a:r>
              <a:rPr lang="es-ES" sz="2200" spc="50" dirty="0">
                <a:latin typeface="+mj-lt"/>
                <a:cs typeface="Tahoma"/>
              </a:rPr>
              <a:t>.: </a:t>
            </a:r>
            <a:r>
              <a:rPr lang="hr-HR" sz="2200" spc="50" dirty="0" err="1">
                <a:latin typeface="+mj-lt"/>
                <a:cs typeface="Tahoma"/>
              </a:rPr>
              <a:t>Organisational</a:t>
            </a:r>
            <a:r>
              <a:rPr lang="en-US" sz="2200" spc="50" dirty="0">
                <a:latin typeface="+mj-lt"/>
                <a:cs typeface="Tahoma"/>
              </a:rPr>
              <a:t> work life balance strategies </a:t>
            </a:r>
          </a:p>
        </p:txBody>
      </p:sp>
      <p:sp>
        <p:nvSpPr>
          <p:cNvPr id="4" name="Rectángulo 3"/>
          <p:cNvSpPr/>
          <p:nvPr/>
        </p:nvSpPr>
        <p:spPr>
          <a:xfrm>
            <a:off x="318565" y="2620797"/>
            <a:ext cx="11459453" cy="3016210"/>
          </a:xfrm>
          <a:prstGeom prst="rect">
            <a:avLst/>
          </a:prstGeom>
        </p:spPr>
        <p:txBody>
          <a:bodyPr wrap="square">
            <a:spAutoFit/>
          </a:bodyPr>
          <a:lstStyle/>
          <a:p>
            <a:pPr>
              <a:defRPr/>
            </a:pPr>
            <a:r>
              <a:rPr lang="hr-HR" altLang="es-ES" sz="2000" dirty="0">
                <a:latin typeface="Calibri" panose="020F0502020204030204" pitchFamily="34" charset="0"/>
                <a:cs typeface="Calibri" panose="020F0502020204030204" pitchFamily="34" charset="0"/>
              </a:rPr>
              <a:t>F</a:t>
            </a:r>
            <a:r>
              <a:rPr lang="en-US" altLang="es-ES" sz="2000" dirty="0" err="1">
                <a:latin typeface="Calibri" panose="020F0502020204030204" pitchFamily="34" charset="0"/>
                <a:cs typeface="Calibri" panose="020F0502020204030204" pitchFamily="34" charset="0"/>
              </a:rPr>
              <a:t>ive</a:t>
            </a:r>
            <a:r>
              <a:rPr lang="en-US" altLang="es-ES" sz="2000" dirty="0">
                <a:latin typeface="Calibri" panose="020F0502020204030204" pitchFamily="34" charset="0"/>
                <a:cs typeface="Calibri" panose="020F0502020204030204" pitchFamily="34" charset="0"/>
              </a:rPr>
              <a:t> distinctive groups that represent </a:t>
            </a:r>
            <a:r>
              <a:rPr lang="en-US" altLang="es-ES" sz="2000" dirty="0" err="1">
                <a:latin typeface="Calibri" panose="020F0502020204030204" pitchFamily="34" charset="0"/>
                <a:cs typeface="Calibri" panose="020F0502020204030204" pitchFamily="34" charset="0"/>
              </a:rPr>
              <a:t>organisational</a:t>
            </a:r>
            <a:r>
              <a:rPr lang="en-US"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work</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life</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balance</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policies and</a:t>
            </a:r>
          </a:p>
          <a:p>
            <a:pPr>
              <a:defRPr/>
            </a:pPr>
            <a:r>
              <a:rPr lang="en-US" altLang="es-ES" sz="2000" dirty="0" err="1">
                <a:latin typeface="Calibri" panose="020F0502020204030204" pitchFamily="34" charset="0"/>
                <a:cs typeface="Calibri" panose="020F0502020204030204" pitchFamily="34" charset="0"/>
              </a:rPr>
              <a:t>Programmes</a:t>
            </a:r>
            <a:r>
              <a:rPr lang="hr-HR" altLang="es-ES" sz="2000" dirty="0">
                <a:latin typeface="Calibri" panose="020F0502020204030204" pitchFamily="34" charset="0"/>
                <a:cs typeface="Calibri" panose="020F0502020204030204" pitchFamily="34" charset="0"/>
              </a:rPr>
              <a:t> (</a:t>
            </a:r>
            <a:r>
              <a:rPr lang="en-US" altLang="es-ES" sz="2000" dirty="0" err="1">
                <a:latin typeface="Calibri" panose="020F0502020204030204" pitchFamily="34" charset="0"/>
                <a:cs typeface="Calibri" panose="020F0502020204030204" pitchFamily="34" charset="0"/>
              </a:rPr>
              <a:t>Mescher</a:t>
            </a:r>
            <a:r>
              <a:rPr lang="en-US" altLang="es-ES" sz="2000" dirty="0">
                <a:latin typeface="Calibri" panose="020F0502020204030204" pitchFamily="34" charset="0"/>
                <a:cs typeface="Calibri" panose="020F0502020204030204" pitchFamily="34" charset="0"/>
              </a:rPr>
              <a:t> et al., 2010).: </a:t>
            </a:r>
            <a:endParaRPr lang="hr-HR" altLang="es-ES" sz="2000" dirty="0">
              <a:latin typeface="Calibri" panose="020F0502020204030204" pitchFamily="34" charset="0"/>
              <a:cs typeface="Calibri" panose="020F0502020204030204" pitchFamily="34" charset="0"/>
            </a:endParaRPr>
          </a:p>
          <a:p>
            <a:pPr marL="800100" lvl="1" indent="-342900">
              <a:lnSpc>
                <a:spcPct val="150000"/>
              </a:lnSpc>
              <a:buFont typeface="Arial" panose="020B0604020202020204" pitchFamily="34" charset="0"/>
              <a:buChar char="•"/>
              <a:defRPr/>
            </a:pPr>
            <a:r>
              <a:rPr lang="en-US" altLang="es-ES" sz="2000" b="1" dirty="0">
                <a:solidFill>
                  <a:srgbClr val="0CA373"/>
                </a:solidFill>
                <a:latin typeface="Calibri" panose="020F0502020204030204" pitchFamily="34" charset="0"/>
                <a:cs typeface="Calibri" panose="020F0502020204030204" pitchFamily="34" charset="0"/>
              </a:rPr>
              <a:t>flexible working arrangements; </a:t>
            </a:r>
            <a:endParaRPr lang="hr-HR" altLang="es-ES" sz="2000" b="1" dirty="0">
              <a:solidFill>
                <a:srgbClr val="0CA373"/>
              </a:solidFill>
              <a:latin typeface="Calibri" panose="020F0502020204030204" pitchFamily="34" charset="0"/>
              <a:cs typeface="Calibri" panose="020F0502020204030204" pitchFamily="34" charset="0"/>
            </a:endParaRPr>
          </a:p>
          <a:p>
            <a:pPr marL="800100" lvl="1" indent="-342900">
              <a:lnSpc>
                <a:spcPct val="150000"/>
              </a:lnSpc>
              <a:buFont typeface="Arial" panose="020B0604020202020204" pitchFamily="34" charset="0"/>
              <a:buChar char="•"/>
              <a:defRPr/>
            </a:pPr>
            <a:r>
              <a:rPr lang="en-US" altLang="es-ES" sz="2000" b="1" dirty="0">
                <a:solidFill>
                  <a:srgbClr val="0CA373"/>
                </a:solidFill>
                <a:latin typeface="Calibri" panose="020F0502020204030204" pitchFamily="34" charset="0"/>
                <a:cs typeface="Calibri" panose="020F0502020204030204" pitchFamily="34" charset="0"/>
              </a:rPr>
              <a:t>provision of health and wellbeing</a:t>
            </a:r>
            <a:r>
              <a:rPr lang="hr-HR" altLang="es-ES" sz="2000" b="1" dirty="0">
                <a:solidFill>
                  <a:srgbClr val="0CA373"/>
                </a:solidFill>
                <a:latin typeface="Calibri" panose="020F0502020204030204" pitchFamily="34" charset="0"/>
                <a:cs typeface="Calibri" panose="020F0502020204030204" pitchFamily="34" charset="0"/>
              </a:rPr>
              <a:t> </a:t>
            </a:r>
            <a:r>
              <a:rPr lang="en-US" altLang="es-ES" sz="2000" b="1" dirty="0" err="1">
                <a:solidFill>
                  <a:srgbClr val="0CA373"/>
                </a:solidFill>
                <a:latin typeface="Calibri" panose="020F0502020204030204" pitchFamily="34" charset="0"/>
                <a:cs typeface="Calibri" panose="020F0502020204030204" pitchFamily="34" charset="0"/>
              </a:rPr>
              <a:t>programmes</a:t>
            </a:r>
            <a:r>
              <a:rPr lang="en-US" altLang="es-ES" sz="2000" b="1" dirty="0">
                <a:solidFill>
                  <a:srgbClr val="0CA373"/>
                </a:solidFill>
                <a:latin typeface="Calibri" panose="020F0502020204030204" pitchFamily="34" charset="0"/>
                <a:cs typeface="Calibri" panose="020F0502020204030204" pitchFamily="34" charset="0"/>
              </a:rPr>
              <a:t>; </a:t>
            </a:r>
            <a:endParaRPr lang="hr-HR" altLang="es-ES" sz="2000" b="1" dirty="0">
              <a:solidFill>
                <a:srgbClr val="0CA373"/>
              </a:solidFill>
              <a:latin typeface="Calibri" panose="020F0502020204030204" pitchFamily="34" charset="0"/>
              <a:cs typeface="Calibri" panose="020F0502020204030204" pitchFamily="34" charset="0"/>
            </a:endParaRPr>
          </a:p>
          <a:p>
            <a:pPr marL="800100" lvl="1" indent="-342900">
              <a:lnSpc>
                <a:spcPct val="150000"/>
              </a:lnSpc>
              <a:buFont typeface="Arial" panose="020B0604020202020204" pitchFamily="34" charset="0"/>
              <a:buChar char="•"/>
              <a:defRPr/>
            </a:pPr>
            <a:r>
              <a:rPr lang="en-US" altLang="es-ES" sz="2000" b="1" dirty="0">
                <a:solidFill>
                  <a:srgbClr val="0CA373"/>
                </a:solidFill>
                <a:latin typeface="Calibri" panose="020F0502020204030204" pitchFamily="34" charset="0"/>
                <a:cs typeface="Calibri" panose="020F0502020204030204" pitchFamily="34" charset="0"/>
              </a:rPr>
              <a:t>provision of childcare benefits or services; </a:t>
            </a:r>
            <a:endParaRPr lang="hr-HR" altLang="es-ES" sz="2000" b="1" dirty="0">
              <a:solidFill>
                <a:srgbClr val="0CA373"/>
              </a:solidFill>
              <a:latin typeface="Calibri" panose="020F0502020204030204" pitchFamily="34" charset="0"/>
              <a:cs typeface="Calibri" panose="020F0502020204030204" pitchFamily="34" charset="0"/>
            </a:endParaRPr>
          </a:p>
          <a:p>
            <a:pPr marL="800100" lvl="1" indent="-342900">
              <a:lnSpc>
                <a:spcPct val="150000"/>
              </a:lnSpc>
              <a:buFont typeface="Arial" panose="020B0604020202020204" pitchFamily="34" charset="0"/>
              <a:buChar char="•"/>
              <a:defRPr/>
            </a:pPr>
            <a:r>
              <a:rPr lang="en-US" altLang="es-ES" sz="2000" b="1" dirty="0">
                <a:solidFill>
                  <a:srgbClr val="0CA373"/>
                </a:solidFill>
                <a:latin typeface="Calibri" panose="020F0502020204030204" pitchFamily="34" charset="0"/>
                <a:cs typeface="Calibri" panose="020F0502020204030204" pitchFamily="34" charset="0"/>
              </a:rPr>
              <a:t>provision of leave as required</a:t>
            </a:r>
            <a:r>
              <a:rPr lang="hr-HR" altLang="es-ES" sz="2000" b="1" dirty="0">
                <a:solidFill>
                  <a:srgbClr val="0CA373"/>
                </a:solidFill>
                <a:latin typeface="Calibri" panose="020F0502020204030204" pitchFamily="34" charset="0"/>
                <a:cs typeface="Calibri" panose="020F0502020204030204" pitchFamily="34" charset="0"/>
              </a:rPr>
              <a:t> </a:t>
            </a:r>
            <a:r>
              <a:rPr lang="en-US" altLang="es-ES" sz="2000" b="1" dirty="0">
                <a:solidFill>
                  <a:srgbClr val="0CA373"/>
                </a:solidFill>
                <a:latin typeface="Calibri" panose="020F0502020204030204" pitchFamily="34" charset="0"/>
                <a:cs typeface="Calibri" panose="020F0502020204030204" pitchFamily="34" charset="0"/>
              </a:rPr>
              <a:t>to meet family needs; </a:t>
            </a:r>
            <a:endParaRPr lang="hr-HR" altLang="es-ES" sz="2000" b="1" dirty="0">
              <a:solidFill>
                <a:srgbClr val="0CA373"/>
              </a:solidFill>
              <a:latin typeface="Calibri" panose="020F0502020204030204" pitchFamily="34" charset="0"/>
              <a:cs typeface="Calibri" panose="020F0502020204030204" pitchFamily="34" charset="0"/>
            </a:endParaRPr>
          </a:p>
          <a:p>
            <a:pPr marL="800100" lvl="1" indent="-342900">
              <a:lnSpc>
                <a:spcPct val="150000"/>
              </a:lnSpc>
              <a:buFont typeface="Arial" panose="020B0604020202020204" pitchFamily="34" charset="0"/>
              <a:buChar char="•"/>
              <a:defRPr/>
            </a:pPr>
            <a:r>
              <a:rPr lang="en-US" altLang="es-ES" sz="2000" b="1" dirty="0" err="1">
                <a:solidFill>
                  <a:srgbClr val="0CA373"/>
                </a:solidFill>
                <a:latin typeface="Calibri" panose="020F0502020204030204" pitchFamily="34" charset="0"/>
                <a:cs typeface="Calibri" panose="020F0502020204030204" pitchFamily="34" charset="0"/>
              </a:rPr>
              <a:t>organisational</a:t>
            </a:r>
            <a:r>
              <a:rPr lang="en-US" altLang="es-ES" sz="2000" b="1" dirty="0">
                <a:solidFill>
                  <a:srgbClr val="0CA373"/>
                </a:solidFill>
                <a:latin typeface="Calibri" panose="020F0502020204030204" pitchFamily="34" charset="0"/>
                <a:cs typeface="Calibri" panose="020F0502020204030204" pitchFamily="34" charset="0"/>
              </a:rPr>
              <a:t> understanding and support</a:t>
            </a:r>
          </a:p>
        </p:txBody>
      </p:sp>
    </p:spTree>
    <p:extLst>
      <p:ext uri="{BB962C8B-B14F-4D97-AF65-F5344CB8AC3E}">
        <p14:creationId xmlns:p14="http://schemas.microsoft.com/office/powerpoint/2010/main" val="1039309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Work Life Balance Disorders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136820"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a:t>
            </a:r>
            <a:r>
              <a:rPr lang="hr-HR" sz="2200" spc="50" dirty="0">
                <a:latin typeface="+mj-lt"/>
                <a:cs typeface="Tahoma"/>
              </a:rPr>
              <a:t>4</a:t>
            </a:r>
            <a:r>
              <a:rPr lang="es-ES" sz="2200" spc="50" dirty="0">
                <a:latin typeface="+mj-lt"/>
                <a:cs typeface="Tahoma"/>
              </a:rPr>
              <a:t>.: </a:t>
            </a:r>
            <a:r>
              <a:rPr lang="hr-HR" sz="2200" spc="50" dirty="0" err="1">
                <a:cs typeface="Tahoma"/>
              </a:rPr>
              <a:t>Organisational</a:t>
            </a:r>
            <a:r>
              <a:rPr lang="en-US" sz="2200" spc="50" dirty="0">
                <a:cs typeface="Tahoma"/>
              </a:rPr>
              <a:t> work life balance strategies</a:t>
            </a:r>
            <a:endParaRPr lang="en-GB" sz="2200" dirty="0">
              <a:latin typeface="+mj-lt"/>
              <a:cs typeface="Tahoma"/>
            </a:endParaRPr>
          </a:p>
        </p:txBody>
      </p:sp>
      <p:sp>
        <p:nvSpPr>
          <p:cNvPr id="4" name="Rectángulo 3"/>
          <p:cNvSpPr/>
          <p:nvPr/>
        </p:nvSpPr>
        <p:spPr>
          <a:xfrm>
            <a:off x="318565" y="2702683"/>
            <a:ext cx="11459453" cy="3477875"/>
          </a:xfrm>
          <a:prstGeom prst="rect">
            <a:avLst/>
          </a:prstGeom>
        </p:spPr>
        <p:txBody>
          <a:bodyPr wrap="square">
            <a:spAutoFit/>
          </a:bodyPr>
          <a:lstStyle/>
          <a:p>
            <a:pPr>
              <a:defRPr/>
            </a:pPr>
            <a:r>
              <a:rPr lang="en-US" altLang="es-ES" sz="2000" b="1" dirty="0">
                <a:latin typeface="Calibri" panose="020F0502020204030204" pitchFamily="34" charset="0"/>
                <a:cs typeface="Calibri" panose="020F0502020204030204" pitchFamily="34" charset="0"/>
              </a:rPr>
              <a:t>Flexible working arrangement</a:t>
            </a:r>
            <a:endParaRPr lang="hr-HR" altLang="es-ES" sz="2000" b="1" dirty="0">
              <a:latin typeface="Calibri" panose="020F0502020204030204" pitchFamily="34" charset="0"/>
              <a:cs typeface="Calibri" panose="020F0502020204030204" pitchFamily="34" charset="0"/>
            </a:endParaRPr>
          </a:p>
          <a:p>
            <a:pPr>
              <a:defRPr/>
            </a:pPr>
            <a:r>
              <a:rPr lang="en-US" altLang="es-ES" sz="2000" b="1" dirty="0">
                <a:latin typeface="Calibri" panose="020F0502020204030204" pitchFamily="34" charset="0"/>
                <a:cs typeface="Calibri" panose="020F0502020204030204" pitchFamily="34" charset="0"/>
              </a:rPr>
              <a:t> </a:t>
            </a:r>
            <a:endParaRPr lang="hr-HR" altLang="es-ES" sz="2000" b="1"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US" altLang="es-ES" sz="2000" b="1" dirty="0">
                <a:solidFill>
                  <a:srgbClr val="0CA373"/>
                </a:solidFill>
                <a:latin typeface="Calibri" panose="020F0502020204030204" pitchFamily="34" charset="0"/>
                <a:cs typeface="Calibri" panose="020F0502020204030204" pitchFamily="34" charset="0"/>
              </a:rPr>
              <a:t>flexible work hours and</a:t>
            </a:r>
            <a:endParaRPr lang="hr-HR" altLang="es-ES" sz="2000" b="1" dirty="0">
              <a:solidFill>
                <a:srgbClr val="0CA373"/>
              </a:solidFill>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US" altLang="es-ES" sz="2000" b="1" dirty="0">
                <a:solidFill>
                  <a:srgbClr val="0CA373"/>
                </a:solidFill>
                <a:latin typeface="Calibri" panose="020F0502020204030204" pitchFamily="34" charset="0"/>
                <a:cs typeface="Calibri" panose="020F0502020204030204" pitchFamily="34" charset="0"/>
              </a:rPr>
              <a:t>part‐time work arrangements</a:t>
            </a:r>
            <a:r>
              <a:rPr lang="hr-HR" altLang="es-ES" sz="2000" b="1" dirty="0">
                <a:solidFill>
                  <a:srgbClr val="0CA373"/>
                </a:solidFill>
                <a:latin typeface="Calibri" panose="020F0502020204030204" pitchFamily="34" charset="0"/>
                <a:cs typeface="Calibri" panose="020F0502020204030204" pitchFamily="34" charset="0"/>
              </a:rPr>
              <a:t> (</a:t>
            </a:r>
            <a:r>
              <a:rPr lang="hr-HR" altLang="es-ES" sz="2000" b="1" dirty="0" err="1">
                <a:solidFill>
                  <a:srgbClr val="0CA373"/>
                </a:solidFill>
                <a:latin typeface="Calibri" panose="020F0502020204030204" pitchFamily="34" charset="0"/>
                <a:cs typeface="Calibri" panose="020F0502020204030204" pitchFamily="34" charset="0"/>
              </a:rPr>
              <a:t>eg</a:t>
            </a:r>
            <a:r>
              <a:rPr lang="hr-HR" altLang="es-ES" sz="2000" b="1" dirty="0">
                <a:solidFill>
                  <a:srgbClr val="0CA373"/>
                </a:solidFill>
                <a:latin typeface="Calibri" panose="020F0502020204030204" pitchFamily="34" charset="0"/>
                <a:cs typeface="Calibri" panose="020F0502020204030204" pitchFamily="34" charset="0"/>
              </a:rPr>
              <a:t>. </a:t>
            </a:r>
            <a:r>
              <a:rPr lang="en-US" altLang="es-ES" sz="2000" b="1" dirty="0">
                <a:solidFill>
                  <a:srgbClr val="0CA373"/>
                </a:solidFill>
                <a:latin typeface="Calibri" panose="020F0502020204030204" pitchFamily="34" charset="0"/>
                <a:cs typeface="Calibri" panose="020F0502020204030204" pitchFamily="34" charset="0"/>
              </a:rPr>
              <a:t>job‐sharing</a:t>
            </a:r>
            <a:r>
              <a:rPr lang="hr-HR" altLang="es-ES" sz="2000" b="1" dirty="0">
                <a:solidFill>
                  <a:srgbClr val="0CA373"/>
                </a:solidFill>
                <a:latin typeface="Calibri" panose="020F0502020204030204" pitchFamily="34" charset="0"/>
                <a:cs typeface="Calibri" panose="020F0502020204030204" pitchFamily="34" charset="0"/>
              </a:rPr>
              <a:t>)</a:t>
            </a:r>
            <a:r>
              <a:rPr lang="en-US" altLang="es-ES" sz="2000" b="1" dirty="0">
                <a:solidFill>
                  <a:srgbClr val="0CA373"/>
                </a:solidFill>
                <a:latin typeface="Calibri" panose="020F0502020204030204" pitchFamily="34" charset="0"/>
                <a:cs typeface="Calibri" panose="020F0502020204030204" pitchFamily="34" charset="0"/>
              </a:rPr>
              <a:t>.</a:t>
            </a:r>
            <a:endParaRPr lang="hr-HR" altLang="es-ES" sz="2000" b="1" dirty="0">
              <a:solidFill>
                <a:srgbClr val="0CA373"/>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rPr>
              <a:t>F</a:t>
            </a:r>
            <a:r>
              <a:rPr lang="en-US" altLang="es-ES" sz="2000" dirty="0" err="1">
                <a:latin typeface="Calibri" panose="020F0502020204030204" pitchFamily="34" charset="0"/>
                <a:cs typeface="Calibri" panose="020F0502020204030204" pitchFamily="34" charset="0"/>
              </a:rPr>
              <a:t>lexible</a:t>
            </a:r>
            <a:r>
              <a:rPr lang="en-US" altLang="es-ES" sz="2000" dirty="0">
                <a:latin typeface="Calibri" panose="020F0502020204030204" pitchFamily="34" charset="0"/>
                <a:cs typeface="Calibri" panose="020F0502020204030204" pitchFamily="34" charset="0"/>
              </a:rPr>
              <a:t> work</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arrangements </a:t>
            </a:r>
            <a:r>
              <a:rPr lang="hr-HR" altLang="es-ES" sz="2000" dirty="0">
                <a:latin typeface="Calibri" panose="020F0502020204030204" pitchFamily="34" charset="0"/>
                <a:cs typeface="Calibri" panose="020F0502020204030204" pitchFamily="34" charset="0"/>
              </a:rPr>
              <a:t>influence  </a:t>
            </a:r>
            <a:r>
              <a:rPr lang="en-US" altLang="es-ES" sz="2000" b="1" dirty="0">
                <a:solidFill>
                  <a:srgbClr val="0CA373"/>
                </a:solidFill>
                <a:latin typeface="Calibri" panose="020F0502020204030204" pitchFamily="34" charset="0"/>
                <a:cs typeface="Calibri" panose="020F0502020204030204" pitchFamily="34" charset="0"/>
              </a:rPr>
              <a:t>job satisfaction </a:t>
            </a:r>
            <a:r>
              <a:rPr lang="en-US" altLang="es-ES" sz="2000" dirty="0">
                <a:latin typeface="Calibri" panose="020F0502020204030204" pitchFamily="34" charset="0"/>
                <a:cs typeface="Calibri" panose="020F0502020204030204" pitchFamily="34" charset="0"/>
              </a:rPr>
              <a:t>and </a:t>
            </a:r>
            <a:r>
              <a:rPr lang="en-US" altLang="es-ES" sz="2000" b="1" dirty="0">
                <a:solidFill>
                  <a:srgbClr val="0CA373"/>
                </a:solidFill>
                <a:latin typeface="Calibri" panose="020F0502020204030204" pitchFamily="34" charset="0"/>
                <a:cs typeface="Calibri" panose="020F0502020204030204" pitchFamily="34" charset="0"/>
              </a:rPr>
              <a:t>employee morale </a:t>
            </a:r>
            <a:r>
              <a:rPr lang="hr-HR" altLang="es-ES" sz="2000" b="1" dirty="0">
                <a:solidFill>
                  <a:srgbClr val="0CA373"/>
                </a:solidFill>
                <a:latin typeface="Calibri" panose="020F0502020204030204" pitchFamily="34" charset="0"/>
                <a:cs typeface="Calibri" panose="020F0502020204030204" pitchFamily="34" charset="0"/>
              </a:rPr>
              <a:t> </a:t>
            </a: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Flexible work arrangements</a:t>
            </a:r>
            <a:r>
              <a:rPr lang="hr-HR" altLang="es-ES" sz="2000" dirty="0">
                <a:latin typeface="Calibri" panose="020F0502020204030204" pitchFamily="34" charset="0"/>
                <a:cs typeface="Calibri" panose="020F0502020204030204" pitchFamily="34" charset="0"/>
              </a:rPr>
              <a:t> </a:t>
            </a:r>
            <a:r>
              <a:rPr lang="en-US" altLang="es-ES" sz="2000" b="1" dirty="0" err="1">
                <a:solidFill>
                  <a:srgbClr val="0CA373"/>
                </a:solidFill>
                <a:latin typeface="Calibri" panose="020F0502020204030204" pitchFamily="34" charset="0"/>
                <a:cs typeface="Calibri" panose="020F0502020204030204" pitchFamily="34" charset="0"/>
              </a:rPr>
              <a:t>reduc</a:t>
            </a:r>
            <a:r>
              <a:rPr lang="hr-HR" altLang="es-ES" sz="2000" b="1" dirty="0">
                <a:solidFill>
                  <a:srgbClr val="0CA373"/>
                </a:solidFill>
                <a:latin typeface="Calibri" panose="020F0502020204030204" pitchFamily="34" charset="0"/>
                <a:cs typeface="Calibri" panose="020F0502020204030204" pitchFamily="34" charset="0"/>
              </a:rPr>
              <a:t>e </a:t>
            </a:r>
            <a:r>
              <a:rPr lang="en-US" altLang="es-ES" sz="2000" b="1" dirty="0">
                <a:solidFill>
                  <a:srgbClr val="0CA373"/>
                </a:solidFill>
                <a:latin typeface="Calibri" panose="020F0502020204030204" pitchFamily="34" charset="0"/>
                <a:cs typeface="Calibri" panose="020F0502020204030204" pitchFamily="34" charset="0"/>
              </a:rPr>
              <a:t>absenteeism </a:t>
            </a:r>
            <a:r>
              <a:rPr lang="en-US" altLang="es-ES" sz="2000" dirty="0">
                <a:latin typeface="Calibri" panose="020F0502020204030204" pitchFamily="34" charset="0"/>
                <a:cs typeface="Calibri" panose="020F0502020204030204" pitchFamily="34" charset="0"/>
              </a:rPr>
              <a:t>and </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turnover</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rPr>
              <a:t>F</a:t>
            </a:r>
            <a:r>
              <a:rPr lang="en-US" altLang="es-ES" sz="2000" dirty="0" err="1">
                <a:latin typeface="Calibri" panose="020F0502020204030204" pitchFamily="34" charset="0"/>
                <a:cs typeface="Calibri" panose="020F0502020204030204" pitchFamily="34" charset="0"/>
              </a:rPr>
              <a:t>lexible</a:t>
            </a:r>
            <a:r>
              <a:rPr lang="en-US" altLang="es-ES" sz="2000" dirty="0">
                <a:latin typeface="Calibri" panose="020F0502020204030204" pitchFamily="34" charset="0"/>
                <a:cs typeface="Calibri" panose="020F0502020204030204" pitchFamily="34" charset="0"/>
              </a:rPr>
              <a:t> work</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arrangements </a:t>
            </a:r>
            <a:r>
              <a:rPr lang="en-US" altLang="es-ES" sz="2000" b="1" dirty="0" err="1">
                <a:solidFill>
                  <a:srgbClr val="0CA373"/>
                </a:solidFill>
                <a:latin typeface="Calibri" panose="020F0502020204030204" pitchFamily="34" charset="0"/>
                <a:cs typeface="Calibri" panose="020F0502020204030204" pitchFamily="34" charset="0"/>
              </a:rPr>
              <a:t>increas</a:t>
            </a:r>
            <a:r>
              <a:rPr lang="hr-HR" altLang="es-ES" sz="2000" b="1" dirty="0">
                <a:solidFill>
                  <a:srgbClr val="0CA373"/>
                </a:solidFill>
                <a:latin typeface="Calibri" panose="020F0502020204030204" pitchFamily="34" charset="0"/>
                <a:cs typeface="Calibri" panose="020F0502020204030204" pitchFamily="34" charset="0"/>
              </a:rPr>
              <a:t>e</a:t>
            </a:r>
            <a:r>
              <a:rPr lang="en-US" altLang="es-ES" sz="2000" b="1" dirty="0">
                <a:solidFill>
                  <a:srgbClr val="0CA373"/>
                </a:solidFill>
                <a:latin typeface="Calibri" panose="020F0502020204030204" pitchFamily="34" charset="0"/>
                <a:cs typeface="Calibri" panose="020F0502020204030204" pitchFamily="34" charset="0"/>
              </a:rPr>
              <a:t> firm‐level performance </a:t>
            </a:r>
            <a:r>
              <a:rPr lang="en-US" altLang="es-ES" sz="2000" dirty="0">
                <a:latin typeface="Calibri" panose="020F0502020204030204" pitchFamily="34" charset="0"/>
                <a:cs typeface="Calibri" panose="020F0502020204030204" pitchFamily="34" charset="0"/>
              </a:rPr>
              <a:t>(Perry‐Smith and Blum, 2000).</a:t>
            </a:r>
          </a:p>
          <a:p>
            <a:pPr>
              <a:defRPr/>
            </a:pP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0406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Work Life Balance Disorders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21830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a:t>
            </a:r>
            <a:r>
              <a:rPr lang="hr-HR" sz="2200" spc="50" dirty="0">
                <a:latin typeface="+mj-lt"/>
                <a:cs typeface="Tahoma"/>
              </a:rPr>
              <a:t>4</a:t>
            </a:r>
            <a:r>
              <a:rPr lang="es-ES" sz="2200" spc="50" dirty="0">
                <a:latin typeface="+mj-lt"/>
                <a:cs typeface="Tahoma"/>
              </a:rPr>
              <a:t>.: </a:t>
            </a:r>
            <a:r>
              <a:rPr lang="hr-HR" sz="2200" spc="50" dirty="0" err="1">
                <a:cs typeface="Tahoma"/>
              </a:rPr>
              <a:t>Organisational</a:t>
            </a:r>
            <a:r>
              <a:rPr lang="en-US" sz="2200" spc="50" dirty="0">
                <a:cs typeface="Tahoma"/>
              </a:rPr>
              <a:t> work life balance strategies</a:t>
            </a:r>
            <a:endParaRPr lang="en-GB" sz="2200" dirty="0">
              <a:latin typeface="+mj-lt"/>
              <a:cs typeface="Tahoma"/>
            </a:endParaRPr>
          </a:p>
        </p:txBody>
      </p:sp>
      <p:sp>
        <p:nvSpPr>
          <p:cNvPr id="4" name="Rectángulo 3"/>
          <p:cNvSpPr/>
          <p:nvPr/>
        </p:nvSpPr>
        <p:spPr>
          <a:xfrm>
            <a:off x="228030" y="2711332"/>
            <a:ext cx="11459453" cy="2677656"/>
          </a:xfrm>
          <a:prstGeom prst="rect">
            <a:avLst/>
          </a:prstGeom>
        </p:spPr>
        <p:txBody>
          <a:bodyPr wrap="square">
            <a:spAutoFit/>
          </a:bodyPr>
          <a:lstStyle/>
          <a:p>
            <a:pPr>
              <a:defRPr/>
            </a:pPr>
            <a:r>
              <a:rPr lang="en-US" altLang="es-ES" sz="2000" b="1" dirty="0">
                <a:latin typeface="Calibri" panose="020F0502020204030204" pitchFamily="34" charset="0"/>
                <a:cs typeface="Calibri" panose="020F0502020204030204" pitchFamily="34" charset="0"/>
              </a:rPr>
              <a:t>Health and wellbeing </a:t>
            </a:r>
            <a:r>
              <a:rPr lang="en-US" altLang="es-ES" sz="2000" b="1" dirty="0" err="1">
                <a:latin typeface="Calibri" panose="020F0502020204030204" pitchFamily="34" charset="0"/>
                <a:cs typeface="Calibri" panose="020F0502020204030204" pitchFamily="34" charset="0"/>
              </a:rPr>
              <a:t>programmes</a:t>
            </a:r>
            <a:r>
              <a:rPr lang="en-US" altLang="es-ES" sz="2000" b="1" dirty="0">
                <a:latin typeface="Calibri" panose="020F0502020204030204" pitchFamily="34" charset="0"/>
                <a:cs typeface="Calibri" panose="020F0502020204030204" pitchFamily="34" charset="0"/>
              </a:rPr>
              <a:t> </a:t>
            </a:r>
            <a:endParaRPr lang="hr-HR" altLang="es-ES" sz="2000" b="1"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endParaRPr lang="hr-HR" altLang="es-ES" sz="14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US" altLang="es-ES" sz="2000" b="1" dirty="0">
                <a:solidFill>
                  <a:srgbClr val="0CA373"/>
                </a:solidFill>
                <a:latin typeface="Calibri" panose="020F0502020204030204" pitchFamily="34" charset="0"/>
                <a:cs typeface="Calibri" panose="020F0502020204030204" pitchFamily="34" charset="0"/>
              </a:rPr>
              <a:t>Aim</a:t>
            </a:r>
            <a:r>
              <a:rPr lang="hr-HR" altLang="es-ES" sz="2000" b="1" dirty="0">
                <a:solidFill>
                  <a:srgbClr val="0CA373"/>
                </a:solidFill>
                <a:latin typeface="Calibri" panose="020F0502020204030204" pitchFamily="34" charset="0"/>
                <a:cs typeface="Calibri" panose="020F0502020204030204" pitchFamily="34" charset="0"/>
              </a:rPr>
              <a:t>: to </a:t>
            </a:r>
            <a:r>
              <a:rPr lang="hr-HR" altLang="es-ES" sz="2000" b="1" dirty="0" err="1">
                <a:solidFill>
                  <a:srgbClr val="0CA373"/>
                </a:solidFill>
                <a:latin typeface="Calibri" panose="020F0502020204030204" pitchFamily="34" charset="0"/>
                <a:cs typeface="Calibri" panose="020F0502020204030204" pitchFamily="34" charset="0"/>
              </a:rPr>
              <a:t>increase</a:t>
            </a:r>
            <a:r>
              <a:rPr lang="en-US" altLang="es-ES" sz="2000" b="1" dirty="0">
                <a:solidFill>
                  <a:srgbClr val="0CA373"/>
                </a:solidFill>
                <a:latin typeface="Calibri" panose="020F0502020204030204" pitchFamily="34" charset="0"/>
                <a:cs typeface="Calibri" panose="020F0502020204030204" pitchFamily="34" charset="0"/>
              </a:rPr>
              <a:t> employee health and chances of </a:t>
            </a:r>
            <a:r>
              <a:rPr lang="en-US" altLang="es-ES" sz="2000" b="1" dirty="0" err="1">
                <a:solidFill>
                  <a:srgbClr val="0CA373"/>
                </a:solidFill>
                <a:latin typeface="Calibri" panose="020F0502020204030204" pitchFamily="34" charset="0"/>
                <a:cs typeface="Calibri" panose="020F0502020204030204" pitchFamily="34" charset="0"/>
              </a:rPr>
              <a:t>organisational</a:t>
            </a:r>
            <a:r>
              <a:rPr lang="en-US" altLang="es-ES" sz="2000" b="1" dirty="0">
                <a:solidFill>
                  <a:srgbClr val="0CA373"/>
                </a:solidFill>
                <a:latin typeface="Calibri" panose="020F0502020204030204" pitchFamily="34" charset="0"/>
                <a:cs typeface="Calibri" panose="020F0502020204030204" pitchFamily="34" charset="0"/>
              </a:rPr>
              <a:t> success </a:t>
            </a:r>
            <a:r>
              <a:rPr lang="en-US" altLang="es-ES" sz="2000" dirty="0">
                <a:latin typeface="Calibri" panose="020F0502020204030204" pitchFamily="34" charset="0"/>
                <a:cs typeface="Calibri" panose="020F0502020204030204" pitchFamily="34" charset="0"/>
              </a:rPr>
              <a:t>(Meyer</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and Maltin, 2010). </a:t>
            </a:r>
            <a:endParaRPr lang="hr-HR" altLang="es-ES" sz="20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Goetzel and </a:t>
            </a:r>
            <a:r>
              <a:rPr lang="en-US" altLang="es-ES" sz="2000" dirty="0" err="1">
                <a:latin typeface="Calibri" panose="020F0502020204030204" pitchFamily="34" charset="0"/>
                <a:cs typeface="Calibri" panose="020F0502020204030204" pitchFamily="34" charset="0"/>
              </a:rPr>
              <a:t>Ozminkowski</a:t>
            </a:r>
            <a:r>
              <a:rPr lang="en-US" altLang="es-ES" sz="2000" dirty="0">
                <a:latin typeface="Calibri" panose="020F0502020204030204" pitchFamily="34" charset="0"/>
                <a:cs typeface="Calibri" panose="020F0502020204030204" pitchFamily="34" charset="0"/>
              </a:rPr>
              <a:t> (2008)</a:t>
            </a:r>
            <a:r>
              <a:rPr lang="hr-HR" altLang="es-ES" sz="2000" dirty="0">
                <a:latin typeface="Calibri" panose="020F0502020204030204" pitchFamily="34" charset="0"/>
                <a:cs typeface="Calibri" panose="020F0502020204030204" pitchFamily="34" charset="0"/>
              </a:rPr>
              <a:t>:</a:t>
            </a:r>
            <a:r>
              <a:rPr lang="en-US" altLang="es-ES" sz="2000" dirty="0">
                <a:latin typeface="Calibri" panose="020F0502020204030204" pitchFamily="34" charset="0"/>
                <a:cs typeface="Calibri" panose="020F0502020204030204" pitchFamily="34" charset="0"/>
              </a:rPr>
              <a:t> </a:t>
            </a:r>
            <a:r>
              <a:rPr lang="hr-HR" altLang="es-ES" sz="2000" i="1" dirty="0">
                <a:solidFill>
                  <a:srgbClr val="0CA373"/>
                </a:solidFill>
                <a:latin typeface="Calibri" panose="020F0502020204030204" pitchFamily="34" charset="0"/>
                <a:cs typeface="Calibri" panose="020F0502020204030204" pitchFamily="34" charset="0"/>
              </a:rPr>
              <a:t>„</a:t>
            </a:r>
            <a:r>
              <a:rPr lang="en-US" altLang="es-ES" sz="2000" i="1" dirty="0">
                <a:solidFill>
                  <a:srgbClr val="0CA373"/>
                </a:solidFill>
                <a:latin typeface="Calibri" panose="020F0502020204030204" pitchFamily="34" charset="0"/>
                <a:cs typeface="Calibri" panose="020F0502020204030204" pitchFamily="34" charset="0"/>
              </a:rPr>
              <a:t>worksite health promotion </a:t>
            </a:r>
            <a:r>
              <a:rPr lang="en-US" altLang="es-ES" sz="2000" i="1" dirty="0" err="1">
                <a:solidFill>
                  <a:srgbClr val="0CA373"/>
                </a:solidFill>
                <a:latin typeface="Calibri" panose="020F0502020204030204" pitchFamily="34" charset="0"/>
                <a:cs typeface="Calibri" panose="020F0502020204030204" pitchFamily="34" charset="0"/>
              </a:rPr>
              <a:t>programmes</a:t>
            </a:r>
            <a:r>
              <a:rPr lang="en-US" altLang="es-ES" sz="2000" i="1" dirty="0">
                <a:solidFill>
                  <a:srgbClr val="0CA373"/>
                </a:solidFill>
                <a:latin typeface="Calibri" panose="020F0502020204030204" pitchFamily="34" charset="0"/>
                <a:cs typeface="Calibri" panose="020F0502020204030204" pitchFamily="34" charset="0"/>
              </a:rPr>
              <a:t> could increase employees’ health as well as their productivity</a:t>
            </a:r>
            <a:r>
              <a:rPr lang="hr-HR" altLang="es-ES" sz="2000" i="1" dirty="0">
                <a:solidFill>
                  <a:srgbClr val="0CA373"/>
                </a:solidFill>
                <a:latin typeface="Calibri" panose="020F0502020204030204" pitchFamily="34" charset="0"/>
                <a:cs typeface="Calibri" panose="020F0502020204030204" pitchFamily="34" charset="0"/>
              </a:rPr>
              <a:t>”</a:t>
            </a:r>
          </a:p>
          <a:p>
            <a:pPr marL="342900" indent="-342900">
              <a:buFont typeface="Arial" panose="020B0604020202020204" pitchFamily="34" charset="0"/>
              <a:buChar char="•"/>
              <a:defRPr/>
            </a:pPr>
            <a:endParaRPr lang="hr-HR" altLang="es-ES" sz="14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hr-HR" altLang="es-ES" sz="2000" dirty="0" err="1">
                <a:latin typeface="Calibri" panose="020F0502020204030204" pitchFamily="34" charset="0"/>
                <a:cs typeface="Calibri" panose="020F0502020204030204" pitchFamily="34" charset="0"/>
              </a:rPr>
              <a:t>They</a:t>
            </a:r>
            <a:r>
              <a:rPr lang="hr-HR" altLang="es-ES" sz="2000" dirty="0">
                <a:latin typeface="Calibri" panose="020F0502020204030204" pitchFamily="34" charset="0"/>
                <a:cs typeface="Calibri" panose="020F0502020204030204" pitchFamily="34" charset="0"/>
              </a:rPr>
              <a:t> can </a:t>
            </a:r>
            <a:r>
              <a:rPr lang="hr-HR" altLang="es-ES" sz="2000" dirty="0" err="1">
                <a:latin typeface="Calibri" panose="020F0502020204030204" pitchFamily="34" charset="0"/>
                <a:cs typeface="Calibri" panose="020F0502020204030204" pitchFamily="34" charset="0"/>
              </a:rPr>
              <a:t>include</a:t>
            </a:r>
            <a:endParaRPr lang="hr-HR" altLang="es-ES" sz="20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provision of </a:t>
            </a:r>
            <a:r>
              <a:rPr lang="en-US" altLang="es-ES" sz="2000" b="1" dirty="0">
                <a:solidFill>
                  <a:srgbClr val="0CA373"/>
                </a:solidFill>
                <a:latin typeface="Calibri" panose="020F0502020204030204" pitchFamily="34" charset="0"/>
                <a:cs typeface="Calibri" panose="020F0502020204030204" pitchFamily="34" charset="0"/>
              </a:rPr>
              <a:t>healthy breakfasts </a:t>
            </a:r>
            <a:r>
              <a:rPr lang="en-US" altLang="es-ES" sz="2000" dirty="0">
                <a:latin typeface="Calibri" panose="020F0502020204030204" pitchFamily="34" charset="0"/>
                <a:cs typeface="Calibri" panose="020F0502020204030204" pitchFamily="34" charset="0"/>
              </a:rPr>
              <a:t>and </a:t>
            </a:r>
            <a:r>
              <a:rPr lang="en-US" altLang="es-ES" sz="2000" b="1" dirty="0">
                <a:solidFill>
                  <a:srgbClr val="0CA373"/>
                </a:solidFill>
                <a:latin typeface="Calibri" panose="020F0502020204030204" pitchFamily="34" charset="0"/>
                <a:cs typeface="Calibri" panose="020F0502020204030204" pitchFamily="34" charset="0"/>
              </a:rPr>
              <a:t>lunches </a:t>
            </a:r>
            <a:endParaRPr lang="hr-HR" altLang="es-ES" sz="2000" b="1" dirty="0">
              <a:solidFill>
                <a:srgbClr val="0CA373"/>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n-US" altLang="es-ES" sz="2000" dirty="0" err="1">
                <a:latin typeface="Calibri" panose="020F0502020204030204" pitchFamily="34" charset="0"/>
                <a:cs typeface="Calibri" panose="020F0502020204030204" pitchFamily="34" charset="0"/>
              </a:rPr>
              <a:t>organisation</a:t>
            </a:r>
            <a:r>
              <a:rPr lang="en-US" altLang="es-ES" sz="2000" dirty="0">
                <a:latin typeface="Calibri" panose="020F0502020204030204" pitchFamily="34" charset="0"/>
                <a:cs typeface="Calibri" panose="020F0502020204030204" pitchFamily="34" charset="0"/>
              </a:rPr>
              <a:t>‐based or </a:t>
            </a:r>
            <a:r>
              <a:rPr lang="en-US" altLang="es-ES" sz="2000" b="1" dirty="0" err="1">
                <a:solidFill>
                  <a:srgbClr val="0CA373"/>
                </a:solidFill>
                <a:latin typeface="Calibri" panose="020F0502020204030204" pitchFamily="34" charset="0"/>
                <a:cs typeface="Calibri" panose="020F0502020204030204" pitchFamily="34" charset="0"/>
              </a:rPr>
              <a:t>subsidised</a:t>
            </a:r>
            <a:r>
              <a:rPr lang="en-US" altLang="es-ES" sz="2000" b="1" dirty="0">
                <a:solidFill>
                  <a:srgbClr val="0CA373"/>
                </a:solidFill>
                <a:latin typeface="Calibri" panose="020F0502020204030204" pitchFamily="34" charset="0"/>
                <a:cs typeface="Calibri" panose="020F0502020204030204" pitchFamily="34" charset="0"/>
              </a:rPr>
              <a:t> gym</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or</a:t>
            </a:r>
            <a:r>
              <a:rPr lang="hr-HR" altLang="es-ES" sz="2000" dirty="0">
                <a:latin typeface="Calibri" panose="020F0502020204030204" pitchFamily="34" charset="0"/>
                <a:cs typeface="Calibri" panose="020F0502020204030204" pitchFamily="34" charset="0"/>
              </a:rPr>
              <a:t> </a:t>
            </a:r>
            <a:r>
              <a:rPr lang="en-US" altLang="es-ES" sz="2000" b="1" dirty="0">
                <a:solidFill>
                  <a:srgbClr val="0CA373"/>
                </a:solidFill>
                <a:latin typeface="Calibri" panose="020F0502020204030204" pitchFamily="34" charset="0"/>
                <a:cs typeface="Calibri" panose="020F0502020204030204" pitchFamily="34" charset="0"/>
              </a:rPr>
              <a:t>physical exercise </a:t>
            </a:r>
            <a:r>
              <a:rPr lang="en-US" altLang="es-ES" sz="2000" b="1" dirty="0" err="1">
                <a:solidFill>
                  <a:srgbClr val="0CA373"/>
                </a:solidFill>
                <a:latin typeface="Calibri" panose="020F0502020204030204" pitchFamily="34" charset="0"/>
                <a:cs typeface="Calibri" panose="020F0502020204030204" pitchFamily="34" charset="0"/>
              </a:rPr>
              <a:t>programmes</a:t>
            </a:r>
            <a:r>
              <a:rPr lang="en-US" altLang="es-ES" sz="2000" dirty="0">
                <a:latin typeface="Calibri" panose="020F0502020204030204" pitchFamily="34" charset="0"/>
                <a:cs typeface="Calibri" panose="020F0502020204030204" pitchFamily="34" charset="0"/>
              </a:rPr>
              <a:t>, </a:t>
            </a: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6555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Work Life Balance Disorders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263569"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a:t>
            </a:r>
            <a:r>
              <a:rPr lang="hr-HR" sz="2200" spc="50" dirty="0">
                <a:latin typeface="+mj-lt"/>
                <a:cs typeface="Tahoma"/>
              </a:rPr>
              <a:t>4</a:t>
            </a:r>
            <a:r>
              <a:rPr lang="es-ES" sz="2200" spc="50" dirty="0">
                <a:latin typeface="+mj-lt"/>
                <a:cs typeface="Tahoma"/>
              </a:rPr>
              <a:t>.: </a:t>
            </a:r>
            <a:r>
              <a:rPr lang="hr-HR" sz="2200" spc="50" dirty="0" err="1">
                <a:cs typeface="Tahoma"/>
              </a:rPr>
              <a:t>Organisational</a:t>
            </a:r>
            <a:r>
              <a:rPr lang="en-US" sz="2200" spc="50" dirty="0">
                <a:cs typeface="Tahoma"/>
              </a:rPr>
              <a:t> work life balance strategies</a:t>
            </a:r>
            <a:endParaRPr lang="en-GB" sz="2200" dirty="0">
              <a:latin typeface="+mj-lt"/>
              <a:cs typeface="Tahoma"/>
            </a:endParaRPr>
          </a:p>
        </p:txBody>
      </p:sp>
      <p:sp>
        <p:nvSpPr>
          <p:cNvPr id="4" name="Rectángulo 3"/>
          <p:cNvSpPr/>
          <p:nvPr/>
        </p:nvSpPr>
        <p:spPr>
          <a:xfrm>
            <a:off x="318565" y="2525263"/>
            <a:ext cx="11459453" cy="3170099"/>
          </a:xfrm>
          <a:prstGeom prst="rect">
            <a:avLst/>
          </a:prstGeom>
        </p:spPr>
        <p:txBody>
          <a:bodyPr wrap="square">
            <a:spAutoFit/>
          </a:bodyPr>
          <a:lstStyle/>
          <a:p>
            <a:pPr>
              <a:defRPr/>
            </a:pPr>
            <a:r>
              <a:rPr lang="en-GB" altLang="es-ES" sz="2000" b="1" dirty="0">
                <a:latin typeface="Calibri" panose="020F0502020204030204" pitchFamily="34" charset="0"/>
                <a:cs typeface="Calibri" panose="020F0502020204030204" pitchFamily="34" charset="0"/>
              </a:rPr>
              <a:t>Childcare assistance programmes</a:t>
            </a:r>
          </a:p>
          <a:p>
            <a:pPr marL="800100" lvl="1"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800100" lvl="1" indent="-342900">
              <a:lnSpc>
                <a:spcPct val="150000"/>
              </a:lnSpc>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Organisationally sponsored </a:t>
            </a:r>
            <a:r>
              <a:rPr lang="en-GB" altLang="es-ES" sz="2000" b="1" dirty="0">
                <a:solidFill>
                  <a:srgbClr val="0CA373"/>
                </a:solidFill>
                <a:latin typeface="Calibri" panose="020F0502020204030204" pitchFamily="34" charset="0"/>
                <a:cs typeface="Calibri" panose="020F0502020204030204" pitchFamily="34" charset="0"/>
              </a:rPr>
              <a:t>onsite day‐care centres</a:t>
            </a:r>
          </a:p>
          <a:p>
            <a:pPr marL="800100" lvl="1" indent="-342900">
              <a:lnSpc>
                <a:spcPct val="150000"/>
              </a:lnSpc>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Subsidised childcare fees </a:t>
            </a:r>
          </a:p>
          <a:p>
            <a:pPr marL="800100" lvl="1" indent="-342900">
              <a:lnSpc>
                <a:spcPct val="150000"/>
              </a:lnSpc>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Providing information </a:t>
            </a:r>
            <a:r>
              <a:rPr lang="en-GB" altLang="es-ES" sz="2000" dirty="0">
                <a:latin typeface="Calibri" panose="020F0502020204030204" pitchFamily="34" charset="0"/>
                <a:cs typeface="Calibri" panose="020F0502020204030204" pitchFamily="34" charset="0"/>
              </a:rPr>
              <a:t>to help working parents in finding dependable child or elder care</a:t>
            </a:r>
            <a:endParaRPr lang="hr-HR" altLang="es-ES" sz="2000" dirty="0">
              <a:latin typeface="Calibri" panose="020F0502020204030204" pitchFamily="34" charset="0"/>
              <a:cs typeface="Calibri" panose="020F0502020204030204" pitchFamily="34" charset="0"/>
            </a:endParaRPr>
          </a:p>
          <a:p>
            <a:pPr lvl="1">
              <a:lnSpc>
                <a:spcPct val="150000"/>
              </a:lnSpc>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hr-HR" altLang="es-ES" sz="2000" dirty="0" err="1">
                <a:latin typeface="Calibri" panose="020F0502020204030204" pitchFamily="34" charset="0"/>
                <a:cs typeface="Calibri" panose="020F0502020204030204" pitchFamily="34" charset="0"/>
              </a:rPr>
              <a:t>Assistance</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programmes</a:t>
            </a:r>
            <a:r>
              <a:rPr lang="hr-HR" altLang="es-ES" sz="2000" dirty="0">
                <a:latin typeface="Calibri" panose="020F0502020204030204" pitchFamily="34" charset="0"/>
                <a:cs typeface="Calibri" panose="020F0502020204030204" pitchFamily="34" charset="0"/>
              </a:rPr>
              <a:t> can </a:t>
            </a:r>
            <a:r>
              <a:rPr lang="hr-HR" altLang="es-ES" sz="2000" dirty="0" err="1">
                <a:latin typeface="Calibri" panose="020F0502020204030204" pitchFamily="34" charset="0"/>
                <a:cs typeface="Calibri" panose="020F0502020204030204" pitchFamily="34" charset="0"/>
              </a:rPr>
              <a:t>be</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related</a:t>
            </a:r>
            <a:r>
              <a:rPr lang="hr-HR" altLang="es-ES" sz="2000" dirty="0">
                <a:latin typeface="Calibri" panose="020F0502020204030204" pitchFamily="34" charset="0"/>
                <a:cs typeface="Calibri" panose="020F0502020204030204" pitchFamily="34" charset="0"/>
              </a:rPr>
              <a:t> to </a:t>
            </a:r>
            <a:r>
              <a:rPr lang="en-GB" altLang="es-ES" sz="2000" dirty="0">
                <a:latin typeface="Calibri" panose="020F0502020204030204" pitchFamily="34" charset="0"/>
                <a:cs typeface="Calibri" panose="020F0502020204030204" pitchFamily="34" charset="0"/>
              </a:rPr>
              <a:t>higher employee satisfaction, better work climate, higher employee commitment scores and lower turnover intention (</a:t>
            </a:r>
            <a:r>
              <a:rPr lang="en-GB" altLang="es-ES" sz="2000" dirty="0" err="1">
                <a:latin typeface="Calibri" panose="020F0502020204030204" pitchFamily="34" charset="0"/>
                <a:cs typeface="Calibri" panose="020F0502020204030204" pitchFamily="34" charset="0"/>
              </a:rPr>
              <a:t>Zedeck</a:t>
            </a:r>
            <a:r>
              <a:rPr lang="en-GB" altLang="es-ES" sz="2000" dirty="0">
                <a:latin typeface="Calibri" panose="020F0502020204030204" pitchFamily="34" charset="0"/>
                <a:cs typeface="Calibri" panose="020F0502020204030204" pitchFamily="34" charset="0"/>
              </a:rPr>
              <a:t> and Mosier, 1990). </a:t>
            </a:r>
          </a:p>
        </p:txBody>
      </p:sp>
    </p:spTree>
    <p:extLst>
      <p:ext uri="{BB962C8B-B14F-4D97-AF65-F5344CB8AC3E}">
        <p14:creationId xmlns:p14="http://schemas.microsoft.com/office/powerpoint/2010/main" val="828783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Work Life Balance Disorders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263569"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a:t>
            </a:r>
            <a:r>
              <a:rPr lang="hr-HR" sz="2200" spc="50" dirty="0">
                <a:latin typeface="+mj-lt"/>
                <a:cs typeface="Tahoma"/>
              </a:rPr>
              <a:t>4</a:t>
            </a:r>
            <a:r>
              <a:rPr lang="es-ES" sz="2200" spc="50" dirty="0">
                <a:latin typeface="+mj-lt"/>
                <a:cs typeface="Tahoma"/>
              </a:rPr>
              <a:t>.: </a:t>
            </a:r>
            <a:r>
              <a:rPr lang="hr-HR" sz="2200" spc="50" dirty="0" err="1">
                <a:cs typeface="Tahoma"/>
              </a:rPr>
              <a:t>Organisational</a:t>
            </a:r>
            <a:r>
              <a:rPr lang="en-US" sz="2200" spc="50" dirty="0">
                <a:cs typeface="Tahoma"/>
              </a:rPr>
              <a:t> work life balance strategies</a:t>
            </a:r>
            <a:endParaRPr lang="en-GB" sz="2200" dirty="0">
              <a:latin typeface="+mj-lt"/>
              <a:cs typeface="Tahoma"/>
            </a:endParaRPr>
          </a:p>
        </p:txBody>
      </p:sp>
      <p:sp>
        <p:nvSpPr>
          <p:cNvPr id="4" name="Rectángulo 3"/>
          <p:cNvSpPr/>
          <p:nvPr/>
        </p:nvSpPr>
        <p:spPr>
          <a:xfrm>
            <a:off x="318565" y="2525263"/>
            <a:ext cx="11459453" cy="2554545"/>
          </a:xfrm>
          <a:prstGeom prst="rect">
            <a:avLst/>
          </a:prstGeom>
        </p:spPr>
        <p:txBody>
          <a:bodyPr wrap="square">
            <a:spAutoFit/>
          </a:bodyPr>
          <a:lstStyle/>
          <a:p>
            <a:pPr>
              <a:defRPr/>
            </a:pPr>
            <a:r>
              <a:rPr lang="hr-HR" altLang="es-ES" sz="2000" b="1" dirty="0">
                <a:latin typeface="Calibri" panose="020F0502020204030204" pitchFamily="34" charset="0"/>
                <a:cs typeface="Calibri" panose="020F0502020204030204" pitchFamily="34" charset="0"/>
              </a:rPr>
              <a:t>P</a:t>
            </a:r>
            <a:r>
              <a:rPr lang="en-US" altLang="es-ES" sz="2000" b="1" dirty="0" err="1">
                <a:latin typeface="Calibri" panose="020F0502020204030204" pitchFamily="34" charset="0"/>
                <a:cs typeface="Calibri" panose="020F0502020204030204" pitchFamily="34" charset="0"/>
              </a:rPr>
              <a:t>rovision</a:t>
            </a:r>
            <a:r>
              <a:rPr lang="en-US" altLang="es-ES" sz="2000" b="1" dirty="0">
                <a:latin typeface="Calibri" panose="020F0502020204030204" pitchFamily="34" charset="0"/>
                <a:cs typeface="Calibri" panose="020F0502020204030204" pitchFamily="34" charset="0"/>
              </a:rPr>
              <a:t> of leave as required to meet family needs</a:t>
            </a:r>
            <a:r>
              <a:rPr lang="hr-HR" altLang="es-ES" sz="2000" b="1" dirty="0">
                <a:latin typeface="Calibri" panose="020F0502020204030204" pitchFamily="34" charset="0"/>
                <a:cs typeface="Calibri" panose="020F0502020204030204" pitchFamily="34" charset="0"/>
              </a:rPr>
              <a:t> and </a:t>
            </a:r>
            <a:r>
              <a:rPr lang="en-US" altLang="es-ES" sz="2000" b="1" dirty="0" err="1">
                <a:latin typeface="Calibri" panose="020F0502020204030204" pitchFamily="34" charset="0"/>
                <a:cs typeface="Calibri" panose="020F0502020204030204" pitchFamily="34" charset="0"/>
              </a:rPr>
              <a:t>organisational</a:t>
            </a:r>
            <a:r>
              <a:rPr lang="en-US" altLang="es-ES" sz="2000" b="1" dirty="0">
                <a:latin typeface="Calibri" panose="020F0502020204030204" pitchFamily="34" charset="0"/>
                <a:cs typeface="Calibri" panose="020F0502020204030204" pitchFamily="34" charset="0"/>
              </a:rPr>
              <a:t> understanding and support</a:t>
            </a:r>
          </a:p>
          <a:p>
            <a:pPr marL="800100" lvl="1"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US" altLang="es-ES" sz="2000" b="1" dirty="0">
                <a:solidFill>
                  <a:srgbClr val="0CA373"/>
                </a:solidFill>
                <a:latin typeface="Calibri" panose="020F0502020204030204" pitchFamily="34" charset="0"/>
                <a:cs typeface="Calibri" panose="020F0502020204030204" pitchFamily="34" charset="0"/>
              </a:rPr>
              <a:t>Leave provision </a:t>
            </a:r>
            <a:r>
              <a:rPr lang="en-US" altLang="es-ES" sz="2000" dirty="0">
                <a:latin typeface="Calibri" panose="020F0502020204030204" pitchFamily="34" charset="0"/>
                <a:cs typeface="Calibri" panose="020F0502020204030204" pitchFamily="34" charset="0"/>
              </a:rPr>
              <a:t>tends to be either enforced by legislative</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devices or</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informally arranged</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depending</a:t>
            </a:r>
            <a:r>
              <a:rPr lang="hr-HR" altLang="es-ES" sz="2000" dirty="0">
                <a:latin typeface="Calibri" panose="020F0502020204030204" pitchFamily="34" charset="0"/>
                <a:cs typeface="Calibri" panose="020F0502020204030204" pitchFamily="34" charset="0"/>
              </a:rPr>
              <a:t> on </a:t>
            </a:r>
            <a:r>
              <a:rPr lang="hr-HR" altLang="es-ES" sz="2000" dirty="0" err="1">
                <a:latin typeface="Calibri" panose="020F0502020204030204" pitchFamily="34" charset="0"/>
                <a:cs typeface="Calibri" panose="020F0502020204030204" pitchFamily="34" charset="0"/>
              </a:rPr>
              <a:t>the</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environment</a:t>
            </a:r>
            <a:endParaRPr lang="hr-HR"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hr-HR" altLang="es-ES" sz="2000" b="1" dirty="0" err="1">
                <a:solidFill>
                  <a:srgbClr val="0CA373"/>
                </a:solidFill>
                <a:latin typeface="Calibri" panose="020F0502020204030204" pitchFamily="34" charset="0"/>
                <a:cs typeface="Calibri" panose="020F0502020204030204" pitchFamily="34" charset="0"/>
              </a:rPr>
              <a:t>O</a:t>
            </a:r>
            <a:r>
              <a:rPr lang="en-US" altLang="es-ES" sz="2000" b="1" dirty="0" err="1">
                <a:solidFill>
                  <a:srgbClr val="0CA373"/>
                </a:solidFill>
                <a:latin typeface="Calibri" panose="020F0502020204030204" pitchFamily="34" charset="0"/>
                <a:cs typeface="Calibri" panose="020F0502020204030204" pitchFamily="34" charset="0"/>
              </a:rPr>
              <a:t>rganisational</a:t>
            </a:r>
            <a:r>
              <a:rPr lang="en-US" altLang="es-ES" sz="2000" b="1" dirty="0">
                <a:solidFill>
                  <a:srgbClr val="0CA373"/>
                </a:solidFill>
                <a:latin typeface="Calibri" panose="020F0502020204030204" pitchFamily="34" charset="0"/>
                <a:cs typeface="Calibri" panose="020F0502020204030204" pitchFamily="34" charset="0"/>
              </a:rPr>
              <a:t> understanding </a:t>
            </a:r>
            <a:r>
              <a:rPr lang="en-US" altLang="es-ES" sz="2000" dirty="0">
                <a:latin typeface="Calibri" panose="020F0502020204030204" pitchFamily="34" charset="0"/>
                <a:cs typeface="Calibri" panose="020F0502020204030204" pitchFamily="34" charset="0"/>
              </a:rPr>
              <a:t>and </a:t>
            </a:r>
            <a:r>
              <a:rPr lang="en-US" altLang="es-ES" sz="2000" b="1" dirty="0">
                <a:solidFill>
                  <a:srgbClr val="0CA373"/>
                </a:solidFill>
                <a:latin typeface="Calibri" panose="020F0502020204030204" pitchFamily="34" charset="0"/>
                <a:cs typeface="Calibri" panose="020F0502020204030204" pitchFamily="34" charset="0"/>
              </a:rPr>
              <a:t>managerial support </a:t>
            </a:r>
            <a:r>
              <a:rPr lang="en-US" altLang="es-ES" sz="2000" dirty="0">
                <a:latin typeface="Calibri" panose="020F0502020204030204" pitchFamily="34" charset="0"/>
                <a:cs typeface="Calibri" panose="020F0502020204030204" pitchFamily="34" charset="0"/>
              </a:rPr>
              <a:t>reduce work‐family conflict and</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improve employee wellbeing. </a:t>
            </a:r>
            <a:endParaRPr lang="hr-HR"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27763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20667" y="1848819"/>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91306" y="2487038"/>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54607" y="3168484"/>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91306" y="3877420"/>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91305" y="455886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69501" y="2343340"/>
            <a:ext cx="8156616" cy="707886"/>
          </a:xfrm>
          <a:prstGeom prst="rect">
            <a:avLst/>
          </a:prstGeom>
          <a:noFill/>
        </p:spPr>
        <p:txBody>
          <a:bodyPr wrap="square" rtlCol="0">
            <a:spAutoFit/>
          </a:bodyPr>
          <a:lstStyle/>
          <a:p>
            <a:r>
              <a:rPr lang="hr-HR" sz="2000" b="1" i="1" dirty="0" err="1">
                <a:solidFill>
                  <a:srgbClr val="0CA373"/>
                </a:solidFill>
              </a:rPr>
              <a:t>Work</a:t>
            </a:r>
            <a:r>
              <a:rPr lang="hr-HR" sz="2000" b="1" i="1" dirty="0">
                <a:solidFill>
                  <a:srgbClr val="0CA373"/>
                </a:solidFill>
              </a:rPr>
              <a:t> </a:t>
            </a:r>
            <a:r>
              <a:rPr lang="hr-HR" sz="2000" b="1" i="1" dirty="0" err="1">
                <a:solidFill>
                  <a:srgbClr val="0CA373"/>
                </a:solidFill>
              </a:rPr>
              <a:t>life</a:t>
            </a:r>
            <a:r>
              <a:rPr lang="hr-HR" sz="2000" b="1" i="1" dirty="0">
                <a:solidFill>
                  <a:srgbClr val="0CA373"/>
                </a:solidFill>
              </a:rPr>
              <a:t> </a:t>
            </a:r>
            <a:r>
              <a:rPr lang="hr-HR" sz="2000" b="1" i="1" dirty="0" err="1">
                <a:solidFill>
                  <a:srgbClr val="0CA373"/>
                </a:solidFill>
              </a:rPr>
              <a:t>balance</a:t>
            </a:r>
            <a:r>
              <a:rPr lang="hr-HR" sz="2000" b="1" i="1" dirty="0">
                <a:solidFill>
                  <a:srgbClr val="0CA373"/>
                </a:solidFill>
              </a:rPr>
              <a:t> </a:t>
            </a:r>
            <a:r>
              <a:rPr lang="hr-HR" sz="2000" b="1" i="1" dirty="0" err="1">
                <a:solidFill>
                  <a:srgbClr val="0CA373"/>
                </a:solidFill>
              </a:rPr>
              <a:t>is</a:t>
            </a:r>
            <a:r>
              <a:rPr lang="hr-HR" sz="2000" b="1" i="1" dirty="0">
                <a:solidFill>
                  <a:srgbClr val="0CA373"/>
                </a:solidFill>
              </a:rPr>
              <a:t> </a:t>
            </a:r>
            <a:r>
              <a:rPr lang="hr-HR" altLang="es-ES" sz="2000" b="1" i="1" dirty="0">
                <a:solidFill>
                  <a:srgbClr val="0CA373"/>
                </a:solidFill>
                <a:latin typeface="Calibri" panose="020F0502020204030204" pitchFamily="34" charset="0"/>
                <a:cs typeface="Calibri" panose="020F0502020204030204" pitchFamily="34" charset="0"/>
              </a:rPr>
              <a:t>a</a:t>
            </a:r>
            <a:r>
              <a:rPr lang="en-GB" altLang="es-ES" sz="2000" b="1" i="1" dirty="0">
                <a:solidFill>
                  <a:srgbClr val="0CA373"/>
                </a:solidFill>
                <a:latin typeface="Calibri" panose="020F0502020204030204" pitchFamily="34" charset="0"/>
                <a:cs typeface="Calibri" panose="020F0502020204030204" pitchFamily="34" charset="0"/>
              </a:rPr>
              <a:t> good functioning </a:t>
            </a:r>
            <a:r>
              <a:rPr lang="hr-HR" altLang="es-ES" sz="2000" b="1" i="1" dirty="0" err="1">
                <a:solidFill>
                  <a:srgbClr val="0CA373"/>
                </a:solidFill>
                <a:latin typeface="Calibri" panose="020F0502020204030204" pitchFamily="34" charset="0"/>
                <a:cs typeface="Calibri" panose="020F0502020204030204" pitchFamily="34" charset="0"/>
              </a:rPr>
              <a:t>in</a:t>
            </a:r>
            <a:r>
              <a:rPr lang="en-GB" altLang="es-ES" sz="2000" b="1" i="1" dirty="0">
                <a:solidFill>
                  <a:srgbClr val="0CA373"/>
                </a:solidFill>
                <a:latin typeface="Calibri" panose="020F0502020204030204" pitchFamily="34" charset="0"/>
                <a:cs typeface="Calibri" panose="020F0502020204030204" pitchFamily="34" charset="0"/>
              </a:rPr>
              <a:t> multiple roles among work and non‐work (family or personal) domains</a:t>
            </a:r>
            <a:r>
              <a:rPr lang="hr-HR" sz="2000" b="1" i="1" dirty="0">
                <a:solidFill>
                  <a:srgbClr val="0CA373"/>
                </a:solidFill>
              </a:rPr>
              <a:t> </a:t>
            </a:r>
            <a:endParaRPr lang="en-GB" sz="2000" b="1" i="1" dirty="0">
              <a:solidFill>
                <a:srgbClr val="0CA373"/>
              </a:solidFill>
            </a:endParaRPr>
          </a:p>
        </p:txBody>
      </p:sp>
      <p:sp>
        <p:nvSpPr>
          <p:cNvPr id="12" name="CuadroTexto 11"/>
          <p:cNvSpPr txBox="1"/>
          <p:nvPr/>
        </p:nvSpPr>
        <p:spPr>
          <a:xfrm>
            <a:off x="1669501" y="3059436"/>
            <a:ext cx="7829070" cy="707886"/>
          </a:xfrm>
          <a:prstGeom prst="rect">
            <a:avLst/>
          </a:prstGeom>
          <a:noFill/>
        </p:spPr>
        <p:txBody>
          <a:bodyPr wrap="square" rtlCol="0">
            <a:spAutoFit/>
          </a:bodyPr>
          <a:lstStyle/>
          <a:p>
            <a:r>
              <a:rPr lang="hr-HR" sz="2000" b="1" i="1" dirty="0" err="1">
                <a:solidFill>
                  <a:srgbClr val="0CA373"/>
                </a:solidFill>
              </a:rPr>
              <a:t>Work</a:t>
            </a:r>
            <a:r>
              <a:rPr lang="hr-HR" sz="2000" b="1" i="1" dirty="0">
                <a:solidFill>
                  <a:srgbClr val="0CA373"/>
                </a:solidFill>
              </a:rPr>
              <a:t> </a:t>
            </a:r>
            <a:r>
              <a:rPr lang="hr-HR" sz="2000" b="1" i="1" dirty="0" err="1">
                <a:solidFill>
                  <a:srgbClr val="0CA373"/>
                </a:solidFill>
              </a:rPr>
              <a:t>life</a:t>
            </a:r>
            <a:r>
              <a:rPr lang="hr-HR" sz="2000" b="1" i="1" dirty="0">
                <a:solidFill>
                  <a:srgbClr val="0CA373"/>
                </a:solidFill>
              </a:rPr>
              <a:t> </a:t>
            </a:r>
            <a:r>
              <a:rPr lang="hr-HR" sz="2000" b="1" i="1" dirty="0" err="1">
                <a:solidFill>
                  <a:srgbClr val="0CA373"/>
                </a:solidFill>
              </a:rPr>
              <a:t>balance</a:t>
            </a:r>
            <a:r>
              <a:rPr lang="hr-HR" sz="2000" b="1" i="1" dirty="0">
                <a:solidFill>
                  <a:srgbClr val="0CA373"/>
                </a:solidFill>
              </a:rPr>
              <a:t> </a:t>
            </a:r>
            <a:r>
              <a:rPr lang="hr-HR" sz="2000" b="1" i="1" dirty="0" err="1">
                <a:solidFill>
                  <a:srgbClr val="0CA373"/>
                </a:solidFill>
              </a:rPr>
              <a:t>disorders</a:t>
            </a:r>
            <a:r>
              <a:rPr lang="hr-HR" sz="2000" b="1" i="1" dirty="0">
                <a:solidFill>
                  <a:srgbClr val="0CA373"/>
                </a:solidFill>
              </a:rPr>
              <a:t> </a:t>
            </a:r>
            <a:r>
              <a:rPr lang="hr-HR" sz="2000" b="1" i="1" dirty="0" err="1">
                <a:solidFill>
                  <a:srgbClr val="0CA373"/>
                </a:solidFill>
              </a:rPr>
              <a:t>arise</a:t>
            </a:r>
            <a:r>
              <a:rPr lang="hr-HR" sz="2000" b="1" i="1" dirty="0">
                <a:solidFill>
                  <a:srgbClr val="0CA373"/>
                </a:solidFill>
              </a:rPr>
              <a:t> </a:t>
            </a:r>
            <a:r>
              <a:rPr lang="hr-HR" sz="2000" b="1" i="1" dirty="0" err="1">
                <a:solidFill>
                  <a:srgbClr val="0CA373"/>
                </a:solidFill>
              </a:rPr>
              <a:t>because</a:t>
            </a:r>
            <a:r>
              <a:rPr lang="hr-HR" sz="2000" b="1" i="1" dirty="0">
                <a:solidFill>
                  <a:srgbClr val="0CA373"/>
                </a:solidFill>
              </a:rPr>
              <a:t> </a:t>
            </a:r>
            <a:r>
              <a:rPr lang="hr-HR" sz="2000" b="1" i="1" dirty="0" err="1">
                <a:solidFill>
                  <a:srgbClr val="0CA373"/>
                </a:solidFill>
              </a:rPr>
              <a:t>of</a:t>
            </a:r>
            <a:r>
              <a:rPr lang="hr-HR" sz="2000" b="1" i="1" dirty="0">
                <a:solidFill>
                  <a:srgbClr val="0CA373"/>
                </a:solidFill>
              </a:rPr>
              <a:t> </a:t>
            </a:r>
            <a:r>
              <a:rPr lang="hr-HR" sz="2000" b="1" i="1" dirty="0" err="1">
                <a:solidFill>
                  <a:srgbClr val="0CA373"/>
                </a:solidFill>
              </a:rPr>
              <a:t>the</a:t>
            </a:r>
            <a:r>
              <a:rPr lang="hr-HR" sz="2000" b="1" i="1" dirty="0">
                <a:solidFill>
                  <a:srgbClr val="0CA373"/>
                </a:solidFill>
              </a:rPr>
              <a:t> i</a:t>
            </a:r>
            <a:r>
              <a:rPr lang="en-US" sz="2000" b="1" i="1" dirty="0" err="1">
                <a:solidFill>
                  <a:srgbClr val="0CA373"/>
                </a:solidFill>
              </a:rPr>
              <a:t>nterference</a:t>
            </a:r>
            <a:r>
              <a:rPr lang="en-US" sz="2000" b="1" i="1" dirty="0">
                <a:solidFill>
                  <a:srgbClr val="0CA373"/>
                </a:solidFill>
              </a:rPr>
              <a:t> between</a:t>
            </a:r>
          </a:p>
          <a:p>
            <a:r>
              <a:rPr lang="en-US" sz="2000" b="1" i="1" dirty="0">
                <a:solidFill>
                  <a:srgbClr val="0CA373"/>
                </a:solidFill>
              </a:rPr>
              <a:t>work and non</a:t>
            </a:r>
            <a:r>
              <a:rPr lang="hr-HR" sz="2000" b="1" i="1" dirty="0">
                <a:solidFill>
                  <a:srgbClr val="0CA373"/>
                </a:solidFill>
              </a:rPr>
              <a:t>-</a:t>
            </a:r>
            <a:r>
              <a:rPr lang="en-US" sz="2000" b="1" i="1" dirty="0">
                <a:solidFill>
                  <a:srgbClr val="0CA373"/>
                </a:solidFill>
              </a:rPr>
              <a:t>work lives</a:t>
            </a:r>
          </a:p>
        </p:txBody>
      </p:sp>
      <p:sp>
        <p:nvSpPr>
          <p:cNvPr id="13" name="CuadroTexto 12"/>
          <p:cNvSpPr txBox="1"/>
          <p:nvPr/>
        </p:nvSpPr>
        <p:spPr>
          <a:xfrm>
            <a:off x="1659885" y="3813593"/>
            <a:ext cx="7838686" cy="707886"/>
          </a:xfrm>
          <a:prstGeom prst="rect">
            <a:avLst/>
          </a:prstGeom>
          <a:noFill/>
        </p:spPr>
        <p:txBody>
          <a:bodyPr wrap="square" rtlCol="0">
            <a:spAutoFit/>
          </a:bodyPr>
          <a:lstStyle/>
          <a:p>
            <a:r>
              <a:rPr lang="hr-HR" sz="2000" b="1" i="1" dirty="0" err="1">
                <a:solidFill>
                  <a:srgbClr val="0CA373"/>
                </a:solidFill>
              </a:rPr>
              <a:t>Work</a:t>
            </a:r>
            <a:r>
              <a:rPr lang="hr-HR" sz="2000" b="1" i="1" dirty="0">
                <a:solidFill>
                  <a:srgbClr val="0CA373"/>
                </a:solidFill>
              </a:rPr>
              <a:t> </a:t>
            </a:r>
            <a:r>
              <a:rPr lang="hr-HR" sz="2000" b="1" i="1" dirty="0" err="1">
                <a:solidFill>
                  <a:srgbClr val="0CA373"/>
                </a:solidFill>
              </a:rPr>
              <a:t>life</a:t>
            </a:r>
            <a:r>
              <a:rPr lang="hr-HR" sz="2000" b="1" i="1" dirty="0">
                <a:solidFill>
                  <a:srgbClr val="0CA373"/>
                </a:solidFill>
              </a:rPr>
              <a:t> </a:t>
            </a:r>
            <a:r>
              <a:rPr lang="hr-HR" sz="2000" b="1" i="1" dirty="0" err="1">
                <a:solidFill>
                  <a:srgbClr val="0CA373"/>
                </a:solidFill>
              </a:rPr>
              <a:t>balance</a:t>
            </a:r>
            <a:r>
              <a:rPr lang="hr-HR" sz="2000" b="1" i="1" dirty="0">
                <a:solidFill>
                  <a:srgbClr val="0CA373"/>
                </a:solidFill>
              </a:rPr>
              <a:t> </a:t>
            </a:r>
            <a:r>
              <a:rPr lang="hr-HR" sz="2000" b="1" i="1" dirty="0" err="1">
                <a:solidFill>
                  <a:srgbClr val="0CA373"/>
                </a:solidFill>
              </a:rPr>
              <a:t>conflict</a:t>
            </a:r>
            <a:r>
              <a:rPr lang="hr-HR" sz="2000" b="1" i="1" dirty="0">
                <a:solidFill>
                  <a:srgbClr val="0CA373"/>
                </a:solidFill>
              </a:rPr>
              <a:t> can </a:t>
            </a:r>
            <a:r>
              <a:rPr lang="hr-HR" sz="2000" b="1" i="1" dirty="0" err="1">
                <a:solidFill>
                  <a:srgbClr val="0CA373"/>
                </a:solidFill>
              </a:rPr>
              <a:t>be</a:t>
            </a:r>
            <a:r>
              <a:rPr lang="hr-HR" sz="2000" b="1" i="1" dirty="0">
                <a:solidFill>
                  <a:srgbClr val="0CA373"/>
                </a:solidFill>
              </a:rPr>
              <a:t> </a:t>
            </a:r>
            <a:r>
              <a:rPr lang="hr-HR" sz="2000" b="1" i="1" dirty="0" err="1">
                <a:solidFill>
                  <a:srgbClr val="0CA373"/>
                </a:solidFill>
              </a:rPr>
              <a:t>reduced</a:t>
            </a:r>
            <a:r>
              <a:rPr lang="hr-HR" sz="2000" b="1" i="1" dirty="0">
                <a:solidFill>
                  <a:srgbClr val="0CA373"/>
                </a:solidFill>
              </a:rPr>
              <a:t> at </a:t>
            </a:r>
            <a:r>
              <a:rPr lang="hr-HR" sz="2000" b="1" i="1" dirty="0" err="1">
                <a:solidFill>
                  <a:srgbClr val="0CA373"/>
                </a:solidFill>
              </a:rPr>
              <a:t>individual</a:t>
            </a:r>
            <a:r>
              <a:rPr lang="hr-HR" sz="2000" b="1" i="1" dirty="0">
                <a:solidFill>
                  <a:srgbClr val="0CA373"/>
                </a:solidFill>
              </a:rPr>
              <a:t> and </a:t>
            </a:r>
            <a:r>
              <a:rPr lang="hr-HR" sz="2000" b="1" i="1" dirty="0" err="1">
                <a:solidFill>
                  <a:srgbClr val="0CA373"/>
                </a:solidFill>
              </a:rPr>
              <a:t>organisational</a:t>
            </a:r>
            <a:r>
              <a:rPr lang="hr-HR" sz="2000" b="1" i="1" dirty="0">
                <a:solidFill>
                  <a:srgbClr val="0CA373"/>
                </a:solidFill>
              </a:rPr>
              <a:t> </a:t>
            </a:r>
            <a:r>
              <a:rPr lang="hr-HR" sz="2000" b="1" i="1" dirty="0" err="1">
                <a:solidFill>
                  <a:srgbClr val="0CA373"/>
                </a:solidFill>
              </a:rPr>
              <a:t>level</a:t>
            </a:r>
            <a:endParaRPr lang="en-US" sz="2000" b="1" i="1" dirty="0">
              <a:solidFill>
                <a:srgbClr val="0CA373"/>
              </a:solidFill>
            </a:endParaRPr>
          </a:p>
        </p:txBody>
      </p:sp>
      <p:sp>
        <p:nvSpPr>
          <p:cNvPr id="14" name="CuadroTexto 13"/>
          <p:cNvSpPr txBox="1"/>
          <p:nvPr/>
        </p:nvSpPr>
        <p:spPr>
          <a:xfrm>
            <a:off x="1632803" y="4523665"/>
            <a:ext cx="8081565" cy="1015663"/>
          </a:xfrm>
          <a:prstGeom prst="rect">
            <a:avLst/>
          </a:prstGeom>
          <a:noFill/>
        </p:spPr>
        <p:txBody>
          <a:bodyPr wrap="square" rtlCol="0">
            <a:spAutoFit/>
          </a:bodyPr>
          <a:lstStyle/>
          <a:p>
            <a:r>
              <a:rPr lang="en-US" sz="2000" b="1" i="1" dirty="0">
                <a:solidFill>
                  <a:srgbClr val="0CA373"/>
                </a:solidFill>
              </a:rPr>
              <a:t>Employees working in family‐supportive environments, experience lower stress and less work‐family conflict, leading to greater</a:t>
            </a:r>
            <a:r>
              <a:rPr lang="hr-HR" sz="2000" b="1" i="1" dirty="0">
                <a:solidFill>
                  <a:srgbClr val="0CA373"/>
                </a:solidFill>
              </a:rPr>
              <a:t> </a:t>
            </a:r>
            <a:r>
              <a:rPr lang="hr-HR" sz="2000" b="1" i="1" dirty="0" err="1">
                <a:solidFill>
                  <a:srgbClr val="0CA373"/>
                </a:solidFill>
              </a:rPr>
              <a:t>both</a:t>
            </a:r>
            <a:r>
              <a:rPr lang="hr-HR" sz="2000" b="1" i="1" dirty="0">
                <a:solidFill>
                  <a:srgbClr val="0CA373"/>
                </a:solidFill>
              </a:rPr>
              <a:t> </a:t>
            </a:r>
            <a:r>
              <a:rPr lang="en-US" sz="2000" b="1" i="1" dirty="0">
                <a:solidFill>
                  <a:srgbClr val="0CA373"/>
                </a:solidFill>
              </a:rPr>
              <a:t>job and family satisfaction</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GB" sz="4800" kern="0" spc="-150" dirty="0">
                <a:solidFill>
                  <a:prstClr val="black"/>
                </a:solidFill>
                <a:latin typeface="Calibri Light" panose="020F0302020204030204"/>
                <a:ea typeface="Tahoma" panose="020B0604030504040204" pitchFamily="34" charset="0"/>
                <a:cs typeface="Tahoma" panose="020B0604030504040204" pitchFamily="34" charset="0"/>
              </a:rPr>
              <a:t>Assessment 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3239610" cy="2308324"/>
          </a:xfrm>
          <a:prstGeom prst="rect">
            <a:avLst/>
          </a:prstGeom>
          <a:noFill/>
        </p:spPr>
        <p:txBody>
          <a:bodyPr wrap="square" rtlCol="0">
            <a:spAutoFit/>
          </a:bodyPr>
          <a:lstStyle/>
          <a:p>
            <a:pPr marL="342900" indent="-342900">
              <a:buFontTx/>
              <a:buAutoNum type="arabicPeriod"/>
            </a:pPr>
            <a:r>
              <a:rPr lang="hr-HR" b="1" dirty="0" err="1">
                <a:solidFill>
                  <a:prstClr val="black"/>
                </a:solidFill>
              </a:rPr>
              <a:t>Work</a:t>
            </a:r>
            <a:r>
              <a:rPr lang="hr-HR" b="1" dirty="0">
                <a:solidFill>
                  <a:prstClr val="black"/>
                </a:solidFill>
              </a:rPr>
              <a:t> </a:t>
            </a:r>
            <a:r>
              <a:rPr lang="hr-HR" b="1" dirty="0" err="1">
                <a:solidFill>
                  <a:prstClr val="black"/>
                </a:solidFill>
              </a:rPr>
              <a:t>life</a:t>
            </a:r>
            <a:r>
              <a:rPr lang="hr-HR" b="1" dirty="0">
                <a:solidFill>
                  <a:prstClr val="black"/>
                </a:solidFill>
              </a:rPr>
              <a:t> </a:t>
            </a:r>
            <a:r>
              <a:rPr lang="hr-HR" b="1" dirty="0" err="1">
                <a:solidFill>
                  <a:prstClr val="black"/>
                </a:solidFill>
              </a:rPr>
              <a:t>balance</a:t>
            </a:r>
            <a:r>
              <a:rPr lang="hr-HR" b="1" dirty="0">
                <a:solidFill>
                  <a:prstClr val="black"/>
                </a:solidFill>
              </a:rPr>
              <a:t> </a:t>
            </a:r>
            <a:r>
              <a:rPr lang="hr-HR" b="1" dirty="0" err="1">
                <a:solidFill>
                  <a:prstClr val="black"/>
                </a:solidFill>
              </a:rPr>
              <a:t>disorder</a:t>
            </a:r>
            <a:r>
              <a:rPr lang="hr-HR" b="1" dirty="0">
                <a:solidFill>
                  <a:prstClr val="black"/>
                </a:solidFill>
              </a:rPr>
              <a:t> </a:t>
            </a:r>
            <a:r>
              <a:rPr lang="hr-HR" b="1" dirty="0" err="1">
                <a:solidFill>
                  <a:prstClr val="black"/>
                </a:solidFill>
              </a:rPr>
              <a:t>arises</a:t>
            </a:r>
            <a:r>
              <a:rPr lang="hr-HR" b="1" dirty="0">
                <a:solidFill>
                  <a:prstClr val="black"/>
                </a:solidFill>
              </a:rPr>
              <a:t> </a:t>
            </a:r>
            <a:r>
              <a:rPr lang="hr-HR" b="1" dirty="0" err="1">
                <a:solidFill>
                  <a:prstClr val="black"/>
                </a:solidFill>
              </a:rPr>
              <a:t>because</a:t>
            </a:r>
            <a:r>
              <a:rPr lang="hr-HR" b="1" dirty="0">
                <a:solidFill>
                  <a:prstClr val="black"/>
                </a:solidFill>
              </a:rPr>
              <a:t> </a:t>
            </a:r>
            <a:r>
              <a:rPr lang="hr-HR" b="1" dirty="0" err="1">
                <a:solidFill>
                  <a:prstClr val="black"/>
                </a:solidFill>
              </a:rPr>
              <a:t>of</a:t>
            </a:r>
            <a:r>
              <a:rPr lang="en-GB" b="1" dirty="0">
                <a:solidFill>
                  <a:prstClr val="black"/>
                </a:solidFill>
              </a:rPr>
              <a:t>:</a:t>
            </a:r>
            <a:endParaRPr lang="en-GB" dirty="0">
              <a:solidFill>
                <a:prstClr val="black"/>
              </a:solidFill>
            </a:endParaRPr>
          </a:p>
          <a:p>
            <a:pPr marL="271463" indent="-271463"/>
            <a:r>
              <a:rPr lang="en-GB" dirty="0">
                <a:solidFill>
                  <a:prstClr val="black"/>
                </a:solidFill>
              </a:rPr>
              <a:t>a.- </a:t>
            </a:r>
            <a:r>
              <a:rPr lang="hr-HR" dirty="0" err="1"/>
              <a:t>good</a:t>
            </a:r>
            <a:r>
              <a:rPr lang="hr-HR" dirty="0"/>
              <a:t> </a:t>
            </a:r>
            <a:r>
              <a:rPr lang="hr-HR" dirty="0" err="1"/>
              <a:t>functioning</a:t>
            </a:r>
            <a:r>
              <a:rPr lang="hr-HR" dirty="0"/>
              <a:t> </a:t>
            </a:r>
            <a:r>
              <a:rPr lang="hr-HR" dirty="0" err="1"/>
              <a:t>in</a:t>
            </a:r>
            <a:r>
              <a:rPr lang="hr-HR" dirty="0"/>
              <a:t> </a:t>
            </a:r>
            <a:r>
              <a:rPr lang="hr-HR" dirty="0" err="1"/>
              <a:t>multiple</a:t>
            </a:r>
            <a:r>
              <a:rPr lang="hr-HR" dirty="0"/>
              <a:t> </a:t>
            </a:r>
            <a:r>
              <a:rPr lang="hr-HR" dirty="0" err="1"/>
              <a:t>roles</a:t>
            </a:r>
            <a:r>
              <a:rPr lang="hr-HR" dirty="0"/>
              <a:t> at home and at </a:t>
            </a:r>
            <a:r>
              <a:rPr lang="hr-HR" dirty="0" err="1"/>
              <a:t>work</a:t>
            </a:r>
            <a:endParaRPr lang="en-GB" dirty="0"/>
          </a:p>
          <a:p>
            <a:pPr marL="271463" indent="-271463"/>
            <a:r>
              <a:rPr lang="en-GB" dirty="0"/>
              <a:t>b.- </a:t>
            </a:r>
            <a:r>
              <a:rPr lang="hr-HR" dirty="0" err="1"/>
              <a:t>interference</a:t>
            </a:r>
            <a:r>
              <a:rPr lang="hr-HR" dirty="0"/>
              <a:t> </a:t>
            </a:r>
            <a:r>
              <a:rPr lang="hr-HR" dirty="0" err="1"/>
              <a:t>between</a:t>
            </a:r>
            <a:r>
              <a:rPr lang="hr-HR" dirty="0"/>
              <a:t> </a:t>
            </a:r>
            <a:r>
              <a:rPr lang="hr-HR" dirty="0" err="1"/>
              <a:t>work</a:t>
            </a:r>
            <a:r>
              <a:rPr lang="hr-HR" dirty="0"/>
              <a:t> and home/</a:t>
            </a:r>
            <a:r>
              <a:rPr lang="hr-HR" dirty="0" err="1"/>
              <a:t>family</a:t>
            </a:r>
            <a:r>
              <a:rPr lang="hr-HR" dirty="0"/>
              <a:t> </a:t>
            </a:r>
            <a:r>
              <a:rPr lang="hr-HR" dirty="0" err="1"/>
              <a:t>life</a:t>
            </a:r>
            <a:endParaRPr lang="en-GB" dirty="0"/>
          </a:p>
          <a:p>
            <a:pPr marL="271463" indent="-271463"/>
            <a:r>
              <a:rPr lang="en-GB" dirty="0"/>
              <a:t>c.- </a:t>
            </a:r>
            <a:r>
              <a:rPr lang="hr-HR" dirty="0" err="1"/>
              <a:t>high</a:t>
            </a:r>
            <a:r>
              <a:rPr lang="hr-HR" dirty="0"/>
              <a:t> personal </a:t>
            </a:r>
            <a:r>
              <a:rPr lang="hr-HR" dirty="0" err="1"/>
              <a:t>control</a:t>
            </a:r>
            <a:r>
              <a:rPr lang="hr-HR" dirty="0"/>
              <a:t> </a:t>
            </a:r>
            <a:r>
              <a:rPr lang="hr-HR" dirty="0" err="1"/>
              <a:t>of</a:t>
            </a:r>
            <a:r>
              <a:rPr lang="hr-HR" dirty="0"/>
              <a:t> </a:t>
            </a:r>
            <a:r>
              <a:rPr lang="hr-HR" dirty="0" err="1"/>
              <a:t>workers</a:t>
            </a:r>
            <a:endParaRPr lang="en-GB"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4203279" y="1859298"/>
            <a:ext cx="2991729" cy="1754326"/>
          </a:xfrm>
          <a:prstGeom prst="rect">
            <a:avLst/>
          </a:prstGeom>
          <a:noFill/>
        </p:spPr>
        <p:txBody>
          <a:bodyPr wrap="square" rtlCol="0">
            <a:spAutoFit/>
          </a:bodyPr>
          <a:lstStyle/>
          <a:p>
            <a:r>
              <a:rPr lang="es-ES" b="1" dirty="0">
                <a:solidFill>
                  <a:prstClr val="black"/>
                </a:solidFill>
              </a:rPr>
              <a:t>2. </a:t>
            </a:r>
            <a:r>
              <a:rPr lang="en-US" b="1" dirty="0">
                <a:solidFill>
                  <a:prstClr val="black"/>
                </a:solidFill>
              </a:rPr>
              <a:t>Individual strategies can be classified into two types:</a:t>
            </a:r>
            <a:endParaRPr lang="es-ES" dirty="0">
              <a:solidFill>
                <a:prstClr val="black"/>
              </a:solidFill>
            </a:endParaRPr>
          </a:p>
          <a:p>
            <a:r>
              <a:rPr lang="es-ES" dirty="0">
                <a:solidFill>
                  <a:prstClr val="black"/>
                </a:solidFill>
              </a:rPr>
              <a:t>a.- </a:t>
            </a:r>
            <a:r>
              <a:rPr lang="hr-HR" dirty="0" err="1">
                <a:solidFill>
                  <a:prstClr val="black"/>
                </a:solidFill>
              </a:rPr>
              <a:t>attitude</a:t>
            </a:r>
            <a:r>
              <a:rPr lang="hr-HR" dirty="0">
                <a:solidFill>
                  <a:prstClr val="black"/>
                </a:solidFill>
              </a:rPr>
              <a:t> and </a:t>
            </a:r>
            <a:r>
              <a:rPr lang="hr-HR" dirty="0" err="1">
                <a:solidFill>
                  <a:prstClr val="black"/>
                </a:solidFill>
              </a:rPr>
              <a:t>ability</a:t>
            </a:r>
            <a:endParaRPr lang="hr-HR" dirty="0">
              <a:solidFill>
                <a:prstClr val="black"/>
              </a:solidFill>
            </a:endParaRPr>
          </a:p>
          <a:p>
            <a:pPr marL="271463" indent="-271463"/>
            <a:r>
              <a:rPr lang="es-ES" dirty="0">
                <a:solidFill>
                  <a:prstClr val="black"/>
                </a:solidFill>
              </a:rPr>
              <a:t>b.- </a:t>
            </a:r>
            <a:r>
              <a:rPr lang="hr-HR" dirty="0" err="1">
                <a:solidFill>
                  <a:prstClr val="black"/>
                </a:solidFill>
              </a:rPr>
              <a:t>digital</a:t>
            </a:r>
            <a:r>
              <a:rPr lang="hr-HR" dirty="0">
                <a:solidFill>
                  <a:prstClr val="black"/>
                </a:solidFill>
              </a:rPr>
              <a:t> and </a:t>
            </a:r>
            <a:r>
              <a:rPr lang="hr-HR" dirty="0" err="1">
                <a:solidFill>
                  <a:prstClr val="black"/>
                </a:solidFill>
              </a:rPr>
              <a:t>physical</a:t>
            </a:r>
            <a:r>
              <a:rPr lang="hr-HR" dirty="0">
                <a:solidFill>
                  <a:prstClr val="black"/>
                </a:solidFill>
              </a:rPr>
              <a:t> </a:t>
            </a:r>
            <a:r>
              <a:rPr lang="hr-HR" dirty="0" err="1">
                <a:solidFill>
                  <a:prstClr val="black"/>
                </a:solidFill>
              </a:rPr>
              <a:t>skills</a:t>
            </a:r>
            <a:endParaRPr lang="hr-HR" dirty="0">
              <a:solidFill>
                <a:prstClr val="black"/>
              </a:solidFill>
            </a:endParaRPr>
          </a:p>
          <a:p>
            <a:pPr marL="271463" indent="-271463"/>
            <a:r>
              <a:rPr lang="es-ES" dirty="0"/>
              <a:t>c.- </a:t>
            </a:r>
            <a:r>
              <a:rPr lang="hr-HR" dirty="0" err="1"/>
              <a:t>managerial</a:t>
            </a:r>
            <a:r>
              <a:rPr lang="hr-HR" dirty="0"/>
              <a:t> and </a:t>
            </a:r>
            <a:r>
              <a:rPr lang="hr-HR" dirty="0" err="1"/>
              <a:t>organisational</a:t>
            </a:r>
            <a:r>
              <a:rPr lang="hr-HR" dirty="0"/>
              <a:t> </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722580" y="1859298"/>
            <a:ext cx="3592765" cy="1754326"/>
          </a:xfrm>
          <a:prstGeom prst="rect">
            <a:avLst/>
          </a:prstGeom>
          <a:noFill/>
        </p:spPr>
        <p:txBody>
          <a:bodyPr wrap="square" rtlCol="0">
            <a:spAutoFit/>
          </a:bodyPr>
          <a:lstStyle/>
          <a:p>
            <a:r>
              <a:rPr lang="es-ES" b="1" dirty="0">
                <a:solidFill>
                  <a:prstClr val="black"/>
                </a:solidFill>
              </a:rPr>
              <a:t>3. </a:t>
            </a:r>
            <a:r>
              <a:rPr lang="en-GB" b="1" dirty="0">
                <a:solidFill>
                  <a:prstClr val="black"/>
                </a:solidFill>
              </a:rPr>
              <a:t>A positive attitude</a:t>
            </a:r>
            <a:r>
              <a:rPr lang="hr-HR" b="1" dirty="0">
                <a:solidFill>
                  <a:prstClr val="black"/>
                </a:solidFill>
              </a:rPr>
              <a:t> </a:t>
            </a:r>
            <a:r>
              <a:rPr lang="hr-HR" b="1" dirty="0" err="1">
                <a:solidFill>
                  <a:prstClr val="black"/>
                </a:solidFill>
              </a:rPr>
              <a:t>is</a:t>
            </a:r>
            <a:r>
              <a:rPr lang="hr-HR" b="1" dirty="0">
                <a:solidFill>
                  <a:prstClr val="black"/>
                </a:solidFill>
              </a:rPr>
              <a:t>:</a:t>
            </a:r>
            <a:endParaRPr lang="en-GB" b="1" dirty="0">
              <a:solidFill>
                <a:prstClr val="black"/>
              </a:solidFill>
            </a:endParaRPr>
          </a:p>
          <a:p>
            <a:pPr marL="271463" indent="-271463">
              <a:tabLst>
                <a:tab pos="271463" algn="l"/>
              </a:tabLst>
            </a:pPr>
            <a:r>
              <a:rPr lang="en-GB" dirty="0">
                <a:solidFill>
                  <a:prstClr val="black"/>
                </a:solidFill>
              </a:rPr>
              <a:t>a.</a:t>
            </a:r>
            <a:r>
              <a:rPr lang="en-GB" dirty="0"/>
              <a:t>-</a:t>
            </a:r>
            <a:r>
              <a:rPr lang="hr-HR" dirty="0"/>
              <a:t> </a:t>
            </a:r>
            <a:r>
              <a:rPr lang="hr-HR" dirty="0" err="1"/>
              <a:t>negatively</a:t>
            </a:r>
            <a:r>
              <a:rPr lang="en-US" dirty="0"/>
              <a:t> related to </a:t>
            </a:r>
            <a:r>
              <a:rPr lang="hr-HR" dirty="0" err="1"/>
              <a:t>work</a:t>
            </a:r>
            <a:r>
              <a:rPr lang="hr-HR" dirty="0"/>
              <a:t> home </a:t>
            </a:r>
            <a:r>
              <a:rPr lang="hr-HR" dirty="0" err="1"/>
              <a:t>balance</a:t>
            </a:r>
            <a:endParaRPr lang="hr-HR" dirty="0"/>
          </a:p>
          <a:p>
            <a:pPr marL="271463" indent="-271463">
              <a:tabLst>
                <a:tab pos="271463" algn="l"/>
              </a:tabLst>
            </a:pPr>
            <a:r>
              <a:rPr lang="hr-HR" dirty="0"/>
              <a:t>b.</a:t>
            </a:r>
            <a:r>
              <a:rPr lang="en-GB" dirty="0">
                <a:solidFill>
                  <a:prstClr val="black"/>
                </a:solidFill>
              </a:rPr>
              <a:t>- </a:t>
            </a:r>
            <a:r>
              <a:rPr lang="hr-HR" dirty="0" err="1">
                <a:solidFill>
                  <a:prstClr val="black"/>
                </a:solidFill>
              </a:rPr>
              <a:t>not</a:t>
            </a:r>
            <a:r>
              <a:rPr lang="en-US" dirty="0">
                <a:solidFill>
                  <a:prstClr val="black"/>
                </a:solidFill>
              </a:rPr>
              <a:t> related </a:t>
            </a:r>
            <a:r>
              <a:rPr lang="hr-HR" dirty="0" err="1"/>
              <a:t>work</a:t>
            </a:r>
            <a:r>
              <a:rPr lang="hr-HR" dirty="0"/>
              <a:t> home </a:t>
            </a:r>
            <a:r>
              <a:rPr lang="hr-HR" dirty="0" err="1"/>
              <a:t>balance</a:t>
            </a:r>
            <a:endParaRPr lang="hr-HR" dirty="0"/>
          </a:p>
          <a:p>
            <a:pPr marL="271463" indent="-271463">
              <a:tabLst>
                <a:tab pos="271463" algn="l"/>
              </a:tabLst>
            </a:pPr>
            <a:r>
              <a:rPr lang="hr-HR" dirty="0">
                <a:solidFill>
                  <a:prstClr val="black"/>
                </a:solidFill>
              </a:rPr>
              <a:t>c.- </a:t>
            </a:r>
            <a:r>
              <a:rPr lang="en-GB" dirty="0"/>
              <a:t>positively related to </a:t>
            </a:r>
            <a:r>
              <a:rPr lang="hr-HR" dirty="0" err="1"/>
              <a:t>work</a:t>
            </a:r>
            <a:r>
              <a:rPr lang="hr-HR" dirty="0"/>
              <a:t> home </a:t>
            </a:r>
            <a:r>
              <a:rPr lang="hr-HR" dirty="0" err="1"/>
              <a:t>balance</a:t>
            </a:r>
            <a:endParaRPr lang="hr-HR"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2387426" y="4155376"/>
            <a:ext cx="3139615" cy="1754326"/>
          </a:xfrm>
          <a:prstGeom prst="rect">
            <a:avLst/>
          </a:prstGeom>
          <a:noFill/>
        </p:spPr>
        <p:txBody>
          <a:bodyPr wrap="square" rtlCol="0">
            <a:spAutoFit/>
          </a:bodyPr>
          <a:lstStyle/>
          <a:p>
            <a:r>
              <a:rPr lang="en-GB" b="1" dirty="0">
                <a:solidFill>
                  <a:prstClr val="black"/>
                </a:solidFill>
              </a:rPr>
              <a:t>4. </a:t>
            </a:r>
            <a:r>
              <a:rPr lang="hr-HR" b="1" dirty="0" err="1">
                <a:solidFill>
                  <a:prstClr val="black"/>
                </a:solidFill>
              </a:rPr>
              <a:t>Organisational</a:t>
            </a:r>
            <a:r>
              <a:rPr lang="hr-HR" b="1" dirty="0">
                <a:solidFill>
                  <a:prstClr val="black"/>
                </a:solidFill>
              </a:rPr>
              <a:t> </a:t>
            </a:r>
            <a:r>
              <a:rPr lang="hr-HR" b="1" dirty="0" err="1">
                <a:solidFill>
                  <a:prstClr val="black"/>
                </a:solidFill>
              </a:rPr>
              <a:t>support</a:t>
            </a:r>
            <a:r>
              <a:rPr lang="en-GB" b="1" dirty="0">
                <a:solidFill>
                  <a:prstClr val="black"/>
                </a:solidFill>
              </a:rPr>
              <a:t>:</a:t>
            </a:r>
            <a:endParaRPr lang="en-GB" dirty="0">
              <a:solidFill>
                <a:prstClr val="black"/>
              </a:solidFill>
            </a:endParaRPr>
          </a:p>
          <a:p>
            <a:r>
              <a:rPr lang="en-GB" dirty="0">
                <a:solidFill>
                  <a:prstClr val="black"/>
                </a:solidFill>
              </a:rPr>
              <a:t>a.- </a:t>
            </a:r>
            <a:r>
              <a:rPr lang="hr-HR" dirty="0" err="1">
                <a:solidFill>
                  <a:prstClr val="black"/>
                </a:solidFill>
              </a:rPr>
              <a:t>reduces</a:t>
            </a:r>
            <a:r>
              <a:rPr lang="hr-HR" dirty="0">
                <a:solidFill>
                  <a:prstClr val="black"/>
                </a:solidFill>
              </a:rPr>
              <a:t> </a:t>
            </a:r>
            <a:r>
              <a:rPr lang="hr-HR" dirty="0" err="1">
                <a:solidFill>
                  <a:prstClr val="black"/>
                </a:solidFill>
              </a:rPr>
              <a:t>work</a:t>
            </a:r>
            <a:r>
              <a:rPr lang="hr-HR" dirty="0">
                <a:solidFill>
                  <a:prstClr val="black"/>
                </a:solidFill>
              </a:rPr>
              <a:t> home </a:t>
            </a:r>
            <a:r>
              <a:rPr lang="hr-HR" dirty="0" err="1">
                <a:solidFill>
                  <a:prstClr val="black"/>
                </a:solidFill>
              </a:rPr>
              <a:t>conflicts</a:t>
            </a:r>
            <a:endParaRPr lang="en-GB" dirty="0">
              <a:solidFill>
                <a:prstClr val="black"/>
              </a:solidFill>
            </a:endParaRPr>
          </a:p>
          <a:p>
            <a:pPr marL="271463" indent="-271463"/>
            <a:r>
              <a:rPr lang="en-GB" dirty="0">
                <a:solidFill>
                  <a:prstClr val="black"/>
                </a:solidFill>
              </a:rPr>
              <a:t>b.- </a:t>
            </a:r>
            <a:r>
              <a:rPr lang="hr-HR" dirty="0" err="1">
                <a:solidFill>
                  <a:prstClr val="black"/>
                </a:solidFill>
              </a:rPr>
              <a:t>increases</a:t>
            </a:r>
            <a:r>
              <a:rPr lang="hr-HR" dirty="0">
                <a:solidFill>
                  <a:prstClr val="black"/>
                </a:solidFill>
              </a:rPr>
              <a:t> </a:t>
            </a:r>
            <a:r>
              <a:rPr lang="hr-HR" dirty="0" err="1">
                <a:solidFill>
                  <a:prstClr val="black"/>
                </a:solidFill>
              </a:rPr>
              <a:t>work</a:t>
            </a:r>
            <a:r>
              <a:rPr lang="hr-HR" dirty="0">
                <a:solidFill>
                  <a:prstClr val="black"/>
                </a:solidFill>
              </a:rPr>
              <a:t> home </a:t>
            </a:r>
            <a:r>
              <a:rPr lang="hr-HR" dirty="0" err="1">
                <a:solidFill>
                  <a:prstClr val="black"/>
                </a:solidFill>
              </a:rPr>
              <a:t>conflicts</a:t>
            </a:r>
            <a:r>
              <a:rPr lang="hr-HR" dirty="0">
                <a:solidFill>
                  <a:prstClr val="black"/>
                </a:solidFill>
              </a:rPr>
              <a:t> </a:t>
            </a:r>
          </a:p>
          <a:p>
            <a:r>
              <a:rPr lang="en-GB" dirty="0"/>
              <a:t>c.- </a:t>
            </a:r>
            <a:r>
              <a:rPr lang="hr-HR" dirty="0" err="1"/>
              <a:t>is</a:t>
            </a:r>
            <a:r>
              <a:rPr lang="hr-HR" dirty="0"/>
              <a:t> </a:t>
            </a:r>
            <a:r>
              <a:rPr lang="hr-HR" dirty="0" err="1"/>
              <a:t>not</a:t>
            </a:r>
            <a:r>
              <a:rPr lang="hr-HR" dirty="0"/>
              <a:t> </a:t>
            </a:r>
            <a:r>
              <a:rPr lang="hr-HR" dirty="0" err="1"/>
              <a:t>related</a:t>
            </a:r>
            <a:r>
              <a:rPr lang="hr-HR" dirty="0"/>
              <a:t> to</a:t>
            </a:r>
            <a:r>
              <a:rPr lang="en-GB" dirty="0"/>
              <a:t> work home conflicts</a:t>
            </a:r>
          </a:p>
        </p:txBody>
      </p:sp>
      <p:sp>
        <p:nvSpPr>
          <p:cNvPr id="11" name="CuadroTexto 10">
            <a:extLst>
              <a:ext uri="{FF2B5EF4-FFF2-40B4-BE49-F238E27FC236}">
                <a16:creationId xmlns:a16="http://schemas.microsoft.com/office/drawing/2014/main" id="{632D2207-2CA0-ECC9-396F-F61C875CA3DD}"/>
              </a:ext>
            </a:extLst>
          </p:cNvPr>
          <p:cNvSpPr txBox="1"/>
          <p:nvPr/>
        </p:nvSpPr>
        <p:spPr>
          <a:xfrm>
            <a:off x="6246865" y="4155376"/>
            <a:ext cx="3592765" cy="2031325"/>
          </a:xfrm>
          <a:prstGeom prst="rect">
            <a:avLst/>
          </a:prstGeom>
          <a:noFill/>
        </p:spPr>
        <p:txBody>
          <a:bodyPr wrap="square" rtlCol="0">
            <a:spAutoFit/>
          </a:bodyPr>
          <a:lstStyle/>
          <a:p>
            <a:r>
              <a:rPr lang="en-GB" b="1" dirty="0">
                <a:solidFill>
                  <a:prstClr val="black"/>
                </a:solidFill>
              </a:rPr>
              <a:t>5. </a:t>
            </a:r>
            <a:r>
              <a:rPr lang="hr-HR" b="1" dirty="0" err="1">
                <a:solidFill>
                  <a:prstClr val="black"/>
                </a:solidFill>
              </a:rPr>
              <a:t>Flexible</a:t>
            </a:r>
            <a:r>
              <a:rPr lang="hr-HR" b="1" dirty="0">
                <a:solidFill>
                  <a:prstClr val="black"/>
                </a:solidFill>
              </a:rPr>
              <a:t> </a:t>
            </a:r>
            <a:r>
              <a:rPr lang="hr-HR" b="1" dirty="0" err="1">
                <a:solidFill>
                  <a:prstClr val="black"/>
                </a:solidFill>
              </a:rPr>
              <a:t>working</a:t>
            </a:r>
            <a:r>
              <a:rPr lang="hr-HR" b="1" dirty="0">
                <a:solidFill>
                  <a:prstClr val="black"/>
                </a:solidFill>
              </a:rPr>
              <a:t> </a:t>
            </a:r>
            <a:r>
              <a:rPr lang="hr-HR" b="1" dirty="0" err="1">
                <a:solidFill>
                  <a:prstClr val="black"/>
                </a:solidFill>
              </a:rPr>
              <a:t>arrangemets</a:t>
            </a:r>
            <a:r>
              <a:rPr lang="hr-HR" b="1" dirty="0">
                <a:solidFill>
                  <a:prstClr val="black"/>
                </a:solidFill>
              </a:rPr>
              <a:t>:</a:t>
            </a:r>
            <a:endParaRPr lang="en-GB" b="1" dirty="0">
              <a:solidFill>
                <a:prstClr val="black"/>
              </a:solidFill>
            </a:endParaRPr>
          </a:p>
          <a:p>
            <a:pPr marL="271463" indent="-271463"/>
            <a:r>
              <a:rPr lang="hr-HR" dirty="0">
                <a:solidFill>
                  <a:prstClr val="black"/>
                </a:solidFill>
              </a:rPr>
              <a:t>a.- </a:t>
            </a:r>
            <a:r>
              <a:rPr lang="hr-HR" dirty="0" err="1">
                <a:solidFill>
                  <a:prstClr val="black"/>
                </a:solidFill>
              </a:rPr>
              <a:t>include</a:t>
            </a:r>
            <a:r>
              <a:rPr lang="hr-HR" dirty="0">
                <a:solidFill>
                  <a:prstClr val="black"/>
                </a:solidFill>
              </a:rPr>
              <a:t> </a:t>
            </a:r>
            <a:r>
              <a:rPr lang="hr-HR" dirty="0" err="1">
                <a:solidFill>
                  <a:prstClr val="black"/>
                </a:solidFill>
              </a:rPr>
              <a:t>fixed</a:t>
            </a:r>
            <a:r>
              <a:rPr lang="hr-HR" dirty="0">
                <a:solidFill>
                  <a:prstClr val="black"/>
                </a:solidFill>
              </a:rPr>
              <a:t> </a:t>
            </a:r>
            <a:r>
              <a:rPr lang="hr-HR" dirty="0" err="1">
                <a:solidFill>
                  <a:prstClr val="black"/>
                </a:solidFill>
              </a:rPr>
              <a:t>working</a:t>
            </a:r>
            <a:r>
              <a:rPr lang="hr-HR" dirty="0">
                <a:solidFill>
                  <a:prstClr val="black"/>
                </a:solidFill>
              </a:rPr>
              <a:t> </a:t>
            </a:r>
            <a:r>
              <a:rPr lang="hr-HR" dirty="0" err="1">
                <a:solidFill>
                  <a:prstClr val="black"/>
                </a:solidFill>
              </a:rPr>
              <a:t>hours</a:t>
            </a:r>
            <a:r>
              <a:rPr lang="hr-HR" dirty="0">
                <a:solidFill>
                  <a:prstClr val="black"/>
                </a:solidFill>
              </a:rPr>
              <a:t> and </a:t>
            </a:r>
            <a:r>
              <a:rPr lang="hr-HR" dirty="0" err="1">
                <a:solidFill>
                  <a:prstClr val="black"/>
                </a:solidFill>
              </a:rPr>
              <a:t>full</a:t>
            </a:r>
            <a:r>
              <a:rPr lang="hr-HR" dirty="0">
                <a:solidFill>
                  <a:prstClr val="black"/>
                </a:solidFill>
              </a:rPr>
              <a:t>-time </a:t>
            </a:r>
            <a:r>
              <a:rPr lang="hr-HR" dirty="0" err="1">
                <a:solidFill>
                  <a:prstClr val="black"/>
                </a:solidFill>
              </a:rPr>
              <a:t>working</a:t>
            </a:r>
            <a:r>
              <a:rPr lang="hr-HR" dirty="0">
                <a:solidFill>
                  <a:prstClr val="black"/>
                </a:solidFill>
              </a:rPr>
              <a:t> arrangement</a:t>
            </a:r>
          </a:p>
          <a:p>
            <a:pPr marL="271463" indent="-271463"/>
            <a:r>
              <a:rPr lang="hr-HR" dirty="0"/>
              <a:t>b.- </a:t>
            </a:r>
            <a:r>
              <a:rPr lang="hr-HR" dirty="0" err="1"/>
              <a:t>reduce</a:t>
            </a:r>
            <a:r>
              <a:rPr lang="hr-HR" dirty="0"/>
              <a:t> </a:t>
            </a:r>
            <a:r>
              <a:rPr lang="hr-HR" dirty="0" err="1"/>
              <a:t>job</a:t>
            </a:r>
            <a:r>
              <a:rPr lang="hr-HR" dirty="0"/>
              <a:t> </a:t>
            </a:r>
            <a:r>
              <a:rPr lang="hr-HR" dirty="0" err="1"/>
              <a:t>satisfaction</a:t>
            </a:r>
            <a:r>
              <a:rPr lang="hr-HR" dirty="0"/>
              <a:t> and </a:t>
            </a:r>
            <a:r>
              <a:rPr lang="hr-HR" dirty="0" err="1"/>
              <a:t>create</a:t>
            </a:r>
            <a:r>
              <a:rPr lang="hr-HR" dirty="0"/>
              <a:t> </a:t>
            </a:r>
            <a:r>
              <a:rPr lang="hr-HR" dirty="0" err="1"/>
              <a:t>work-life</a:t>
            </a:r>
            <a:r>
              <a:rPr lang="hr-HR" dirty="0"/>
              <a:t> </a:t>
            </a:r>
            <a:r>
              <a:rPr lang="hr-HR" dirty="0" err="1"/>
              <a:t>conflicts</a:t>
            </a:r>
            <a:endParaRPr lang="hr-HR" dirty="0"/>
          </a:p>
          <a:p>
            <a:pPr marL="271463" indent="-271463"/>
            <a:r>
              <a:rPr lang="hr-HR" dirty="0"/>
              <a:t>b</a:t>
            </a:r>
            <a:r>
              <a:rPr lang="en-GB" dirty="0"/>
              <a:t>.- </a:t>
            </a:r>
            <a:r>
              <a:rPr lang="hr-HR" dirty="0" err="1"/>
              <a:t>enchance</a:t>
            </a:r>
            <a:r>
              <a:rPr lang="hr-HR" dirty="0"/>
              <a:t> </a:t>
            </a:r>
            <a:r>
              <a:rPr lang="hr-HR" dirty="0" err="1"/>
              <a:t>job</a:t>
            </a:r>
            <a:r>
              <a:rPr lang="hr-HR" dirty="0"/>
              <a:t> </a:t>
            </a:r>
            <a:r>
              <a:rPr lang="hr-HR" dirty="0" err="1"/>
              <a:t>satisfaction</a:t>
            </a:r>
            <a:r>
              <a:rPr lang="hr-HR" dirty="0"/>
              <a:t> and morale</a:t>
            </a:r>
            <a:endParaRPr lang="en-GB" dirty="0"/>
          </a:p>
        </p:txBody>
      </p:sp>
    </p:spTree>
    <p:extLst>
      <p:ext uri="{BB962C8B-B14F-4D97-AF65-F5344CB8AC3E}">
        <p14:creationId xmlns:p14="http://schemas.microsoft.com/office/powerpoint/2010/main" val="2155011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GB" sz="4800" kern="0" spc="-150" dirty="0">
                <a:solidFill>
                  <a:prstClr val="black"/>
                </a:solidFill>
                <a:latin typeface="Calibri Light" panose="020F0302020204030204"/>
                <a:ea typeface="Tahoma" panose="020B0604030504040204" pitchFamily="34" charset="0"/>
                <a:cs typeface="Tahoma" panose="020B0604030504040204" pitchFamily="34" charset="0"/>
              </a:rPr>
              <a:t>Assessment 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3239610" cy="2308324"/>
          </a:xfrm>
          <a:prstGeom prst="rect">
            <a:avLst/>
          </a:prstGeom>
          <a:noFill/>
        </p:spPr>
        <p:txBody>
          <a:bodyPr wrap="square" rtlCol="0">
            <a:spAutoFit/>
          </a:bodyPr>
          <a:lstStyle/>
          <a:p>
            <a:pPr marL="342900" indent="-342900">
              <a:buFontTx/>
              <a:buAutoNum type="arabicPeriod"/>
            </a:pPr>
            <a:r>
              <a:rPr lang="hr-HR" b="1" dirty="0" err="1">
                <a:solidFill>
                  <a:prstClr val="black"/>
                </a:solidFill>
              </a:rPr>
              <a:t>Work</a:t>
            </a:r>
            <a:r>
              <a:rPr lang="hr-HR" b="1" dirty="0">
                <a:solidFill>
                  <a:prstClr val="black"/>
                </a:solidFill>
              </a:rPr>
              <a:t> </a:t>
            </a:r>
            <a:r>
              <a:rPr lang="hr-HR" b="1" dirty="0" err="1">
                <a:solidFill>
                  <a:prstClr val="black"/>
                </a:solidFill>
              </a:rPr>
              <a:t>life</a:t>
            </a:r>
            <a:r>
              <a:rPr lang="hr-HR" b="1" dirty="0">
                <a:solidFill>
                  <a:prstClr val="black"/>
                </a:solidFill>
              </a:rPr>
              <a:t> </a:t>
            </a:r>
            <a:r>
              <a:rPr lang="hr-HR" b="1" dirty="0" err="1">
                <a:solidFill>
                  <a:prstClr val="black"/>
                </a:solidFill>
              </a:rPr>
              <a:t>balance</a:t>
            </a:r>
            <a:r>
              <a:rPr lang="hr-HR" b="1" dirty="0">
                <a:solidFill>
                  <a:prstClr val="black"/>
                </a:solidFill>
              </a:rPr>
              <a:t> </a:t>
            </a:r>
            <a:r>
              <a:rPr lang="hr-HR" b="1" dirty="0" err="1">
                <a:solidFill>
                  <a:prstClr val="black"/>
                </a:solidFill>
              </a:rPr>
              <a:t>disorder</a:t>
            </a:r>
            <a:r>
              <a:rPr lang="hr-HR" b="1" dirty="0">
                <a:solidFill>
                  <a:prstClr val="black"/>
                </a:solidFill>
              </a:rPr>
              <a:t> </a:t>
            </a:r>
            <a:r>
              <a:rPr lang="hr-HR" b="1" dirty="0" err="1">
                <a:solidFill>
                  <a:prstClr val="black"/>
                </a:solidFill>
              </a:rPr>
              <a:t>arises</a:t>
            </a:r>
            <a:r>
              <a:rPr lang="hr-HR" b="1" dirty="0">
                <a:solidFill>
                  <a:prstClr val="black"/>
                </a:solidFill>
              </a:rPr>
              <a:t> </a:t>
            </a:r>
            <a:r>
              <a:rPr lang="hr-HR" b="1" dirty="0" err="1">
                <a:solidFill>
                  <a:prstClr val="black"/>
                </a:solidFill>
              </a:rPr>
              <a:t>because</a:t>
            </a:r>
            <a:r>
              <a:rPr lang="hr-HR" b="1" dirty="0">
                <a:solidFill>
                  <a:prstClr val="black"/>
                </a:solidFill>
              </a:rPr>
              <a:t> </a:t>
            </a:r>
            <a:r>
              <a:rPr lang="hr-HR" b="1" dirty="0" err="1">
                <a:solidFill>
                  <a:prstClr val="black"/>
                </a:solidFill>
              </a:rPr>
              <a:t>of</a:t>
            </a:r>
            <a:r>
              <a:rPr lang="en-GB" b="1" dirty="0">
                <a:solidFill>
                  <a:prstClr val="black"/>
                </a:solidFill>
              </a:rPr>
              <a:t>:</a:t>
            </a:r>
            <a:endParaRPr lang="en-GB" dirty="0">
              <a:solidFill>
                <a:prstClr val="black"/>
              </a:solidFill>
            </a:endParaRPr>
          </a:p>
          <a:p>
            <a:pPr marL="271463" indent="-271463"/>
            <a:r>
              <a:rPr lang="en-GB" dirty="0">
                <a:solidFill>
                  <a:prstClr val="black"/>
                </a:solidFill>
              </a:rPr>
              <a:t>a.- </a:t>
            </a:r>
            <a:r>
              <a:rPr lang="hr-HR" dirty="0" err="1"/>
              <a:t>good</a:t>
            </a:r>
            <a:r>
              <a:rPr lang="hr-HR" dirty="0"/>
              <a:t> </a:t>
            </a:r>
            <a:r>
              <a:rPr lang="hr-HR" dirty="0" err="1"/>
              <a:t>functioning</a:t>
            </a:r>
            <a:r>
              <a:rPr lang="hr-HR" dirty="0"/>
              <a:t> </a:t>
            </a:r>
            <a:r>
              <a:rPr lang="hr-HR" dirty="0" err="1"/>
              <a:t>in</a:t>
            </a:r>
            <a:r>
              <a:rPr lang="hr-HR" dirty="0"/>
              <a:t> </a:t>
            </a:r>
            <a:r>
              <a:rPr lang="hr-HR" dirty="0" err="1"/>
              <a:t>multiple</a:t>
            </a:r>
            <a:r>
              <a:rPr lang="hr-HR" dirty="0"/>
              <a:t> </a:t>
            </a:r>
            <a:r>
              <a:rPr lang="hr-HR" dirty="0" err="1"/>
              <a:t>roles</a:t>
            </a:r>
            <a:r>
              <a:rPr lang="hr-HR" dirty="0"/>
              <a:t> at home and at </a:t>
            </a:r>
            <a:r>
              <a:rPr lang="hr-HR" dirty="0" err="1"/>
              <a:t>work</a:t>
            </a:r>
            <a:endParaRPr lang="en-GB" dirty="0"/>
          </a:p>
          <a:p>
            <a:pPr marL="271463" indent="-271463"/>
            <a:r>
              <a:rPr lang="en-GB" dirty="0"/>
              <a:t>b.- </a:t>
            </a:r>
            <a:r>
              <a:rPr lang="hr-HR" b="1" dirty="0" err="1"/>
              <a:t>interference</a:t>
            </a:r>
            <a:r>
              <a:rPr lang="hr-HR" b="1" dirty="0"/>
              <a:t> </a:t>
            </a:r>
            <a:r>
              <a:rPr lang="hr-HR" b="1" dirty="0" err="1"/>
              <a:t>between</a:t>
            </a:r>
            <a:r>
              <a:rPr lang="hr-HR" b="1" dirty="0"/>
              <a:t> </a:t>
            </a:r>
            <a:r>
              <a:rPr lang="hr-HR" b="1" dirty="0" err="1"/>
              <a:t>work</a:t>
            </a:r>
            <a:r>
              <a:rPr lang="hr-HR" b="1" dirty="0"/>
              <a:t> and home/</a:t>
            </a:r>
            <a:r>
              <a:rPr lang="hr-HR" b="1" dirty="0" err="1"/>
              <a:t>family</a:t>
            </a:r>
            <a:r>
              <a:rPr lang="hr-HR" b="1" dirty="0"/>
              <a:t> </a:t>
            </a:r>
            <a:r>
              <a:rPr lang="hr-HR" b="1" dirty="0" err="1"/>
              <a:t>life</a:t>
            </a:r>
            <a:endParaRPr lang="en-GB" b="1" dirty="0"/>
          </a:p>
          <a:p>
            <a:pPr marL="271463" indent="-271463"/>
            <a:r>
              <a:rPr lang="en-GB" dirty="0"/>
              <a:t>c.- </a:t>
            </a:r>
            <a:r>
              <a:rPr lang="hr-HR" dirty="0" err="1"/>
              <a:t>high</a:t>
            </a:r>
            <a:r>
              <a:rPr lang="hr-HR" dirty="0"/>
              <a:t> personal </a:t>
            </a:r>
            <a:r>
              <a:rPr lang="hr-HR" dirty="0" err="1"/>
              <a:t>control</a:t>
            </a:r>
            <a:r>
              <a:rPr lang="hr-HR" dirty="0"/>
              <a:t> </a:t>
            </a:r>
            <a:r>
              <a:rPr lang="hr-HR" dirty="0" err="1"/>
              <a:t>of</a:t>
            </a:r>
            <a:r>
              <a:rPr lang="hr-HR" dirty="0"/>
              <a:t> </a:t>
            </a:r>
            <a:r>
              <a:rPr lang="hr-HR" dirty="0" err="1"/>
              <a:t>workers</a:t>
            </a:r>
            <a:endParaRPr lang="en-GB"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4203279" y="1859298"/>
            <a:ext cx="2991729" cy="1754326"/>
          </a:xfrm>
          <a:prstGeom prst="rect">
            <a:avLst/>
          </a:prstGeom>
          <a:noFill/>
        </p:spPr>
        <p:txBody>
          <a:bodyPr wrap="square" rtlCol="0">
            <a:spAutoFit/>
          </a:bodyPr>
          <a:lstStyle/>
          <a:p>
            <a:r>
              <a:rPr lang="es-ES" b="1" dirty="0">
                <a:solidFill>
                  <a:prstClr val="black"/>
                </a:solidFill>
              </a:rPr>
              <a:t>2. </a:t>
            </a:r>
            <a:r>
              <a:rPr lang="en-US" b="1" dirty="0">
                <a:solidFill>
                  <a:prstClr val="black"/>
                </a:solidFill>
              </a:rPr>
              <a:t>Individual strategies can be classified into two types:</a:t>
            </a:r>
            <a:endParaRPr lang="es-ES" dirty="0">
              <a:solidFill>
                <a:prstClr val="black"/>
              </a:solidFill>
            </a:endParaRPr>
          </a:p>
          <a:p>
            <a:r>
              <a:rPr lang="es-ES" dirty="0">
                <a:solidFill>
                  <a:prstClr val="black"/>
                </a:solidFill>
              </a:rPr>
              <a:t>a.- </a:t>
            </a:r>
            <a:r>
              <a:rPr lang="hr-HR" b="1" dirty="0" err="1">
                <a:solidFill>
                  <a:prstClr val="black"/>
                </a:solidFill>
              </a:rPr>
              <a:t>attitude</a:t>
            </a:r>
            <a:r>
              <a:rPr lang="hr-HR" b="1" dirty="0">
                <a:solidFill>
                  <a:prstClr val="black"/>
                </a:solidFill>
              </a:rPr>
              <a:t> and </a:t>
            </a:r>
            <a:r>
              <a:rPr lang="hr-HR" b="1" dirty="0" err="1">
                <a:solidFill>
                  <a:prstClr val="black"/>
                </a:solidFill>
              </a:rPr>
              <a:t>ability</a:t>
            </a:r>
            <a:endParaRPr lang="hr-HR" b="1" dirty="0">
              <a:solidFill>
                <a:prstClr val="black"/>
              </a:solidFill>
            </a:endParaRPr>
          </a:p>
          <a:p>
            <a:pPr marL="271463" indent="-271463"/>
            <a:r>
              <a:rPr lang="es-ES" dirty="0">
                <a:solidFill>
                  <a:prstClr val="black"/>
                </a:solidFill>
              </a:rPr>
              <a:t>b.- </a:t>
            </a:r>
            <a:r>
              <a:rPr lang="hr-HR" dirty="0" err="1">
                <a:solidFill>
                  <a:prstClr val="black"/>
                </a:solidFill>
              </a:rPr>
              <a:t>digital</a:t>
            </a:r>
            <a:r>
              <a:rPr lang="hr-HR" dirty="0">
                <a:solidFill>
                  <a:prstClr val="black"/>
                </a:solidFill>
              </a:rPr>
              <a:t> and </a:t>
            </a:r>
            <a:r>
              <a:rPr lang="hr-HR" dirty="0" err="1">
                <a:solidFill>
                  <a:prstClr val="black"/>
                </a:solidFill>
              </a:rPr>
              <a:t>physical</a:t>
            </a:r>
            <a:r>
              <a:rPr lang="hr-HR" dirty="0">
                <a:solidFill>
                  <a:prstClr val="black"/>
                </a:solidFill>
              </a:rPr>
              <a:t> </a:t>
            </a:r>
            <a:r>
              <a:rPr lang="hr-HR" dirty="0" err="1">
                <a:solidFill>
                  <a:prstClr val="black"/>
                </a:solidFill>
              </a:rPr>
              <a:t>skills</a:t>
            </a:r>
            <a:endParaRPr lang="hr-HR" dirty="0">
              <a:solidFill>
                <a:prstClr val="black"/>
              </a:solidFill>
            </a:endParaRPr>
          </a:p>
          <a:p>
            <a:pPr marL="271463" indent="-271463"/>
            <a:r>
              <a:rPr lang="es-ES" dirty="0"/>
              <a:t>c.- </a:t>
            </a:r>
            <a:r>
              <a:rPr lang="hr-HR" dirty="0" err="1"/>
              <a:t>managerial</a:t>
            </a:r>
            <a:r>
              <a:rPr lang="hr-HR" dirty="0"/>
              <a:t> and </a:t>
            </a:r>
            <a:r>
              <a:rPr lang="hr-HR" dirty="0" err="1"/>
              <a:t>organisational</a:t>
            </a:r>
            <a:r>
              <a:rPr lang="hr-HR" dirty="0"/>
              <a:t> </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722580" y="1859298"/>
            <a:ext cx="3592765" cy="1754326"/>
          </a:xfrm>
          <a:prstGeom prst="rect">
            <a:avLst/>
          </a:prstGeom>
          <a:noFill/>
        </p:spPr>
        <p:txBody>
          <a:bodyPr wrap="square" rtlCol="0">
            <a:spAutoFit/>
          </a:bodyPr>
          <a:lstStyle/>
          <a:p>
            <a:r>
              <a:rPr lang="es-ES" b="1" dirty="0">
                <a:solidFill>
                  <a:prstClr val="black"/>
                </a:solidFill>
              </a:rPr>
              <a:t>3. </a:t>
            </a:r>
            <a:r>
              <a:rPr lang="en-GB" b="1" dirty="0">
                <a:solidFill>
                  <a:prstClr val="black"/>
                </a:solidFill>
              </a:rPr>
              <a:t>A positive attitude</a:t>
            </a:r>
            <a:r>
              <a:rPr lang="hr-HR" b="1" dirty="0">
                <a:solidFill>
                  <a:prstClr val="black"/>
                </a:solidFill>
              </a:rPr>
              <a:t> </a:t>
            </a:r>
            <a:r>
              <a:rPr lang="hr-HR" b="1" dirty="0" err="1">
                <a:solidFill>
                  <a:prstClr val="black"/>
                </a:solidFill>
              </a:rPr>
              <a:t>is</a:t>
            </a:r>
            <a:r>
              <a:rPr lang="hr-HR" b="1" dirty="0">
                <a:solidFill>
                  <a:prstClr val="black"/>
                </a:solidFill>
              </a:rPr>
              <a:t>:</a:t>
            </a:r>
            <a:endParaRPr lang="en-GB" b="1" dirty="0">
              <a:solidFill>
                <a:prstClr val="black"/>
              </a:solidFill>
            </a:endParaRPr>
          </a:p>
          <a:p>
            <a:pPr marL="271463" indent="-271463">
              <a:tabLst>
                <a:tab pos="271463" algn="l"/>
              </a:tabLst>
            </a:pPr>
            <a:r>
              <a:rPr lang="en-GB" dirty="0">
                <a:solidFill>
                  <a:prstClr val="black"/>
                </a:solidFill>
              </a:rPr>
              <a:t>a.</a:t>
            </a:r>
            <a:r>
              <a:rPr lang="en-GB" dirty="0"/>
              <a:t>-</a:t>
            </a:r>
            <a:r>
              <a:rPr lang="hr-HR" dirty="0"/>
              <a:t> </a:t>
            </a:r>
            <a:r>
              <a:rPr lang="hr-HR" dirty="0" err="1"/>
              <a:t>negatively</a:t>
            </a:r>
            <a:r>
              <a:rPr lang="en-US" dirty="0"/>
              <a:t> related to </a:t>
            </a:r>
            <a:r>
              <a:rPr lang="hr-HR" dirty="0" err="1"/>
              <a:t>work</a:t>
            </a:r>
            <a:r>
              <a:rPr lang="hr-HR" dirty="0"/>
              <a:t> home </a:t>
            </a:r>
            <a:r>
              <a:rPr lang="hr-HR" dirty="0" err="1"/>
              <a:t>balance</a:t>
            </a:r>
            <a:endParaRPr lang="hr-HR" dirty="0"/>
          </a:p>
          <a:p>
            <a:pPr marL="271463" indent="-271463">
              <a:tabLst>
                <a:tab pos="271463" algn="l"/>
              </a:tabLst>
            </a:pPr>
            <a:r>
              <a:rPr lang="hr-HR" dirty="0"/>
              <a:t>b.</a:t>
            </a:r>
            <a:r>
              <a:rPr lang="en-GB" dirty="0">
                <a:solidFill>
                  <a:prstClr val="black"/>
                </a:solidFill>
              </a:rPr>
              <a:t>- </a:t>
            </a:r>
            <a:r>
              <a:rPr lang="hr-HR" dirty="0" err="1">
                <a:solidFill>
                  <a:prstClr val="black"/>
                </a:solidFill>
              </a:rPr>
              <a:t>not</a:t>
            </a:r>
            <a:r>
              <a:rPr lang="en-US" dirty="0">
                <a:solidFill>
                  <a:prstClr val="black"/>
                </a:solidFill>
              </a:rPr>
              <a:t> related </a:t>
            </a:r>
            <a:r>
              <a:rPr lang="hr-HR" dirty="0" err="1"/>
              <a:t>work</a:t>
            </a:r>
            <a:r>
              <a:rPr lang="hr-HR" dirty="0"/>
              <a:t> home </a:t>
            </a:r>
            <a:r>
              <a:rPr lang="hr-HR" dirty="0" err="1"/>
              <a:t>balance</a:t>
            </a:r>
            <a:endParaRPr lang="hr-HR" dirty="0"/>
          </a:p>
          <a:p>
            <a:pPr marL="271463" indent="-271463">
              <a:tabLst>
                <a:tab pos="271463" algn="l"/>
              </a:tabLst>
            </a:pPr>
            <a:r>
              <a:rPr lang="hr-HR" dirty="0">
                <a:solidFill>
                  <a:prstClr val="black"/>
                </a:solidFill>
              </a:rPr>
              <a:t>c.- </a:t>
            </a:r>
            <a:r>
              <a:rPr lang="en-GB" b="1" dirty="0"/>
              <a:t>positively related to </a:t>
            </a:r>
            <a:r>
              <a:rPr lang="hr-HR" b="1" dirty="0" err="1"/>
              <a:t>work</a:t>
            </a:r>
            <a:r>
              <a:rPr lang="hr-HR" b="1" dirty="0"/>
              <a:t> home </a:t>
            </a:r>
            <a:r>
              <a:rPr lang="hr-HR" b="1" dirty="0" err="1"/>
              <a:t>balance</a:t>
            </a:r>
            <a:endParaRPr lang="hr-HR" b="1"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2387426" y="4155376"/>
            <a:ext cx="3139615" cy="2031325"/>
          </a:xfrm>
          <a:prstGeom prst="rect">
            <a:avLst/>
          </a:prstGeom>
          <a:noFill/>
        </p:spPr>
        <p:txBody>
          <a:bodyPr wrap="square" rtlCol="0">
            <a:spAutoFit/>
          </a:bodyPr>
          <a:lstStyle/>
          <a:p>
            <a:r>
              <a:rPr lang="en-GB" b="1" dirty="0">
                <a:solidFill>
                  <a:prstClr val="black"/>
                </a:solidFill>
              </a:rPr>
              <a:t>4. </a:t>
            </a:r>
            <a:r>
              <a:rPr lang="hr-HR" b="1" dirty="0" err="1">
                <a:solidFill>
                  <a:prstClr val="black"/>
                </a:solidFill>
              </a:rPr>
              <a:t>Organisational</a:t>
            </a:r>
            <a:r>
              <a:rPr lang="hr-HR" b="1" dirty="0">
                <a:solidFill>
                  <a:prstClr val="black"/>
                </a:solidFill>
              </a:rPr>
              <a:t> </a:t>
            </a:r>
            <a:r>
              <a:rPr lang="hr-HR" b="1" dirty="0" err="1">
                <a:solidFill>
                  <a:prstClr val="black"/>
                </a:solidFill>
              </a:rPr>
              <a:t>support</a:t>
            </a:r>
            <a:r>
              <a:rPr lang="en-GB" b="1" dirty="0">
                <a:solidFill>
                  <a:prstClr val="black"/>
                </a:solidFill>
              </a:rPr>
              <a:t>:</a:t>
            </a:r>
            <a:endParaRPr lang="en-GB" dirty="0">
              <a:solidFill>
                <a:prstClr val="black"/>
              </a:solidFill>
            </a:endParaRPr>
          </a:p>
          <a:p>
            <a:r>
              <a:rPr lang="en-GB" dirty="0">
                <a:solidFill>
                  <a:prstClr val="black"/>
                </a:solidFill>
              </a:rPr>
              <a:t>a.- </a:t>
            </a:r>
            <a:r>
              <a:rPr lang="hr-HR" b="1" dirty="0" err="1">
                <a:solidFill>
                  <a:prstClr val="black"/>
                </a:solidFill>
              </a:rPr>
              <a:t>reduces</a:t>
            </a:r>
            <a:r>
              <a:rPr lang="hr-HR" b="1" dirty="0">
                <a:solidFill>
                  <a:prstClr val="black"/>
                </a:solidFill>
              </a:rPr>
              <a:t> </a:t>
            </a:r>
            <a:r>
              <a:rPr lang="hr-HR" b="1" dirty="0" err="1">
                <a:solidFill>
                  <a:prstClr val="black"/>
                </a:solidFill>
              </a:rPr>
              <a:t>work</a:t>
            </a:r>
            <a:r>
              <a:rPr lang="hr-HR" b="1" dirty="0">
                <a:solidFill>
                  <a:prstClr val="black"/>
                </a:solidFill>
              </a:rPr>
              <a:t> home </a:t>
            </a:r>
            <a:r>
              <a:rPr lang="hr-HR" b="1" dirty="0" err="1">
                <a:solidFill>
                  <a:prstClr val="black"/>
                </a:solidFill>
              </a:rPr>
              <a:t>conflicts</a:t>
            </a:r>
            <a:endParaRPr lang="en-GB" b="1" dirty="0">
              <a:solidFill>
                <a:prstClr val="black"/>
              </a:solidFill>
            </a:endParaRPr>
          </a:p>
          <a:p>
            <a:pPr marL="271463" indent="-271463"/>
            <a:r>
              <a:rPr lang="en-GB" dirty="0">
                <a:solidFill>
                  <a:prstClr val="black"/>
                </a:solidFill>
              </a:rPr>
              <a:t>b.- </a:t>
            </a:r>
            <a:r>
              <a:rPr lang="hr-HR" dirty="0" err="1">
                <a:solidFill>
                  <a:prstClr val="black"/>
                </a:solidFill>
              </a:rPr>
              <a:t>increases</a:t>
            </a:r>
            <a:r>
              <a:rPr lang="hr-HR" dirty="0">
                <a:solidFill>
                  <a:prstClr val="black"/>
                </a:solidFill>
              </a:rPr>
              <a:t> </a:t>
            </a:r>
            <a:r>
              <a:rPr lang="hr-HR" dirty="0" err="1">
                <a:solidFill>
                  <a:prstClr val="black"/>
                </a:solidFill>
              </a:rPr>
              <a:t>work</a:t>
            </a:r>
            <a:r>
              <a:rPr lang="hr-HR" dirty="0">
                <a:solidFill>
                  <a:prstClr val="black"/>
                </a:solidFill>
              </a:rPr>
              <a:t> home </a:t>
            </a:r>
            <a:r>
              <a:rPr lang="hr-HR" dirty="0" err="1">
                <a:solidFill>
                  <a:prstClr val="black"/>
                </a:solidFill>
              </a:rPr>
              <a:t>conflicts</a:t>
            </a:r>
            <a:r>
              <a:rPr lang="hr-HR" dirty="0">
                <a:solidFill>
                  <a:prstClr val="black"/>
                </a:solidFill>
              </a:rPr>
              <a:t> </a:t>
            </a:r>
          </a:p>
          <a:p>
            <a:r>
              <a:rPr lang="en-GB" dirty="0"/>
              <a:t>c.- </a:t>
            </a:r>
            <a:r>
              <a:rPr lang="hr-HR" dirty="0" err="1"/>
              <a:t>is</a:t>
            </a:r>
            <a:r>
              <a:rPr lang="hr-HR" dirty="0"/>
              <a:t> </a:t>
            </a:r>
            <a:r>
              <a:rPr lang="hr-HR" dirty="0" err="1"/>
              <a:t>not</a:t>
            </a:r>
            <a:r>
              <a:rPr lang="hr-HR" dirty="0"/>
              <a:t> </a:t>
            </a:r>
            <a:r>
              <a:rPr lang="hr-HR" dirty="0" err="1"/>
              <a:t>related</a:t>
            </a:r>
            <a:r>
              <a:rPr lang="hr-HR" dirty="0"/>
              <a:t> to</a:t>
            </a:r>
            <a:r>
              <a:rPr lang="en-GB" dirty="0"/>
              <a:t> work home conflicts</a:t>
            </a:r>
          </a:p>
        </p:txBody>
      </p:sp>
      <p:sp>
        <p:nvSpPr>
          <p:cNvPr id="11" name="CuadroTexto 10">
            <a:extLst>
              <a:ext uri="{FF2B5EF4-FFF2-40B4-BE49-F238E27FC236}">
                <a16:creationId xmlns:a16="http://schemas.microsoft.com/office/drawing/2014/main" id="{632D2207-2CA0-ECC9-396F-F61C875CA3DD}"/>
              </a:ext>
            </a:extLst>
          </p:cNvPr>
          <p:cNvSpPr txBox="1"/>
          <p:nvPr/>
        </p:nvSpPr>
        <p:spPr>
          <a:xfrm>
            <a:off x="6246865" y="4155376"/>
            <a:ext cx="3592765" cy="2031325"/>
          </a:xfrm>
          <a:prstGeom prst="rect">
            <a:avLst/>
          </a:prstGeom>
          <a:noFill/>
        </p:spPr>
        <p:txBody>
          <a:bodyPr wrap="square" rtlCol="0">
            <a:spAutoFit/>
          </a:bodyPr>
          <a:lstStyle/>
          <a:p>
            <a:r>
              <a:rPr lang="en-GB" b="1" dirty="0">
                <a:solidFill>
                  <a:prstClr val="black"/>
                </a:solidFill>
              </a:rPr>
              <a:t>5. </a:t>
            </a:r>
            <a:r>
              <a:rPr lang="hr-HR" b="1" dirty="0" err="1">
                <a:solidFill>
                  <a:prstClr val="black"/>
                </a:solidFill>
              </a:rPr>
              <a:t>Flexible</a:t>
            </a:r>
            <a:r>
              <a:rPr lang="hr-HR" b="1" dirty="0">
                <a:solidFill>
                  <a:prstClr val="black"/>
                </a:solidFill>
              </a:rPr>
              <a:t> </a:t>
            </a:r>
            <a:r>
              <a:rPr lang="hr-HR" b="1" dirty="0" err="1">
                <a:solidFill>
                  <a:prstClr val="black"/>
                </a:solidFill>
              </a:rPr>
              <a:t>working</a:t>
            </a:r>
            <a:r>
              <a:rPr lang="hr-HR" b="1" dirty="0">
                <a:solidFill>
                  <a:prstClr val="black"/>
                </a:solidFill>
              </a:rPr>
              <a:t> </a:t>
            </a:r>
            <a:r>
              <a:rPr lang="hr-HR" b="1" dirty="0" err="1">
                <a:solidFill>
                  <a:prstClr val="black"/>
                </a:solidFill>
              </a:rPr>
              <a:t>arrangemets</a:t>
            </a:r>
            <a:r>
              <a:rPr lang="hr-HR" b="1" dirty="0">
                <a:solidFill>
                  <a:prstClr val="black"/>
                </a:solidFill>
              </a:rPr>
              <a:t>:</a:t>
            </a:r>
            <a:endParaRPr lang="en-GB" b="1" dirty="0">
              <a:solidFill>
                <a:prstClr val="black"/>
              </a:solidFill>
            </a:endParaRPr>
          </a:p>
          <a:p>
            <a:pPr marL="271463" indent="-271463"/>
            <a:r>
              <a:rPr lang="hr-HR" dirty="0">
                <a:solidFill>
                  <a:prstClr val="black"/>
                </a:solidFill>
              </a:rPr>
              <a:t>a.- </a:t>
            </a:r>
            <a:r>
              <a:rPr lang="hr-HR" dirty="0" err="1">
                <a:solidFill>
                  <a:prstClr val="black"/>
                </a:solidFill>
              </a:rPr>
              <a:t>include</a:t>
            </a:r>
            <a:r>
              <a:rPr lang="hr-HR" dirty="0">
                <a:solidFill>
                  <a:prstClr val="black"/>
                </a:solidFill>
              </a:rPr>
              <a:t> </a:t>
            </a:r>
            <a:r>
              <a:rPr lang="hr-HR" dirty="0" err="1">
                <a:solidFill>
                  <a:prstClr val="black"/>
                </a:solidFill>
              </a:rPr>
              <a:t>fixed</a:t>
            </a:r>
            <a:r>
              <a:rPr lang="hr-HR" dirty="0">
                <a:solidFill>
                  <a:prstClr val="black"/>
                </a:solidFill>
              </a:rPr>
              <a:t> </a:t>
            </a:r>
            <a:r>
              <a:rPr lang="hr-HR" dirty="0" err="1">
                <a:solidFill>
                  <a:prstClr val="black"/>
                </a:solidFill>
              </a:rPr>
              <a:t>working</a:t>
            </a:r>
            <a:r>
              <a:rPr lang="hr-HR" dirty="0">
                <a:solidFill>
                  <a:prstClr val="black"/>
                </a:solidFill>
              </a:rPr>
              <a:t> </a:t>
            </a:r>
            <a:r>
              <a:rPr lang="hr-HR" dirty="0" err="1">
                <a:solidFill>
                  <a:prstClr val="black"/>
                </a:solidFill>
              </a:rPr>
              <a:t>hours</a:t>
            </a:r>
            <a:r>
              <a:rPr lang="hr-HR" dirty="0">
                <a:solidFill>
                  <a:prstClr val="black"/>
                </a:solidFill>
              </a:rPr>
              <a:t> and </a:t>
            </a:r>
            <a:r>
              <a:rPr lang="hr-HR" dirty="0" err="1">
                <a:solidFill>
                  <a:prstClr val="black"/>
                </a:solidFill>
              </a:rPr>
              <a:t>full</a:t>
            </a:r>
            <a:r>
              <a:rPr lang="hr-HR" dirty="0">
                <a:solidFill>
                  <a:prstClr val="black"/>
                </a:solidFill>
              </a:rPr>
              <a:t>-time </a:t>
            </a:r>
            <a:r>
              <a:rPr lang="hr-HR" dirty="0" err="1">
                <a:solidFill>
                  <a:prstClr val="black"/>
                </a:solidFill>
              </a:rPr>
              <a:t>working</a:t>
            </a:r>
            <a:r>
              <a:rPr lang="hr-HR" dirty="0">
                <a:solidFill>
                  <a:prstClr val="black"/>
                </a:solidFill>
              </a:rPr>
              <a:t> arrangement</a:t>
            </a:r>
          </a:p>
          <a:p>
            <a:pPr marL="271463" indent="-271463"/>
            <a:r>
              <a:rPr lang="hr-HR" dirty="0"/>
              <a:t>b.- </a:t>
            </a:r>
            <a:r>
              <a:rPr lang="hr-HR" dirty="0" err="1"/>
              <a:t>reduce</a:t>
            </a:r>
            <a:r>
              <a:rPr lang="hr-HR" dirty="0"/>
              <a:t> </a:t>
            </a:r>
            <a:r>
              <a:rPr lang="hr-HR" dirty="0" err="1"/>
              <a:t>job</a:t>
            </a:r>
            <a:r>
              <a:rPr lang="hr-HR" dirty="0"/>
              <a:t> </a:t>
            </a:r>
            <a:r>
              <a:rPr lang="hr-HR" dirty="0" err="1"/>
              <a:t>satisfaction</a:t>
            </a:r>
            <a:r>
              <a:rPr lang="hr-HR" dirty="0"/>
              <a:t> and </a:t>
            </a:r>
            <a:r>
              <a:rPr lang="hr-HR" dirty="0" err="1"/>
              <a:t>create</a:t>
            </a:r>
            <a:r>
              <a:rPr lang="hr-HR" dirty="0"/>
              <a:t> </a:t>
            </a:r>
            <a:r>
              <a:rPr lang="hr-HR" dirty="0" err="1"/>
              <a:t>work-life</a:t>
            </a:r>
            <a:r>
              <a:rPr lang="hr-HR" dirty="0"/>
              <a:t> </a:t>
            </a:r>
            <a:r>
              <a:rPr lang="hr-HR" dirty="0" err="1"/>
              <a:t>conflicts</a:t>
            </a:r>
            <a:endParaRPr lang="hr-HR" dirty="0"/>
          </a:p>
          <a:p>
            <a:pPr marL="271463" indent="-271463"/>
            <a:r>
              <a:rPr lang="hr-HR" dirty="0"/>
              <a:t>b</a:t>
            </a:r>
            <a:r>
              <a:rPr lang="en-GB" dirty="0"/>
              <a:t>.- </a:t>
            </a:r>
            <a:r>
              <a:rPr lang="hr-HR" b="1" dirty="0" err="1"/>
              <a:t>enchance</a:t>
            </a:r>
            <a:r>
              <a:rPr lang="hr-HR" b="1" dirty="0"/>
              <a:t> </a:t>
            </a:r>
            <a:r>
              <a:rPr lang="hr-HR" b="1" dirty="0" err="1"/>
              <a:t>job</a:t>
            </a:r>
            <a:r>
              <a:rPr lang="hr-HR" b="1" dirty="0"/>
              <a:t> </a:t>
            </a:r>
            <a:r>
              <a:rPr lang="hr-HR" b="1" dirty="0" err="1"/>
              <a:t>satisfaction</a:t>
            </a:r>
            <a:r>
              <a:rPr lang="hr-HR" b="1" dirty="0"/>
              <a:t> and morale</a:t>
            </a:r>
            <a:endParaRPr lang="en-GB" b="1" dirty="0"/>
          </a:p>
        </p:txBody>
      </p:sp>
    </p:spTree>
    <p:extLst>
      <p:ext uri="{BB962C8B-B14F-4D97-AF65-F5344CB8AC3E}">
        <p14:creationId xmlns:p14="http://schemas.microsoft.com/office/powerpoint/2010/main" val="2228995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Work Life Balance Disorders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a:t>
            </a:r>
            <a:r>
              <a:rPr lang="hr-HR" sz="2200" spc="50" dirty="0">
                <a:latin typeface="+mj-lt"/>
                <a:cs typeface="Tahoma"/>
              </a:rPr>
              <a:t>OURCES</a:t>
            </a:r>
            <a:endParaRPr lang="en-GB" sz="2200" dirty="0">
              <a:latin typeface="+mj-lt"/>
              <a:cs typeface="Tahoma"/>
            </a:endParaRPr>
          </a:p>
        </p:txBody>
      </p:sp>
      <p:sp>
        <p:nvSpPr>
          <p:cNvPr id="4" name="Rectángulo 3"/>
          <p:cNvSpPr/>
          <p:nvPr/>
        </p:nvSpPr>
        <p:spPr>
          <a:xfrm>
            <a:off x="377556" y="2416147"/>
            <a:ext cx="11459453" cy="2800767"/>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Adkins, C. and </a:t>
            </a:r>
            <a:r>
              <a:rPr lang="en-GB" sz="1600" dirty="0" err="1">
                <a:latin typeface="Calibri" panose="020F0502020204030204" pitchFamily="34" charset="0"/>
                <a:ea typeface="Calibri" panose="020F0502020204030204" pitchFamily="34" charset="0"/>
                <a:cs typeface="Calibri" panose="020F0502020204030204" pitchFamily="34" charset="0"/>
              </a:rPr>
              <a:t>Premeaux</a:t>
            </a:r>
            <a:r>
              <a:rPr lang="en-GB" sz="1600" dirty="0">
                <a:latin typeface="Calibri" panose="020F0502020204030204" pitchFamily="34" charset="0"/>
                <a:ea typeface="Calibri" panose="020F0502020204030204" pitchFamily="34" charset="0"/>
                <a:cs typeface="Calibri" panose="020F0502020204030204" pitchFamily="34" charset="0"/>
              </a:rPr>
              <a:t>, S. (2012), “Spending time: the impact of hours worked on work‐family conflict”, Journal of Vocational </a:t>
            </a:r>
            <a:r>
              <a:rPr lang="en-GB" sz="1600" dirty="0" err="1">
                <a:latin typeface="Calibri" panose="020F0502020204030204" pitchFamily="34" charset="0"/>
                <a:ea typeface="Calibri" panose="020F0502020204030204" pitchFamily="34" charset="0"/>
                <a:cs typeface="Calibri" panose="020F0502020204030204" pitchFamily="34" charset="0"/>
              </a:rPr>
              <a:t>Behavior</a:t>
            </a:r>
            <a:r>
              <a:rPr lang="en-GB" sz="1600" dirty="0">
                <a:latin typeface="Calibri" panose="020F0502020204030204" pitchFamily="34" charset="0"/>
                <a:ea typeface="Calibri" panose="020F0502020204030204" pitchFamily="34" charset="0"/>
                <a:cs typeface="Calibri" panose="020F0502020204030204" pitchFamily="34" charset="0"/>
              </a:rPr>
              <a:t>, Vol. 80 No. 2, pp. 380‐389.</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Carlson, D., </a:t>
            </a:r>
            <a:r>
              <a:rPr lang="en-GB" sz="1600" dirty="0" err="1">
                <a:latin typeface="Calibri" panose="020F0502020204030204" pitchFamily="34" charset="0"/>
                <a:ea typeface="Calibri" panose="020F0502020204030204" pitchFamily="34" charset="0"/>
                <a:cs typeface="Calibri" panose="020F0502020204030204" pitchFamily="34" charset="0"/>
              </a:rPr>
              <a:t>Grzywacz</a:t>
            </a:r>
            <a:r>
              <a:rPr lang="en-GB" sz="1600" dirty="0">
                <a:latin typeface="Calibri" panose="020F0502020204030204" pitchFamily="34" charset="0"/>
                <a:ea typeface="Calibri" panose="020F0502020204030204" pitchFamily="34" charset="0"/>
                <a:cs typeface="Calibri" panose="020F0502020204030204" pitchFamily="34" charset="0"/>
              </a:rPr>
              <a:t>, J., Ferguson, M., Hunter, E., Clinch, C. and </a:t>
            </a:r>
            <a:r>
              <a:rPr lang="en-GB" sz="1600" dirty="0" err="1">
                <a:latin typeface="Calibri" panose="020F0502020204030204" pitchFamily="34" charset="0"/>
                <a:ea typeface="Calibri" panose="020F0502020204030204" pitchFamily="34" charset="0"/>
                <a:cs typeface="Calibri" panose="020F0502020204030204" pitchFamily="34" charset="0"/>
              </a:rPr>
              <a:t>Arcury</a:t>
            </a:r>
            <a:r>
              <a:rPr lang="en-GB" sz="1600" dirty="0">
                <a:latin typeface="Calibri" panose="020F0502020204030204" pitchFamily="34" charset="0"/>
                <a:ea typeface="Calibri" panose="020F0502020204030204" pitchFamily="34" charset="0"/>
                <a:cs typeface="Calibri" panose="020F0502020204030204" pitchFamily="34" charset="0"/>
              </a:rPr>
              <a:t>, T. (2011), “Health and turnover of working mothers after childbirth via the work‐family interface: an analysis across </a:t>
            </a:r>
            <a:r>
              <a:rPr lang="en-GB" sz="1600" dirty="0" err="1">
                <a:latin typeface="Calibri" panose="020F0502020204030204" pitchFamily="34" charset="0"/>
                <a:ea typeface="Calibri" panose="020F0502020204030204" pitchFamily="34" charset="0"/>
                <a:cs typeface="Calibri" panose="020F0502020204030204" pitchFamily="34" charset="0"/>
              </a:rPr>
              <a:t>time”,Journal</a:t>
            </a:r>
            <a:r>
              <a:rPr lang="en-GB" sz="1600" dirty="0">
                <a:latin typeface="Calibri" panose="020F0502020204030204" pitchFamily="34" charset="0"/>
                <a:ea typeface="Calibri" panose="020F0502020204030204" pitchFamily="34" charset="0"/>
                <a:cs typeface="Calibri" panose="020F0502020204030204" pitchFamily="34" charset="0"/>
              </a:rPr>
              <a:t> of Applied Psychology, Vol. 96 No. 5, pp. 1045‐1054.</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Chen, Z. and Powell, G. (2012), “No pain, no gain? A Resource‐based model of work‐to‐family enrichment and conflict”, Journal of Vocational </a:t>
            </a:r>
            <a:r>
              <a:rPr lang="en-GB" sz="1600" dirty="0" err="1">
                <a:latin typeface="Calibri" panose="020F0502020204030204" pitchFamily="34" charset="0"/>
                <a:ea typeface="Calibri" panose="020F0502020204030204" pitchFamily="34" charset="0"/>
                <a:cs typeface="Calibri" panose="020F0502020204030204" pitchFamily="34" charset="0"/>
              </a:rPr>
              <a:t>Behavior</a:t>
            </a:r>
            <a:r>
              <a:rPr lang="en-GB" sz="1600" dirty="0">
                <a:latin typeface="Calibri" panose="020F0502020204030204" pitchFamily="34" charset="0"/>
                <a:ea typeface="Calibri" panose="020F0502020204030204" pitchFamily="34" charset="0"/>
                <a:cs typeface="Calibri" panose="020F0502020204030204" pitchFamily="34" charset="0"/>
              </a:rPr>
              <a:t>, Vol. 81 No. 1, pp. 89‐98.</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Clark, S. (2000), “Work/family border theory: a new theory of work/life balance”, Human Relations, Vol. 53 No. 6, pp. 747‐770.</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600" dirty="0" err="1">
                <a:latin typeface="Calibri" panose="020F0502020204030204" pitchFamily="34" charset="0"/>
                <a:ea typeface="Calibri" panose="020F0502020204030204" pitchFamily="34" charset="0"/>
                <a:cs typeface="Calibri" panose="020F0502020204030204" pitchFamily="34" charset="0"/>
              </a:rPr>
              <a:t>Goetzel</a:t>
            </a:r>
            <a:r>
              <a:rPr lang="en-GB" sz="1600" dirty="0">
                <a:latin typeface="Calibri" panose="020F0502020204030204" pitchFamily="34" charset="0"/>
                <a:ea typeface="Calibri" panose="020F0502020204030204" pitchFamily="34" charset="0"/>
                <a:cs typeface="Calibri" panose="020F0502020204030204" pitchFamily="34" charset="0"/>
              </a:rPr>
              <a:t>, R. and </a:t>
            </a:r>
            <a:r>
              <a:rPr lang="en-GB" sz="1600" dirty="0" err="1">
                <a:latin typeface="Calibri" panose="020F0502020204030204" pitchFamily="34" charset="0"/>
                <a:ea typeface="Calibri" panose="020F0502020204030204" pitchFamily="34" charset="0"/>
                <a:cs typeface="Calibri" panose="020F0502020204030204" pitchFamily="34" charset="0"/>
              </a:rPr>
              <a:t>Ozminkowski</a:t>
            </a:r>
            <a:r>
              <a:rPr lang="en-GB" sz="1600" dirty="0">
                <a:latin typeface="Calibri" panose="020F0502020204030204" pitchFamily="34" charset="0"/>
                <a:ea typeface="Calibri" panose="020F0502020204030204" pitchFamily="34" charset="0"/>
                <a:cs typeface="Calibri" panose="020F0502020204030204" pitchFamily="34" charset="0"/>
              </a:rPr>
              <a:t>, R. (2008), “The health and cost benefits of work site health‐ promotion programs”, Annual Review of Public Health, Vol. 29, pp. 303‐323.</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1000"/>
              </a:spcAft>
              <a:buFont typeface="Symbol" panose="05050102010706020507" pitchFamily="18" charset="2"/>
              <a:buChar char=""/>
            </a:pPr>
            <a:r>
              <a:rPr lang="en-GB" sz="1600" dirty="0" err="1">
                <a:latin typeface="Calibri" panose="020F0502020204030204" pitchFamily="34" charset="0"/>
                <a:ea typeface="Calibri" panose="020F0502020204030204" pitchFamily="34" charset="0"/>
                <a:cs typeface="Calibri" panose="020F0502020204030204" pitchFamily="34" charset="0"/>
              </a:rPr>
              <a:t>Greenhaus</a:t>
            </a:r>
            <a:r>
              <a:rPr lang="en-GB" sz="1600" dirty="0">
                <a:latin typeface="Calibri" panose="020F0502020204030204" pitchFamily="34" charset="0"/>
                <a:ea typeface="Calibri" panose="020F0502020204030204" pitchFamily="34" charset="0"/>
                <a:cs typeface="Calibri" panose="020F0502020204030204" pitchFamily="34" charset="0"/>
              </a:rPr>
              <a:t>, J. and Powell, G. (2006), “When work and family are allies: a theory of work family enrichment”, Academy of Management Review, Vol. 31 No. 1, pp. 72‐92.</a:t>
            </a:r>
            <a:endParaRPr lang="hr-H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7818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43420"/>
            <a:ext cx="7091830" cy="646331"/>
          </a:xfrm>
          <a:prstGeom prst="rect">
            <a:avLst/>
          </a:prstGeom>
          <a:noFill/>
        </p:spPr>
        <p:txBody>
          <a:bodyPr wrap="square" rtlCol="0">
            <a:spAutoFit/>
          </a:bodyPr>
          <a:lstStyle/>
          <a:p>
            <a:r>
              <a:rPr lang="en-US" b="1" dirty="0">
                <a:solidFill>
                  <a:srgbClr val="0CA373"/>
                </a:solidFill>
              </a:rPr>
              <a:t>Explain the term work-life balance and distinguish between different types of disorders</a:t>
            </a:r>
          </a:p>
        </p:txBody>
      </p:sp>
      <p:sp>
        <p:nvSpPr>
          <p:cNvPr id="12" name="CuadroTexto 11"/>
          <p:cNvSpPr txBox="1"/>
          <p:nvPr/>
        </p:nvSpPr>
        <p:spPr>
          <a:xfrm>
            <a:off x="1615183" y="3553579"/>
            <a:ext cx="6613392" cy="646331"/>
          </a:xfrm>
          <a:prstGeom prst="rect">
            <a:avLst/>
          </a:prstGeom>
          <a:noFill/>
        </p:spPr>
        <p:txBody>
          <a:bodyPr wrap="square" rtlCol="0">
            <a:spAutoFit/>
          </a:bodyPr>
          <a:lstStyle/>
          <a:p>
            <a:r>
              <a:rPr lang="en-US" b="1" dirty="0">
                <a:solidFill>
                  <a:srgbClr val="0CA373"/>
                </a:solidFill>
              </a:rPr>
              <a:t>Discuss the benefits of work-life balance for the individuals and </a:t>
            </a:r>
            <a:r>
              <a:rPr lang="en-US" b="1" dirty="0" err="1">
                <a:solidFill>
                  <a:srgbClr val="0CA373"/>
                </a:solidFill>
              </a:rPr>
              <a:t>organisations</a:t>
            </a:r>
            <a:endParaRPr lang="en-US" b="1" dirty="0">
              <a:solidFill>
                <a:srgbClr val="0CA373"/>
              </a:solidFill>
            </a:endParaRPr>
          </a:p>
        </p:txBody>
      </p:sp>
      <p:sp>
        <p:nvSpPr>
          <p:cNvPr id="13" name="CuadroTexto 12"/>
          <p:cNvSpPr txBox="1"/>
          <p:nvPr/>
        </p:nvSpPr>
        <p:spPr>
          <a:xfrm>
            <a:off x="1605565" y="4284373"/>
            <a:ext cx="7208651" cy="646331"/>
          </a:xfrm>
          <a:prstGeom prst="rect">
            <a:avLst/>
          </a:prstGeom>
          <a:noFill/>
        </p:spPr>
        <p:txBody>
          <a:bodyPr wrap="square" rtlCol="0">
            <a:spAutoFit/>
          </a:bodyPr>
          <a:lstStyle/>
          <a:p>
            <a:r>
              <a:rPr lang="en-US" b="1" dirty="0">
                <a:solidFill>
                  <a:srgbClr val="0CA373"/>
                </a:solidFill>
              </a:rPr>
              <a:t>Identify ways to improve work-life balance from individual and </a:t>
            </a:r>
            <a:r>
              <a:rPr lang="en-US" b="1" dirty="0" err="1">
                <a:solidFill>
                  <a:srgbClr val="0CA373"/>
                </a:solidFill>
              </a:rPr>
              <a:t>organisational</a:t>
            </a:r>
            <a:r>
              <a:rPr lang="hr-HR" b="1" dirty="0">
                <a:solidFill>
                  <a:srgbClr val="0CA373"/>
                </a:solidFill>
              </a:rPr>
              <a:t> </a:t>
            </a:r>
            <a:r>
              <a:rPr lang="hr-HR" b="1" dirty="0" err="1">
                <a:solidFill>
                  <a:srgbClr val="0CA373"/>
                </a:solidFill>
              </a:rPr>
              <a:t>point</a:t>
            </a:r>
            <a:r>
              <a:rPr lang="hr-HR" b="1" dirty="0">
                <a:solidFill>
                  <a:srgbClr val="0CA373"/>
                </a:solidFill>
              </a:rPr>
              <a:t> </a:t>
            </a:r>
            <a:r>
              <a:rPr lang="hr-HR" b="1" dirty="0" err="1">
                <a:solidFill>
                  <a:srgbClr val="0CA373"/>
                </a:solidFill>
              </a:rPr>
              <a:t>of</a:t>
            </a:r>
            <a:r>
              <a:rPr lang="hr-HR" b="1" dirty="0">
                <a:solidFill>
                  <a:srgbClr val="0CA373"/>
                </a:solidFill>
              </a:rPr>
              <a:t> </a:t>
            </a:r>
            <a:r>
              <a:rPr lang="hr-HR" b="1" dirty="0" err="1">
                <a:solidFill>
                  <a:srgbClr val="0CA373"/>
                </a:solidFill>
              </a:rPr>
              <a:t>view</a:t>
            </a:r>
            <a:endParaRPr lang="en-US" b="1" dirty="0">
              <a:solidFill>
                <a:srgbClr val="0CA373"/>
              </a:solidFill>
            </a:endParaRPr>
          </a:p>
        </p:txBody>
      </p:sp>
      <p:sp>
        <p:nvSpPr>
          <p:cNvPr id="17" name="object 2"/>
          <p:cNvSpPr txBox="1">
            <a:spLocks/>
          </p:cNvSpPr>
          <p:nvPr/>
        </p:nvSpPr>
        <p:spPr>
          <a:xfrm>
            <a:off x="999778" y="660370"/>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7012" y="2186324"/>
            <a:ext cx="3316665" cy="3426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Work Life Balance Disorders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a:t>
            </a:r>
            <a:r>
              <a:rPr lang="hr-HR" sz="2200" spc="50" dirty="0">
                <a:latin typeface="+mj-lt"/>
                <a:cs typeface="Tahoma"/>
              </a:rPr>
              <a:t>OURCES</a:t>
            </a:r>
            <a:endParaRPr lang="en-GB" sz="2200" dirty="0">
              <a:latin typeface="+mj-lt"/>
              <a:cs typeface="Tahoma"/>
            </a:endParaRPr>
          </a:p>
        </p:txBody>
      </p:sp>
      <p:sp>
        <p:nvSpPr>
          <p:cNvPr id="4" name="Rectángulo 3"/>
          <p:cNvSpPr/>
          <p:nvPr/>
        </p:nvSpPr>
        <p:spPr>
          <a:xfrm>
            <a:off x="318565" y="2126436"/>
            <a:ext cx="11459453" cy="3729226"/>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en-GB" sz="1600" dirty="0" err="1">
                <a:latin typeface="Calibri" panose="020F0502020204030204" pitchFamily="34" charset="0"/>
                <a:ea typeface="Calibri" panose="020F0502020204030204" pitchFamily="34" charset="0"/>
                <a:cs typeface="Calibri" panose="020F0502020204030204" pitchFamily="34" charset="0"/>
              </a:rPr>
              <a:t>Kalliath</a:t>
            </a:r>
            <a:r>
              <a:rPr lang="en-GB" sz="1600" dirty="0">
                <a:latin typeface="Calibri" panose="020F0502020204030204" pitchFamily="34" charset="0"/>
                <a:ea typeface="Calibri" panose="020F0502020204030204" pitchFamily="34" charset="0"/>
                <a:cs typeface="Calibri" panose="020F0502020204030204" pitchFamily="34" charset="0"/>
              </a:rPr>
              <a:t>, T. and </a:t>
            </a:r>
            <a:r>
              <a:rPr lang="en-GB" sz="1600" dirty="0" err="1">
                <a:latin typeface="Calibri" panose="020F0502020204030204" pitchFamily="34" charset="0"/>
                <a:ea typeface="Calibri" panose="020F0502020204030204" pitchFamily="34" charset="0"/>
                <a:cs typeface="Calibri" panose="020F0502020204030204" pitchFamily="34" charset="0"/>
              </a:rPr>
              <a:t>Brough</a:t>
            </a:r>
            <a:r>
              <a:rPr lang="en-GB" sz="1600" dirty="0">
                <a:latin typeface="Calibri" panose="020F0502020204030204" pitchFamily="34" charset="0"/>
                <a:ea typeface="Calibri" panose="020F0502020204030204" pitchFamily="34" charset="0"/>
                <a:cs typeface="Calibri" panose="020F0502020204030204" pitchFamily="34" charset="0"/>
              </a:rPr>
              <a:t>, P. ( 2008), “Work‐Life balance: a review of the meaning of the balance construct”, Journal of Management &amp; Organization, Vol. 14 No. 3, pp. 323‐327.</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600" dirty="0" err="1">
                <a:latin typeface="Calibri" panose="020F0502020204030204" pitchFamily="34" charset="0"/>
                <a:ea typeface="Calibri" panose="020F0502020204030204" pitchFamily="34" charset="0"/>
                <a:cs typeface="Calibri" panose="020F0502020204030204" pitchFamily="34" charset="0"/>
              </a:rPr>
              <a:t>Mescher</a:t>
            </a:r>
            <a:r>
              <a:rPr lang="en-GB" sz="1600" dirty="0">
                <a:latin typeface="Calibri" panose="020F0502020204030204" pitchFamily="34" charset="0"/>
                <a:ea typeface="Calibri" panose="020F0502020204030204" pitchFamily="34" charset="0"/>
                <a:cs typeface="Calibri" panose="020F0502020204030204" pitchFamily="34" charset="0"/>
              </a:rPr>
              <a:t>, S., </a:t>
            </a:r>
            <a:r>
              <a:rPr lang="en-GB" sz="1600" dirty="0" err="1">
                <a:latin typeface="Calibri" panose="020F0502020204030204" pitchFamily="34" charset="0"/>
                <a:ea typeface="Calibri" panose="020F0502020204030204" pitchFamily="34" charset="0"/>
                <a:cs typeface="Calibri" panose="020F0502020204030204" pitchFamily="34" charset="0"/>
              </a:rPr>
              <a:t>Benschop</a:t>
            </a:r>
            <a:r>
              <a:rPr lang="en-GB" sz="1600" dirty="0">
                <a:latin typeface="Calibri" panose="020F0502020204030204" pitchFamily="34" charset="0"/>
                <a:ea typeface="Calibri" panose="020F0502020204030204" pitchFamily="34" charset="0"/>
                <a:cs typeface="Calibri" panose="020F0502020204030204" pitchFamily="34" charset="0"/>
              </a:rPr>
              <a:t>, Y. and </a:t>
            </a:r>
            <a:r>
              <a:rPr lang="en-GB" sz="1600" dirty="0" err="1">
                <a:latin typeface="Calibri" panose="020F0502020204030204" pitchFamily="34" charset="0"/>
                <a:ea typeface="Calibri" panose="020F0502020204030204" pitchFamily="34" charset="0"/>
                <a:cs typeface="Calibri" panose="020F0502020204030204" pitchFamily="34" charset="0"/>
              </a:rPr>
              <a:t>Doorewaard</a:t>
            </a:r>
            <a:r>
              <a:rPr lang="en-GB" sz="1600" dirty="0">
                <a:latin typeface="Calibri" panose="020F0502020204030204" pitchFamily="34" charset="0"/>
                <a:ea typeface="Calibri" panose="020F0502020204030204" pitchFamily="34" charset="0"/>
                <a:cs typeface="Calibri" panose="020F0502020204030204" pitchFamily="34" charset="0"/>
              </a:rPr>
              <a:t>, H. (2010), “Representations of work‐life balance support”, Human Relations, Vol. 63 No. 1, pp. 21‐39.</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Meyer, J. and Maltin, E. (2010), “Employee commitment and well‐being: a critical review, theoretical framework and research agenda”, Journal of Vocational Behaviour, Vol. 77 No. 2, pp. 323‐337.</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600" dirty="0" err="1">
                <a:latin typeface="Calibri" panose="020F0502020204030204" pitchFamily="34" charset="0"/>
                <a:ea typeface="Calibri" panose="020F0502020204030204" pitchFamily="34" charset="0"/>
                <a:cs typeface="Calibri" panose="020F0502020204030204" pitchFamily="34" charset="0"/>
              </a:rPr>
              <a:t>Peeters</a:t>
            </a:r>
            <a:r>
              <a:rPr lang="en-GB" sz="1600" dirty="0">
                <a:latin typeface="Calibri" panose="020F0502020204030204" pitchFamily="34" charset="0"/>
                <a:ea typeface="Calibri" panose="020F0502020204030204" pitchFamily="34" charset="0"/>
                <a:cs typeface="Calibri" panose="020F0502020204030204" pitchFamily="34" charset="0"/>
              </a:rPr>
              <a:t>, M. C., Montgomery, A. J., Bakker, A. B., &amp; </a:t>
            </a:r>
            <a:r>
              <a:rPr lang="en-GB" sz="1600" dirty="0" err="1">
                <a:latin typeface="Calibri" panose="020F0502020204030204" pitchFamily="34" charset="0"/>
                <a:ea typeface="Calibri" panose="020F0502020204030204" pitchFamily="34" charset="0"/>
                <a:cs typeface="Calibri" panose="020F0502020204030204" pitchFamily="34" charset="0"/>
              </a:rPr>
              <a:t>Schaufeli</a:t>
            </a:r>
            <a:r>
              <a:rPr lang="en-GB" sz="1600" dirty="0">
                <a:latin typeface="Calibri" panose="020F0502020204030204" pitchFamily="34" charset="0"/>
                <a:ea typeface="Calibri" panose="020F0502020204030204" pitchFamily="34" charset="0"/>
                <a:cs typeface="Calibri" panose="020F0502020204030204" pitchFamily="34" charset="0"/>
              </a:rPr>
              <a:t>, W. B. (2005). Balancing work and home: How job and home demands are related to burnout. International Journal of Stress Management, 12(1), 43.</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600" dirty="0" err="1">
                <a:latin typeface="Calibri" panose="020F0502020204030204" pitchFamily="34" charset="0"/>
                <a:ea typeface="Calibri" panose="020F0502020204030204" pitchFamily="34" charset="0"/>
                <a:cs typeface="Calibri" panose="020F0502020204030204" pitchFamily="34" charset="0"/>
              </a:rPr>
              <a:t>Premeaux</a:t>
            </a:r>
            <a:r>
              <a:rPr lang="en-GB" sz="1600" dirty="0">
                <a:latin typeface="Calibri" panose="020F0502020204030204" pitchFamily="34" charset="0"/>
                <a:ea typeface="Calibri" panose="020F0502020204030204" pitchFamily="34" charset="0"/>
                <a:cs typeface="Calibri" panose="020F0502020204030204" pitchFamily="34" charset="0"/>
              </a:rPr>
              <a:t>, S., Adkins, C. and </a:t>
            </a:r>
            <a:r>
              <a:rPr lang="en-GB" sz="1600" dirty="0" err="1">
                <a:latin typeface="Calibri" panose="020F0502020204030204" pitchFamily="34" charset="0"/>
                <a:ea typeface="Calibri" panose="020F0502020204030204" pitchFamily="34" charset="0"/>
                <a:cs typeface="Calibri" panose="020F0502020204030204" pitchFamily="34" charset="0"/>
              </a:rPr>
              <a:t>Mossholder</a:t>
            </a:r>
            <a:r>
              <a:rPr lang="en-GB" sz="1600" dirty="0">
                <a:latin typeface="Calibri" panose="020F0502020204030204" pitchFamily="34" charset="0"/>
                <a:ea typeface="Calibri" panose="020F0502020204030204" pitchFamily="34" charset="0"/>
                <a:cs typeface="Calibri" panose="020F0502020204030204" pitchFamily="34" charset="0"/>
              </a:rPr>
              <a:t>, K. (2007), “Balancing work and family: a field study of multi‐dimensional, multi‐role work‐family conflict”, Journal of Organizational </a:t>
            </a:r>
            <a:r>
              <a:rPr lang="en-GB" sz="1600" dirty="0" err="1">
                <a:latin typeface="Calibri" panose="020F0502020204030204" pitchFamily="34" charset="0"/>
                <a:ea typeface="Calibri" panose="020F0502020204030204" pitchFamily="34" charset="0"/>
                <a:cs typeface="Calibri" panose="020F0502020204030204" pitchFamily="34" charset="0"/>
              </a:rPr>
              <a:t>Behavior</a:t>
            </a:r>
            <a:r>
              <a:rPr lang="en-GB" sz="1600" dirty="0">
                <a:latin typeface="Calibri" panose="020F0502020204030204" pitchFamily="34" charset="0"/>
                <a:ea typeface="Calibri" panose="020F0502020204030204" pitchFamily="34" charset="0"/>
                <a:cs typeface="Calibri" panose="020F0502020204030204" pitchFamily="34" charset="0"/>
              </a:rPr>
              <a:t>, Vol. 28 No. 6, pp. 705‐727.</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1000"/>
              </a:spcAft>
              <a:buFont typeface="Symbol" panose="05050102010706020507" pitchFamily="18" charset="2"/>
              <a:buChar char=""/>
            </a:pPr>
            <a:r>
              <a:rPr lang="en-GB" sz="1600" dirty="0" err="1">
                <a:latin typeface="Calibri" panose="020F0502020204030204" pitchFamily="34" charset="0"/>
                <a:ea typeface="Calibri" panose="020F0502020204030204" pitchFamily="34" charset="0"/>
                <a:cs typeface="Calibri" panose="020F0502020204030204" pitchFamily="34" charset="0"/>
              </a:rPr>
              <a:t>Putri</a:t>
            </a:r>
            <a:r>
              <a:rPr lang="en-GB" sz="1600" dirty="0">
                <a:latin typeface="Calibri" panose="020F0502020204030204" pitchFamily="34" charset="0"/>
                <a:ea typeface="Calibri" panose="020F0502020204030204" pitchFamily="34" charset="0"/>
                <a:cs typeface="Calibri" panose="020F0502020204030204" pitchFamily="34" charset="0"/>
              </a:rPr>
              <a:t>, A., &amp; </a:t>
            </a:r>
            <a:r>
              <a:rPr lang="en-GB" sz="1600" dirty="0" err="1">
                <a:latin typeface="Calibri" panose="020F0502020204030204" pitchFamily="34" charset="0"/>
                <a:ea typeface="Calibri" panose="020F0502020204030204" pitchFamily="34" charset="0"/>
                <a:cs typeface="Calibri" panose="020F0502020204030204" pitchFamily="34" charset="0"/>
              </a:rPr>
              <a:t>Amran</a:t>
            </a:r>
            <a:r>
              <a:rPr lang="en-GB" sz="1600" dirty="0">
                <a:latin typeface="Calibri" panose="020F0502020204030204" pitchFamily="34" charset="0"/>
                <a:ea typeface="Calibri" panose="020F0502020204030204" pitchFamily="34" charset="0"/>
                <a:cs typeface="Calibri" panose="020F0502020204030204" pitchFamily="34" charset="0"/>
              </a:rPr>
              <a:t>, A. (2021). Employees Work-Life Balance Reviewed From Work From Home Aspect During COVID-19 Pandemic. International Journal of Management Science and Information Technology, 1(1), 30-34.</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GB" sz="1600" dirty="0" err="1">
                <a:latin typeface="Calibri" panose="020F0502020204030204" pitchFamily="34" charset="0"/>
                <a:ea typeface="Calibri" panose="020F0502020204030204" pitchFamily="34" charset="0"/>
              </a:rPr>
              <a:t>Zheng,C</a:t>
            </a:r>
            <a:r>
              <a:rPr lang="en-GB" sz="1600" dirty="0">
                <a:latin typeface="Calibri" panose="020F0502020204030204" pitchFamily="34" charset="0"/>
                <a:ea typeface="Calibri" panose="020F0502020204030204" pitchFamily="34" charset="0"/>
              </a:rPr>
              <a:t>, </a:t>
            </a:r>
            <a:r>
              <a:rPr lang="en-GB" sz="1600" dirty="0" err="1">
                <a:latin typeface="Calibri" panose="020F0502020204030204" pitchFamily="34" charset="0"/>
                <a:ea typeface="Calibri" panose="020F0502020204030204" pitchFamily="34" charset="0"/>
              </a:rPr>
              <a:t>Molineux,J</a:t>
            </a:r>
            <a:r>
              <a:rPr lang="en-GB" sz="1600" dirty="0">
                <a:latin typeface="Calibri" panose="020F0502020204030204" pitchFamily="34" charset="0"/>
                <a:ea typeface="Calibri" panose="020F0502020204030204" pitchFamily="34" charset="0"/>
              </a:rPr>
              <a:t>, </a:t>
            </a:r>
            <a:r>
              <a:rPr lang="en-GB" sz="1600" dirty="0" err="1">
                <a:latin typeface="Calibri" panose="020F0502020204030204" pitchFamily="34" charset="0"/>
                <a:ea typeface="Calibri" panose="020F0502020204030204" pitchFamily="34" charset="0"/>
              </a:rPr>
              <a:t>Mirshekary,S</a:t>
            </a:r>
            <a:r>
              <a:rPr lang="en-GB" sz="1600" dirty="0">
                <a:latin typeface="Calibri" panose="020F0502020204030204" pitchFamily="34" charset="0"/>
                <a:ea typeface="Calibri" panose="020F0502020204030204" pitchFamily="34" charset="0"/>
              </a:rPr>
              <a:t> and </a:t>
            </a:r>
            <a:r>
              <a:rPr lang="en-GB" sz="1600" dirty="0" err="1">
                <a:latin typeface="Calibri" panose="020F0502020204030204" pitchFamily="34" charset="0"/>
                <a:ea typeface="Calibri" panose="020F0502020204030204" pitchFamily="34" charset="0"/>
              </a:rPr>
              <a:t>Scarparo,S</a:t>
            </a:r>
            <a:r>
              <a:rPr lang="en-GB" sz="1600" dirty="0">
                <a:latin typeface="Calibri" panose="020F0502020204030204" pitchFamily="34" charset="0"/>
                <a:ea typeface="Calibri" panose="020F0502020204030204" pitchFamily="34" charset="0"/>
              </a:rPr>
              <a:t> 2015, Developing individual and organisational work-life balance strategies to improve employee health and wellbeing, Employee Relations, vol. Vol. 37, no. </a:t>
            </a:r>
            <a:r>
              <a:rPr lang="en-GB" sz="1600" dirty="0" err="1">
                <a:latin typeface="Calibri" panose="020F0502020204030204" pitchFamily="34" charset="0"/>
                <a:ea typeface="Calibri" panose="020F0502020204030204" pitchFamily="34" charset="0"/>
              </a:rPr>
              <a:t>Iss</a:t>
            </a:r>
            <a:r>
              <a:rPr lang="en-GB" sz="1600" dirty="0">
                <a:latin typeface="Calibri" panose="020F0502020204030204" pitchFamily="34" charset="0"/>
                <a:ea typeface="Calibri" panose="020F0502020204030204" pitchFamily="34" charset="0"/>
              </a:rPr>
              <a:t> 3, pp. 354-379</a:t>
            </a:r>
            <a:endParaRPr lang="hr-HR" altLang="es-E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9263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629722" y="2573541"/>
            <a:ext cx="7185135" cy="1569660"/>
          </a:xfrm>
          <a:prstGeom prst="rect">
            <a:avLst/>
          </a:prstGeom>
          <a:noFill/>
        </p:spPr>
        <p:txBody>
          <a:bodyPr wrap="square">
            <a:spAutoFit/>
          </a:bodyPr>
          <a:lstStyle/>
          <a:p>
            <a:r>
              <a:rPr lang="en-GB" sz="9600" b="1" spc="95" dirty="0">
                <a:solidFill>
                  <a:schemeClr val="bg1"/>
                </a:solidFill>
                <a:latin typeface="Roboto"/>
                <a:cs typeface="Roboto"/>
              </a:rPr>
              <a:t>Thank </a:t>
            </a:r>
            <a:r>
              <a:rPr lang="en-GB" sz="9600" b="1" spc="-50" dirty="0">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492801"/>
            <a:ext cx="5280302" cy="1374735"/>
          </a:xfrm>
          <a:prstGeom prst="rect">
            <a:avLst/>
          </a:prstGeom>
          <a:noFill/>
        </p:spPr>
        <p:txBody>
          <a:bodyPr wrap="square" rtlCol="0">
            <a:spAutoFit/>
          </a:bodyPr>
          <a:lstStyle/>
          <a:p>
            <a:pPr marL="457200" indent="-457200">
              <a:lnSpc>
                <a:spcPts val="2500"/>
              </a:lnSpc>
              <a:buFont typeface="+mj-lt"/>
              <a:buAutoNum type="arabicPeriod"/>
            </a:pPr>
            <a:r>
              <a:rPr lang="hr-HR" sz="2000" dirty="0" err="1">
                <a:solidFill>
                  <a:prstClr val="black"/>
                </a:solidFill>
                <a:ea typeface="Lato Light" panose="020F0502020204030203" pitchFamily="34" charset="0"/>
                <a:cs typeface="Abhaya Libre" panose="02000603000000000000" pitchFamily="2" charset="77"/>
              </a:rPr>
              <a:t>What</a:t>
            </a:r>
            <a:r>
              <a:rPr lang="hr-HR" sz="2000" dirty="0">
                <a:solidFill>
                  <a:prstClr val="black"/>
                </a:solidFill>
                <a:ea typeface="Lato Light" panose="020F0502020204030203" pitchFamily="34" charset="0"/>
                <a:cs typeface="Abhaya Libre" panose="02000603000000000000" pitchFamily="2" charset="77"/>
              </a:rPr>
              <a:t> </a:t>
            </a:r>
            <a:r>
              <a:rPr lang="hr-HR" sz="2000" dirty="0" err="1">
                <a:solidFill>
                  <a:prstClr val="black"/>
                </a:solidFill>
                <a:ea typeface="Lato Light" panose="020F0502020204030203" pitchFamily="34" charset="0"/>
                <a:cs typeface="Abhaya Libre" panose="02000603000000000000" pitchFamily="2" charset="77"/>
              </a:rPr>
              <a:t>is</a:t>
            </a:r>
            <a:r>
              <a:rPr lang="hr-HR" sz="2000" dirty="0">
                <a:solidFill>
                  <a:prstClr val="black"/>
                </a:solidFill>
                <a:ea typeface="Lato Light" panose="020F0502020204030203" pitchFamily="34" charset="0"/>
                <a:cs typeface="Abhaya Libre" panose="02000603000000000000" pitchFamily="2" charset="77"/>
              </a:rPr>
              <a:t> </a:t>
            </a:r>
            <a:r>
              <a:rPr lang="hr-HR" sz="2000" dirty="0" err="1">
                <a:solidFill>
                  <a:prstClr val="black"/>
                </a:solidFill>
                <a:ea typeface="Lato Light" panose="020F0502020204030203" pitchFamily="34" charset="0"/>
                <a:cs typeface="Abhaya Libre" panose="02000603000000000000" pitchFamily="2" charset="77"/>
              </a:rPr>
              <a:t>Work</a:t>
            </a:r>
            <a:r>
              <a:rPr lang="hr-HR" sz="2000" dirty="0">
                <a:solidFill>
                  <a:prstClr val="black"/>
                </a:solidFill>
                <a:ea typeface="Lato Light" panose="020F0502020204030203" pitchFamily="34" charset="0"/>
                <a:cs typeface="Abhaya Libre" panose="02000603000000000000" pitchFamily="2" charset="77"/>
              </a:rPr>
              <a:t> Life </a:t>
            </a:r>
            <a:r>
              <a:rPr lang="hr-HR" sz="2000" dirty="0" err="1">
                <a:solidFill>
                  <a:prstClr val="black"/>
                </a:solidFill>
                <a:ea typeface="Lato Light" panose="020F0502020204030203" pitchFamily="34" charset="0"/>
                <a:cs typeface="Abhaya Libre" panose="02000603000000000000" pitchFamily="2" charset="77"/>
              </a:rPr>
              <a:t>Balance</a:t>
            </a:r>
            <a:endParaRPr lang="en-GB" sz="2000" dirty="0">
              <a:solidFill>
                <a:prstClr val="black"/>
              </a:solidFill>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hr-HR" sz="2000" dirty="0" err="1">
                <a:solidFill>
                  <a:prstClr val="black"/>
                </a:solidFill>
                <a:ea typeface="Lato Light" panose="020F0502020204030203" pitchFamily="34" charset="0"/>
                <a:cs typeface="Abhaya Libre" panose="02000603000000000000" pitchFamily="2" charset="77"/>
              </a:rPr>
              <a:t>Work</a:t>
            </a:r>
            <a:r>
              <a:rPr lang="hr-HR" sz="2000" dirty="0">
                <a:solidFill>
                  <a:prstClr val="black"/>
                </a:solidFill>
                <a:ea typeface="Lato Light" panose="020F0502020204030203" pitchFamily="34" charset="0"/>
                <a:cs typeface="Abhaya Libre" panose="02000603000000000000" pitchFamily="2" charset="77"/>
              </a:rPr>
              <a:t>-Life </a:t>
            </a:r>
            <a:r>
              <a:rPr lang="hr-HR" sz="2000" dirty="0" err="1">
                <a:solidFill>
                  <a:prstClr val="black"/>
                </a:solidFill>
                <a:ea typeface="Lato Light" panose="020F0502020204030203" pitchFamily="34" charset="0"/>
                <a:cs typeface="Abhaya Libre" panose="02000603000000000000" pitchFamily="2" charset="77"/>
              </a:rPr>
              <a:t>Balance</a:t>
            </a:r>
            <a:r>
              <a:rPr lang="hr-HR" sz="2000" dirty="0">
                <a:solidFill>
                  <a:prstClr val="black"/>
                </a:solidFill>
                <a:ea typeface="Lato Light" panose="020F0502020204030203" pitchFamily="34" charset="0"/>
                <a:cs typeface="Abhaya Libre" panose="02000603000000000000" pitchFamily="2" charset="77"/>
              </a:rPr>
              <a:t> </a:t>
            </a:r>
            <a:r>
              <a:rPr lang="hr-HR" sz="2000" dirty="0" err="1">
                <a:solidFill>
                  <a:prstClr val="black"/>
                </a:solidFill>
                <a:ea typeface="Lato Light" panose="020F0502020204030203" pitchFamily="34" charset="0"/>
                <a:cs typeface="Abhaya Libre" panose="02000603000000000000" pitchFamily="2" charset="77"/>
              </a:rPr>
              <a:t>Disorders</a:t>
            </a:r>
            <a:endParaRPr lang="en-GB" sz="2000" dirty="0">
              <a:solidFill>
                <a:prstClr val="black"/>
              </a:solidFill>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hr-HR" sz="2000" dirty="0">
                <a:solidFill>
                  <a:prstClr val="black"/>
                </a:solidFill>
                <a:ea typeface="Lato Light" panose="020F0502020204030203" pitchFamily="34" charset="0"/>
                <a:cs typeface="Abhaya Libre" panose="02000603000000000000" pitchFamily="2" charset="77"/>
              </a:rPr>
              <a:t>Individual </a:t>
            </a:r>
            <a:r>
              <a:rPr lang="hr-HR" sz="2000" dirty="0" err="1">
                <a:solidFill>
                  <a:prstClr val="black"/>
                </a:solidFill>
                <a:ea typeface="Lato Light" panose="020F0502020204030203" pitchFamily="34" charset="0"/>
                <a:cs typeface="Abhaya Libre" panose="02000603000000000000" pitchFamily="2" charset="77"/>
              </a:rPr>
              <a:t>strategies</a:t>
            </a:r>
            <a:endParaRPr lang="en-GB" sz="2000" dirty="0">
              <a:solidFill>
                <a:prstClr val="black"/>
              </a:solidFill>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hr-HR" sz="2000" dirty="0" err="1">
                <a:solidFill>
                  <a:prstClr val="black"/>
                </a:solidFill>
                <a:ea typeface="Lato Light" panose="020F0502020204030203" pitchFamily="34" charset="0"/>
                <a:cs typeface="Abhaya Libre" panose="02000603000000000000" pitchFamily="2" charset="77"/>
              </a:rPr>
              <a:t>Organisational</a:t>
            </a:r>
            <a:r>
              <a:rPr lang="hr-HR" sz="2000" dirty="0">
                <a:solidFill>
                  <a:prstClr val="black"/>
                </a:solidFill>
                <a:ea typeface="Lato Light" panose="020F0502020204030203" pitchFamily="34" charset="0"/>
                <a:cs typeface="Abhaya Libre" panose="02000603000000000000" pitchFamily="2" charset="77"/>
              </a:rPr>
              <a:t> </a:t>
            </a:r>
            <a:r>
              <a:rPr lang="hr-HR" sz="2000" dirty="0" err="1">
                <a:solidFill>
                  <a:prstClr val="black"/>
                </a:solidFill>
                <a:ea typeface="Lato Light" panose="020F0502020204030203" pitchFamily="34" charset="0"/>
                <a:cs typeface="Abhaya Libre" panose="02000603000000000000" pitchFamily="2" charset="77"/>
              </a:rPr>
              <a:t>strategies</a:t>
            </a:r>
            <a:endParaRPr lang="en-GB" sz="2000" dirty="0">
              <a:solidFill>
                <a:prstClr val="black"/>
              </a:solidFill>
              <a:ea typeface="Lato Light" panose="020F0502020204030203" pitchFamily="34" charset="0"/>
              <a:cs typeface="Abhaya Libre" panose="02000603000000000000" pitchFamily="2" charset="77"/>
            </a:endParaRPr>
          </a:p>
        </p:txBody>
      </p:sp>
      <p:sp>
        <p:nvSpPr>
          <p:cNvPr id="32" name="TextBox 31"/>
          <p:cNvSpPr txBox="1"/>
          <p:nvPr/>
        </p:nvSpPr>
        <p:spPr>
          <a:xfrm>
            <a:off x="2812820" y="2889728"/>
            <a:ext cx="5899136" cy="461665"/>
          </a:xfrm>
          <a:prstGeom prst="rect">
            <a:avLst/>
          </a:prstGeom>
          <a:noFill/>
        </p:spPr>
        <p:txBody>
          <a:bodyPr wrap="square" rtlCol="0">
            <a:spAutoFit/>
          </a:bodyPr>
          <a:lstStyle/>
          <a:p>
            <a:r>
              <a:rPr lang="hr-HR" sz="2400" dirty="0">
                <a:solidFill>
                  <a:srgbClr val="0CA373"/>
                </a:solidFill>
                <a:latin typeface="Oxygen"/>
                <a:ea typeface="Nunito Bold" charset="0"/>
                <a:cs typeface="Abhaya Libre SemiBold" panose="02000603000000000000" pitchFamily="2" charset="77"/>
              </a:rPr>
              <a:t>Unit 1: </a:t>
            </a:r>
            <a:r>
              <a:rPr lang="hr-HR" sz="2400" dirty="0" err="1">
                <a:solidFill>
                  <a:srgbClr val="0CA373"/>
                </a:solidFill>
                <a:latin typeface="Oxygen"/>
                <a:ea typeface="Nunito Bold" charset="0"/>
                <a:cs typeface="Abhaya Libre SemiBold" panose="02000603000000000000" pitchFamily="2" charset="77"/>
              </a:rPr>
              <a:t>Work</a:t>
            </a:r>
            <a:r>
              <a:rPr lang="hr-HR" sz="2400" dirty="0">
                <a:solidFill>
                  <a:srgbClr val="0CA373"/>
                </a:solidFill>
                <a:latin typeface="Oxygen"/>
                <a:ea typeface="Nunito Bold" charset="0"/>
                <a:cs typeface="Abhaya Libre SemiBold" panose="02000603000000000000" pitchFamily="2" charset="77"/>
              </a:rPr>
              <a:t> </a:t>
            </a:r>
            <a:r>
              <a:rPr lang="hr-HR" sz="2400" dirty="0" err="1">
                <a:solidFill>
                  <a:srgbClr val="0CA373"/>
                </a:solidFill>
                <a:latin typeface="Oxygen"/>
                <a:ea typeface="Nunito Bold" charset="0"/>
                <a:cs typeface="Abhaya Libre SemiBold" panose="02000603000000000000" pitchFamily="2" charset="77"/>
              </a:rPr>
              <a:t>life</a:t>
            </a:r>
            <a:r>
              <a:rPr lang="hr-HR" sz="2400" dirty="0">
                <a:solidFill>
                  <a:srgbClr val="0CA373"/>
                </a:solidFill>
                <a:latin typeface="Oxygen"/>
                <a:ea typeface="Nunito Bold" charset="0"/>
                <a:cs typeface="Abhaya Libre SemiBold" panose="02000603000000000000" pitchFamily="2" charset="77"/>
              </a:rPr>
              <a:t> </a:t>
            </a:r>
            <a:r>
              <a:rPr lang="hr-HR" sz="2400" dirty="0" err="1">
                <a:solidFill>
                  <a:srgbClr val="0CA373"/>
                </a:solidFill>
                <a:latin typeface="Oxygen"/>
                <a:ea typeface="Nunito Bold" charset="0"/>
                <a:cs typeface="Abhaya Libre SemiBold" panose="02000603000000000000" pitchFamily="2" charset="77"/>
              </a:rPr>
              <a:t>balance</a:t>
            </a:r>
            <a:r>
              <a:rPr lang="hr-HR" sz="2400" dirty="0">
                <a:solidFill>
                  <a:srgbClr val="0CA373"/>
                </a:solidFill>
                <a:latin typeface="Oxygen"/>
                <a:ea typeface="Nunito Bold" charset="0"/>
                <a:cs typeface="Abhaya Libre SemiBold" panose="02000603000000000000" pitchFamily="2" charset="77"/>
              </a:rPr>
              <a:t> </a:t>
            </a:r>
            <a:r>
              <a:rPr lang="hr-HR" sz="2400" dirty="0" err="1">
                <a:solidFill>
                  <a:srgbClr val="0CA373"/>
                </a:solidFill>
                <a:latin typeface="Oxygen"/>
                <a:ea typeface="Nunito Bold" charset="0"/>
                <a:cs typeface="Abhaya Libre SemiBold" panose="02000603000000000000" pitchFamily="2" charset="77"/>
              </a:rPr>
              <a:t>disorders</a:t>
            </a:r>
            <a:endParaRPr lang="en-GB" sz="2400" dirty="0">
              <a:solidFill>
                <a:srgbClr val="0CA373"/>
              </a:solidFill>
              <a:latin typeface="Oxygen"/>
              <a:ea typeface="Nunito Bold" charset="0"/>
              <a:cs typeface="Abhaya Libre SemiBold" panose="02000603000000000000" pitchFamily="2" charset="77"/>
            </a:endParaRP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solidFill>
                  <a:prstClr val="black"/>
                </a:solidFill>
              </a:rPr>
              <a:t>INDEX</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effectLst>
                <a:outerShdw blurRad="38100" dist="12700" dir="5400000" rotWithShape="0">
                  <a:srgbClr val="000000">
                    <a:alpha val="50000"/>
                  </a:srgbClr>
                </a:outerShdw>
              </a:effectLst>
              <a:latin typeface="Oxygen" panose="02000503000000090004" pitchFamily="2" charset="77"/>
              <a:ea typeface="Gill Sans"/>
              <a:cs typeface="Abhaya Libre" panose="02000603000000000000" pitchFamily="2" charset="77"/>
              <a:sym typeface="Gill Sans"/>
            </a:endParaRPr>
          </a:p>
        </p:txBody>
      </p:sp>
    </p:spTree>
    <p:extLst>
      <p:ext uri="{BB962C8B-B14F-4D97-AF65-F5344CB8AC3E}">
        <p14:creationId xmlns:p14="http://schemas.microsoft.com/office/powerpoint/2010/main" val="2457799981"/>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hr-HR" sz="4800" kern="0" spc="-150" dirty="0" err="1">
                <a:solidFill>
                  <a:schemeClr val="tx1"/>
                </a:solidFill>
                <a:latin typeface="+mj-lt"/>
                <a:ea typeface="Tahoma" panose="020B0604030504040204" pitchFamily="34" charset="0"/>
                <a:cs typeface="Tahoma" panose="020B0604030504040204" pitchFamily="34" charset="0"/>
              </a:rPr>
              <a:t>Work</a:t>
            </a:r>
            <a:r>
              <a:rPr lang="hr-HR" sz="4800" kern="0" spc="-150" dirty="0">
                <a:solidFill>
                  <a:schemeClr val="tx1"/>
                </a:solidFill>
                <a:latin typeface="+mj-lt"/>
                <a:ea typeface="Tahoma" panose="020B0604030504040204" pitchFamily="34" charset="0"/>
                <a:cs typeface="Tahoma" panose="020B0604030504040204" pitchFamily="34" charset="0"/>
              </a:rPr>
              <a:t> Life </a:t>
            </a:r>
            <a:r>
              <a:rPr lang="hr-HR" sz="4800" kern="0" spc="-150" dirty="0" err="1">
                <a:solidFill>
                  <a:schemeClr val="tx1"/>
                </a:solidFill>
                <a:latin typeface="+mj-lt"/>
                <a:ea typeface="Tahoma" panose="020B0604030504040204" pitchFamily="34" charset="0"/>
                <a:cs typeface="Tahoma" panose="020B0604030504040204" pitchFamily="34" charset="0"/>
              </a:rPr>
              <a:t>Balance</a:t>
            </a:r>
            <a:r>
              <a:rPr lang="hr-HR" sz="4800" kern="0" spc="-150" dirty="0">
                <a:solidFill>
                  <a:schemeClr val="tx1"/>
                </a:solidFill>
                <a:latin typeface="+mj-lt"/>
                <a:ea typeface="Tahoma" panose="020B0604030504040204" pitchFamily="34" charset="0"/>
                <a:cs typeface="Tahoma" panose="020B0604030504040204" pitchFamily="34" charset="0"/>
              </a:rPr>
              <a:t> </a:t>
            </a:r>
            <a:r>
              <a:rPr lang="hr-HR" sz="4800" kern="0" spc="-150" dirty="0" err="1">
                <a:solidFill>
                  <a:schemeClr val="tx1"/>
                </a:solidFill>
                <a:latin typeface="+mj-lt"/>
                <a:ea typeface="Tahoma" panose="020B0604030504040204" pitchFamily="34" charset="0"/>
                <a:cs typeface="Tahoma" panose="020B0604030504040204" pitchFamily="34" charset="0"/>
              </a:rPr>
              <a:t>Disorders</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hr-HR" sz="2200" spc="50" dirty="0" err="1">
                <a:latin typeface="+mj-lt"/>
                <a:cs typeface="Tahoma"/>
              </a:rPr>
              <a:t>What</a:t>
            </a:r>
            <a:r>
              <a:rPr lang="hr-HR" sz="2200" spc="50" dirty="0">
                <a:latin typeface="+mj-lt"/>
                <a:cs typeface="Tahoma"/>
              </a:rPr>
              <a:t> </a:t>
            </a:r>
            <a:r>
              <a:rPr lang="hr-HR" sz="2200" spc="50" dirty="0" err="1">
                <a:latin typeface="+mj-lt"/>
                <a:cs typeface="Tahoma"/>
              </a:rPr>
              <a:t>is</a:t>
            </a:r>
            <a:r>
              <a:rPr lang="hr-HR" sz="2200" spc="50" dirty="0">
                <a:latin typeface="+mj-lt"/>
                <a:cs typeface="Tahoma"/>
              </a:rPr>
              <a:t> </a:t>
            </a:r>
            <a:r>
              <a:rPr lang="hr-HR" sz="2200" spc="50" dirty="0" err="1">
                <a:latin typeface="+mj-lt"/>
                <a:cs typeface="Tahoma"/>
              </a:rPr>
              <a:t>Work</a:t>
            </a:r>
            <a:r>
              <a:rPr lang="hr-HR" sz="2200" spc="50" dirty="0">
                <a:latin typeface="+mj-lt"/>
                <a:cs typeface="Tahoma"/>
              </a:rPr>
              <a:t> Life </a:t>
            </a:r>
            <a:r>
              <a:rPr lang="hr-HR" sz="2200" spc="50" dirty="0" err="1">
                <a:latin typeface="+mj-lt"/>
                <a:cs typeface="Tahoma"/>
              </a:rPr>
              <a:t>Balance</a:t>
            </a:r>
            <a:endParaRPr lang="en-GB" sz="2200" dirty="0">
              <a:latin typeface="+mj-lt"/>
              <a:cs typeface="Tahoma"/>
            </a:endParaRPr>
          </a:p>
        </p:txBody>
      </p:sp>
      <p:sp>
        <p:nvSpPr>
          <p:cNvPr id="4" name="Rectángulo 3"/>
          <p:cNvSpPr/>
          <p:nvPr/>
        </p:nvSpPr>
        <p:spPr>
          <a:xfrm>
            <a:off x="318565" y="2303926"/>
            <a:ext cx="11459453" cy="4678204"/>
          </a:xfrm>
          <a:prstGeom prst="rect">
            <a:avLst/>
          </a:prstGeom>
        </p:spPr>
        <p:txBody>
          <a:bodyPr wrap="square">
            <a:spAutoFit/>
          </a:bodyPr>
          <a:lstStyle/>
          <a:p>
            <a:pPr>
              <a:defRPr/>
            </a:pPr>
            <a:r>
              <a:rPr lang="en-US" altLang="es-ES" sz="2000" dirty="0">
                <a:latin typeface="Calibri" panose="020F0502020204030204" pitchFamily="34" charset="0"/>
                <a:cs typeface="Calibri" panose="020F0502020204030204" pitchFamily="34" charset="0"/>
              </a:rPr>
              <a:t>Technological changes created the possibility to perform </a:t>
            </a:r>
            <a:r>
              <a:rPr lang="hr-HR" altLang="es-ES" sz="2000" dirty="0" err="1">
                <a:latin typeface="Calibri" panose="020F0502020204030204" pitchFamily="34" charset="0"/>
                <a:cs typeface="Calibri" panose="020F0502020204030204" pitchFamily="34" charset="0"/>
              </a:rPr>
              <a:t>job</a:t>
            </a:r>
            <a:r>
              <a:rPr lang="en-US" altLang="es-ES" sz="2000" dirty="0">
                <a:latin typeface="Calibri" panose="020F0502020204030204" pitchFamily="34" charset="0"/>
                <a:cs typeface="Calibri" panose="020F0502020204030204" pitchFamily="34" charset="0"/>
              </a:rPr>
              <a:t> tasks in various places</a:t>
            </a:r>
            <a:r>
              <a:rPr lang="hr-HR" altLang="es-ES" sz="2000" dirty="0">
                <a:latin typeface="Calibri" panose="020F0502020204030204" pitchFamily="34" charset="0"/>
                <a:cs typeface="Calibri" panose="020F0502020204030204" pitchFamily="34" charset="0"/>
              </a:rPr>
              <a:t> =&gt; </a:t>
            </a:r>
            <a:r>
              <a:rPr lang="en-US" altLang="es-ES" sz="2000" dirty="0">
                <a:latin typeface="Calibri" panose="020F0502020204030204" pitchFamily="34" charset="0"/>
                <a:cs typeface="Calibri" panose="020F0502020204030204" pitchFamily="34" charset="0"/>
              </a:rPr>
              <a:t>blurred the boundary between work and home life.</a:t>
            </a:r>
          </a:p>
          <a:p>
            <a:pPr>
              <a:defRPr/>
            </a:pPr>
            <a:endParaRPr lang="hr-HR" altLang="es-ES" sz="2000" dirty="0">
              <a:latin typeface="Calibri" panose="020F0502020204030204" pitchFamily="34" charset="0"/>
              <a:cs typeface="Calibri" panose="020F0502020204030204" pitchFamily="34" charset="0"/>
            </a:endParaRPr>
          </a:p>
          <a:p>
            <a:pPr>
              <a:defRPr/>
            </a:pPr>
            <a:r>
              <a:rPr lang="en-US" altLang="es-ES" sz="2000" b="1" dirty="0">
                <a:solidFill>
                  <a:srgbClr val="0CA373"/>
                </a:solidFill>
                <a:latin typeface="Calibri" panose="020F0502020204030204" pitchFamily="34" charset="0"/>
                <a:cs typeface="Calibri" panose="020F0502020204030204" pitchFamily="34" charset="0"/>
              </a:rPr>
              <a:t>Work from home</a:t>
            </a:r>
            <a:endParaRPr lang="hr-HR" altLang="es-ES" sz="2000" b="1" dirty="0">
              <a:solidFill>
                <a:srgbClr val="0CA373"/>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hr-HR" altLang="es-ES" sz="2000" dirty="0" err="1">
                <a:latin typeface="Calibri" panose="020F0502020204030204" pitchFamily="34" charset="0"/>
                <a:cs typeface="Calibri" panose="020F0502020204030204" pitchFamily="34" charset="0"/>
              </a:rPr>
              <a:t>Escpecially</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incrased</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during</a:t>
            </a:r>
            <a:r>
              <a:rPr lang="hr-HR" altLang="es-ES" sz="2000" dirty="0">
                <a:latin typeface="Calibri" panose="020F0502020204030204" pitchFamily="34" charset="0"/>
                <a:cs typeface="Calibri" panose="020F0502020204030204" pitchFamily="34" charset="0"/>
              </a:rPr>
              <a:t> COVID-19 </a:t>
            </a:r>
            <a:r>
              <a:rPr lang="hr-HR" altLang="es-ES" sz="2000" dirty="0" err="1">
                <a:latin typeface="Calibri" panose="020F0502020204030204" pitchFamily="34" charset="0"/>
                <a:cs typeface="Calibri" panose="020F0502020204030204" pitchFamily="34" charset="0"/>
              </a:rPr>
              <a:t>pandemics</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rPr>
              <a:t>W</a:t>
            </a:r>
            <a:r>
              <a:rPr lang="en-US" altLang="es-ES" sz="2000" dirty="0" err="1">
                <a:latin typeface="Calibri" panose="020F0502020204030204" pitchFamily="34" charset="0"/>
                <a:cs typeface="Calibri" panose="020F0502020204030204" pitchFamily="34" charset="0"/>
              </a:rPr>
              <a:t>orking</a:t>
            </a:r>
            <a:r>
              <a:rPr lang="en-US" altLang="es-ES" sz="2000" dirty="0">
                <a:latin typeface="Calibri" panose="020F0502020204030204" pitchFamily="34" charset="0"/>
                <a:cs typeface="Calibri" panose="020F0502020204030204" pitchFamily="34" charset="0"/>
              </a:rPr>
              <a:t> practices that involve information communication technologies (ICTs) and a work location other than a main office</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a:defRPr/>
            </a:pPr>
            <a:r>
              <a:rPr lang="en-GB" altLang="es-ES" sz="2000" dirty="0">
                <a:latin typeface="Calibri" panose="020F0502020204030204" pitchFamily="34" charset="0"/>
                <a:cs typeface="Calibri" panose="020F0502020204030204" pitchFamily="34" charset="0"/>
              </a:rPr>
              <a:t>There is no single </a:t>
            </a:r>
            <a:r>
              <a:rPr lang="en-GB" altLang="es-ES" sz="2000" b="1" dirty="0">
                <a:latin typeface="Calibri" panose="020F0502020204030204" pitchFamily="34" charset="0"/>
                <a:cs typeface="Calibri" panose="020F0502020204030204" pitchFamily="34" charset="0"/>
              </a:rPr>
              <a:t>definition of work life balance </a:t>
            </a:r>
            <a:r>
              <a:rPr lang="en-GB" altLang="es-ES" sz="2000" dirty="0">
                <a:latin typeface="Calibri" panose="020F0502020204030204" pitchFamily="34" charset="0"/>
                <a:cs typeface="Calibri" panose="020F0502020204030204" pitchFamily="34" charset="0"/>
              </a:rPr>
              <a:t>in the literature, but it is commonly explained as:</a:t>
            </a:r>
          </a:p>
          <a:p>
            <a:pPr>
              <a:defRPr/>
            </a:pPr>
            <a:endParaRPr lang="en-GB" altLang="es-ES"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i="1" dirty="0">
                <a:solidFill>
                  <a:srgbClr val="0CA373"/>
                </a:solidFill>
                <a:latin typeface="Calibri" panose="020F0502020204030204" pitchFamily="34" charset="0"/>
                <a:cs typeface="Calibri" panose="020F0502020204030204" pitchFamily="34" charset="0"/>
              </a:rPr>
              <a:t>” …employees’ satisfaction and good functioning of multiple roles among work and non‐work (family or personal) domains” </a:t>
            </a:r>
            <a:r>
              <a:rPr lang="en-GB" altLang="es-ES" sz="2000" i="1" dirty="0">
                <a:latin typeface="Calibri" panose="020F0502020204030204" pitchFamily="34" charset="0"/>
                <a:cs typeface="Calibri" panose="020F0502020204030204" pitchFamily="34" charset="0"/>
              </a:rPr>
              <a:t>(</a:t>
            </a:r>
            <a:r>
              <a:rPr lang="en-GB" altLang="es-ES" sz="2000" i="1" dirty="0" err="1">
                <a:latin typeface="Calibri" panose="020F0502020204030204" pitchFamily="34" charset="0"/>
                <a:cs typeface="Calibri" panose="020F0502020204030204" pitchFamily="34" charset="0"/>
              </a:rPr>
              <a:t>Kalliath</a:t>
            </a:r>
            <a:r>
              <a:rPr lang="en-GB" altLang="es-ES" sz="2000" i="1" dirty="0">
                <a:latin typeface="Calibri" panose="020F0502020204030204" pitchFamily="34" charset="0"/>
                <a:cs typeface="Calibri" panose="020F0502020204030204" pitchFamily="34" charset="0"/>
              </a:rPr>
              <a:t> and </a:t>
            </a:r>
            <a:r>
              <a:rPr lang="en-GB" altLang="es-ES" sz="2000" i="1" dirty="0" err="1">
                <a:latin typeface="Calibri" panose="020F0502020204030204" pitchFamily="34" charset="0"/>
                <a:cs typeface="Calibri" panose="020F0502020204030204" pitchFamily="34" charset="0"/>
              </a:rPr>
              <a:t>Brough</a:t>
            </a:r>
            <a:r>
              <a:rPr lang="en-GB" altLang="es-ES" sz="2000" i="1" dirty="0">
                <a:latin typeface="Calibri" panose="020F0502020204030204" pitchFamily="34" charset="0"/>
                <a:cs typeface="Calibri" panose="020F0502020204030204" pitchFamily="34" charset="0"/>
              </a:rPr>
              <a:t>, 2008)</a:t>
            </a:r>
          </a:p>
          <a:p>
            <a:pPr marL="285750" indent="-285750">
              <a:buFont typeface="Arial" panose="020B0604020202020204" pitchFamily="34" charset="0"/>
              <a:buChar char="•"/>
              <a:defRPr/>
            </a:pPr>
            <a:endParaRPr lang="en-GB" altLang="es-ES" sz="2000" i="1"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a:p>
            <a:pPr>
              <a:defRPr/>
            </a:pPr>
            <a:r>
              <a:rPr lang="en-GB" altLang="es-ES" sz="20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504636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hr-HR" sz="4800" kern="0" spc="-150" dirty="0" err="1">
                <a:solidFill>
                  <a:schemeClr val="tx1"/>
                </a:solidFill>
                <a:latin typeface="+mj-lt"/>
                <a:ea typeface="Tahoma" panose="020B0604030504040204" pitchFamily="34" charset="0"/>
                <a:cs typeface="Tahoma" panose="020B0604030504040204" pitchFamily="34" charset="0"/>
              </a:rPr>
              <a:t>Work</a:t>
            </a:r>
            <a:r>
              <a:rPr lang="hr-HR" sz="4800" kern="0" spc="-150" dirty="0">
                <a:solidFill>
                  <a:schemeClr val="tx1"/>
                </a:solidFill>
                <a:latin typeface="+mj-lt"/>
                <a:ea typeface="Tahoma" panose="020B0604030504040204" pitchFamily="34" charset="0"/>
                <a:cs typeface="Tahoma" panose="020B0604030504040204" pitchFamily="34" charset="0"/>
              </a:rPr>
              <a:t> Life </a:t>
            </a:r>
            <a:r>
              <a:rPr lang="hr-HR" sz="4800" kern="0" spc="-150" dirty="0" err="1">
                <a:solidFill>
                  <a:schemeClr val="tx1"/>
                </a:solidFill>
                <a:latin typeface="+mj-lt"/>
                <a:ea typeface="Tahoma" panose="020B0604030504040204" pitchFamily="34" charset="0"/>
                <a:cs typeface="Tahoma" panose="020B0604030504040204" pitchFamily="34" charset="0"/>
              </a:rPr>
              <a:t>Balance</a:t>
            </a:r>
            <a:r>
              <a:rPr lang="hr-HR" sz="4800" kern="0" spc="-150" dirty="0">
                <a:solidFill>
                  <a:schemeClr val="tx1"/>
                </a:solidFill>
                <a:latin typeface="+mj-lt"/>
                <a:ea typeface="Tahoma" panose="020B0604030504040204" pitchFamily="34" charset="0"/>
                <a:cs typeface="Tahoma" panose="020B0604030504040204" pitchFamily="34" charset="0"/>
              </a:rPr>
              <a:t> </a:t>
            </a:r>
            <a:r>
              <a:rPr lang="hr-HR" sz="4800" kern="0" spc="-150" dirty="0" err="1">
                <a:solidFill>
                  <a:schemeClr val="tx1"/>
                </a:solidFill>
                <a:latin typeface="+mj-lt"/>
                <a:ea typeface="Tahoma" panose="020B0604030504040204" pitchFamily="34" charset="0"/>
                <a:cs typeface="Tahoma" panose="020B0604030504040204" pitchFamily="34" charset="0"/>
              </a:rPr>
              <a:t>Disorders</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a:t>
            </a:r>
            <a:r>
              <a:rPr lang="hr-HR" sz="2200" spc="50" dirty="0">
                <a:latin typeface="+mj-lt"/>
                <a:cs typeface="Tahoma"/>
              </a:rPr>
              <a:t>2</a:t>
            </a:r>
            <a:r>
              <a:rPr lang="es-ES" sz="2200" spc="50" dirty="0">
                <a:latin typeface="+mj-lt"/>
                <a:cs typeface="Tahoma"/>
              </a:rPr>
              <a:t>.:</a:t>
            </a:r>
            <a:r>
              <a:rPr lang="hr-HR" sz="2200" spc="50" dirty="0">
                <a:latin typeface="+mj-lt"/>
                <a:cs typeface="Tahoma"/>
              </a:rPr>
              <a:t> </a:t>
            </a:r>
            <a:r>
              <a:rPr lang="es-ES" sz="2200" spc="50" dirty="0" err="1">
                <a:latin typeface="+mj-lt"/>
                <a:cs typeface="Tahoma"/>
              </a:rPr>
              <a:t>Work</a:t>
            </a:r>
            <a:r>
              <a:rPr lang="es-ES" sz="2200" spc="50" dirty="0">
                <a:latin typeface="+mj-lt"/>
                <a:cs typeface="Tahoma"/>
              </a:rPr>
              <a:t> </a:t>
            </a:r>
            <a:r>
              <a:rPr lang="es-ES" sz="2200" spc="50" dirty="0" err="1">
                <a:latin typeface="+mj-lt"/>
                <a:cs typeface="Tahoma"/>
              </a:rPr>
              <a:t>life</a:t>
            </a:r>
            <a:r>
              <a:rPr lang="es-ES" sz="2200" spc="50" dirty="0">
                <a:latin typeface="+mj-lt"/>
                <a:cs typeface="Tahoma"/>
              </a:rPr>
              <a:t> balance </a:t>
            </a:r>
            <a:r>
              <a:rPr lang="es-ES" sz="2200" spc="50" dirty="0" err="1">
                <a:latin typeface="+mj-lt"/>
                <a:cs typeface="Tahoma"/>
              </a:rPr>
              <a:t>disorders</a:t>
            </a:r>
            <a:r>
              <a:rPr lang="es-ES" sz="2200" spc="50" dirty="0">
                <a:latin typeface="+mj-lt"/>
                <a:cs typeface="Tahoma"/>
              </a:rPr>
              <a:t> </a:t>
            </a:r>
            <a:endParaRPr lang="en-GB" sz="2200" dirty="0">
              <a:latin typeface="+mj-lt"/>
              <a:cs typeface="Tahoma"/>
            </a:endParaRPr>
          </a:p>
        </p:txBody>
      </p:sp>
      <p:sp>
        <p:nvSpPr>
          <p:cNvPr id="4" name="Rectángulo 3"/>
          <p:cNvSpPr/>
          <p:nvPr/>
        </p:nvSpPr>
        <p:spPr>
          <a:xfrm>
            <a:off x="318565" y="2525263"/>
            <a:ext cx="11145554" cy="3477875"/>
          </a:xfrm>
          <a:prstGeom prst="rect">
            <a:avLst/>
          </a:prstGeom>
        </p:spPr>
        <p:txBody>
          <a:bodyPr wrap="square">
            <a:spAutoFit/>
          </a:bodyPr>
          <a:lstStyle/>
          <a:p>
            <a:pPr>
              <a:defRPr/>
            </a:pPr>
            <a:r>
              <a:rPr lang="en-GB" altLang="es-ES" sz="2000" dirty="0">
                <a:latin typeface="Calibri" panose="020F0502020204030204" pitchFamily="34" charset="0"/>
                <a:cs typeface="Calibri" panose="020F0502020204030204" pitchFamily="34" charset="0"/>
              </a:rPr>
              <a:t>Interference between home and work can cause a conflict.</a:t>
            </a:r>
            <a:r>
              <a:rPr lang="hr-HR" altLang="es-ES" sz="2000" dirty="0">
                <a:latin typeface="Calibri" panose="020F0502020204030204" pitchFamily="34" charset="0"/>
                <a:cs typeface="Calibri" panose="020F0502020204030204" pitchFamily="34" charset="0"/>
              </a:rPr>
              <a:t> </a:t>
            </a:r>
            <a:r>
              <a:rPr lang="en-GB" altLang="es-ES" sz="2000" dirty="0">
                <a:latin typeface="Calibri" panose="020F0502020204030204" pitchFamily="34" charset="0"/>
                <a:cs typeface="Calibri" panose="020F0502020204030204" pitchFamily="34" charset="0"/>
              </a:rPr>
              <a:t>Conflict between work and non-work lives is bidirectional (</a:t>
            </a:r>
            <a:r>
              <a:rPr lang="en-GB" altLang="es-ES" sz="2000" dirty="0" err="1">
                <a:latin typeface="Calibri" panose="020F0502020204030204" pitchFamily="34" charset="0"/>
                <a:cs typeface="Calibri" panose="020F0502020204030204" pitchFamily="34" charset="0"/>
              </a:rPr>
              <a:t>Peeters</a:t>
            </a:r>
            <a:r>
              <a:rPr lang="en-GB" altLang="es-ES" sz="2000" dirty="0">
                <a:latin typeface="Calibri" panose="020F0502020204030204" pitchFamily="34" charset="0"/>
                <a:cs typeface="Calibri" panose="020F0502020204030204" pitchFamily="34" charset="0"/>
              </a:rPr>
              <a:t> et al., 2005):</a:t>
            </a:r>
          </a:p>
          <a:p>
            <a:pPr marL="800100" lvl="1"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Work can affect home life and family responsibilities</a:t>
            </a:r>
          </a:p>
          <a:p>
            <a:pPr marL="1257300" lvl="2"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1257300" lvl="2" indent="-342900">
              <a:buFont typeface="Courier New" panose="02070309020205020404" pitchFamily="49" charset="0"/>
              <a:buChar char="o"/>
              <a:defRPr/>
            </a:pPr>
            <a:r>
              <a:rPr lang="en-GB" altLang="es-ES" sz="2000" dirty="0">
                <a:latin typeface="Calibri" panose="020F0502020204030204" pitchFamily="34" charset="0"/>
                <a:cs typeface="Calibri" panose="020F0502020204030204" pitchFamily="34" charset="0"/>
              </a:rPr>
              <a:t>This can lead to </a:t>
            </a:r>
            <a:r>
              <a:rPr lang="en-GB" altLang="es-ES" sz="2000" b="1" dirty="0">
                <a:solidFill>
                  <a:srgbClr val="0CA373"/>
                </a:solidFill>
                <a:latin typeface="Calibri" panose="020F0502020204030204" pitchFamily="34" charset="0"/>
                <a:cs typeface="Calibri" panose="020F0502020204030204" pitchFamily="34" charset="0"/>
              </a:rPr>
              <a:t>poor mental and physical health =&gt; Burnout</a:t>
            </a:r>
          </a:p>
          <a:p>
            <a:pPr marL="800100" lvl="1"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Home life and non-work responsibilities can </a:t>
            </a:r>
            <a:r>
              <a:rPr lang="hr-HR" altLang="es-ES" sz="2000" dirty="0" err="1">
                <a:latin typeface="Calibri" panose="020F0502020204030204" pitchFamily="34" charset="0"/>
                <a:cs typeface="Calibri" panose="020F0502020204030204" pitchFamily="34" charset="0"/>
              </a:rPr>
              <a:t>affect</a:t>
            </a:r>
            <a:r>
              <a:rPr lang="hr-HR" altLang="es-ES" sz="2000" dirty="0">
                <a:latin typeface="Calibri" panose="020F0502020204030204" pitchFamily="34" charset="0"/>
                <a:cs typeface="Calibri" panose="020F0502020204030204" pitchFamily="34" charset="0"/>
              </a:rPr>
              <a:t> </a:t>
            </a:r>
            <a:r>
              <a:rPr lang="en-GB" altLang="es-ES" sz="2000" dirty="0">
                <a:latin typeface="Calibri" panose="020F0502020204030204" pitchFamily="34" charset="0"/>
                <a:cs typeface="Calibri" panose="020F0502020204030204" pitchFamily="34" charset="0"/>
              </a:rPr>
              <a:t>work</a:t>
            </a:r>
          </a:p>
          <a:p>
            <a:pPr lvl="2">
              <a:tabLst>
                <a:tab pos="1349375" algn="l"/>
              </a:tabLst>
              <a:defRPr/>
            </a:pPr>
            <a:r>
              <a:rPr lang="en-GB" altLang="es-ES" sz="2000" b="1" dirty="0">
                <a:solidFill>
                  <a:srgbClr val="0CA373"/>
                </a:solidFill>
                <a:latin typeface="Calibri" panose="020F0502020204030204" pitchFamily="34" charset="0"/>
                <a:cs typeface="Calibri" panose="020F0502020204030204" pitchFamily="34" charset="0"/>
              </a:rPr>
              <a:t>	=&gt; Lower productivity</a:t>
            </a:r>
          </a:p>
          <a:p>
            <a:pPr marL="1257300" lvl="2"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a:defRPr/>
            </a:pP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07321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a:t>
            </a:r>
            <a:r>
              <a:rPr lang="hr-HR" sz="4800" kern="0" spc="-150" dirty="0">
                <a:solidFill>
                  <a:schemeClr val="tx1"/>
                </a:solidFill>
                <a:latin typeface="+mj-lt"/>
                <a:ea typeface="Tahoma" panose="020B0604030504040204" pitchFamily="34" charset="0"/>
                <a:cs typeface="Tahoma" panose="020B0604030504040204" pitchFamily="34" charset="0"/>
              </a:rPr>
              <a:t> </a:t>
            </a:r>
            <a:r>
              <a:rPr lang="hr-HR" sz="4800" kern="0" spc="-150" dirty="0" err="1">
                <a:solidFill>
                  <a:schemeClr val="tx1"/>
                </a:solidFill>
                <a:latin typeface="+mj-lt"/>
                <a:ea typeface="Tahoma" panose="020B0604030504040204" pitchFamily="34" charset="0"/>
                <a:cs typeface="Tahoma" panose="020B0604030504040204" pitchFamily="34" charset="0"/>
              </a:rPr>
              <a:t>Work</a:t>
            </a:r>
            <a:r>
              <a:rPr lang="hr-HR" sz="4800" kern="0" spc="-150" dirty="0">
                <a:solidFill>
                  <a:schemeClr val="tx1"/>
                </a:solidFill>
                <a:latin typeface="+mj-lt"/>
                <a:ea typeface="Tahoma" panose="020B0604030504040204" pitchFamily="34" charset="0"/>
                <a:cs typeface="Tahoma" panose="020B0604030504040204" pitchFamily="34" charset="0"/>
              </a:rPr>
              <a:t> Life </a:t>
            </a:r>
            <a:r>
              <a:rPr lang="hr-HR" sz="4800" kern="0" spc="-150" dirty="0" err="1">
                <a:solidFill>
                  <a:schemeClr val="tx1"/>
                </a:solidFill>
                <a:latin typeface="+mj-lt"/>
                <a:ea typeface="Tahoma" panose="020B0604030504040204" pitchFamily="34" charset="0"/>
                <a:cs typeface="Tahoma" panose="020B0604030504040204" pitchFamily="34" charset="0"/>
              </a:rPr>
              <a:t>Balance</a:t>
            </a:r>
            <a:r>
              <a:rPr lang="hr-HR" sz="4800" kern="0" spc="-150" dirty="0">
                <a:solidFill>
                  <a:schemeClr val="tx1"/>
                </a:solidFill>
                <a:latin typeface="+mj-lt"/>
                <a:ea typeface="Tahoma" panose="020B0604030504040204" pitchFamily="34" charset="0"/>
                <a:cs typeface="Tahoma" panose="020B0604030504040204" pitchFamily="34" charset="0"/>
              </a:rPr>
              <a:t> </a:t>
            </a:r>
            <a:r>
              <a:rPr lang="hr-HR" sz="4800" kern="0" spc="-150" dirty="0" err="1">
                <a:solidFill>
                  <a:schemeClr val="tx1"/>
                </a:solidFill>
                <a:latin typeface="+mj-lt"/>
                <a:ea typeface="Tahoma" panose="020B0604030504040204" pitchFamily="34" charset="0"/>
                <a:cs typeface="Tahoma" panose="020B0604030504040204" pitchFamily="34" charset="0"/>
              </a:rPr>
              <a:t>Disorders</a:t>
            </a:r>
            <a:r>
              <a:rPr lang="hr-HR" sz="4800" kern="0" spc="-150" dirty="0">
                <a:solidFill>
                  <a:schemeClr val="tx1"/>
                </a:solidFill>
                <a:latin typeface="+mj-lt"/>
                <a:ea typeface="Tahoma" panose="020B0604030504040204" pitchFamily="34" charset="0"/>
                <a:cs typeface="Tahoma" panose="020B0604030504040204" pitchFamily="34" charset="0"/>
              </a:rPr>
              <a:t> </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a:t>
            </a:r>
            <a:r>
              <a:rPr lang="hr-HR" sz="2200" spc="50" dirty="0">
                <a:latin typeface="+mj-lt"/>
                <a:cs typeface="Tahoma"/>
              </a:rPr>
              <a:t>2</a:t>
            </a:r>
            <a:r>
              <a:rPr lang="es-ES" sz="2200" spc="50" dirty="0">
                <a:latin typeface="+mj-lt"/>
                <a:cs typeface="Tahoma"/>
              </a:rPr>
              <a:t>.: </a:t>
            </a:r>
            <a:r>
              <a:rPr lang="es-ES" sz="2200" spc="50" dirty="0" err="1">
                <a:latin typeface="+mj-lt"/>
                <a:cs typeface="Tahoma"/>
              </a:rPr>
              <a:t>Work</a:t>
            </a:r>
            <a:r>
              <a:rPr lang="es-ES" sz="2200" spc="50" dirty="0">
                <a:latin typeface="+mj-lt"/>
                <a:cs typeface="Tahoma"/>
              </a:rPr>
              <a:t> </a:t>
            </a:r>
            <a:r>
              <a:rPr lang="es-ES" sz="2200" spc="50" dirty="0" err="1">
                <a:latin typeface="+mj-lt"/>
                <a:cs typeface="Tahoma"/>
              </a:rPr>
              <a:t>life</a:t>
            </a:r>
            <a:r>
              <a:rPr lang="es-ES" sz="2200" spc="50" dirty="0">
                <a:latin typeface="+mj-lt"/>
                <a:cs typeface="Tahoma"/>
              </a:rPr>
              <a:t> balance </a:t>
            </a:r>
            <a:r>
              <a:rPr lang="es-ES" sz="2200" spc="50" dirty="0" err="1">
                <a:latin typeface="+mj-lt"/>
                <a:cs typeface="Tahoma"/>
              </a:rPr>
              <a:t>disorders</a:t>
            </a:r>
            <a:r>
              <a:rPr lang="es-ES" sz="2200" spc="50" dirty="0">
                <a:latin typeface="+mj-lt"/>
                <a:cs typeface="Tahoma"/>
              </a:rPr>
              <a:t> </a:t>
            </a:r>
            <a:endParaRPr lang="en-GB" sz="2200" dirty="0">
              <a:latin typeface="+mj-lt"/>
              <a:cs typeface="Tahoma"/>
            </a:endParaRPr>
          </a:p>
        </p:txBody>
      </p:sp>
      <p:sp>
        <p:nvSpPr>
          <p:cNvPr id="4" name="Rectángulo 3"/>
          <p:cNvSpPr/>
          <p:nvPr/>
        </p:nvSpPr>
        <p:spPr>
          <a:xfrm>
            <a:off x="318565" y="2525263"/>
            <a:ext cx="11145554" cy="3477875"/>
          </a:xfrm>
          <a:prstGeom prst="rect">
            <a:avLst/>
          </a:prstGeom>
        </p:spPr>
        <p:txBody>
          <a:bodyPr wrap="square">
            <a:spAutoFit/>
          </a:bodyPr>
          <a:lstStyle/>
          <a:p>
            <a:pPr>
              <a:defRPr/>
            </a:pPr>
            <a:r>
              <a:rPr lang="en-GB" altLang="es-ES" sz="2000" dirty="0" err="1">
                <a:latin typeface="Calibri" panose="020F0502020204030204" pitchFamily="34" charset="0"/>
                <a:cs typeface="Calibri" panose="020F0502020204030204" pitchFamily="34" charset="0"/>
              </a:rPr>
              <a:t>Peeters</a:t>
            </a:r>
            <a:r>
              <a:rPr lang="en-GB" altLang="es-ES" sz="2000" dirty="0">
                <a:latin typeface="Calibri" panose="020F0502020204030204" pitchFamily="34" charset="0"/>
                <a:cs typeface="Calibri" panose="020F0502020204030204" pitchFamily="34" charset="0"/>
              </a:rPr>
              <a:t> et al. (2005, p.45) divide job demands influencing individuals:</a:t>
            </a:r>
          </a:p>
          <a:p>
            <a:pPr>
              <a:defRPr/>
            </a:pPr>
            <a:endParaRPr lang="en-GB"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Quantitative job demands</a:t>
            </a:r>
          </a:p>
          <a:p>
            <a:pPr marL="1257300" lvl="2"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Too much work to do in</a:t>
            </a:r>
            <a:r>
              <a:rPr lang="hr-HR" altLang="es-ES" sz="2000" dirty="0">
                <a:latin typeface="Calibri" panose="020F0502020204030204" pitchFamily="34" charset="0"/>
                <a:cs typeface="Calibri" panose="020F0502020204030204" pitchFamily="34" charset="0"/>
              </a:rPr>
              <a:t> </a:t>
            </a:r>
            <a:r>
              <a:rPr lang="en-GB" altLang="es-ES" sz="2000" dirty="0">
                <a:latin typeface="Calibri" panose="020F0502020204030204" pitchFamily="34" charset="0"/>
                <a:cs typeface="Calibri" panose="020F0502020204030204" pitchFamily="34" charset="0"/>
              </a:rPr>
              <a:t>too little time</a:t>
            </a:r>
          </a:p>
          <a:p>
            <a:pPr marL="800100" lvl="1"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Emotional job demands</a:t>
            </a:r>
          </a:p>
          <a:p>
            <a:pPr marL="1257300" lvl="2"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Emotionally stressful situations at work</a:t>
            </a:r>
          </a:p>
          <a:p>
            <a:pPr marL="1257300" lvl="2"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Mental job demands</a:t>
            </a:r>
          </a:p>
          <a:p>
            <a:pPr marL="1257300" lvl="2"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„the degree to which work tasks call on a person to expend sustained mental effort in carrying out his or her duties”</a:t>
            </a:r>
          </a:p>
        </p:txBody>
      </p:sp>
    </p:spTree>
    <p:extLst>
      <p:ext uri="{BB962C8B-B14F-4D97-AF65-F5344CB8AC3E}">
        <p14:creationId xmlns:p14="http://schemas.microsoft.com/office/powerpoint/2010/main" val="2300097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Work Life Balance Disorders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a:t>
            </a:r>
            <a:r>
              <a:rPr lang="hr-HR" sz="2200" spc="50" dirty="0">
                <a:latin typeface="+mj-lt"/>
                <a:cs typeface="Tahoma"/>
              </a:rPr>
              <a:t>2</a:t>
            </a:r>
            <a:r>
              <a:rPr lang="es-ES" sz="2200" spc="50" dirty="0">
                <a:latin typeface="+mj-lt"/>
                <a:cs typeface="Tahoma"/>
              </a:rPr>
              <a:t>.: </a:t>
            </a:r>
            <a:r>
              <a:rPr lang="es-ES" sz="2200" spc="50" dirty="0" err="1">
                <a:latin typeface="+mj-lt"/>
                <a:cs typeface="Tahoma"/>
              </a:rPr>
              <a:t>Work</a:t>
            </a:r>
            <a:r>
              <a:rPr lang="es-ES" sz="2200" spc="50" dirty="0">
                <a:latin typeface="+mj-lt"/>
                <a:cs typeface="Tahoma"/>
              </a:rPr>
              <a:t> </a:t>
            </a:r>
            <a:r>
              <a:rPr lang="es-ES" sz="2200" spc="50" dirty="0" err="1">
                <a:latin typeface="+mj-lt"/>
                <a:cs typeface="Tahoma"/>
              </a:rPr>
              <a:t>life</a:t>
            </a:r>
            <a:r>
              <a:rPr lang="es-ES" sz="2200" spc="50" dirty="0">
                <a:latin typeface="+mj-lt"/>
                <a:cs typeface="Tahoma"/>
              </a:rPr>
              <a:t> balance </a:t>
            </a:r>
            <a:r>
              <a:rPr lang="es-ES" sz="2200" spc="50" dirty="0" err="1">
                <a:latin typeface="+mj-lt"/>
                <a:cs typeface="Tahoma"/>
              </a:rPr>
              <a:t>disorders</a:t>
            </a:r>
            <a:r>
              <a:rPr lang="es-ES" sz="2200" spc="50" dirty="0">
                <a:latin typeface="+mj-lt"/>
                <a:cs typeface="Tahoma"/>
              </a:rPr>
              <a:t> </a:t>
            </a:r>
            <a:endParaRPr lang="en-GB" sz="2200" dirty="0">
              <a:latin typeface="+mj-lt"/>
              <a:cs typeface="Tahoma"/>
            </a:endParaRPr>
          </a:p>
        </p:txBody>
      </p:sp>
      <p:sp>
        <p:nvSpPr>
          <p:cNvPr id="4" name="Rectángulo 3"/>
          <p:cNvSpPr/>
          <p:nvPr/>
        </p:nvSpPr>
        <p:spPr>
          <a:xfrm>
            <a:off x="377555" y="2525263"/>
            <a:ext cx="11086563" cy="3170099"/>
          </a:xfrm>
          <a:prstGeom prst="rect">
            <a:avLst/>
          </a:prstGeom>
        </p:spPr>
        <p:txBody>
          <a:bodyPr wrap="square">
            <a:spAutoFit/>
          </a:bodyPr>
          <a:lstStyle/>
          <a:p>
            <a:pPr lvl="1">
              <a:defRPr/>
            </a:pPr>
            <a:r>
              <a:rPr lang="hr-HR" altLang="es-ES" sz="2000" b="1" dirty="0">
                <a:solidFill>
                  <a:srgbClr val="0CA373"/>
                </a:solidFill>
                <a:latin typeface="Calibri" panose="020F0502020204030204" pitchFamily="34" charset="0"/>
                <a:cs typeface="Calibri" panose="020F0502020204030204" pitchFamily="34" charset="0"/>
              </a:rPr>
              <a:t>Home </a:t>
            </a:r>
            <a:r>
              <a:rPr lang="hr-HR" altLang="es-ES" sz="2000" b="1" dirty="0" err="1">
                <a:solidFill>
                  <a:srgbClr val="0CA373"/>
                </a:solidFill>
                <a:latin typeface="Calibri" panose="020F0502020204030204" pitchFamily="34" charset="0"/>
                <a:cs typeface="Calibri" panose="020F0502020204030204" pitchFamily="34" charset="0"/>
              </a:rPr>
              <a:t>characteristics</a:t>
            </a:r>
            <a:r>
              <a:rPr lang="hr-HR" altLang="es-ES" sz="2000" b="1" dirty="0">
                <a:solidFill>
                  <a:srgbClr val="0CA373"/>
                </a:solidFill>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influencing</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work</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life</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balance</a:t>
            </a:r>
            <a:r>
              <a:rPr lang="hr-HR" altLang="es-ES" sz="2000" dirty="0">
                <a:latin typeface="Calibri" panose="020F0502020204030204" pitchFamily="34" charset="0"/>
                <a:cs typeface="Calibri" panose="020F0502020204030204" pitchFamily="34" charset="0"/>
              </a:rPr>
              <a:t>:</a:t>
            </a:r>
          </a:p>
          <a:p>
            <a:pPr lvl="1">
              <a:defRPr/>
            </a:pPr>
            <a:r>
              <a:rPr lang="hr-HR" altLang="es-ES" sz="2000" dirty="0">
                <a:latin typeface="Calibri" panose="020F0502020204030204" pitchFamily="34" charset="0"/>
                <a:cs typeface="Calibri" panose="020F0502020204030204" pitchFamily="34" charset="0"/>
              </a:rPr>
              <a:t>	</a:t>
            </a:r>
          </a:p>
          <a:p>
            <a:pPr marL="800100" lvl="1" indent="-34290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Demography</a:t>
            </a:r>
            <a:endParaRPr lang="hr-HR" altLang="es-ES" sz="20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hr-HR" altLang="es-ES" sz="2000" dirty="0" err="1">
                <a:latin typeface="Calibri" panose="020F0502020204030204" pitchFamily="34" charset="0"/>
                <a:cs typeface="Calibri" panose="020F0502020204030204" pitchFamily="34" charset="0"/>
              </a:rPr>
              <a:t>Gender</a:t>
            </a:r>
            <a:endParaRPr lang="hr-HR" altLang="es-ES" sz="20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rPr>
              <a:t>Age</a:t>
            </a:r>
          </a:p>
          <a:p>
            <a:pPr marL="1257300" lvl="2" indent="-342900">
              <a:buFont typeface="Arial" panose="020B0604020202020204" pitchFamily="34" charset="0"/>
              <a:buChar char="•"/>
              <a:defRPr/>
            </a:pPr>
            <a:r>
              <a:rPr lang="hr-HR" altLang="es-ES" sz="2000" dirty="0" err="1">
                <a:latin typeface="Calibri" panose="020F0502020204030204" pitchFamily="34" charset="0"/>
                <a:cs typeface="Calibri" panose="020F0502020204030204" pitchFamily="34" charset="0"/>
              </a:rPr>
              <a:t>Number</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of</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children</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in</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the</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family</a:t>
            </a:r>
            <a:endParaRPr lang="hr-HR"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rPr>
              <a:t>Partner </a:t>
            </a:r>
            <a:r>
              <a:rPr lang="hr-HR" altLang="es-ES" sz="2000" dirty="0" err="1">
                <a:latin typeface="Calibri" panose="020F0502020204030204" pitchFamily="34" charset="0"/>
                <a:cs typeface="Calibri" panose="020F0502020204030204" pitchFamily="34" charset="0"/>
              </a:rPr>
              <a:t>having</a:t>
            </a:r>
            <a:r>
              <a:rPr lang="hr-HR" altLang="es-ES" sz="2000" dirty="0">
                <a:latin typeface="Calibri" panose="020F0502020204030204" pitchFamily="34" charset="0"/>
                <a:cs typeface="Calibri" panose="020F0502020204030204" pitchFamily="34" charset="0"/>
              </a:rPr>
              <a:t> a </a:t>
            </a:r>
            <a:r>
              <a:rPr lang="hr-HR" altLang="es-ES" sz="2000" dirty="0" err="1">
                <a:latin typeface="Calibri" panose="020F0502020204030204" pitchFamily="34" charset="0"/>
                <a:cs typeface="Calibri" panose="020F0502020204030204" pitchFamily="34" charset="0"/>
              </a:rPr>
              <a:t>job</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or</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not</a:t>
            </a:r>
            <a:endParaRPr lang="hr-HR"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hr-HR" altLang="es-ES" sz="2000" dirty="0" err="1">
                <a:latin typeface="Calibri" panose="020F0502020204030204" pitchFamily="34" charset="0"/>
                <a:cs typeface="Calibri" panose="020F0502020204030204" pitchFamily="34" charset="0"/>
              </a:rPr>
              <a:t>Child</a:t>
            </a:r>
            <a:r>
              <a:rPr lang="hr-HR" altLang="es-ES" sz="2000" dirty="0">
                <a:latin typeface="Calibri" panose="020F0502020204030204" pitchFamily="34" charset="0"/>
                <a:cs typeface="Calibri" panose="020F0502020204030204" pitchFamily="34" charset="0"/>
              </a:rPr>
              <a:t> care </a:t>
            </a:r>
            <a:r>
              <a:rPr lang="hr-HR" altLang="es-ES" sz="2000" dirty="0" err="1">
                <a:latin typeface="Calibri" panose="020F0502020204030204" pitchFamily="34" charset="0"/>
                <a:cs typeface="Calibri" panose="020F0502020204030204" pitchFamily="34" charset="0"/>
              </a:rPr>
              <a:t>arrangements</a:t>
            </a:r>
            <a:r>
              <a:rPr lang="hr-HR" altLang="es-ES" sz="2000" dirty="0">
                <a:latin typeface="Calibri" panose="020F0502020204030204" pitchFamily="34" charset="0"/>
                <a:cs typeface="Calibri" panose="020F0502020204030204" pitchFamily="34" charset="0"/>
              </a:rPr>
              <a:t>…</a:t>
            </a:r>
            <a:endParaRPr lang="en-GB" altLang="es-ES" sz="2000" dirty="0">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2"/>
          <a:stretch>
            <a:fillRect/>
          </a:stretch>
        </p:blipFill>
        <p:spPr>
          <a:xfrm>
            <a:off x="7964903" y="2675174"/>
            <a:ext cx="3239910" cy="2870275"/>
          </a:xfrm>
          <a:prstGeom prst="rect">
            <a:avLst/>
          </a:prstGeom>
        </p:spPr>
      </p:pic>
    </p:spTree>
    <p:extLst>
      <p:ext uri="{BB962C8B-B14F-4D97-AF65-F5344CB8AC3E}">
        <p14:creationId xmlns:p14="http://schemas.microsoft.com/office/powerpoint/2010/main" val="815429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GB" sz="4800" kern="0" spc="-150" dirty="0">
                <a:solidFill>
                  <a:schemeClr val="tx1"/>
                </a:solidFill>
                <a:latin typeface="+mj-lt"/>
                <a:ea typeface="Tahoma" panose="020B0604030504040204" pitchFamily="34" charset="0"/>
                <a:cs typeface="Tahoma" panose="020B0604030504040204" pitchFamily="34" charset="0"/>
              </a:rPr>
              <a:t>UNIT 1: Work Life Balance Disorders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183304" cy="352661"/>
          </a:xfrm>
          <a:prstGeom prst="rect">
            <a:avLst/>
          </a:prstGeom>
        </p:spPr>
        <p:txBody>
          <a:bodyPr vert="horz" wrap="square" lIns="0" tIns="13970" rIns="0" bIns="0" rtlCol="0">
            <a:spAutoFit/>
          </a:bodyPr>
          <a:lstStyle/>
          <a:p>
            <a:pPr marL="12700">
              <a:lnSpc>
                <a:spcPct val="100000"/>
              </a:lnSpc>
              <a:spcBef>
                <a:spcPts val="110"/>
              </a:spcBef>
            </a:pPr>
            <a:r>
              <a:rPr lang="en-GB" sz="2200" spc="50" dirty="0">
                <a:latin typeface="+mj-lt"/>
                <a:cs typeface="Tahoma"/>
              </a:rPr>
              <a:t>SECTION 1.</a:t>
            </a:r>
            <a:r>
              <a:rPr lang="hr-HR" sz="2200" spc="50" dirty="0">
                <a:latin typeface="+mj-lt"/>
                <a:cs typeface="Tahoma"/>
              </a:rPr>
              <a:t>3</a:t>
            </a:r>
            <a:r>
              <a:rPr lang="en-GB" sz="2200" spc="50" dirty="0">
                <a:latin typeface="+mj-lt"/>
                <a:cs typeface="Tahoma"/>
              </a:rPr>
              <a:t>.: </a:t>
            </a:r>
            <a:r>
              <a:rPr lang="hr-HR" sz="2200" spc="50" dirty="0">
                <a:latin typeface="+mj-lt"/>
                <a:cs typeface="Tahoma"/>
              </a:rPr>
              <a:t>Individual </a:t>
            </a:r>
            <a:r>
              <a:rPr lang="hr-HR" sz="2200" spc="50" dirty="0" err="1">
                <a:latin typeface="+mj-lt"/>
                <a:cs typeface="Tahoma"/>
              </a:rPr>
              <a:t>work</a:t>
            </a:r>
            <a:r>
              <a:rPr lang="hr-HR" sz="2200" spc="50" dirty="0">
                <a:latin typeface="+mj-lt"/>
                <a:cs typeface="Tahoma"/>
              </a:rPr>
              <a:t> </a:t>
            </a:r>
            <a:r>
              <a:rPr lang="hr-HR" sz="2200" spc="50" dirty="0" err="1">
                <a:latin typeface="+mj-lt"/>
                <a:cs typeface="Tahoma"/>
              </a:rPr>
              <a:t>life</a:t>
            </a:r>
            <a:r>
              <a:rPr lang="hr-HR" sz="2200" spc="50" dirty="0">
                <a:latin typeface="+mj-lt"/>
                <a:cs typeface="Tahoma"/>
              </a:rPr>
              <a:t> </a:t>
            </a:r>
            <a:r>
              <a:rPr lang="hr-HR" sz="2200" spc="50" dirty="0" err="1">
                <a:latin typeface="+mj-lt"/>
                <a:cs typeface="Tahoma"/>
              </a:rPr>
              <a:t>balance</a:t>
            </a:r>
            <a:r>
              <a:rPr lang="hr-HR" sz="2200" spc="50" dirty="0">
                <a:latin typeface="+mj-lt"/>
                <a:cs typeface="Tahoma"/>
              </a:rPr>
              <a:t> </a:t>
            </a:r>
            <a:r>
              <a:rPr lang="hr-HR" sz="2200" spc="50" dirty="0" err="1">
                <a:latin typeface="+mj-lt"/>
                <a:cs typeface="Tahoma"/>
              </a:rPr>
              <a:t>strategies</a:t>
            </a:r>
            <a:endParaRPr lang="en-GB" sz="2200" dirty="0">
              <a:latin typeface="+mj-lt"/>
              <a:cs typeface="Tahoma"/>
            </a:endParaRPr>
          </a:p>
        </p:txBody>
      </p:sp>
      <p:sp>
        <p:nvSpPr>
          <p:cNvPr id="4" name="Rectángulo 3"/>
          <p:cNvSpPr/>
          <p:nvPr/>
        </p:nvSpPr>
        <p:spPr>
          <a:xfrm>
            <a:off x="318565" y="2642957"/>
            <a:ext cx="11242710" cy="2646878"/>
          </a:xfrm>
          <a:prstGeom prst="rect">
            <a:avLst/>
          </a:prstGeom>
        </p:spPr>
        <p:txBody>
          <a:bodyPr wrap="square">
            <a:spAutoFit/>
          </a:bodyPr>
          <a:lstStyle/>
          <a:p>
            <a:r>
              <a:rPr lang="hr-HR" b="1" dirty="0" err="1">
                <a:solidFill>
                  <a:srgbClr val="0CA373"/>
                </a:solidFill>
              </a:rPr>
              <a:t>The</a:t>
            </a:r>
            <a:r>
              <a:rPr lang="hr-HR" b="1" dirty="0">
                <a:solidFill>
                  <a:srgbClr val="0CA373"/>
                </a:solidFill>
              </a:rPr>
              <a:t> </a:t>
            </a:r>
            <a:r>
              <a:rPr lang="hr-HR" b="1" dirty="0" err="1">
                <a:solidFill>
                  <a:srgbClr val="0CA373"/>
                </a:solidFill>
              </a:rPr>
              <a:t>border</a:t>
            </a:r>
            <a:r>
              <a:rPr lang="hr-HR" b="1" dirty="0">
                <a:solidFill>
                  <a:srgbClr val="0CA373"/>
                </a:solidFill>
              </a:rPr>
              <a:t> </a:t>
            </a:r>
            <a:r>
              <a:rPr lang="en-US" b="1" dirty="0">
                <a:solidFill>
                  <a:srgbClr val="0CA373"/>
                </a:solidFill>
              </a:rPr>
              <a:t>theory</a:t>
            </a:r>
            <a:r>
              <a:rPr lang="hr-HR" b="1" dirty="0">
                <a:solidFill>
                  <a:srgbClr val="0CA373"/>
                </a:solidFill>
              </a:rPr>
              <a:t> </a:t>
            </a:r>
            <a:r>
              <a:rPr lang="hr-HR" dirty="0"/>
              <a:t>(Clark, 2000)</a:t>
            </a:r>
          </a:p>
          <a:p>
            <a:pPr marL="742950" lvl="1" indent="-285750">
              <a:buFont typeface="Arial" panose="020B0604020202020204" pitchFamily="34" charset="0"/>
              <a:buChar char="•"/>
            </a:pPr>
            <a:r>
              <a:rPr lang="en-US" dirty="0"/>
              <a:t>Individuals, as human beings, have the ability to manage work and family spheres and constantly </a:t>
            </a:r>
            <a:r>
              <a:rPr lang="en-GB" dirty="0"/>
              <a:t>weighting</a:t>
            </a:r>
            <a:r>
              <a:rPr lang="hr-HR" dirty="0"/>
              <a:t> </a:t>
            </a:r>
            <a:r>
              <a:rPr lang="en-US" dirty="0"/>
              <a:t>between work and non-work domains in order to achieve balance.</a:t>
            </a:r>
            <a:endParaRPr lang="hr-HR" dirty="0"/>
          </a:p>
          <a:p>
            <a:pPr lvl="1"/>
            <a:endParaRPr lang="hr-HR" altLang="es-ES" sz="2000" dirty="0">
              <a:latin typeface="Calibri" panose="020F0502020204030204" pitchFamily="34" charset="0"/>
              <a:cs typeface="Calibri" panose="020F0502020204030204" pitchFamily="34" charset="0"/>
            </a:endParaRPr>
          </a:p>
          <a:p>
            <a:pPr>
              <a:defRPr/>
            </a:pPr>
            <a:r>
              <a:rPr lang="hr-HR" altLang="es-ES" sz="2000" b="1" dirty="0">
                <a:solidFill>
                  <a:srgbClr val="0CA373"/>
                </a:solidFill>
                <a:latin typeface="Calibri" panose="020F0502020204030204" pitchFamily="34" charset="0"/>
                <a:cs typeface="Calibri" panose="020F0502020204030204" pitchFamily="34" charset="0"/>
              </a:rPr>
              <a:t>W</a:t>
            </a:r>
            <a:r>
              <a:rPr lang="en-US" altLang="es-ES" sz="2000" b="1" dirty="0" err="1">
                <a:solidFill>
                  <a:srgbClr val="0CA373"/>
                </a:solidFill>
                <a:latin typeface="Calibri" panose="020F0502020204030204" pitchFamily="34" charset="0"/>
                <a:cs typeface="Calibri" panose="020F0502020204030204" pitchFamily="34" charset="0"/>
              </a:rPr>
              <a:t>ork</a:t>
            </a:r>
            <a:r>
              <a:rPr lang="en-US" altLang="es-ES" sz="2000" b="1" dirty="0">
                <a:solidFill>
                  <a:srgbClr val="0CA373"/>
                </a:solidFill>
                <a:latin typeface="Calibri" panose="020F0502020204030204" pitchFamily="34" charset="0"/>
                <a:cs typeface="Calibri" panose="020F0502020204030204" pitchFamily="34" charset="0"/>
              </a:rPr>
              <a:t>‐family enrichment</a:t>
            </a:r>
            <a:r>
              <a:rPr lang="hr-HR" altLang="es-ES" sz="2000" b="1" dirty="0">
                <a:solidFill>
                  <a:srgbClr val="0CA373"/>
                </a:solidFill>
                <a:latin typeface="Calibri" panose="020F0502020204030204" pitchFamily="34" charset="0"/>
                <a:cs typeface="Calibri" panose="020F0502020204030204" pitchFamily="34" charset="0"/>
              </a:rPr>
              <a:t> </a:t>
            </a:r>
            <a:r>
              <a:rPr lang="en-US" altLang="es-ES" sz="2000" b="1" dirty="0">
                <a:solidFill>
                  <a:srgbClr val="0CA373"/>
                </a:solidFill>
                <a:latin typeface="Calibri" panose="020F0502020204030204" pitchFamily="34" charset="0"/>
                <a:cs typeface="Calibri" panose="020F0502020204030204" pitchFamily="34" charset="0"/>
              </a:rPr>
              <a:t>theory</a:t>
            </a:r>
            <a:r>
              <a:rPr lang="hr-HR" altLang="es-ES" sz="2000" b="1" dirty="0">
                <a:solidFill>
                  <a:srgbClr val="0CA373"/>
                </a:solidFill>
                <a:latin typeface="Calibri" panose="020F0502020204030204" pitchFamily="34" charset="0"/>
                <a:cs typeface="Calibri" panose="020F0502020204030204" pitchFamily="34" charset="0"/>
              </a:rPr>
              <a:t> </a:t>
            </a:r>
            <a:r>
              <a:rPr lang="hr-HR" altLang="es-ES" sz="2000" dirty="0">
                <a:latin typeface="Calibri" panose="020F0502020204030204" pitchFamily="34" charset="0"/>
                <a:cs typeface="Calibri" panose="020F0502020204030204" pitchFamily="34" charset="0"/>
              </a:rPr>
              <a:t>(</a:t>
            </a:r>
            <a:r>
              <a:rPr lang="en-US" altLang="es-ES" sz="2000" dirty="0" err="1">
                <a:latin typeface="Calibri" panose="020F0502020204030204" pitchFamily="34" charset="0"/>
                <a:cs typeface="Calibri" panose="020F0502020204030204" pitchFamily="34" charset="0"/>
              </a:rPr>
              <a:t>Greenhaus</a:t>
            </a:r>
            <a:r>
              <a:rPr lang="en-US" altLang="es-ES" sz="2000" dirty="0">
                <a:latin typeface="Calibri" panose="020F0502020204030204" pitchFamily="34" charset="0"/>
                <a:cs typeface="Calibri" panose="020F0502020204030204" pitchFamily="34" charset="0"/>
              </a:rPr>
              <a:t> and Powell</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2006</a:t>
            </a:r>
            <a:r>
              <a:rPr lang="hr-HR" altLang="es-ES" sz="2000" dirty="0">
                <a:latin typeface="Calibri" panose="020F0502020204030204" pitchFamily="34" charset="0"/>
                <a:cs typeface="Calibri" panose="020F0502020204030204" pitchFamily="34" charset="0"/>
              </a:rPr>
              <a:t>;</a:t>
            </a:r>
            <a:r>
              <a:rPr lang="en-US" altLang="es-ES" sz="2000" dirty="0">
                <a:latin typeface="Calibri" panose="020F0502020204030204" pitchFamily="34" charset="0"/>
                <a:cs typeface="Calibri" panose="020F0502020204030204" pitchFamily="34" charset="0"/>
              </a:rPr>
              <a:t> Chen and Powell, 2012</a:t>
            </a:r>
            <a:r>
              <a:rPr lang="hr-HR" altLang="es-ES" sz="2000" dirty="0">
                <a:latin typeface="Calibri" panose="020F0502020204030204" pitchFamily="34" charset="0"/>
                <a:cs typeface="Calibri" panose="020F0502020204030204" pitchFamily="34" charset="0"/>
              </a:rPr>
              <a:t>)</a:t>
            </a:r>
          </a:p>
          <a:p>
            <a:pPr marL="800100" lvl="1" indent="-342900">
              <a:buFont typeface="Arial" panose="020B0604020202020204" pitchFamily="34" charset="0"/>
              <a:buChar char="•"/>
              <a:defRPr/>
            </a:pPr>
            <a:r>
              <a:rPr lang="en-GB" altLang="es-ES" dirty="0">
                <a:latin typeface="Calibri" panose="020F0502020204030204" pitchFamily="34" charset="0"/>
                <a:cs typeface="Calibri" panose="020F0502020204030204" pitchFamily="34" charset="0"/>
              </a:rPr>
              <a:t>Individuals acquire skills by crossing the line between work and home</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life</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every</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day</a:t>
            </a:r>
            <a:r>
              <a:rPr lang="en-GB" altLang="es-ES" dirty="0">
                <a:latin typeface="Calibri" panose="020F0502020204030204" pitchFamily="34" charset="0"/>
                <a:cs typeface="Calibri" panose="020F0502020204030204" pitchFamily="34" charset="0"/>
              </a:rPr>
              <a:t> in order to maintain a balance between work and family</a:t>
            </a:r>
          </a:p>
          <a:p>
            <a:pPr marL="800100" lvl="1" indent="-342900">
              <a:buFont typeface="Arial" panose="020B0604020202020204" pitchFamily="34" charset="0"/>
              <a:buChar char="•"/>
              <a:defRPr/>
            </a:pPr>
            <a:r>
              <a:rPr lang="en-GB" altLang="es-ES" dirty="0">
                <a:latin typeface="Calibri" panose="020F0502020204030204" pitchFamily="34" charset="0"/>
                <a:cs typeface="Calibri" panose="020F0502020204030204" pitchFamily="34" charset="0"/>
              </a:rPr>
              <a:t>These skills can be psychological, physical, social skills covering a wide range of cognitive, interpersonal and multitasking skills</a:t>
            </a:r>
            <a:endParaRPr lang="en-GB" altLang="es-E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42105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GB" sz="4800" kern="0" spc="-150" dirty="0">
                <a:solidFill>
                  <a:schemeClr val="tx1"/>
                </a:solidFill>
                <a:latin typeface="+mj-lt"/>
                <a:ea typeface="Tahoma" panose="020B0604030504040204" pitchFamily="34" charset="0"/>
                <a:cs typeface="Tahoma" panose="020B0604030504040204" pitchFamily="34" charset="0"/>
              </a:rPr>
              <a:t>UNIT 1: Work Life Balance Disorders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183304" cy="352661"/>
          </a:xfrm>
          <a:prstGeom prst="rect">
            <a:avLst/>
          </a:prstGeom>
        </p:spPr>
        <p:txBody>
          <a:bodyPr vert="horz" wrap="square" lIns="0" tIns="13970" rIns="0" bIns="0" rtlCol="0">
            <a:spAutoFit/>
          </a:bodyPr>
          <a:lstStyle/>
          <a:p>
            <a:pPr marL="12700">
              <a:lnSpc>
                <a:spcPct val="100000"/>
              </a:lnSpc>
              <a:spcBef>
                <a:spcPts val="110"/>
              </a:spcBef>
            </a:pPr>
            <a:r>
              <a:rPr lang="en-GB" sz="2200" spc="50" dirty="0">
                <a:latin typeface="+mj-lt"/>
                <a:cs typeface="Tahoma"/>
              </a:rPr>
              <a:t>SECTION 1.</a:t>
            </a:r>
            <a:r>
              <a:rPr lang="hr-HR" sz="2200" spc="50" dirty="0">
                <a:latin typeface="+mj-lt"/>
                <a:cs typeface="Tahoma"/>
              </a:rPr>
              <a:t>3</a:t>
            </a:r>
            <a:r>
              <a:rPr lang="en-GB" sz="2200" spc="50" dirty="0">
                <a:latin typeface="+mj-lt"/>
                <a:cs typeface="Tahoma"/>
              </a:rPr>
              <a:t>.: </a:t>
            </a:r>
            <a:r>
              <a:rPr lang="en-US" sz="2200" spc="50" dirty="0">
                <a:latin typeface="+mj-lt"/>
                <a:cs typeface="Tahoma"/>
              </a:rPr>
              <a:t>Individual work life balance strategies</a:t>
            </a:r>
          </a:p>
        </p:txBody>
      </p:sp>
      <p:sp>
        <p:nvSpPr>
          <p:cNvPr id="4" name="Rectángulo 3"/>
          <p:cNvSpPr/>
          <p:nvPr/>
        </p:nvSpPr>
        <p:spPr>
          <a:xfrm>
            <a:off x="318565" y="2257578"/>
            <a:ext cx="11418510" cy="4093428"/>
          </a:xfrm>
          <a:prstGeom prst="rect">
            <a:avLst/>
          </a:prstGeom>
        </p:spPr>
        <p:txBody>
          <a:bodyPr wrap="square">
            <a:spAutoFit/>
          </a:bodyPr>
          <a:lstStyle/>
          <a:p>
            <a:pPr>
              <a:defRPr/>
            </a:pPr>
            <a:r>
              <a:rPr lang="hr-HR" altLang="es-ES" sz="2000" dirty="0">
                <a:latin typeface="Calibri" panose="020F0502020204030204" pitchFamily="34" charset="0"/>
                <a:cs typeface="Calibri" panose="020F0502020204030204" pitchFamily="34" charset="0"/>
              </a:rPr>
              <a:t>I</a:t>
            </a:r>
            <a:r>
              <a:rPr lang="en-US" altLang="es-ES" sz="2000" dirty="0" err="1">
                <a:latin typeface="Calibri" panose="020F0502020204030204" pitchFamily="34" charset="0"/>
                <a:cs typeface="Calibri" panose="020F0502020204030204" pitchFamily="34" charset="0"/>
              </a:rPr>
              <a:t>ndividual</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strategies can be classified into two types</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Zheng</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et</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al</a:t>
            </a:r>
            <a:r>
              <a:rPr lang="hr-HR" altLang="es-ES" sz="2000" dirty="0">
                <a:latin typeface="Calibri" panose="020F0502020204030204" pitchFamily="34" charset="0"/>
                <a:cs typeface="Calibri" panose="020F0502020204030204" pitchFamily="34" charset="0"/>
              </a:rPr>
              <a:t>., 2015)</a:t>
            </a:r>
            <a:r>
              <a:rPr lang="en-US" altLang="es-ES" sz="2000" dirty="0">
                <a:latin typeface="Calibri" panose="020F0502020204030204" pitchFamily="34" charset="0"/>
                <a:cs typeface="Calibri" panose="020F0502020204030204" pitchFamily="34" charset="0"/>
              </a:rPr>
              <a:t>: </a:t>
            </a:r>
            <a:endParaRPr lang="hr-HR"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endParaRPr lang="hr-HR" altLang="es-ES" sz="2000" b="1" dirty="0">
              <a:solidFill>
                <a:srgbClr val="0CA373"/>
              </a:solidFill>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US" altLang="es-ES" sz="2000" b="1" dirty="0">
                <a:solidFill>
                  <a:srgbClr val="0CA373"/>
                </a:solidFill>
                <a:latin typeface="Calibri" panose="020F0502020204030204" pitchFamily="34" charset="0"/>
                <a:cs typeface="Calibri" panose="020F0502020204030204" pitchFamily="34" charset="0"/>
              </a:rPr>
              <a:t>Attitude</a:t>
            </a:r>
            <a:endParaRPr lang="hr-HR" altLang="es-ES" sz="2000" b="1" dirty="0">
              <a:solidFill>
                <a:srgbClr val="0CA373"/>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An attitude is an evaluation of something, </a:t>
            </a:r>
            <a:r>
              <a:rPr lang="hr-HR" altLang="es-ES" sz="2000" dirty="0">
                <a:latin typeface="Calibri" panose="020F0502020204030204" pitchFamily="34" charset="0"/>
                <a:cs typeface="Calibri" panose="020F0502020204030204" pitchFamily="34" charset="0"/>
              </a:rPr>
              <a:t>for </a:t>
            </a:r>
            <a:r>
              <a:rPr lang="hr-HR" altLang="es-ES" sz="2000" dirty="0" err="1">
                <a:latin typeface="Calibri" panose="020F0502020204030204" pitchFamily="34" charset="0"/>
                <a:cs typeface="Calibri" panose="020F0502020204030204" pitchFamily="34" charset="0"/>
              </a:rPr>
              <a:t>example</a:t>
            </a:r>
            <a:r>
              <a:rPr lang="en-US" altLang="es-ES" sz="2000" dirty="0">
                <a:latin typeface="Calibri" panose="020F0502020204030204" pitchFamily="34" charset="0"/>
                <a:cs typeface="Calibri" panose="020F0502020204030204" pitchFamily="34" charset="0"/>
              </a:rPr>
              <a:t> a positive or negative opinion about a person, place or position</a:t>
            </a:r>
            <a:r>
              <a:rPr lang="hr-HR" altLang="es-ES" sz="2000" dirty="0">
                <a:latin typeface="Calibri" panose="020F0502020204030204" pitchFamily="34" charset="0"/>
                <a:cs typeface="Calibri" panose="020F0502020204030204" pitchFamily="34" charset="0"/>
              </a:rPr>
              <a:t>..</a:t>
            </a:r>
            <a:r>
              <a:rPr lang="en-US" altLang="es-ES" sz="2000" dirty="0">
                <a:latin typeface="Calibri" panose="020F0502020204030204" pitchFamily="34" charset="0"/>
                <a:cs typeface="Calibri" panose="020F0502020204030204" pitchFamily="34" charset="0"/>
              </a:rPr>
              <a:t>. </a:t>
            </a:r>
            <a:endParaRPr lang="hr-HR" altLang="es-ES" sz="20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A </a:t>
            </a:r>
            <a:r>
              <a:rPr lang="en-US" altLang="es-ES" sz="2000" b="1" dirty="0">
                <a:solidFill>
                  <a:srgbClr val="0CA373"/>
                </a:solidFill>
                <a:latin typeface="Calibri" panose="020F0502020204030204" pitchFamily="34" charset="0"/>
                <a:cs typeface="Calibri" panose="020F0502020204030204" pitchFamily="34" charset="0"/>
              </a:rPr>
              <a:t>positive attitude </a:t>
            </a:r>
            <a:r>
              <a:rPr lang="en-US" altLang="es-ES" sz="2000" dirty="0">
                <a:latin typeface="Calibri" panose="020F0502020204030204" pitchFamily="34" charset="0"/>
                <a:cs typeface="Calibri" panose="020F0502020204030204" pitchFamily="34" charset="0"/>
              </a:rPr>
              <a:t>and the ability to maintain </a:t>
            </a:r>
            <a:r>
              <a:rPr lang="hr-HR" altLang="es-ES" sz="2000" dirty="0" err="1">
                <a:latin typeface="Calibri" panose="020F0502020204030204" pitchFamily="34" charset="0"/>
                <a:cs typeface="Calibri" panose="020F0502020204030204" pitchFamily="34" charset="0"/>
              </a:rPr>
              <a:t>it</a:t>
            </a:r>
            <a:r>
              <a:rPr lang="en-US" altLang="es-ES" sz="2000" dirty="0">
                <a:latin typeface="Calibri" panose="020F0502020204030204" pitchFamily="34" charset="0"/>
                <a:cs typeface="Calibri" panose="020F0502020204030204" pitchFamily="34" charset="0"/>
              </a:rPr>
              <a:t> positive is one of the strategies </a:t>
            </a:r>
            <a:r>
              <a:rPr lang="hr-HR" altLang="es-ES" sz="2000" dirty="0" err="1">
                <a:latin typeface="Calibri" panose="020F0502020204030204" pitchFamily="34" charset="0"/>
                <a:cs typeface="Calibri" panose="020F0502020204030204" pitchFamily="34" charset="0"/>
              </a:rPr>
              <a:t>of</a:t>
            </a:r>
            <a:r>
              <a:rPr lang="en-US" altLang="es-ES" sz="2000" dirty="0">
                <a:latin typeface="Calibri" panose="020F0502020204030204" pitchFamily="34" charset="0"/>
                <a:cs typeface="Calibri" panose="020F0502020204030204" pitchFamily="34" charset="0"/>
              </a:rPr>
              <a:t> </a:t>
            </a:r>
            <a:r>
              <a:rPr lang="en-US" altLang="es-ES" sz="2000" dirty="0" err="1">
                <a:latin typeface="Calibri" panose="020F0502020204030204" pitchFamily="34" charset="0"/>
                <a:cs typeface="Calibri" panose="020F0502020204030204" pitchFamily="34" charset="0"/>
              </a:rPr>
              <a:t>reduc</a:t>
            </a:r>
            <a:r>
              <a:rPr lang="hr-HR" altLang="es-ES" sz="2000" dirty="0" err="1">
                <a:latin typeface="Calibri" panose="020F0502020204030204" pitchFamily="34" charset="0"/>
                <a:cs typeface="Calibri" panose="020F0502020204030204" pitchFamily="34" charset="0"/>
              </a:rPr>
              <a:t>ing</a:t>
            </a:r>
            <a:r>
              <a:rPr lang="hr-HR" altLang="es-ES" sz="2000" dirty="0">
                <a:latin typeface="Calibri" panose="020F0502020204030204" pitchFamily="34" charset="0"/>
                <a:cs typeface="Calibri" panose="020F0502020204030204" pitchFamily="34" charset="0"/>
              </a:rPr>
              <a:t> a </a:t>
            </a:r>
            <a:r>
              <a:rPr lang="en-US" altLang="es-ES" sz="2000" dirty="0">
                <a:latin typeface="Calibri" panose="020F0502020204030204" pitchFamily="34" charset="0"/>
                <a:cs typeface="Calibri" panose="020F0502020204030204" pitchFamily="34" charset="0"/>
              </a:rPr>
              <a:t>conflict between work and </a:t>
            </a:r>
            <a:r>
              <a:rPr lang="hr-HR" altLang="es-ES" sz="2000" dirty="0" err="1">
                <a:latin typeface="Calibri" panose="020F0502020204030204" pitchFamily="34" charset="0"/>
                <a:cs typeface="Calibri" panose="020F0502020204030204" pitchFamily="34" charset="0"/>
              </a:rPr>
              <a:t>non-work</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life</a:t>
            </a:r>
            <a:r>
              <a:rPr lang="en-US" altLang="es-ES" sz="2000" dirty="0">
                <a:latin typeface="Calibri" panose="020F0502020204030204" pitchFamily="34" charset="0"/>
                <a:cs typeface="Calibri" panose="020F0502020204030204" pitchFamily="34" charset="0"/>
              </a:rPr>
              <a:t> and </a:t>
            </a:r>
            <a:r>
              <a:rPr lang="hr-HR" altLang="es-ES" sz="2000" dirty="0" err="1">
                <a:latin typeface="Calibri" panose="020F0502020204030204" pitchFamily="34" charset="0"/>
                <a:cs typeface="Calibri" panose="020F0502020204030204" pitchFamily="34" charset="0"/>
              </a:rPr>
              <a:t>achieve</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wellbeing</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a:t>
            </a:r>
            <a:r>
              <a:rPr lang="en-US" altLang="es-ES" sz="2000" dirty="0" err="1">
                <a:latin typeface="Calibri" panose="020F0502020204030204" pitchFamily="34" charset="0"/>
                <a:cs typeface="Calibri" panose="020F0502020204030204" pitchFamily="34" charset="0"/>
              </a:rPr>
              <a:t>Rotondo</a:t>
            </a:r>
            <a:r>
              <a:rPr lang="en-US" altLang="es-ES" sz="2000" dirty="0">
                <a:latin typeface="Calibri" panose="020F0502020204030204" pitchFamily="34" charset="0"/>
                <a:cs typeface="Calibri" panose="020F0502020204030204" pitchFamily="34" charset="0"/>
              </a:rPr>
              <a:t> and Kincaid, 2008).</a:t>
            </a:r>
            <a:endParaRPr lang="hr-HR"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endParaRPr lang="hr-HR" altLang="es-ES" sz="2000" b="1" dirty="0">
              <a:solidFill>
                <a:srgbClr val="0CA373"/>
              </a:solidFill>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hr-HR" altLang="es-ES" sz="2000" b="1" dirty="0">
                <a:solidFill>
                  <a:srgbClr val="0CA373"/>
                </a:solidFill>
                <a:latin typeface="Calibri" panose="020F0502020204030204" pitchFamily="34" charset="0"/>
                <a:cs typeface="Calibri" panose="020F0502020204030204" pitchFamily="34" charset="0"/>
              </a:rPr>
              <a:t>A</a:t>
            </a:r>
            <a:r>
              <a:rPr lang="en-US" altLang="es-ES" sz="2000" b="1" dirty="0" err="1">
                <a:solidFill>
                  <a:srgbClr val="0CA373"/>
                </a:solidFill>
                <a:latin typeface="Calibri" panose="020F0502020204030204" pitchFamily="34" charset="0"/>
                <a:cs typeface="Calibri" panose="020F0502020204030204" pitchFamily="34" charset="0"/>
              </a:rPr>
              <a:t>bility</a:t>
            </a:r>
            <a:endParaRPr lang="hr-HR" altLang="es-ES" sz="2000" b="1" dirty="0">
              <a:solidFill>
                <a:srgbClr val="0CA373"/>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Ability to obtain work life balance can be related</a:t>
            </a:r>
            <a:r>
              <a:rPr lang="hr-HR" altLang="es-ES" sz="2000" dirty="0">
                <a:latin typeface="Calibri" panose="020F0502020204030204" pitchFamily="34" charset="0"/>
                <a:cs typeface="Calibri" panose="020F0502020204030204" pitchFamily="34" charset="0"/>
              </a:rPr>
              <a:t> to </a:t>
            </a:r>
            <a:r>
              <a:rPr lang="hr-HR" altLang="es-ES" sz="2000" dirty="0" err="1">
                <a:latin typeface="Calibri" panose="020F0502020204030204" pitchFamily="34" charset="0"/>
                <a:cs typeface="Calibri" panose="020F0502020204030204" pitchFamily="34" charset="0"/>
              </a:rPr>
              <a:t>the</a:t>
            </a:r>
            <a:r>
              <a:rPr lang="en-GB" altLang="es-ES" sz="2000" dirty="0">
                <a:latin typeface="Calibri" panose="020F0502020204030204" pitchFamily="34" charset="0"/>
                <a:cs typeface="Calibri" panose="020F0502020204030204" pitchFamily="34" charset="0"/>
              </a:rPr>
              <a:t> issue of </a:t>
            </a:r>
            <a:r>
              <a:rPr lang="en-GB" altLang="es-ES" sz="2000" b="1" dirty="0">
                <a:solidFill>
                  <a:srgbClr val="0CA373"/>
                </a:solidFill>
                <a:latin typeface="Calibri" panose="020F0502020204030204" pitchFamily="34" charset="0"/>
                <a:cs typeface="Calibri" panose="020F0502020204030204" pitchFamily="34" charset="0"/>
              </a:rPr>
              <a:t>personal control </a:t>
            </a:r>
            <a:r>
              <a:rPr lang="en-GB" altLang="es-ES" sz="2000" dirty="0">
                <a:latin typeface="Calibri" panose="020F0502020204030204" pitchFamily="34" charset="0"/>
                <a:cs typeface="Calibri" panose="020F0502020204030204" pitchFamily="34" charset="0"/>
              </a:rPr>
              <a:t>(Guest, 2002)</a:t>
            </a:r>
            <a:endParaRPr lang="hr-HR" altLang="es-ES" sz="20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rPr>
              <a:t>„I</a:t>
            </a:r>
            <a:r>
              <a:rPr lang="en-US" altLang="es-ES" sz="2000" dirty="0" err="1">
                <a:latin typeface="Calibri" panose="020F0502020204030204" pitchFamily="34" charset="0"/>
                <a:cs typeface="Calibri" panose="020F0502020204030204" pitchFamily="34" charset="0"/>
              </a:rPr>
              <a:t>ndividual</a:t>
            </a:r>
            <a:r>
              <a:rPr lang="en-US" altLang="es-ES" sz="2000" dirty="0">
                <a:latin typeface="Calibri" panose="020F0502020204030204" pitchFamily="34" charset="0"/>
                <a:cs typeface="Calibri" panose="020F0502020204030204" pitchFamily="34" charset="0"/>
              </a:rPr>
              <a:t> with an internal locus of control is able to control a</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situation, instead of letting the situation control them</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Andreassi</a:t>
            </a:r>
            <a:r>
              <a:rPr lang="hr-HR" altLang="es-ES" sz="2000" dirty="0">
                <a:latin typeface="Calibri" panose="020F0502020204030204" pitchFamily="34" charset="0"/>
                <a:cs typeface="Calibri" panose="020F0502020204030204" pitchFamily="34" charset="0"/>
              </a:rPr>
              <a:t> and Thompson, 2007)</a:t>
            </a:r>
            <a:r>
              <a:rPr lang="en-US" altLang="es-ES" sz="2000" dirty="0">
                <a:latin typeface="Calibri" panose="020F0502020204030204" pitchFamily="34" charset="0"/>
                <a:cs typeface="Calibri" panose="020F0502020204030204" pitchFamily="34" charset="0"/>
              </a:rPr>
              <a:t>. </a:t>
            </a: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3144588"/>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2113</Words>
  <Application>Microsoft Office PowerPoint</Application>
  <PresentationFormat>Panorámica</PresentationFormat>
  <Paragraphs>203</Paragraphs>
  <Slides>21</Slides>
  <Notes>2</Notes>
  <HiddenSlides>0</HiddenSlides>
  <MMClips>0</MMClips>
  <ScaleCrop>false</ScaleCrop>
  <HeadingPairs>
    <vt:vector size="6" baseType="variant">
      <vt:variant>
        <vt:lpstr>Fuentes usadas</vt:lpstr>
      </vt:variant>
      <vt:variant>
        <vt:i4>10</vt:i4>
      </vt:variant>
      <vt:variant>
        <vt:lpstr>Tema</vt:lpstr>
      </vt:variant>
      <vt:variant>
        <vt:i4>3</vt:i4>
      </vt:variant>
      <vt:variant>
        <vt:lpstr>Títulos de diapositiva</vt:lpstr>
      </vt:variant>
      <vt:variant>
        <vt:i4>21</vt:i4>
      </vt:variant>
    </vt:vector>
  </HeadingPairs>
  <TitlesOfParts>
    <vt:vector size="34" baseType="lpstr">
      <vt:lpstr>Arial</vt:lpstr>
      <vt:lpstr>Bahnschrift Light</vt:lpstr>
      <vt:lpstr>Calibri</vt:lpstr>
      <vt:lpstr>Calibri Light</vt:lpstr>
      <vt:lpstr>Courier New</vt:lpstr>
      <vt:lpstr>Oxygen</vt:lpstr>
      <vt:lpstr>Roboto</vt:lpstr>
      <vt:lpstr>Symbol</vt:lpstr>
      <vt:lpstr>Tahoma</vt:lpstr>
      <vt:lpstr>YADLjI9qxTA 0</vt:lpstr>
      <vt:lpstr>1_Tema de Office</vt:lpstr>
      <vt:lpstr>2_Tema de Office</vt:lpstr>
      <vt:lpstr>3_Tema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204</cp:revision>
  <dcterms:created xsi:type="dcterms:W3CDTF">2021-06-29T11:11:56Z</dcterms:created>
  <dcterms:modified xsi:type="dcterms:W3CDTF">2023-02-06T15:55:51Z</dcterms:modified>
</cp:coreProperties>
</file>