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9" r:id="rId3"/>
  </p:sldMasterIdLst>
  <p:notesMasterIdLst>
    <p:notesMasterId r:id="rId24"/>
  </p:notesMasterIdLst>
  <p:handoutMasterIdLst>
    <p:handoutMasterId r:id="rId25"/>
  </p:handoutMasterIdLst>
  <p:sldIdLst>
    <p:sldId id="256"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264"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7"/>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90771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80487273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68245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603582901"/>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255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3909257291"/>
      </p:ext>
    </p:extLst>
  </p:cSld>
  <p:clrMap bg1="lt1" tx1="dk1" bg2="lt2" tx2="dk2" accent1="accent1" accent2="accent2" accent3="accent3" accent4="accent4" accent5="accent5" accent6="accent6" hlink="hlink" folHlink="folHlink"/>
  <p:sldLayoutIdLst>
    <p:sldLayoutId id="2147483656" r:id="rId1"/>
    <p:sldLayoutId id="21474836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155376145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yquestionlife.com/examples-of-self-awareness-in-everyday-life/" TargetMode="External"/><Relationship Id="rId7" Type="http://schemas.openxmlformats.org/officeDocument/2006/relationships/hyperlink" Target="https://medium.com/@dzigarmi/the-importance-of-self-leadership-and-how-to-leverage-it-to-improve-organizational-leadership-f32ffb64938c" TargetMode="External"/><Relationship Id="rId2" Type="http://schemas.openxmlformats.org/officeDocument/2006/relationships/hyperlink" Target="https://pooja.coach/self-awareness/whats-self-awareness-how-does-it-lead-to-success/" TargetMode="External"/><Relationship Id="rId1" Type="http://schemas.openxmlformats.org/officeDocument/2006/relationships/slideLayout" Target="../slideLayouts/slideLayout1.xml"/><Relationship Id="rId6" Type="http://schemas.openxmlformats.org/officeDocument/2006/relationships/hyperlink" Target="https://warwick.ac.uk/services/wss/topics/selfawareness/" TargetMode="External"/><Relationship Id="rId5" Type="http://schemas.openxmlformats.org/officeDocument/2006/relationships/hyperlink" Target="https://www.selfawareness.org.uk/news/understanding-the-johari-window-model" TargetMode="External"/><Relationship Id="rId4" Type="http://schemas.openxmlformats.org/officeDocument/2006/relationships/hyperlink" Target="https://www.businessnewsdaily.com/6097-self-awareness-in-leadership.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b="1" spc="-114">
                <a:solidFill>
                  <a:srgbClr val="0CA373"/>
                </a:solidFill>
                <a:latin typeface="Tahoma" panose="020B0604030504040204" pitchFamily="34" charset="0"/>
                <a:ea typeface="Tahoma" panose="020B0604030504040204" pitchFamily="34" charset="0"/>
                <a:cs typeface="Tahoma" panose="020B0604030504040204" pitchFamily="34" charset="0"/>
              </a:rPr>
              <a:t>HEALTH AND WORK-LIFE BALANCE DISORDERS-</a:t>
            </a:r>
            <a:endParaRPr lang="es-E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lvl="0" algn="ctr">
              <a:spcBef>
                <a:spcPts val="5"/>
              </a:spcBef>
              <a:tabLst>
                <a:tab pos="1205230" algn="l"/>
                <a:tab pos="1926589" algn="l"/>
                <a:tab pos="2915920" algn="l"/>
                <a:tab pos="3444875" algn="l"/>
                <a:tab pos="4383405" algn="l"/>
                <a:tab pos="6796405" algn="l"/>
              </a:tabLst>
              <a:defRPr/>
            </a:pPr>
            <a:r>
              <a:rPr lang="es-ES" b="1" spc="-114" dirty="0">
                <a:solidFill>
                  <a:srgbClr val="0CA373"/>
                </a:solidFill>
                <a:latin typeface="Tahoma" panose="020B0604030504040204" pitchFamily="34" charset="0"/>
                <a:ea typeface="Tahoma" panose="020B0604030504040204" pitchFamily="34" charset="0"/>
                <a:cs typeface="Tahoma" panose="020B0604030504040204" pitchFamily="34" charset="0"/>
              </a:rPr>
              <a:t>SELF-LEADERSHIP AND SELF-AWARENESS</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hr-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UNIVERSITY OF DUBROVNIK</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Self leadership and self awareness</a:t>
            </a:r>
          </a:p>
        </p:txBody>
      </p:sp>
      <p:sp>
        <p:nvSpPr>
          <p:cNvPr id="4" name="Rectángulo 3"/>
          <p:cNvSpPr/>
          <p:nvPr/>
        </p:nvSpPr>
        <p:spPr>
          <a:xfrm>
            <a:off x="318565" y="2525263"/>
            <a:ext cx="5777435" cy="2246769"/>
          </a:xfrm>
          <a:prstGeom prst="rect">
            <a:avLst/>
          </a:prstGeom>
        </p:spPr>
        <p:txBody>
          <a:bodyPr wrap="square">
            <a:spAutoFit/>
          </a:bodyPr>
          <a:lstStyle/>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Envision yourself</a:t>
            </a:r>
          </a:p>
          <a:p>
            <a:pPr marL="1257300" lvl="2" indent="-342900">
              <a:buFont typeface="Arial" panose="020B0604020202020204" pitchFamily="34" charset="0"/>
              <a:buChar char="•"/>
              <a:defRPr/>
            </a:pPr>
            <a:r>
              <a:rPr lang="hr-HR" altLang="es-ES" sz="2000" dirty="0" err="1">
                <a:latin typeface="Calibri" panose="020F0502020204030204" pitchFamily="34" charset="0"/>
                <a:cs typeface="Calibri" panose="020F0502020204030204" pitchFamily="34" charset="0"/>
              </a:rPr>
              <a:t>Visualize</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the</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best</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version</a:t>
            </a:r>
            <a:r>
              <a:rPr lang="hr-HR" altLang="es-ES" sz="2000" dirty="0">
                <a:latin typeface="Calibri" panose="020F0502020204030204" pitchFamily="34" charset="0"/>
                <a:cs typeface="Calibri" panose="020F0502020204030204" pitchFamily="34" charset="0"/>
              </a:rPr>
              <a:t> of </a:t>
            </a:r>
            <a:r>
              <a:rPr lang="hr-HR" altLang="es-ES" sz="2000" dirty="0" err="1">
                <a:latin typeface="Calibri" panose="020F0502020204030204" pitchFamily="34" charset="0"/>
                <a:cs typeface="Calibri" panose="020F0502020204030204" pitchFamily="34" charset="0"/>
              </a:rPr>
              <a:t>yourself</a:t>
            </a: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Self-reflect</a:t>
            </a:r>
          </a:p>
          <a:p>
            <a:pPr marL="1257300" lvl="2"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Ask “What” instead of “Why” question</a:t>
            </a: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Approach problem rationally </a:t>
            </a:r>
          </a:p>
          <a:p>
            <a:pPr marL="1257300" lvl="2"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Try to analyse the problem instead of being rushed by emotions</a:t>
            </a:r>
          </a:p>
        </p:txBody>
      </p:sp>
      <p:sp>
        <p:nvSpPr>
          <p:cNvPr id="5" name="object 3">
            <a:extLst>
              <a:ext uri="{FF2B5EF4-FFF2-40B4-BE49-F238E27FC236}">
                <a16:creationId xmlns:a16="http://schemas.microsoft.com/office/drawing/2014/main" id="{3153F515-F5FD-50F4-17D7-A8A95577A287}"/>
              </a:ext>
            </a:extLst>
          </p:cNvPr>
          <p:cNvSpPr txBox="1"/>
          <p:nvPr/>
        </p:nvSpPr>
        <p:spPr>
          <a:xfrm>
            <a:off x="318565" y="1773775"/>
            <a:ext cx="76966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cs typeface="Tahoma"/>
              </a:rPr>
              <a:t>SECTION 2.3.: </a:t>
            </a:r>
            <a:r>
              <a:rPr lang="hr-HR" sz="2200" spc="50" dirty="0" err="1">
                <a:cs typeface="Tahoma"/>
              </a:rPr>
              <a:t>Cultivating</a:t>
            </a:r>
            <a:r>
              <a:rPr lang="hr-HR" sz="2200" spc="50" dirty="0">
                <a:cs typeface="Tahoma"/>
              </a:rPr>
              <a:t> </a:t>
            </a:r>
            <a:r>
              <a:rPr lang="hr-HR" sz="2200" spc="50" dirty="0" err="1">
                <a:cs typeface="Tahoma"/>
              </a:rPr>
              <a:t>self-awareness</a:t>
            </a:r>
            <a:r>
              <a:rPr lang="hr-HR" sz="2200" spc="50" dirty="0">
                <a:cs typeface="Tahoma"/>
              </a:rPr>
              <a:t> (</a:t>
            </a:r>
            <a:r>
              <a:rPr lang="hr-HR" sz="2200" spc="50" dirty="0" err="1">
                <a:cs typeface="Tahoma"/>
              </a:rPr>
              <a:t>Betz</a:t>
            </a:r>
            <a:r>
              <a:rPr lang="hr-HR" sz="2200" spc="50" dirty="0">
                <a:cs typeface="Tahoma"/>
              </a:rPr>
              <a:t>, 2021)</a:t>
            </a:r>
            <a:endParaRPr lang="en-GB" sz="2200" dirty="0">
              <a:cs typeface="Tahoma"/>
            </a:endParaRPr>
          </a:p>
        </p:txBody>
      </p:sp>
      <p:sp>
        <p:nvSpPr>
          <p:cNvPr id="6" name="Rectángulo 3">
            <a:extLst>
              <a:ext uri="{FF2B5EF4-FFF2-40B4-BE49-F238E27FC236}">
                <a16:creationId xmlns:a16="http://schemas.microsoft.com/office/drawing/2014/main" id="{B3159AE1-B5DA-2783-EA94-A2DADFFDA7C8}"/>
              </a:ext>
            </a:extLst>
          </p:cNvPr>
          <p:cNvSpPr/>
          <p:nvPr/>
        </p:nvSpPr>
        <p:spPr>
          <a:xfrm>
            <a:off x="5522852" y="2525263"/>
            <a:ext cx="5477657" cy="2246769"/>
          </a:xfrm>
          <a:prstGeom prst="rect">
            <a:avLst/>
          </a:prstGeom>
        </p:spPr>
        <p:txBody>
          <a:bodyPr wrap="square">
            <a:spAutoFit/>
          </a:bodyPr>
          <a:lstStyle/>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Make notes</a:t>
            </a:r>
          </a:p>
          <a:p>
            <a:pPr marL="1257300" lvl="2"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In </a:t>
            </a:r>
            <a:r>
              <a:rPr lang="hr-HR" altLang="es-ES" sz="2000" dirty="0" err="1">
                <a:latin typeface="Calibri" panose="020F0502020204030204" pitchFamily="34" charset="0"/>
                <a:cs typeface="Calibri" panose="020F0502020204030204" pitchFamily="34" charset="0"/>
              </a:rPr>
              <a:t>order</a:t>
            </a:r>
            <a:r>
              <a:rPr lang="hr-HR" altLang="es-ES" sz="2000" dirty="0">
                <a:latin typeface="Calibri" panose="020F0502020204030204" pitchFamily="34" charset="0"/>
                <a:cs typeface="Calibri" panose="020F0502020204030204" pitchFamily="34" charset="0"/>
              </a:rPr>
              <a:t> to </a:t>
            </a:r>
            <a:r>
              <a:rPr lang="hr-HR" altLang="es-ES" sz="2000" dirty="0" err="1">
                <a:latin typeface="Calibri" panose="020F0502020204030204" pitchFamily="34" charset="0"/>
                <a:cs typeface="Calibri" panose="020F0502020204030204" pitchFamily="34" charset="0"/>
              </a:rPr>
              <a:t>recognise</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beneficial</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and</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harmful</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patterns</a:t>
            </a: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Practice mindfulness</a:t>
            </a:r>
          </a:p>
          <a:p>
            <a:pPr marL="1257300" lvl="2"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To relate mind, body and environment</a:t>
            </a: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Ask for feedback </a:t>
            </a:r>
          </a:p>
          <a:p>
            <a:pPr marL="1257300" lvl="2"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Listen to other people’s perspective</a:t>
            </a:r>
          </a:p>
        </p:txBody>
      </p:sp>
      <p:sp>
        <p:nvSpPr>
          <p:cNvPr id="7" name="object 3">
            <a:extLst>
              <a:ext uri="{FF2B5EF4-FFF2-40B4-BE49-F238E27FC236}">
                <a16:creationId xmlns:a16="http://schemas.microsoft.com/office/drawing/2014/main" id="{D27349B3-CD17-79B3-73B8-E01FC510B437}"/>
              </a:ext>
            </a:extLst>
          </p:cNvPr>
          <p:cNvSpPr txBox="1"/>
          <p:nvPr/>
        </p:nvSpPr>
        <p:spPr>
          <a:xfrm>
            <a:off x="1052857" y="4869013"/>
            <a:ext cx="3616126" cy="291105"/>
          </a:xfrm>
          <a:prstGeom prst="rect">
            <a:avLst/>
          </a:prstGeom>
        </p:spPr>
        <p:txBody>
          <a:bodyPr vert="horz" wrap="square" lIns="0" tIns="13970" rIns="0" bIns="0" rtlCol="0">
            <a:spAutoFit/>
          </a:bodyPr>
          <a:lstStyle/>
          <a:p>
            <a:pPr marL="12700">
              <a:lnSpc>
                <a:spcPct val="100000"/>
              </a:lnSpc>
              <a:spcBef>
                <a:spcPts val="110"/>
              </a:spcBef>
            </a:pPr>
            <a:r>
              <a:rPr lang="hr-HR" i="1" spc="50" dirty="0" err="1">
                <a:cs typeface="Tahoma"/>
              </a:rPr>
              <a:t>Source</a:t>
            </a:r>
            <a:r>
              <a:rPr lang="hr-HR" i="1" spc="50" dirty="0">
                <a:cs typeface="Tahoma"/>
              </a:rPr>
              <a:t>: </a:t>
            </a:r>
            <a:r>
              <a:rPr lang="hr-HR" i="1" spc="50" dirty="0" err="1">
                <a:cs typeface="Tahoma"/>
              </a:rPr>
              <a:t>Betz</a:t>
            </a:r>
            <a:r>
              <a:rPr lang="hr-HR" i="1" spc="50" dirty="0">
                <a:cs typeface="Tahoma"/>
              </a:rPr>
              <a:t> (2021) @ </a:t>
            </a:r>
            <a:r>
              <a:rPr lang="hr-HR" i="1" spc="50" dirty="0" err="1">
                <a:cs typeface="Tahoma"/>
              </a:rPr>
              <a:t>betterup.com</a:t>
            </a:r>
            <a:endParaRPr lang="en-GB" i="1" dirty="0">
              <a:cs typeface="Tahoma"/>
            </a:endParaRPr>
          </a:p>
        </p:txBody>
      </p:sp>
    </p:spTree>
    <p:extLst>
      <p:ext uri="{BB962C8B-B14F-4D97-AF65-F5344CB8AC3E}">
        <p14:creationId xmlns:p14="http://schemas.microsoft.com/office/powerpoint/2010/main" val="1512118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Self leadership and self awareness</a:t>
            </a:r>
          </a:p>
        </p:txBody>
      </p:sp>
      <p:sp>
        <p:nvSpPr>
          <p:cNvPr id="4" name="Rectángulo 3"/>
          <p:cNvSpPr/>
          <p:nvPr/>
        </p:nvSpPr>
        <p:spPr>
          <a:xfrm>
            <a:off x="318565" y="2525263"/>
            <a:ext cx="5777435" cy="2523768"/>
          </a:xfrm>
          <a:prstGeom prst="rect">
            <a:avLst/>
          </a:prstGeom>
        </p:spPr>
        <p:txBody>
          <a:bodyPr wrap="square">
            <a:spAutoFit/>
          </a:bodyPr>
          <a:lstStyle/>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Identify your emotions</a:t>
            </a: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What</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emotions</a:t>
            </a:r>
            <a:r>
              <a:rPr lang="hr-HR" altLang="es-ES" sz="1600" dirty="0">
                <a:latin typeface="Calibri" panose="020F0502020204030204" pitchFamily="34" charset="0"/>
                <a:cs typeface="Calibri" panose="020F0502020204030204" pitchFamily="34" charset="0"/>
              </a:rPr>
              <a:t> do </a:t>
            </a:r>
            <a:r>
              <a:rPr lang="hr-HR" altLang="es-ES" sz="1600" dirty="0" err="1">
                <a:latin typeface="Calibri" panose="020F0502020204030204" pitchFamily="34" charset="0"/>
                <a:cs typeface="Calibri" panose="020F0502020204030204" pitchFamily="34" charset="0"/>
              </a:rPr>
              <a:t>you</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experience</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each</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day</a:t>
            </a:r>
            <a:r>
              <a:rPr lang="hr-HR" altLang="es-ES" sz="1600" dirty="0">
                <a:latin typeface="Calibri" panose="020F0502020204030204" pitchFamily="34" charset="0"/>
                <a:cs typeface="Calibri" panose="020F0502020204030204" pitchFamily="34" charset="0"/>
              </a:rPr>
              <a:t>?</a:t>
            </a:r>
          </a:p>
          <a:p>
            <a:pPr marL="1257300" lvl="2" indent="-342900">
              <a:buFont typeface="Arial" panose="020B0604020202020204" pitchFamily="34" charset="0"/>
              <a:buChar char="•"/>
              <a:defRPr/>
            </a:pPr>
            <a:r>
              <a:rPr lang="hr-HR" altLang="es-ES" sz="1600" dirty="0">
                <a:latin typeface="Calibri" panose="020F0502020204030204" pitchFamily="34" charset="0"/>
                <a:cs typeface="Calibri" panose="020F0502020204030204" pitchFamily="34" charset="0"/>
              </a:rPr>
              <a:t>How </a:t>
            </a:r>
            <a:r>
              <a:rPr lang="hr-HR" altLang="es-ES" sz="1600" dirty="0" err="1">
                <a:latin typeface="Calibri" panose="020F0502020204030204" pitchFamily="34" charset="0"/>
                <a:cs typeface="Calibri" panose="020F0502020204030204" pitchFamily="34" charset="0"/>
              </a:rPr>
              <a:t>often</a:t>
            </a:r>
            <a:r>
              <a:rPr lang="hr-HR" altLang="es-ES" sz="1600" dirty="0">
                <a:latin typeface="Calibri" panose="020F0502020204030204" pitchFamily="34" charset="0"/>
                <a:cs typeface="Calibri" panose="020F0502020204030204" pitchFamily="34" charset="0"/>
              </a:rPr>
              <a:t> do </a:t>
            </a:r>
            <a:r>
              <a:rPr lang="hr-HR" altLang="es-ES" sz="1600" dirty="0" err="1">
                <a:latin typeface="Calibri" panose="020F0502020204030204" pitchFamily="34" charset="0"/>
                <a:cs typeface="Calibri" panose="020F0502020204030204" pitchFamily="34" charset="0"/>
              </a:rPr>
              <a:t>you</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listen</a:t>
            </a:r>
            <a:r>
              <a:rPr lang="hr-HR" altLang="es-ES" sz="1600" dirty="0">
                <a:latin typeface="Calibri" panose="020F0502020204030204" pitchFamily="34" charset="0"/>
                <a:cs typeface="Calibri" panose="020F0502020204030204" pitchFamily="34" charset="0"/>
              </a:rPr>
              <a:t> to </a:t>
            </a:r>
            <a:r>
              <a:rPr lang="hr-HR" altLang="es-ES" sz="1600" dirty="0" err="1">
                <a:latin typeface="Calibri" panose="020F0502020204030204" pitchFamily="34" charset="0"/>
                <a:cs typeface="Calibri" panose="020F0502020204030204" pitchFamily="34" charset="0"/>
              </a:rPr>
              <a:t>your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body</a:t>
            </a:r>
            <a:r>
              <a:rPr lang="hr-HR" altLang="es-ES" sz="1600" dirty="0">
                <a:latin typeface="Calibri" panose="020F0502020204030204" pitchFamily="34" charset="0"/>
                <a:cs typeface="Calibri" panose="020F0502020204030204" pitchFamily="34" charset="0"/>
              </a:rPr>
              <a:t>?</a:t>
            </a: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What</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causes</a:t>
            </a:r>
            <a:r>
              <a:rPr lang="hr-HR" altLang="es-ES" sz="1600" dirty="0">
                <a:latin typeface="Calibri" panose="020F0502020204030204" pitchFamily="34" charset="0"/>
                <a:cs typeface="Calibri" panose="020F0502020204030204" pitchFamily="34" charset="0"/>
              </a:rPr>
              <a:t> some of </a:t>
            </a:r>
            <a:r>
              <a:rPr lang="hr-HR" altLang="es-ES" sz="1600" dirty="0" err="1">
                <a:latin typeface="Calibri" panose="020F0502020204030204" pitchFamily="34" charset="0"/>
                <a:cs typeface="Calibri" panose="020F0502020204030204" pitchFamily="34" charset="0"/>
              </a:rPr>
              <a:t>your</a:t>
            </a:r>
            <a:r>
              <a:rPr lang="hr-HR" altLang="es-ES" sz="1600" dirty="0">
                <a:latin typeface="Calibri" panose="020F0502020204030204" pitchFamily="34" charset="0"/>
                <a:cs typeface="Calibri" panose="020F0502020204030204" pitchFamily="34" charset="0"/>
              </a:rPr>
              <a:t> negative </a:t>
            </a:r>
            <a:r>
              <a:rPr lang="hr-HR" altLang="es-ES" sz="1600" dirty="0" err="1">
                <a:latin typeface="Calibri" panose="020F0502020204030204" pitchFamily="34" charset="0"/>
                <a:cs typeface="Calibri" panose="020F0502020204030204" pitchFamily="34" charset="0"/>
              </a:rPr>
              <a:t>emotions</a:t>
            </a:r>
            <a:r>
              <a:rPr lang="hr-HR" altLang="es-ES" sz="1600" dirty="0">
                <a:latin typeface="Calibri" panose="020F0502020204030204" pitchFamily="34" charset="0"/>
                <a:cs typeface="Calibri" panose="020F0502020204030204" pitchFamily="34" charset="0"/>
              </a:rPr>
              <a:t>?</a:t>
            </a:r>
            <a:endParaRPr lang="en-GB" altLang="es-ES" sz="16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Recognize your coping mechanisms</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What are your most common coping mechanisms?</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When do you get the most defensive in life?</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What coping mechanisms did you develop as a child that no longer serve you?</a:t>
            </a:r>
          </a:p>
        </p:txBody>
      </p:sp>
      <p:sp>
        <p:nvSpPr>
          <p:cNvPr id="5" name="object 3">
            <a:extLst>
              <a:ext uri="{FF2B5EF4-FFF2-40B4-BE49-F238E27FC236}">
                <a16:creationId xmlns:a16="http://schemas.microsoft.com/office/drawing/2014/main" id="{3153F515-F5FD-50F4-17D7-A8A95577A287}"/>
              </a:ext>
            </a:extLst>
          </p:cNvPr>
          <p:cNvSpPr txBox="1"/>
          <p:nvPr/>
        </p:nvSpPr>
        <p:spPr>
          <a:xfrm>
            <a:off x="318565" y="1773775"/>
            <a:ext cx="76966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cs typeface="Tahoma"/>
              </a:rPr>
              <a:t>SECTION 2.3.: </a:t>
            </a:r>
            <a:r>
              <a:rPr lang="hr-HR" sz="2200" spc="50" dirty="0" err="1">
                <a:cs typeface="Tahoma"/>
              </a:rPr>
              <a:t>Cultivating</a:t>
            </a:r>
            <a:r>
              <a:rPr lang="hr-HR" sz="2200" spc="50" dirty="0">
                <a:cs typeface="Tahoma"/>
              </a:rPr>
              <a:t> </a:t>
            </a:r>
            <a:r>
              <a:rPr lang="hr-HR" sz="2200" spc="50" dirty="0" err="1">
                <a:cs typeface="Tahoma"/>
              </a:rPr>
              <a:t>self-awareness</a:t>
            </a:r>
            <a:r>
              <a:rPr lang="hr-HR" sz="2200" spc="50" dirty="0">
                <a:cs typeface="Tahoma"/>
              </a:rPr>
              <a:t> (</a:t>
            </a:r>
            <a:r>
              <a:rPr lang="hr-HR" sz="2200" spc="50" dirty="0" err="1">
                <a:cs typeface="Tahoma"/>
              </a:rPr>
              <a:t>clarity.com</a:t>
            </a:r>
            <a:r>
              <a:rPr lang="hr-HR" sz="2200" spc="50" dirty="0">
                <a:cs typeface="Tahoma"/>
              </a:rPr>
              <a:t>, 2020)</a:t>
            </a:r>
            <a:endParaRPr lang="en-GB" sz="2200" dirty="0">
              <a:cs typeface="Tahoma"/>
            </a:endParaRPr>
          </a:p>
        </p:txBody>
      </p:sp>
      <p:sp>
        <p:nvSpPr>
          <p:cNvPr id="6" name="Rectángulo 3">
            <a:extLst>
              <a:ext uri="{FF2B5EF4-FFF2-40B4-BE49-F238E27FC236}">
                <a16:creationId xmlns:a16="http://schemas.microsoft.com/office/drawing/2014/main" id="{B3159AE1-B5DA-2783-EA94-A2DADFFDA7C8}"/>
              </a:ext>
            </a:extLst>
          </p:cNvPr>
          <p:cNvSpPr/>
          <p:nvPr/>
        </p:nvSpPr>
        <p:spPr>
          <a:xfrm>
            <a:off x="5522852" y="2525263"/>
            <a:ext cx="6211948" cy="2462213"/>
          </a:xfrm>
          <a:prstGeom prst="rect">
            <a:avLst/>
          </a:prstGeom>
        </p:spPr>
        <p:txBody>
          <a:bodyPr wrap="square">
            <a:spAutoFit/>
          </a:bodyPr>
          <a:lstStyle/>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Define own beliefs independently</a:t>
            </a: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What</a:t>
            </a:r>
            <a:r>
              <a:rPr lang="hr-HR" altLang="es-ES" sz="1600" dirty="0">
                <a:latin typeface="Calibri" panose="020F0502020204030204" pitchFamily="34" charset="0"/>
                <a:cs typeface="Calibri" panose="020F0502020204030204" pitchFamily="34" charset="0"/>
              </a:rPr>
              <a:t> are </a:t>
            </a:r>
            <a:r>
              <a:rPr lang="hr-HR" altLang="es-ES" sz="1600" dirty="0" err="1">
                <a:latin typeface="Calibri" panose="020F0502020204030204" pitchFamily="34" charset="0"/>
                <a:cs typeface="Calibri" panose="020F0502020204030204" pitchFamily="34" charset="0"/>
              </a:rPr>
              <a:t>your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core</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values</a:t>
            </a:r>
            <a:r>
              <a:rPr lang="hr-HR" altLang="es-ES" sz="1600" dirty="0">
                <a:latin typeface="Calibri" panose="020F0502020204030204" pitchFamily="34" charset="0"/>
                <a:cs typeface="Calibri" panose="020F0502020204030204" pitchFamily="34" charset="0"/>
              </a:rPr>
              <a:t>?</a:t>
            </a: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When</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have</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got</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caught</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up</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trying</a:t>
            </a:r>
            <a:r>
              <a:rPr lang="hr-HR" altLang="es-ES" sz="1600" dirty="0">
                <a:latin typeface="Calibri" panose="020F0502020204030204" pitchFamily="34" charset="0"/>
                <a:cs typeface="Calibri" panose="020F0502020204030204" pitchFamily="34" charset="0"/>
              </a:rPr>
              <a:t> to </a:t>
            </a:r>
            <a:r>
              <a:rPr lang="hr-HR" altLang="es-ES" sz="1600" dirty="0" err="1">
                <a:latin typeface="Calibri" panose="020F0502020204030204" pitchFamily="34" charset="0"/>
                <a:cs typeface="Calibri" panose="020F0502020204030204" pitchFamily="34" charset="0"/>
              </a:rPr>
              <a:t>please</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others</a:t>
            </a:r>
            <a:r>
              <a:rPr lang="hr-HR" altLang="es-ES" sz="1600" dirty="0">
                <a:latin typeface="Calibri" panose="020F0502020204030204" pitchFamily="34" charset="0"/>
                <a:cs typeface="Calibri" panose="020F0502020204030204" pitchFamily="34" charset="0"/>
              </a:rPr>
              <a:t>?</a:t>
            </a: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When</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have</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based</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decision</a:t>
            </a:r>
            <a:r>
              <a:rPr lang="hr-HR" altLang="es-ES" sz="1600" dirty="0">
                <a:latin typeface="Calibri" panose="020F0502020204030204" pitchFamily="34" charset="0"/>
                <a:cs typeface="Calibri" panose="020F0502020204030204" pitchFamily="34" charset="0"/>
              </a:rPr>
              <a:t> more on </a:t>
            </a:r>
            <a:r>
              <a:rPr lang="hr-HR" altLang="es-ES" sz="1600" dirty="0" err="1">
                <a:latin typeface="Calibri" panose="020F0502020204030204" pitchFamily="34" charset="0"/>
                <a:cs typeface="Calibri" panose="020F0502020204030204" pitchFamily="34" charset="0"/>
              </a:rPr>
              <a:t>other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people’s</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expectations</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than</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own</a:t>
            </a:r>
            <a:r>
              <a:rPr lang="hr-HR" altLang="es-ES" sz="1600" dirty="0">
                <a:latin typeface="Calibri" panose="020F0502020204030204" pitchFamily="34" charset="0"/>
                <a:cs typeface="Calibri" panose="020F0502020204030204" pitchFamily="34" charset="0"/>
              </a:rPr>
              <a:t>?</a:t>
            </a:r>
            <a:endParaRPr lang="en-GB" altLang="es-ES" sz="16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Prioritize what gives you joy and purpose</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What gives you joy and purpose?</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How often do you prioritize joy in your everyday life?</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What do you put above your joy and why?</a:t>
            </a:r>
          </a:p>
        </p:txBody>
      </p:sp>
      <p:sp>
        <p:nvSpPr>
          <p:cNvPr id="7" name="object 3">
            <a:extLst>
              <a:ext uri="{FF2B5EF4-FFF2-40B4-BE49-F238E27FC236}">
                <a16:creationId xmlns:a16="http://schemas.microsoft.com/office/drawing/2014/main" id="{D27349B3-CD17-79B3-73B8-E01FC510B437}"/>
              </a:ext>
            </a:extLst>
          </p:cNvPr>
          <p:cNvSpPr txBox="1"/>
          <p:nvPr/>
        </p:nvSpPr>
        <p:spPr>
          <a:xfrm>
            <a:off x="7592203" y="5690160"/>
            <a:ext cx="3616126" cy="291105"/>
          </a:xfrm>
          <a:prstGeom prst="rect">
            <a:avLst/>
          </a:prstGeom>
        </p:spPr>
        <p:txBody>
          <a:bodyPr vert="horz" wrap="square" lIns="0" tIns="13970" rIns="0" bIns="0" rtlCol="0">
            <a:spAutoFit/>
          </a:bodyPr>
          <a:lstStyle/>
          <a:p>
            <a:pPr marL="12700">
              <a:lnSpc>
                <a:spcPct val="100000"/>
              </a:lnSpc>
              <a:spcBef>
                <a:spcPts val="110"/>
              </a:spcBef>
            </a:pPr>
            <a:r>
              <a:rPr lang="hr-HR" i="1" spc="50" dirty="0" err="1">
                <a:cs typeface="Tahoma"/>
              </a:rPr>
              <a:t>Source</a:t>
            </a:r>
            <a:r>
              <a:rPr lang="hr-HR" i="1" spc="50" dirty="0">
                <a:cs typeface="Tahoma"/>
              </a:rPr>
              <a:t>: </a:t>
            </a:r>
            <a:r>
              <a:rPr lang="hr-HR" i="1" spc="50" dirty="0" err="1">
                <a:cs typeface="Tahoma"/>
              </a:rPr>
              <a:t>clarity.com</a:t>
            </a:r>
            <a:r>
              <a:rPr lang="hr-HR" i="1" spc="50" dirty="0">
                <a:cs typeface="Tahoma"/>
              </a:rPr>
              <a:t> 2020</a:t>
            </a:r>
            <a:endParaRPr lang="en-GB" i="1" dirty="0">
              <a:cs typeface="Tahoma"/>
            </a:endParaRPr>
          </a:p>
        </p:txBody>
      </p:sp>
    </p:spTree>
    <p:extLst>
      <p:ext uri="{BB962C8B-B14F-4D97-AF65-F5344CB8AC3E}">
        <p14:creationId xmlns:p14="http://schemas.microsoft.com/office/powerpoint/2010/main" val="420753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Self leadership and self awareness</a:t>
            </a:r>
          </a:p>
        </p:txBody>
      </p:sp>
      <p:sp>
        <p:nvSpPr>
          <p:cNvPr id="4" name="Rectángulo 3"/>
          <p:cNvSpPr/>
          <p:nvPr/>
        </p:nvSpPr>
        <p:spPr>
          <a:xfrm>
            <a:off x="318565" y="2130172"/>
            <a:ext cx="8506780" cy="3477875"/>
          </a:xfrm>
          <a:prstGeom prst="rect">
            <a:avLst/>
          </a:prstGeom>
        </p:spPr>
        <p:txBody>
          <a:bodyPr wrap="square">
            <a:spAutoFit/>
          </a:bodyPr>
          <a:lstStyle/>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Identify your strengths and shortcomings</a:t>
            </a: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What</a:t>
            </a:r>
            <a:r>
              <a:rPr lang="hr-HR" altLang="es-ES" sz="1600" dirty="0">
                <a:latin typeface="Calibri" panose="020F0502020204030204" pitchFamily="34" charset="0"/>
                <a:cs typeface="Calibri" panose="020F0502020204030204" pitchFamily="34" charset="0"/>
              </a:rPr>
              <a:t> are </a:t>
            </a:r>
            <a:r>
              <a:rPr lang="hr-HR" altLang="es-ES" sz="1600" dirty="0" err="1">
                <a:latin typeface="Calibri" panose="020F0502020204030204" pitchFamily="34" charset="0"/>
                <a:cs typeface="Calibri" panose="020F0502020204030204" pitchFamily="34" charset="0"/>
              </a:rPr>
              <a:t>your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strengths</a:t>
            </a:r>
            <a:r>
              <a:rPr lang="hr-HR" altLang="es-ES" sz="1600" dirty="0">
                <a:latin typeface="Calibri" panose="020F0502020204030204" pitchFamily="34" charset="0"/>
                <a:cs typeface="Calibri" panose="020F0502020204030204" pitchFamily="34" charset="0"/>
              </a:rPr>
              <a:t>?</a:t>
            </a: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What</a:t>
            </a:r>
            <a:r>
              <a:rPr lang="hr-HR" altLang="es-ES" sz="1600" dirty="0">
                <a:latin typeface="Calibri" panose="020F0502020204030204" pitchFamily="34" charset="0"/>
                <a:cs typeface="Calibri" panose="020F0502020204030204" pitchFamily="34" charset="0"/>
              </a:rPr>
              <a:t> are </a:t>
            </a:r>
            <a:r>
              <a:rPr lang="hr-HR" altLang="es-ES" sz="1600" dirty="0" err="1">
                <a:latin typeface="Calibri" panose="020F0502020204030204" pitchFamily="34" charset="0"/>
                <a:cs typeface="Calibri" panose="020F0502020204030204" pitchFamily="34" charset="0"/>
              </a:rPr>
              <a:t>your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weaknesses</a:t>
            </a:r>
            <a:r>
              <a:rPr lang="hr-HR" altLang="es-ES" sz="1600" dirty="0">
                <a:latin typeface="Calibri" panose="020F0502020204030204" pitchFamily="34" charset="0"/>
                <a:cs typeface="Calibri" panose="020F0502020204030204" pitchFamily="34" charset="0"/>
              </a:rPr>
              <a:t>?</a:t>
            </a:r>
          </a:p>
          <a:p>
            <a:pPr marL="1257300" lvl="2" indent="-342900">
              <a:buFont typeface="Arial" panose="020B0604020202020204" pitchFamily="34" charset="0"/>
              <a:buChar char="•"/>
              <a:defRPr/>
            </a:pPr>
            <a:r>
              <a:rPr lang="hr-HR" altLang="es-ES" sz="1600" dirty="0">
                <a:latin typeface="Calibri" panose="020F0502020204030204" pitchFamily="34" charset="0"/>
                <a:cs typeface="Calibri" panose="020F0502020204030204" pitchFamily="34" charset="0"/>
              </a:rPr>
              <a:t>How </a:t>
            </a:r>
            <a:r>
              <a:rPr lang="hr-HR" altLang="es-ES" sz="1600" dirty="0" err="1">
                <a:latin typeface="Calibri" panose="020F0502020204030204" pitchFamily="34" charset="0"/>
                <a:cs typeface="Calibri" panose="020F0502020204030204" pitchFamily="34" charset="0"/>
              </a:rPr>
              <a:t>can</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redesign</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life</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or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environment</a:t>
            </a:r>
            <a:r>
              <a:rPr lang="hr-HR" altLang="es-ES" sz="1600" dirty="0">
                <a:latin typeface="Calibri" panose="020F0502020204030204" pitchFamily="34" charset="0"/>
                <a:cs typeface="Calibri" panose="020F0502020204030204" pitchFamily="34" charset="0"/>
              </a:rPr>
              <a:t> to </a:t>
            </a:r>
            <a:r>
              <a:rPr lang="hr-HR" altLang="es-ES" sz="1600" dirty="0" err="1">
                <a:latin typeface="Calibri" panose="020F0502020204030204" pitchFamily="34" charset="0"/>
                <a:cs typeface="Calibri" panose="020F0502020204030204" pitchFamily="34" charset="0"/>
              </a:rPr>
              <a:t>emphasize</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strength</a:t>
            </a:r>
            <a:r>
              <a:rPr lang="hr-HR" altLang="es-ES" sz="1600" dirty="0">
                <a:latin typeface="Calibri" panose="020F0502020204030204" pitchFamily="34" charset="0"/>
                <a:cs typeface="Calibri" panose="020F0502020204030204" pitchFamily="34" charset="0"/>
              </a:rPr>
              <a:t>?</a:t>
            </a:r>
            <a:endParaRPr lang="en-GB" altLang="es-ES" sz="16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Reflect on your needs in relationships</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What do you value most in friendships?</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What qualities do you need in a romantic partner?</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How often are you able to express what you need from the people in your life?</a:t>
            </a: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Learn when and how to trust yourself</a:t>
            </a: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What</a:t>
            </a:r>
            <a:r>
              <a:rPr lang="hr-HR" altLang="es-ES" sz="1600" dirty="0">
                <a:latin typeface="Calibri" panose="020F0502020204030204" pitchFamily="34" charset="0"/>
                <a:cs typeface="Calibri" panose="020F0502020204030204" pitchFamily="34" charset="0"/>
              </a:rPr>
              <a:t> are </a:t>
            </a:r>
            <a:r>
              <a:rPr lang="hr-HR" altLang="es-ES" sz="1600" dirty="0" err="1">
                <a:latin typeface="Calibri" panose="020F0502020204030204" pitchFamily="34" charset="0"/>
                <a:cs typeface="Calibri" panose="020F0502020204030204" pitchFamily="34" charset="0"/>
              </a:rPr>
              <a:t>the</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things</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can</a:t>
            </a:r>
            <a:r>
              <a:rPr lang="hr-HR" altLang="es-ES" sz="1600" dirty="0">
                <a:latin typeface="Calibri" panose="020F0502020204030204" pitchFamily="34" charset="0"/>
                <a:cs typeface="Calibri" panose="020F0502020204030204" pitchFamily="34" charset="0"/>
              </a:rPr>
              <a:t> trust most </a:t>
            </a:r>
            <a:r>
              <a:rPr lang="hr-HR" altLang="es-ES" sz="1600" dirty="0" err="1">
                <a:latin typeface="Calibri" panose="020F0502020204030204" pitchFamily="34" charset="0"/>
                <a:cs typeface="Calibri" panose="020F0502020204030204" pitchFamily="34" charset="0"/>
              </a:rPr>
              <a:t>about</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yourself</a:t>
            </a:r>
            <a:r>
              <a:rPr lang="hr-HR" altLang="es-ES" sz="1600" dirty="0">
                <a:latin typeface="Calibri" panose="020F0502020204030204" pitchFamily="34" charset="0"/>
                <a:cs typeface="Calibri" panose="020F0502020204030204" pitchFamily="34" charset="0"/>
              </a:rPr>
              <a:t>? </a:t>
            </a: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When</a:t>
            </a:r>
            <a:r>
              <a:rPr lang="hr-HR" altLang="es-ES" sz="1600" dirty="0">
                <a:latin typeface="Calibri" panose="020F0502020204030204" pitchFamily="34" charset="0"/>
                <a:cs typeface="Calibri" panose="020F0502020204030204" pitchFamily="34" charset="0"/>
              </a:rPr>
              <a:t> do </a:t>
            </a:r>
            <a:r>
              <a:rPr lang="hr-HR" altLang="es-ES" sz="1600" dirty="0" err="1">
                <a:latin typeface="Calibri" panose="020F0502020204030204" pitchFamily="34" charset="0"/>
                <a:cs typeface="Calibri" panose="020F0502020204030204" pitchFamily="34" charset="0"/>
              </a:rPr>
              <a:t>your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emotions</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conflict</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with</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decision-making</a:t>
            </a:r>
            <a:r>
              <a:rPr lang="hr-HR" altLang="es-ES" sz="1600" dirty="0">
                <a:latin typeface="Calibri" panose="020F0502020204030204" pitchFamily="34" charset="0"/>
                <a:cs typeface="Calibri" panose="020F0502020204030204" pitchFamily="34" charset="0"/>
              </a:rPr>
              <a:t>?</a:t>
            </a:r>
          </a:p>
          <a:p>
            <a:pPr marL="1257300" lvl="2" indent="-342900">
              <a:buFont typeface="Arial" panose="020B0604020202020204" pitchFamily="34" charset="0"/>
              <a:buChar char="•"/>
              <a:defRPr/>
            </a:pPr>
            <a:r>
              <a:rPr lang="hr-HR" altLang="es-ES" sz="1600" dirty="0">
                <a:latin typeface="Calibri" panose="020F0502020204030204" pitchFamily="34" charset="0"/>
                <a:cs typeface="Calibri" panose="020F0502020204030204" pitchFamily="34" charset="0"/>
              </a:rPr>
              <a:t>How </a:t>
            </a:r>
            <a:r>
              <a:rPr lang="hr-HR" altLang="es-ES" sz="1600" dirty="0" err="1">
                <a:latin typeface="Calibri" panose="020F0502020204030204" pitchFamily="34" charset="0"/>
                <a:cs typeface="Calibri" panose="020F0502020204030204" pitchFamily="34" charset="0"/>
              </a:rPr>
              <a:t>can</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build</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confidence</a:t>
            </a:r>
            <a:r>
              <a:rPr lang="hr-HR" altLang="es-ES" sz="1600" dirty="0">
                <a:latin typeface="Calibri" panose="020F0502020204030204" pitchFamily="34" charset="0"/>
                <a:cs typeface="Calibri" panose="020F0502020204030204" pitchFamily="34" charset="0"/>
              </a:rPr>
              <a:t>?</a:t>
            </a:r>
            <a:endParaRPr lang="en-GB"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endParaRPr lang="en-GB" altLang="es-ES" sz="1600" dirty="0">
              <a:latin typeface="Calibri" panose="020F0502020204030204" pitchFamily="34" charset="0"/>
              <a:cs typeface="Calibri" panose="020F0502020204030204" pitchFamily="34" charset="0"/>
            </a:endParaRPr>
          </a:p>
        </p:txBody>
      </p:sp>
      <p:sp>
        <p:nvSpPr>
          <p:cNvPr id="5" name="object 3">
            <a:extLst>
              <a:ext uri="{FF2B5EF4-FFF2-40B4-BE49-F238E27FC236}">
                <a16:creationId xmlns:a16="http://schemas.microsoft.com/office/drawing/2014/main" id="{3153F515-F5FD-50F4-17D7-A8A95577A287}"/>
              </a:ext>
            </a:extLst>
          </p:cNvPr>
          <p:cNvSpPr txBox="1"/>
          <p:nvPr/>
        </p:nvSpPr>
        <p:spPr>
          <a:xfrm>
            <a:off x="318565" y="1773775"/>
            <a:ext cx="76966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cs typeface="Tahoma"/>
              </a:rPr>
              <a:t>SECTION 2.3.: </a:t>
            </a:r>
            <a:r>
              <a:rPr lang="hr-HR" sz="2200" spc="50" dirty="0" err="1">
                <a:cs typeface="Tahoma"/>
              </a:rPr>
              <a:t>Cultivating</a:t>
            </a:r>
            <a:r>
              <a:rPr lang="hr-HR" sz="2200" spc="50" dirty="0">
                <a:cs typeface="Tahoma"/>
              </a:rPr>
              <a:t> </a:t>
            </a:r>
            <a:r>
              <a:rPr lang="hr-HR" sz="2200" spc="50" dirty="0" err="1">
                <a:cs typeface="Tahoma"/>
              </a:rPr>
              <a:t>self-awareness</a:t>
            </a:r>
            <a:r>
              <a:rPr lang="hr-HR" sz="2200" spc="50" dirty="0">
                <a:cs typeface="Tahoma"/>
              </a:rPr>
              <a:t> (</a:t>
            </a:r>
            <a:r>
              <a:rPr lang="hr-HR" sz="2200" spc="50" dirty="0" err="1">
                <a:cs typeface="Tahoma"/>
              </a:rPr>
              <a:t>clarity.com</a:t>
            </a:r>
            <a:r>
              <a:rPr lang="hr-HR" sz="2200" spc="50" dirty="0">
                <a:cs typeface="Tahoma"/>
              </a:rPr>
              <a:t>, 2020)</a:t>
            </a:r>
            <a:endParaRPr lang="en-GB" sz="2200" dirty="0">
              <a:cs typeface="Tahoma"/>
            </a:endParaRPr>
          </a:p>
        </p:txBody>
      </p:sp>
      <p:sp>
        <p:nvSpPr>
          <p:cNvPr id="7" name="object 3">
            <a:extLst>
              <a:ext uri="{FF2B5EF4-FFF2-40B4-BE49-F238E27FC236}">
                <a16:creationId xmlns:a16="http://schemas.microsoft.com/office/drawing/2014/main" id="{D27349B3-CD17-79B3-73B8-E01FC510B437}"/>
              </a:ext>
            </a:extLst>
          </p:cNvPr>
          <p:cNvSpPr txBox="1"/>
          <p:nvPr/>
        </p:nvSpPr>
        <p:spPr>
          <a:xfrm>
            <a:off x="7592203" y="5690160"/>
            <a:ext cx="3616126" cy="291105"/>
          </a:xfrm>
          <a:prstGeom prst="rect">
            <a:avLst/>
          </a:prstGeom>
        </p:spPr>
        <p:txBody>
          <a:bodyPr vert="horz" wrap="square" lIns="0" tIns="13970" rIns="0" bIns="0" rtlCol="0">
            <a:spAutoFit/>
          </a:bodyPr>
          <a:lstStyle/>
          <a:p>
            <a:pPr marL="12700">
              <a:lnSpc>
                <a:spcPct val="100000"/>
              </a:lnSpc>
              <a:spcBef>
                <a:spcPts val="110"/>
              </a:spcBef>
            </a:pPr>
            <a:r>
              <a:rPr lang="hr-HR" i="1" spc="50" dirty="0" err="1">
                <a:cs typeface="Tahoma"/>
              </a:rPr>
              <a:t>Source</a:t>
            </a:r>
            <a:r>
              <a:rPr lang="hr-HR" i="1" spc="50" dirty="0">
                <a:cs typeface="Tahoma"/>
              </a:rPr>
              <a:t>: </a:t>
            </a:r>
            <a:r>
              <a:rPr lang="hr-HR" i="1" spc="50" dirty="0" err="1">
                <a:cs typeface="Tahoma"/>
              </a:rPr>
              <a:t>clarity.com</a:t>
            </a:r>
            <a:r>
              <a:rPr lang="hr-HR" i="1" spc="50" dirty="0">
                <a:cs typeface="Tahoma"/>
              </a:rPr>
              <a:t> 2020</a:t>
            </a:r>
            <a:endParaRPr lang="en-GB" i="1" dirty="0">
              <a:cs typeface="Tahoma"/>
            </a:endParaRPr>
          </a:p>
        </p:txBody>
      </p:sp>
    </p:spTree>
    <p:extLst>
      <p:ext uri="{BB962C8B-B14F-4D97-AF65-F5344CB8AC3E}">
        <p14:creationId xmlns:p14="http://schemas.microsoft.com/office/powerpoint/2010/main" val="2611797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Self leadership and self awareness</a:t>
            </a:r>
          </a:p>
        </p:txBody>
      </p:sp>
      <p:sp>
        <p:nvSpPr>
          <p:cNvPr id="5" name="object 3">
            <a:extLst>
              <a:ext uri="{FF2B5EF4-FFF2-40B4-BE49-F238E27FC236}">
                <a16:creationId xmlns:a16="http://schemas.microsoft.com/office/drawing/2014/main" id="{82DCA586-5059-CC50-D5D6-55C7E13C59A9}"/>
              </a:ext>
            </a:extLst>
          </p:cNvPr>
          <p:cNvSpPr txBox="1"/>
          <p:nvPr/>
        </p:nvSpPr>
        <p:spPr>
          <a:xfrm>
            <a:off x="318565" y="1773775"/>
            <a:ext cx="861761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cs typeface="Tahoma"/>
              </a:rPr>
              <a:t>SECTION 2.3.: </a:t>
            </a:r>
            <a:r>
              <a:rPr lang="es-ES" sz="2200" spc="50" dirty="0" err="1">
                <a:cs typeface="Tahoma"/>
              </a:rPr>
              <a:t>Cultivating</a:t>
            </a:r>
            <a:r>
              <a:rPr lang="es-ES" sz="2200" spc="50" dirty="0">
                <a:cs typeface="Tahoma"/>
              </a:rPr>
              <a:t> </a:t>
            </a:r>
            <a:r>
              <a:rPr lang="es-ES" sz="2200" spc="50" dirty="0" err="1">
                <a:cs typeface="Tahoma"/>
              </a:rPr>
              <a:t>self-awareness</a:t>
            </a:r>
            <a:r>
              <a:rPr lang="es-ES" sz="2200" spc="50" dirty="0">
                <a:cs typeface="Tahoma"/>
              </a:rPr>
              <a:t>: </a:t>
            </a:r>
            <a:r>
              <a:rPr lang="hr-HR" sz="2200" spc="50" dirty="0" err="1">
                <a:cs typeface="Tahoma"/>
              </a:rPr>
              <a:t>The</a:t>
            </a:r>
            <a:r>
              <a:rPr lang="hr-HR" sz="2200" spc="50" dirty="0">
                <a:cs typeface="Tahoma"/>
              </a:rPr>
              <a:t> </a:t>
            </a:r>
            <a:r>
              <a:rPr lang="hr-HR" sz="2200" spc="50" dirty="0" err="1">
                <a:cs typeface="Tahoma"/>
              </a:rPr>
              <a:t>Johari</a:t>
            </a:r>
            <a:r>
              <a:rPr lang="hr-HR" sz="2200" spc="50" dirty="0">
                <a:cs typeface="Tahoma"/>
              </a:rPr>
              <a:t> window </a:t>
            </a:r>
            <a:r>
              <a:rPr lang="hr-HR" sz="2200" spc="50" dirty="0" err="1">
                <a:cs typeface="Tahoma"/>
              </a:rPr>
              <a:t>technique</a:t>
            </a:r>
            <a:endParaRPr lang="en-GB" sz="2200" dirty="0">
              <a:cs typeface="Tahoma"/>
            </a:endParaRPr>
          </a:p>
        </p:txBody>
      </p:sp>
      <p:sp>
        <p:nvSpPr>
          <p:cNvPr id="6" name="TextBox 5">
            <a:extLst>
              <a:ext uri="{FF2B5EF4-FFF2-40B4-BE49-F238E27FC236}">
                <a16:creationId xmlns:a16="http://schemas.microsoft.com/office/drawing/2014/main" id="{77F6E6AF-AE6C-7625-AD56-4BC72D4F6420}"/>
              </a:ext>
            </a:extLst>
          </p:cNvPr>
          <p:cNvSpPr txBox="1"/>
          <p:nvPr/>
        </p:nvSpPr>
        <p:spPr>
          <a:xfrm>
            <a:off x="318565" y="2438400"/>
            <a:ext cx="4627508" cy="2585323"/>
          </a:xfrm>
          <a:prstGeom prst="rect">
            <a:avLst/>
          </a:prstGeom>
          <a:noFill/>
        </p:spPr>
        <p:txBody>
          <a:bodyPr wrap="square" rtlCol="0">
            <a:spAutoFit/>
          </a:bodyPr>
          <a:lstStyle/>
          <a:p>
            <a:pPr marL="285750" indent="-285750">
              <a:buFont typeface="Arial" panose="020B0604020202020204" pitchFamily="34" charset="0"/>
              <a:buChar char="•"/>
            </a:pPr>
            <a:r>
              <a:rPr lang="hr-HR" dirty="0"/>
              <a:t>A </a:t>
            </a:r>
            <a:r>
              <a:rPr lang="hr-HR" dirty="0" err="1"/>
              <a:t>psychological</a:t>
            </a:r>
            <a:r>
              <a:rPr lang="hr-HR" dirty="0"/>
              <a:t> </a:t>
            </a:r>
            <a:r>
              <a:rPr lang="hr-HR" dirty="0" err="1"/>
              <a:t>tool</a:t>
            </a:r>
            <a:r>
              <a:rPr lang="hr-HR" dirty="0"/>
              <a:t> </a:t>
            </a:r>
            <a:r>
              <a:rPr lang="hr-HR" dirty="0" err="1"/>
              <a:t>created</a:t>
            </a:r>
            <a:r>
              <a:rPr lang="hr-HR" dirty="0"/>
              <a:t> </a:t>
            </a:r>
            <a:r>
              <a:rPr lang="hr-HR" dirty="0" err="1"/>
              <a:t>by</a:t>
            </a:r>
            <a:r>
              <a:rPr lang="hr-HR" dirty="0"/>
              <a:t> </a:t>
            </a:r>
            <a:r>
              <a:rPr lang="hr-HR" dirty="0" err="1"/>
              <a:t>Luft</a:t>
            </a:r>
            <a:r>
              <a:rPr lang="hr-HR" dirty="0"/>
              <a:t> </a:t>
            </a:r>
            <a:r>
              <a:rPr lang="hr-HR" dirty="0" err="1"/>
              <a:t>and</a:t>
            </a:r>
            <a:r>
              <a:rPr lang="hr-HR" dirty="0"/>
              <a:t> </a:t>
            </a:r>
            <a:r>
              <a:rPr lang="hr-HR" dirty="0" err="1"/>
              <a:t>Ingham</a:t>
            </a:r>
            <a:r>
              <a:rPr lang="hr-HR" dirty="0"/>
              <a:t> </a:t>
            </a:r>
            <a:r>
              <a:rPr lang="hr-HR" dirty="0" err="1"/>
              <a:t>in</a:t>
            </a:r>
            <a:r>
              <a:rPr lang="hr-HR" dirty="0"/>
              <a:t> 1955)</a:t>
            </a:r>
          </a:p>
          <a:p>
            <a:pPr marL="285750" indent="-285750">
              <a:buFont typeface="Arial" panose="020B0604020202020204" pitchFamily="34" charset="0"/>
              <a:buChar char="•"/>
            </a:pPr>
            <a:r>
              <a:rPr lang="hr-HR" dirty="0" err="1"/>
              <a:t>Helps</a:t>
            </a:r>
            <a:r>
              <a:rPr lang="hr-HR" dirty="0"/>
              <a:t> </a:t>
            </a:r>
            <a:r>
              <a:rPr lang="hr-HR" dirty="0" err="1"/>
              <a:t>understanding</a:t>
            </a:r>
            <a:r>
              <a:rPr lang="hr-HR" dirty="0"/>
              <a:t> </a:t>
            </a:r>
            <a:r>
              <a:rPr lang="hr-HR" dirty="0" err="1"/>
              <a:t>and</a:t>
            </a:r>
            <a:r>
              <a:rPr lang="hr-HR" dirty="0"/>
              <a:t> </a:t>
            </a:r>
            <a:r>
              <a:rPr lang="hr-HR" dirty="0" err="1"/>
              <a:t>training</a:t>
            </a:r>
            <a:r>
              <a:rPr lang="hr-HR" dirty="0"/>
              <a:t> </a:t>
            </a:r>
            <a:r>
              <a:rPr lang="hr-HR" dirty="0" err="1"/>
              <a:t>self-awareness</a:t>
            </a:r>
            <a:endParaRPr lang="hr-HR" dirty="0"/>
          </a:p>
          <a:p>
            <a:pPr marL="285750" indent="-285750">
              <a:buFont typeface="Arial" panose="020B0604020202020204" pitchFamily="34" charset="0"/>
              <a:buChar char="•"/>
            </a:pPr>
            <a:r>
              <a:rPr lang="hr-HR" dirty="0" err="1"/>
              <a:t>Emphasis</a:t>
            </a:r>
            <a:r>
              <a:rPr lang="hr-HR" dirty="0"/>
              <a:t> on </a:t>
            </a:r>
            <a:r>
              <a:rPr lang="hr-HR" dirty="0" err="1"/>
              <a:t>soft</a:t>
            </a:r>
            <a:r>
              <a:rPr lang="hr-HR" dirty="0"/>
              <a:t> </a:t>
            </a:r>
            <a:r>
              <a:rPr lang="hr-HR" dirty="0" err="1"/>
              <a:t>skills</a:t>
            </a:r>
            <a:r>
              <a:rPr lang="hr-HR" dirty="0"/>
              <a:t> (</a:t>
            </a:r>
            <a:r>
              <a:rPr lang="hr-HR" dirty="0" err="1"/>
              <a:t>e.g</a:t>
            </a:r>
            <a:r>
              <a:rPr lang="hr-HR" dirty="0"/>
              <a:t>. </a:t>
            </a:r>
            <a:r>
              <a:rPr lang="hr-HR" dirty="0" err="1"/>
              <a:t>behavior</a:t>
            </a:r>
            <a:r>
              <a:rPr lang="hr-HR" dirty="0"/>
              <a:t>, </a:t>
            </a:r>
            <a:r>
              <a:rPr lang="hr-HR" dirty="0" err="1"/>
              <a:t>empathy</a:t>
            </a:r>
            <a:r>
              <a:rPr lang="hr-HR" dirty="0"/>
              <a:t>, </a:t>
            </a:r>
            <a:r>
              <a:rPr lang="hr-HR" dirty="0" err="1"/>
              <a:t>co-operation</a:t>
            </a:r>
            <a:r>
              <a:rPr lang="hr-HR" dirty="0"/>
              <a:t>, </a:t>
            </a:r>
            <a:r>
              <a:rPr lang="hr-HR" dirty="0" err="1"/>
              <a:t>inter-group</a:t>
            </a:r>
            <a:r>
              <a:rPr lang="hr-HR" dirty="0"/>
              <a:t> </a:t>
            </a:r>
            <a:r>
              <a:rPr lang="hr-HR" dirty="0" err="1"/>
              <a:t>and</a:t>
            </a:r>
            <a:r>
              <a:rPr lang="hr-HR" dirty="0"/>
              <a:t> </a:t>
            </a:r>
            <a:r>
              <a:rPr lang="hr-HR" dirty="0" err="1"/>
              <a:t>interpersonal</a:t>
            </a:r>
            <a:r>
              <a:rPr lang="hr-HR" dirty="0"/>
              <a:t> development</a:t>
            </a:r>
          </a:p>
          <a:p>
            <a:pPr marL="285750" indent="-285750">
              <a:buFont typeface="Arial" panose="020B0604020202020204" pitchFamily="34" charset="0"/>
              <a:buChar char="•"/>
            </a:pPr>
            <a:r>
              <a:rPr lang="hr-HR" dirty="0" err="1"/>
              <a:t>Applicable</a:t>
            </a:r>
            <a:r>
              <a:rPr lang="hr-HR" dirty="0"/>
              <a:t> to a </a:t>
            </a:r>
            <a:r>
              <a:rPr lang="hr-HR" dirty="0" err="1"/>
              <a:t>variety</a:t>
            </a:r>
            <a:r>
              <a:rPr lang="hr-HR" dirty="0"/>
              <a:t> of </a:t>
            </a:r>
            <a:r>
              <a:rPr lang="hr-HR" dirty="0" err="1"/>
              <a:t>situations</a:t>
            </a:r>
            <a:r>
              <a:rPr lang="hr-HR" dirty="0"/>
              <a:t> </a:t>
            </a:r>
            <a:r>
              <a:rPr lang="hr-HR" dirty="0" err="1"/>
              <a:t>and</a:t>
            </a:r>
            <a:r>
              <a:rPr lang="hr-HR" dirty="0"/>
              <a:t> </a:t>
            </a:r>
            <a:r>
              <a:rPr lang="hr-HR" dirty="0" err="1"/>
              <a:t>environments</a:t>
            </a:r>
            <a:endParaRPr lang="hr-HR" dirty="0"/>
          </a:p>
        </p:txBody>
      </p:sp>
      <p:pic>
        <p:nvPicPr>
          <p:cNvPr id="8" name="Picture 7" descr="Diagram&#10;&#10;Description automatically generated">
            <a:extLst>
              <a:ext uri="{FF2B5EF4-FFF2-40B4-BE49-F238E27FC236}">
                <a16:creationId xmlns:a16="http://schemas.microsoft.com/office/drawing/2014/main" id="{97E6B7EC-0CFA-A1B0-9DCC-4D54F7EA38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3131" y="2126436"/>
            <a:ext cx="3583962" cy="3702549"/>
          </a:xfrm>
          <a:prstGeom prst="rect">
            <a:avLst/>
          </a:prstGeom>
        </p:spPr>
      </p:pic>
      <p:sp>
        <p:nvSpPr>
          <p:cNvPr id="9" name="TextBox 8">
            <a:extLst>
              <a:ext uri="{FF2B5EF4-FFF2-40B4-BE49-F238E27FC236}">
                <a16:creationId xmlns:a16="http://schemas.microsoft.com/office/drawing/2014/main" id="{261AD504-A506-C048-48EC-51303A10F40E}"/>
              </a:ext>
            </a:extLst>
          </p:cNvPr>
          <p:cNvSpPr txBox="1"/>
          <p:nvPr/>
        </p:nvSpPr>
        <p:spPr>
          <a:xfrm>
            <a:off x="6635296" y="5831503"/>
            <a:ext cx="2300886" cy="307777"/>
          </a:xfrm>
          <a:prstGeom prst="rect">
            <a:avLst/>
          </a:prstGeom>
          <a:noFill/>
        </p:spPr>
        <p:txBody>
          <a:bodyPr wrap="none" rtlCol="0">
            <a:spAutoFit/>
          </a:bodyPr>
          <a:lstStyle/>
          <a:p>
            <a:r>
              <a:rPr lang="hr-HR" sz="1400" i="1" dirty="0" err="1"/>
              <a:t>Source</a:t>
            </a:r>
            <a:r>
              <a:rPr lang="hr-HR" sz="1400" i="1" dirty="0"/>
              <a:t>: </a:t>
            </a:r>
            <a:r>
              <a:rPr lang="hr-HR" sz="1400" i="1" dirty="0" err="1"/>
              <a:t>selfawareness.org.uk</a:t>
            </a:r>
            <a:endParaRPr lang="hr-HR" sz="1400" i="1" dirty="0"/>
          </a:p>
        </p:txBody>
      </p:sp>
    </p:spTree>
    <p:extLst>
      <p:ext uri="{BB962C8B-B14F-4D97-AF65-F5344CB8AC3E}">
        <p14:creationId xmlns:p14="http://schemas.microsoft.com/office/powerpoint/2010/main" val="1479168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Self leadership and self awareness</a:t>
            </a:r>
          </a:p>
        </p:txBody>
      </p:sp>
      <p:sp>
        <p:nvSpPr>
          <p:cNvPr id="5" name="object 3">
            <a:extLst>
              <a:ext uri="{FF2B5EF4-FFF2-40B4-BE49-F238E27FC236}">
                <a16:creationId xmlns:a16="http://schemas.microsoft.com/office/drawing/2014/main" id="{82DCA586-5059-CC50-D5D6-55C7E13C59A9}"/>
              </a:ext>
            </a:extLst>
          </p:cNvPr>
          <p:cNvSpPr txBox="1"/>
          <p:nvPr/>
        </p:nvSpPr>
        <p:spPr>
          <a:xfrm>
            <a:off x="318565" y="1773775"/>
            <a:ext cx="861761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cs typeface="Tahoma"/>
              </a:rPr>
              <a:t>SECTION 2.3.: </a:t>
            </a:r>
            <a:r>
              <a:rPr lang="es-ES" sz="2200" spc="50" dirty="0" err="1">
                <a:cs typeface="Tahoma"/>
              </a:rPr>
              <a:t>Cultivating</a:t>
            </a:r>
            <a:r>
              <a:rPr lang="es-ES" sz="2200" spc="50" dirty="0">
                <a:cs typeface="Tahoma"/>
              </a:rPr>
              <a:t> </a:t>
            </a:r>
            <a:r>
              <a:rPr lang="es-ES" sz="2200" spc="50" dirty="0" err="1">
                <a:cs typeface="Tahoma"/>
              </a:rPr>
              <a:t>self-awareness</a:t>
            </a:r>
            <a:r>
              <a:rPr lang="es-ES" sz="2200" spc="50" dirty="0">
                <a:cs typeface="Tahoma"/>
              </a:rPr>
              <a:t>: </a:t>
            </a:r>
            <a:r>
              <a:rPr lang="hr-HR" sz="2200" spc="50" dirty="0" err="1">
                <a:cs typeface="Tahoma"/>
              </a:rPr>
              <a:t>The</a:t>
            </a:r>
            <a:r>
              <a:rPr lang="hr-HR" sz="2200" spc="50" dirty="0">
                <a:cs typeface="Tahoma"/>
              </a:rPr>
              <a:t> </a:t>
            </a:r>
            <a:r>
              <a:rPr lang="hr-HR" sz="2200" spc="50" dirty="0" err="1">
                <a:cs typeface="Tahoma"/>
              </a:rPr>
              <a:t>Johari</a:t>
            </a:r>
            <a:r>
              <a:rPr lang="hr-HR" sz="2200" spc="50" dirty="0">
                <a:cs typeface="Tahoma"/>
              </a:rPr>
              <a:t> window </a:t>
            </a:r>
            <a:r>
              <a:rPr lang="hr-HR" sz="2200" spc="50" dirty="0" err="1">
                <a:cs typeface="Tahoma"/>
              </a:rPr>
              <a:t>technique</a:t>
            </a:r>
            <a:endParaRPr lang="en-GB" sz="2200" dirty="0">
              <a:cs typeface="Tahoma"/>
            </a:endParaRPr>
          </a:p>
        </p:txBody>
      </p:sp>
      <p:pic>
        <p:nvPicPr>
          <p:cNvPr id="8" name="Picture 7" descr="Diagram&#10;&#10;Description automatically generated">
            <a:extLst>
              <a:ext uri="{FF2B5EF4-FFF2-40B4-BE49-F238E27FC236}">
                <a16:creationId xmlns:a16="http://schemas.microsoft.com/office/drawing/2014/main" id="{97E6B7EC-0CFA-A1B0-9DCC-4D54F7EA38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9640" y="2126436"/>
            <a:ext cx="3583962" cy="3702549"/>
          </a:xfrm>
          <a:prstGeom prst="rect">
            <a:avLst/>
          </a:prstGeom>
        </p:spPr>
      </p:pic>
      <p:sp>
        <p:nvSpPr>
          <p:cNvPr id="9" name="TextBox 8">
            <a:extLst>
              <a:ext uri="{FF2B5EF4-FFF2-40B4-BE49-F238E27FC236}">
                <a16:creationId xmlns:a16="http://schemas.microsoft.com/office/drawing/2014/main" id="{261AD504-A506-C048-48EC-51303A10F40E}"/>
              </a:ext>
            </a:extLst>
          </p:cNvPr>
          <p:cNvSpPr txBox="1"/>
          <p:nvPr/>
        </p:nvSpPr>
        <p:spPr>
          <a:xfrm>
            <a:off x="8810460" y="5804225"/>
            <a:ext cx="2300886" cy="307777"/>
          </a:xfrm>
          <a:prstGeom prst="rect">
            <a:avLst/>
          </a:prstGeom>
          <a:noFill/>
        </p:spPr>
        <p:txBody>
          <a:bodyPr wrap="none" rtlCol="0">
            <a:spAutoFit/>
          </a:bodyPr>
          <a:lstStyle/>
          <a:p>
            <a:r>
              <a:rPr lang="hr-HR" sz="1400" i="1" dirty="0" err="1"/>
              <a:t>Source</a:t>
            </a:r>
            <a:r>
              <a:rPr lang="hr-HR" sz="1400" i="1" dirty="0"/>
              <a:t>: </a:t>
            </a:r>
            <a:r>
              <a:rPr lang="hr-HR" sz="1400" i="1" dirty="0" err="1"/>
              <a:t>selfawareness.org.uk</a:t>
            </a:r>
            <a:endParaRPr lang="hr-HR" sz="1400" i="1" dirty="0"/>
          </a:p>
        </p:txBody>
      </p:sp>
      <p:graphicFrame>
        <p:nvGraphicFramePr>
          <p:cNvPr id="3" name="Table 3">
            <a:extLst>
              <a:ext uri="{FF2B5EF4-FFF2-40B4-BE49-F238E27FC236}">
                <a16:creationId xmlns:a16="http://schemas.microsoft.com/office/drawing/2014/main" id="{333B5F4E-94AA-7EEF-E8BB-6CE80B7FD7B4}"/>
              </a:ext>
            </a:extLst>
          </p:cNvPr>
          <p:cNvGraphicFramePr>
            <a:graphicFrameLocks noGrp="1"/>
          </p:cNvGraphicFramePr>
          <p:nvPr/>
        </p:nvGraphicFramePr>
        <p:xfrm>
          <a:off x="1333772" y="2606110"/>
          <a:ext cx="6587202" cy="2743200"/>
        </p:xfrm>
        <a:graphic>
          <a:graphicData uri="http://schemas.openxmlformats.org/drawingml/2006/table">
            <a:tbl>
              <a:tblPr firstRow="1" bandRow="1">
                <a:tableStyleId>{93296810-A885-4BE3-A3E7-6D5BEEA58F35}</a:tableStyleId>
              </a:tblPr>
              <a:tblGrid>
                <a:gridCol w="3293601">
                  <a:extLst>
                    <a:ext uri="{9D8B030D-6E8A-4147-A177-3AD203B41FA5}">
                      <a16:colId xmlns:a16="http://schemas.microsoft.com/office/drawing/2014/main" val="1355069484"/>
                    </a:ext>
                  </a:extLst>
                </a:gridCol>
                <a:gridCol w="3293601">
                  <a:extLst>
                    <a:ext uri="{9D8B030D-6E8A-4147-A177-3AD203B41FA5}">
                      <a16:colId xmlns:a16="http://schemas.microsoft.com/office/drawing/2014/main" val="1287590234"/>
                    </a:ext>
                  </a:extLst>
                </a:gridCol>
              </a:tblGrid>
              <a:tr h="370840">
                <a:tc>
                  <a:txBody>
                    <a:bodyPr/>
                    <a:lstStyle/>
                    <a:p>
                      <a:r>
                        <a:rPr lang="hr-HR" sz="1600" b="0" dirty="0" err="1"/>
                        <a:t>Quadrant</a:t>
                      </a:r>
                      <a:r>
                        <a:rPr lang="hr-HR" sz="1600" b="0" dirty="0"/>
                        <a:t> 1: Open </a:t>
                      </a:r>
                      <a:r>
                        <a:rPr lang="hr-HR" sz="1600" b="0" dirty="0" err="1"/>
                        <a:t>area</a:t>
                      </a:r>
                      <a:endParaRPr lang="hr-HR" sz="1600" b="0" dirty="0"/>
                    </a:p>
                    <a:p>
                      <a:r>
                        <a:rPr lang="en-GB" sz="1200" b="0" i="0" kern="1200" dirty="0">
                          <a:solidFill>
                            <a:schemeClr val="lt1"/>
                          </a:solidFill>
                          <a:effectLst/>
                          <a:latin typeface="+mn-lt"/>
                          <a:ea typeface="+mn-ea"/>
                          <a:cs typeface="+mn-cs"/>
                        </a:rPr>
                        <a:t>Things we know about ourselves and others know about us.  The part that you are able to discuss freely with others.   Most of the time you agree with this view you have and others have of you. </a:t>
                      </a:r>
                    </a:p>
                    <a:p>
                      <a:endParaRPr lang="hr-HR" sz="1600" b="0" dirty="0"/>
                    </a:p>
                  </a:txBody>
                  <a:tcPr/>
                </a:tc>
                <a:tc>
                  <a:txBody>
                    <a:bodyPr/>
                    <a:lstStyle/>
                    <a:p>
                      <a:r>
                        <a:rPr lang="hr-HR" sz="1600" b="0" dirty="0" err="1"/>
                        <a:t>Quadrant</a:t>
                      </a:r>
                      <a:r>
                        <a:rPr lang="hr-HR" sz="1600" b="0" dirty="0"/>
                        <a:t> 2: </a:t>
                      </a:r>
                      <a:r>
                        <a:rPr lang="hr-HR" sz="1600" b="0" dirty="0" err="1"/>
                        <a:t>Hidden</a:t>
                      </a:r>
                      <a:r>
                        <a:rPr lang="hr-HR" sz="1600" b="0" dirty="0"/>
                        <a:t> </a:t>
                      </a:r>
                      <a:r>
                        <a:rPr lang="hr-HR" sz="1600" b="0" dirty="0" err="1"/>
                        <a:t>self</a:t>
                      </a:r>
                      <a:endParaRPr lang="hr-HR" sz="1600" b="0" dirty="0"/>
                    </a:p>
                    <a:p>
                      <a:r>
                        <a:rPr lang="en-GB" sz="1200" b="0" i="0" kern="1200" dirty="0">
                          <a:solidFill>
                            <a:schemeClr val="lt1"/>
                          </a:solidFill>
                          <a:effectLst/>
                          <a:latin typeface="+mn-lt"/>
                          <a:ea typeface="+mn-ea"/>
                          <a:cs typeface="+mn-cs"/>
                        </a:rPr>
                        <a:t>Things we know about ourselves that others do not know.  In this part you hide things that are very private about yourself, this maybe to protect yourself, because you feel ashamed or vulnerable, or perhaps because of modesty.  </a:t>
                      </a:r>
                    </a:p>
                  </a:txBody>
                  <a:tcPr/>
                </a:tc>
                <a:extLst>
                  <a:ext uri="{0D108BD9-81ED-4DB2-BD59-A6C34878D82A}">
                    <a16:rowId xmlns:a16="http://schemas.microsoft.com/office/drawing/2014/main" val="2254657275"/>
                  </a:ext>
                </a:extLst>
              </a:tr>
              <a:tr h="370840">
                <a:tc>
                  <a:txBody>
                    <a:bodyPr/>
                    <a:lstStyle/>
                    <a:p>
                      <a:r>
                        <a:rPr lang="hr-HR" sz="1600" b="0" dirty="0" err="1"/>
                        <a:t>Quadrant</a:t>
                      </a:r>
                      <a:r>
                        <a:rPr lang="hr-HR" sz="1600" b="0" dirty="0"/>
                        <a:t> 3: </a:t>
                      </a:r>
                      <a:r>
                        <a:rPr lang="hr-HR" sz="1600" b="0" dirty="0" err="1"/>
                        <a:t>Blind</a:t>
                      </a:r>
                      <a:r>
                        <a:rPr lang="hr-HR" sz="1600" b="0" dirty="0"/>
                        <a:t> </a:t>
                      </a:r>
                      <a:r>
                        <a:rPr lang="hr-HR" sz="1600" b="0" dirty="0" err="1"/>
                        <a:t>self</a:t>
                      </a:r>
                      <a:endParaRPr lang="hr-HR" sz="1600" b="0" dirty="0"/>
                    </a:p>
                    <a:p>
                      <a:r>
                        <a:rPr lang="en-GB" sz="1200" b="0" i="0" kern="1200" dirty="0">
                          <a:solidFill>
                            <a:schemeClr val="dk1"/>
                          </a:solidFill>
                          <a:effectLst/>
                          <a:latin typeface="+mn-lt"/>
                          <a:ea typeface="+mn-ea"/>
                          <a:cs typeface="+mn-cs"/>
                        </a:rPr>
                        <a:t>Things others know about us that we do not know.  E.g. You might see yourself as an open-minded person when, in reality, people around you don’t agree. This area also works the other way. You might see yourself as a “dumb” person while others might consider you incredibly bright. </a:t>
                      </a:r>
                    </a:p>
                  </a:txBody>
                  <a:tcPr/>
                </a:tc>
                <a:tc>
                  <a:txBody>
                    <a:bodyPr/>
                    <a:lstStyle/>
                    <a:p>
                      <a:r>
                        <a:rPr lang="hr-HR" sz="1600" b="0" dirty="0" err="1"/>
                        <a:t>Quadrant</a:t>
                      </a:r>
                      <a:r>
                        <a:rPr lang="hr-HR" sz="1600" b="0" dirty="0"/>
                        <a:t> 4: </a:t>
                      </a:r>
                      <a:r>
                        <a:rPr lang="hr-HR" sz="1600" b="0" dirty="0" err="1"/>
                        <a:t>Unknown</a:t>
                      </a:r>
                      <a:r>
                        <a:rPr lang="hr-HR" sz="1600" b="0" dirty="0"/>
                        <a:t> </a:t>
                      </a:r>
                      <a:r>
                        <a:rPr lang="hr-HR" sz="1600" b="0" dirty="0" err="1"/>
                        <a:t>self</a:t>
                      </a:r>
                      <a:endParaRPr lang="hr-HR" sz="1600" b="0" dirty="0"/>
                    </a:p>
                    <a:p>
                      <a:r>
                        <a:rPr lang="en-GB" sz="1200" b="0" i="0" kern="1200" dirty="0">
                          <a:solidFill>
                            <a:schemeClr val="dk1"/>
                          </a:solidFill>
                          <a:effectLst/>
                          <a:latin typeface="+mn-lt"/>
                          <a:ea typeface="+mn-ea"/>
                          <a:cs typeface="+mn-cs"/>
                        </a:rPr>
                        <a:t>Things neither we nor others know about us. </a:t>
                      </a:r>
                    </a:p>
                    <a:p>
                      <a:r>
                        <a:rPr lang="en-GB" sz="1200" b="0" i="0" kern="1200" dirty="0">
                          <a:solidFill>
                            <a:schemeClr val="dk1"/>
                          </a:solidFill>
                          <a:effectLst/>
                          <a:latin typeface="+mn-lt"/>
                          <a:ea typeface="+mn-ea"/>
                          <a:cs typeface="+mn-cs"/>
                        </a:rPr>
                        <a:t>This might refer to untapped potential talents and skills that have yet to be explored by you, your friends, colleagues or managers. </a:t>
                      </a:r>
                    </a:p>
                  </a:txBody>
                  <a:tcPr/>
                </a:tc>
                <a:extLst>
                  <a:ext uri="{0D108BD9-81ED-4DB2-BD59-A6C34878D82A}">
                    <a16:rowId xmlns:a16="http://schemas.microsoft.com/office/drawing/2014/main" val="996436716"/>
                  </a:ext>
                </a:extLst>
              </a:tr>
            </a:tbl>
          </a:graphicData>
        </a:graphic>
      </p:graphicFrame>
      <p:sp>
        <p:nvSpPr>
          <p:cNvPr id="4" name="TextBox 3">
            <a:extLst>
              <a:ext uri="{FF2B5EF4-FFF2-40B4-BE49-F238E27FC236}">
                <a16:creationId xmlns:a16="http://schemas.microsoft.com/office/drawing/2014/main" id="{D739A1E3-CB95-C340-BD7B-457E252A1CA0}"/>
              </a:ext>
            </a:extLst>
          </p:cNvPr>
          <p:cNvSpPr txBox="1"/>
          <p:nvPr/>
        </p:nvSpPr>
        <p:spPr>
          <a:xfrm>
            <a:off x="1333772" y="5349310"/>
            <a:ext cx="2031069" cy="338554"/>
          </a:xfrm>
          <a:prstGeom prst="rect">
            <a:avLst/>
          </a:prstGeom>
          <a:noFill/>
        </p:spPr>
        <p:txBody>
          <a:bodyPr wrap="none" rtlCol="0">
            <a:spAutoFit/>
          </a:bodyPr>
          <a:lstStyle/>
          <a:p>
            <a:r>
              <a:rPr lang="hr-HR" sz="1600" i="1" dirty="0" err="1"/>
              <a:t>Source</a:t>
            </a:r>
            <a:r>
              <a:rPr lang="hr-HR" sz="1600" i="1" dirty="0"/>
              <a:t>: </a:t>
            </a:r>
            <a:r>
              <a:rPr lang="hr-HR" sz="1600" i="1" dirty="0" err="1"/>
              <a:t>warwick.ac.uk</a:t>
            </a:r>
            <a:endParaRPr lang="hr-HR" sz="1600" i="1" dirty="0"/>
          </a:p>
        </p:txBody>
      </p:sp>
    </p:spTree>
    <p:extLst>
      <p:ext uri="{BB962C8B-B14F-4D97-AF65-F5344CB8AC3E}">
        <p14:creationId xmlns:p14="http://schemas.microsoft.com/office/powerpoint/2010/main" val="3748487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Self leadership and self awareness</a:t>
            </a:r>
          </a:p>
        </p:txBody>
      </p:sp>
      <p:sp>
        <p:nvSpPr>
          <p:cNvPr id="5" name="object 3">
            <a:extLst>
              <a:ext uri="{FF2B5EF4-FFF2-40B4-BE49-F238E27FC236}">
                <a16:creationId xmlns:a16="http://schemas.microsoft.com/office/drawing/2014/main" id="{82DCA586-5059-CC50-D5D6-55C7E13C59A9}"/>
              </a:ext>
            </a:extLst>
          </p:cNvPr>
          <p:cNvSpPr txBox="1"/>
          <p:nvPr/>
        </p:nvSpPr>
        <p:spPr>
          <a:xfrm>
            <a:off x="318565" y="1773775"/>
            <a:ext cx="861761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cs typeface="Tahoma"/>
              </a:rPr>
              <a:t>SECTION 2.3.: </a:t>
            </a:r>
            <a:r>
              <a:rPr lang="es-ES" sz="2200" spc="50" dirty="0" err="1">
                <a:cs typeface="Tahoma"/>
              </a:rPr>
              <a:t>Cultivating</a:t>
            </a:r>
            <a:r>
              <a:rPr lang="es-ES" sz="2200" spc="50" dirty="0">
                <a:cs typeface="Tahoma"/>
              </a:rPr>
              <a:t> </a:t>
            </a:r>
            <a:r>
              <a:rPr lang="es-ES" sz="2200" spc="50" dirty="0" err="1">
                <a:cs typeface="Tahoma"/>
              </a:rPr>
              <a:t>self-awareness</a:t>
            </a:r>
            <a:r>
              <a:rPr lang="es-ES" sz="2200" spc="50" dirty="0">
                <a:cs typeface="Tahoma"/>
              </a:rPr>
              <a:t>: </a:t>
            </a:r>
            <a:r>
              <a:rPr lang="hr-HR" sz="2200" spc="50" dirty="0" err="1">
                <a:cs typeface="Tahoma"/>
              </a:rPr>
              <a:t>The</a:t>
            </a:r>
            <a:r>
              <a:rPr lang="hr-HR" sz="2200" spc="50" dirty="0">
                <a:cs typeface="Tahoma"/>
              </a:rPr>
              <a:t> </a:t>
            </a:r>
            <a:r>
              <a:rPr lang="hr-HR" sz="2200" spc="50" dirty="0" err="1">
                <a:cs typeface="Tahoma"/>
              </a:rPr>
              <a:t>Johari</a:t>
            </a:r>
            <a:r>
              <a:rPr lang="hr-HR" sz="2200" spc="50" dirty="0">
                <a:cs typeface="Tahoma"/>
              </a:rPr>
              <a:t> window </a:t>
            </a:r>
            <a:r>
              <a:rPr lang="hr-HR" sz="2200" spc="50" dirty="0" err="1">
                <a:cs typeface="Tahoma"/>
              </a:rPr>
              <a:t>technique</a:t>
            </a:r>
            <a:endParaRPr lang="en-GB" sz="2200" dirty="0">
              <a:cs typeface="Tahoma"/>
            </a:endParaRPr>
          </a:p>
        </p:txBody>
      </p:sp>
      <p:pic>
        <p:nvPicPr>
          <p:cNvPr id="8" name="Picture 7" descr="Diagram&#10;&#10;Description automatically generated">
            <a:extLst>
              <a:ext uri="{FF2B5EF4-FFF2-40B4-BE49-F238E27FC236}">
                <a16:creationId xmlns:a16="http://schemas.microsoft.com/office/drawing/2014/main" id="{97E6B7EC-0CFA-A1B0-9DCC-4D54F7EA38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9640" y="2126436"/>
            <a:ext cx="3583962" cy="3702549"/>
          </a:xfrm>
          <a:prstGeom prst="rect">
            <a:avLst/>
          </a:prstGeom>
        </p:spPr>
      </p:pic>
      <p:sp>
        <p:nvSpPr>
          <p:cNvPr id="9" name="TextBox 8">
            <a:extLst>
              <a:ext uri="{FF2B5EF4-FFF2-40B4-BE49-F238E27FC236}">
                <a16:creationId xmlns:a16="http://schemas.microsoft.com/office/drawing/2014/main" id="{261AD504-A506-C048-48EC-51303A10F40E}"/>
              </a:ext>
            </a:extLst>
          </p:cNvPr>
          <p:cNvSpPr txBox="1"/>
          <p:nvPr/>
        </p:nvSpPr>
        <p:spPr>
          <a:xfrm>
            <a:off x="8810460" y="5804225"/>
            <a:ext cx="2300886" cy="307777"/>
          </a:xfrm>
          <a:prstGeom prst="rect">
            <a:avLst/>
          </a:prstGeom>
          <a:noFill/>
        </p:spPr>
        <p:txBody>
          <a:bodyPr wrap="none" rtlCol="0">
            <a:spAutoFit/>
          </a:bodyPr>
          <a:lstStyle/>
          <a:p>
            <a:r>
              <a:rPr lang="hr-HR" sz="1400" i="1" dirty="0" err="1"/>
              <a:t>Source</a:t>
            </a:r>
            <a:r>
              <a:rPr lang="hr-HR" sz="1400" i="1" dirty="0"/>
              <a:t>: </a:t>
            </a:r>
            <a:r>
              <a:rPr lang="hr-HR" sz="1400" i="1" dirty="0" err="1"/>
              <a:t>selfawareness.org.uk</a:t>
            </a:r>
            <a:endParaRPr lang="hr-HR" sz="1400" i="1" dirty="0"/>
          </a:p>
        </p:txBody>
      </p:sp>
      <p:sp>
        <p:nvSpPr>
          <p:cNvPr id="4" name="TextBox 3">
            <a:extLst>
              <a:ext uri="{FF2B5EF4-FFF2-40B4-BE49-F238E27FC236}">
                <a16:creationId xmlns:a16="http://schemas.microsoft.com/office/drawing/2014/main" id="{F703739A-B96D-83DB-3E58-EF5501CA5BC5}"/>
              </a:ext>
            </a:extLst>
          </p:cNvPr>
          <p:cNvSpPr txBox="1"/>
          <p:nvPr/>
        </p:nvSpPr>
        <p:spPr>
          <a:xfrm>
            <a:off x="2517528" y="3254237"/>
            <a:ext cx="3773149" cy="1477328"/>
          </a:xfrm>
          <a:prstGeom prst="rect">
            <a:avLst/>
          </a:prstGeom>
          <a:noFill/>
        </p:spPr>
        <p:txBody>
          <a:bodyPr wrap="none" rtlCol="0">
            <a:spAutoFit/>
          </a:bodyPr>
          <a:lstStyle/>
          <a:p>
            <a:r>
              <a:rPr lang="hr-HR" dirty="0"/>
              <a:t>How </a:t>
            </a:r>
            <a:r>
              <a:rPr lang="hr-HR" dirty="0" err="1"/>
              <a:t>it</a:t>
            </a:r>
            <a:r>
              <a:rPr lang="hr-HR" dirty="0"/>
              <a:t> </a:t>
            </a:r>
            <a:r>
              <a:rPr lang="hr-HR" dirty="0" err="1"/>
              <a:t>works</a:t>
            </a:r>
            <a:r>
              <a:rPr lang="hr-HR" dirty="0"/>
              <a:t>?</a:t>
            </a:r>
          </a:p>
          <a:p>
            <a:pPr marL="285750" indent="-285750">
              <a:buFont typeface="Arial" panose="020B0604020202020204" pitchFamily="34" charset="0"/>
              <a:buChar char="•"/>
            </a:pPr>
            <a:r>
              <a:rPr lang="hr-HR" dirty="0"/>
              <a:t>Start </a:t>
            </a:r>
            <a:r>
              <a:rPr lang="hr-HR" dirty="0" err="1"/>
              <a:t>in</a:t>
            </a:r>
            <a:r>
              <a:rPr lang="hr-HR" dirty="0"/>
              <a:t> </a:t>
            </a:r>
            <a:r>
              <a:rPr lang="hr-HR" dirty="0" err="1"/>
              <a:t>open</a:t>
            </a:r>
            <a:r>
              <a:rPr lang="hr-HR" dirty="0"/>
              <a:t> </a:t>
            </a:r>
            <a:r>
              <a:rPr lang="hr-HR" dirty="0" err="1"/>
              <a:t>area</a:t>
            </a:r>
            <a:r>
              <a:rPr lang="hr-HR" dirty="0"/>
              <a:t> </a:t>
            </a:r>
            <a:r>
              <a:rPr lang="hr-HR" dirty="0" err="1"/>
              <a:t>by</a:t>
            </a:r>
            <a:r>
              <a:rPr lang="hr-HR" dirty="0"/>
              <a:t> </a:t>
            </a:r>
            <a:r>
              <a:rPr lang="hr-HR" dirty="0" err="1"/>
              <a:t>self-reflection</a:t>
            </a:r>
            <a:endParaRPr lang="hr-HR" dirty="0"/>
          </a:p>
          <a:p>
            <a:pPr marL="285750" indent="-285750">
              <a:buFont typeface="Arial" panose="020B0604020202020204" pitchFamily="34" charset="0"/>
              <a:buChar char="•"/>
            </a:pPr>
            <a:r>
              <a:rPr lang="hr-HR" dirty="0"/>
              <a:t>Take </a:t>
            </a:r>
            <a:r>
              <a:rPr lang="hr-HR" dirty="0" err="1"/>
              <a:t>feedback</a:t>
            </a:r>
            <a:endParaRPr lang="hr-HR" dirty="0"/>
          </a:p>
          <a:p>
            <a:pPr marL="285750" indent="-285750">
              <a:buFont typeface="Arial" panose="020B0604020202020204" pitchFamily="34" charset="0"/>
              <a:buChar char="•"/>
            </a:pPr>
            <a:r>
              <a:rPr lang="hr-HR" dirty="0"/>
              <a:t>Be </a:t>
            </a:r>
            <a:r>
              <a:rPr lang="hr-HR" dirty="0" err="1"/>
              <a:t>receptive</a:t>
            </a:r>
            <a:r>
              <a:rPr lang="hr-HR" dirty="0"/>
              <a:t> </a:t>
            </a:r>
            <a:r>
              <a:rPr lang="hr-HR" dirty="0" err="1"/>
              <a:t>towards</a:t>
            </a:r>
            <a:r>
              <a:rPr lang="hr-HR" dirty="0"/>
              <a:t> </a:t>
            </a:r>
            <a:r>
              <a:rPr lang="hr-HR" dirty="0" err="1"/>
              <a:t>feedback</a:t>
            </a:r>
            <a:endParaRPr lang="hr-HR" dirty="0"/>
          </a:p>
          <a:p>
            <a:pPr marL="285750" indent="-285750">
              <a:buFont typeface="Arial" panose="020B0604020202020204" pitchFamily="34" charset="0"/>
              <a:buChar char="•"/>
            </a:pPr>
            <a:r>
              <a:rPr lang="hr-HR" dirty="0" err="1"/>
              <a:t>Consider</a:t>
            </a:r>
            <a:r>
              <a:rPr lang="hr-HR" dirty="0"/>
              <a:t> </a:t>
            </a:r>
            <a:r>
              <a:rPr lang="hr-HR" dirty="0" err="1"/>
              <a:t>whether</a:t>
            </a:r>
            <a:r>
              <a:rPr lang="hr-HR" dirty="0"/>
              <a:t> to </a:t>
            </a:r>
            <a:r>
              <a:rPr lang="hr-HR" dirty="0" err="1"/>
              <a:t>incorporate</a:t>
            </a:r>
            <a:endParaRPr lang="hr-HR" dirty="0"/>
          </a:p>
        </p:txBody>
      </p:sp>
    </p:spTree>
    <p:extLst>
      <p:ext uri="{BB962C8B-B14F-4D97-AF65-F5344CB8AC3E}">
        <p14:creationId xmlns:p14="http://schemas.microsoft.com/office/powerpoint/2010/main" val="1334637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Self leadership and self awareness</a:t>
            </a:r>
          </a:p>
        </p:txBody>
      </p:sp>
      <p:sp>
        <p:nvSpPr>
          <p:cNvPr id="4" name="Rectángulo 3"/>
          <p:cNvSpPr/>
          <p:nvPr/>
        </p:nvSpPr>
        <p:spPr>
          <a:xfrm>
            <a:off x="318565" y="2130172"/>
            <a:ext cx="5625035" cy="4093428"/>
          </a:xfrm>
          <a:prstGeom prst="rect">
            <a:avLst/>
          </a:prstGeom>
        </p:spPr>
        <p:txBody>
          <a:bodyPr wrap="square">
            <a:spAutoFit/>
          </a:bodyPr>
          <a:lstStyle/>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Recognize limits of your mode of behaviour</a:t>
            </a:r>
          </a:p>
          <a:p>
            <a:pPr marL="1257300" lvl="2" indent="-342900">
              <a:buFont typeface="Arial" panose="020B0604020202020204" pitchFamily="34" charset="0"/>
              <a:buChar char="•"/>
              <a:defRPr/>
            </a:pPr>
            <a:r>
              <a:rPr lang="hr-HR" altLang="es-ES" sz="1600" dirty="0">
                <a:latin typeface="Calibri" panose="020F0502020204030204" pitchFamily="34" charset="0"/>
                <a:cs typeface="Calibri" panose="020F0502020204030204" pitchFamily="34" charset="0"/>
              </a:rPr>
              <a:t>Take </a:t>
            </a:r>
            <a:r>
              <a:rPr lang="hr-HR" altLang="es-ES" sz="1600" dirty="0" err="1">
                <a:latin typeface="Calibri" panose="020F0502020204030204" pitchFamily="34" charset="0"/>
                <a:cs typeface="Calibri" panose="020F0502020204030204" pitchFamily="34" charset="0"/>
              </a:rPr>
              <a:t>responsibility</a:t>
            </a:r>
            <a:r>
              <a:rPr lang="hr-HR" altLang="es-ES" sz="1600" dirty="0">
                <a:latin typeface="Calibri" panose="020F0502020204030204" pitchFamily="34" charset="0"/>
                <a:cs typeface="Calibri" panose="020F0502020204030204" pitchFamily="34" charset="0"/>
              </a:rPr>
              <a:t> for </a:t>
            </a:r>
            <a:r>
              <a:rPr lang="hr-HR" altLang="es-ES" sz="1600" dirty="0" err="1">
                <a:latin typeface="Calibri" panose="020F0502020204030204" pitchFamily="34" charset="0"/>
                <a:cs typeface="Calibri" panose="020F0502020204030204" pitchFamily="34" charset="0"/>
              </a:rPr>
              <a:t>your</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actions</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and</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reactions</a:t>
            </a:r>
            <a:endParaRPr lang="en-GB" altLang="es-ES" sz="16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Grow self-awareness</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Analyse regularly when, why and under which circumstances you reacted in certain way</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Practice self-awareness techniques each time you feel overwhelmed</a:t>
            </a: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Define your personal leadership goals and purpose</a:t>
            </a:r>
          </a:p>
          <a:p>
            <a:pPr marL="1257300" lvl="2" indent="-342900">
              <a:buFont typeface="Arial" panose="020B0604020202020204" pitchFamily="34" charset="0"/>
              <a:buChar char="•"/>
              <a:defRPr/>
            </a:pPr>
            <a:r>
              <a:rPr lang="hr-HR" altLang="es-ES" sz="1600" dirty="0">
                <a:latin typeface="Calibri" panose="020F0502020204030204" pitchFamily="34" charset="0"/>
                <a:cs typeface="Calibri" panose="020F0502020204030204" pitchFamily="34" charset="0"/>
              </a:rPr>
              <a:t>Make operative </a:t>
            </a:r>
            <a:r>
              <a:rPr lang="hr-HR" altLang="es-ES" sz="1600" dirty="0" err="1">
                <a:latin typeface="Calibri" panose="020F0502020204030204" pitchFamily="34" charset="0"/>
                <a:cs typeface="Calibri" panose="020F0502020204030204" pitchFamily="34" charset="0"/>
              </a:rPr>
              <a:t>goals</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and</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milestones</a:t>
            </a:r>
            <a:endParaRPr lang="en-GB" altLang="es-ES" sz="16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Practice self-efficacy</a:t>
            </a: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Assess</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own</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leadership</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competences</a:t>
            </a:r>
            <a:endParaRPr lang="hr-HR"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Analyse</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successes</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and</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competences</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that</a:t>
            </a:r>
            <a:r>
              <a:rPr lang="hr-HR" altLang="es-ES" sz="1600" dirty="0">
                <a:latin typeface="Calibri" panose="020F0502020204030204" pitchFamily="34" charset="0"/>
                <a:cs typeface="Calibri" panose="020F0502020204030204" pitchFamily="34" charset="0"/>
              </a:rPr>
              <a:t> led to </a:t>
            </a:r>
            <a:r>
              <a:rPr lang="hr-HR" altLang="es-ES" sz="1600" dirty="0" err="1">
                <a:latin typeface="Calibri" panose="020F0502020204030204" pitchFamily="34" charset="0"/>
                <a:cs typeface="Calibri" panose="020F0502020204030204" pitchFamily="34" charset="0"/>
              </a:rPr>
              <a:t>them</a:t>
            </a:r>
            <a:endParaRPr lang="en-GB"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endParaRPr lang="en-GB" altLang="es-ES" sz="1600" dirty="0">
              <a:latin typeface="Calibri" panose="020F0502020204030204" pitchFamily="34" charset="0"/>
              <a:cs typeface="Calibri" panose="020F0502020204030204" pitchFamily="34" charset="0"/>
            </a:endParaRPr>
          </a:p>
        </p:txBody>
      </p:sp>
      <p:sp>
        <p:nvSpPr>
          <p:cNvPr id="5" name="object 3">
            <a:extLst>
              <a:ext uri="{FF2B5EF4-FFF2-40B4-BE49-F238E27FC236}">
                <a16:creationId xmlns:a16="http://schemas.microsoft.com/office/drawing/2014/main" id="{3153F515-F5FD-50F4-17D7-A8A95577A287}"/>
              </a:ext>
            </a:extLst>
          </p:cNvPr>
          <p:cNvSpPr txBox="1"/>
          <p:nvPr/>
        </p:nvSpPr>
        <p:spPr>
          <a:xfrm>
            <a:off x="318565" y="1773775"/>
            <a:ext cx="76966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cs typeface="Tahoma"/>
              </a:rPr>
              <a:t>SECTION 2.4.: </a:t>
            </a:r>
            <a:r>
              <a:rPr lang="hr-HR" sz="2200" spc="50" dirty="0" err="1">
                <a:cs typeface="Tahoma"/>
              </a:rPr>
              <a:t>Cultivating</a:t>
            </a:r>
            <a:r>
              <a:rPr lang="hr-HR" sz="2200" spc="50" dirty="0">
                <a:cs typeface="Tahoma"/>
              </a:rPr>
              <a:t> </a:t>
            </a:r>
            <a:r>
              <a:rPr lang="hr-HR" sz="2200" spc="50" dirty="0" err="1">
                <a:cs typeface="Tahoma"/>
              </a:rPr>
              <a:t>self-leadership</a:t>
            </a:r>
            <a:endParaRPr lang="en-GB" sz="2200" dirty="0">
              <a:cs typeface="Tahoma"/>
            </a:endParaRPr>
          </a:p>
        </p:txBody>
      </p:sp>
      <p:sp>
        <p:nvSpPr>
          <p:cNvPr id="7" name="object 3">
            <a:extLst>
              <a:ext uri="{FF2B5EF4-FFF2-40B4-BE49-F238E27FC236}">
                <a16:creationId xmlns:a16="http://schemas.microsoft.com/office/drawing/2014/main" id="{D27349B3-CD17-79B3-73B8-E01FC510B437}"/>
              </a:ext>
            </a:extLst>
          </p:cNvPr>
          <p:cNvSpPr txBox="1"/>
          <p:nvPr/>
        </p:nvSpPr>
        <p:spPr>
          <a:xfrm>
            <a:off x="7467511" y="298407"/>
            <a:ext cx="4101033" cy="291105"/>
          </a:xfrm>
          <a:prstGeom prst="rect">
            <a:avLst/>
          </a:prstGeom>
        </p:spPr>
        <p:txBody>
          <a:bodyPr vert="horz" wrap="square" lIns="0" tIns="13970" rIns="0" bIns="0" rtlCol="0">
            <a:spAutoFit/>
          </a:bodyPr>
          <a:lstStyle/>
          <a:p>
            <a:pPr marL="12700">
              <a:lnSpc>
                <a:spcPct val="100000"/>
              </a:lnSpc>
              <a:spcBef>
                <a:spcPts val="110"/>
              </a:spcBef>
            </a:pPr>
            <a:r>
              <a:rPr lang="hr-HR" i="1" spc="50" dirty="0" err="1">
                <a:cs typeface="Tahoma"/>
              </a:rPr>
              <a:t>Source</a:t>
            </a:r>
            <a:r>
              <a:rPr lang="hr-HR" i="1" spc="50" dirty="0">
                <a:cs typeface="Tahoma"/>
              </a:rPr>
              <a:t>: </a:t>
            </a:r>
            <a:r>
              <a:rPr lang="hr-HR" i="1" spc="50" dirty="0" err="1">
                <a:cs typeface="Tahoma"/>
              </a:rPr>
              <a:t>Zigarmi</a:t>
            </a:r>
            <a:r>
              <a:rPr lang="hr-HR" i="1" spc="50" dirty="0">
                <a:cs typeface="Tahoma"/>
              </a:rPr>
              <a:t> 2018 @</a:t>
            </a:r>
            <a:r>
              <a:rPr lang="hr-HR" i="1" spc="50" dirty="0" err="1">
                <a:cs typeface="Tahoma"/>
              </a:rPr>
              <a:t>medium.com</a:t>
            </a:r>
            <a:endParaRPr lang="en-GB" i="1" dirty="0">
              <a:cs typeface="Tahoma"/>
            </a:endParaRPr>
          </a:p>
        </p:txBody>
      </p:sp>
      <p:sp>
        <p:nvSpPr>
          <p:cNvPr id="6" name="Rectángulo 3">
            <a:extLst>
              <a:ext uri="{FF2B5EF4-FFF2-40B4-BE49-F238E27FC236}">
                <a16:creationId xmlns:a16="http://schemas.microsoft.com/office/drawing/2014/main" id="{A10E38D3-4FF0-F158-AF66-935B4358CD13}"/>
              </a:ext>
            </a:extLst>
          </p:cNvPr>
          <p:cNvSpPr/>
          <p:nvPr/>
        </p:nvSpPr>
        <p:spPr>
          <a:xfrm>
            <a:off x="5680274" y="2126436"/>
            <a:ext cx="5625035" cy="3970318"/>
          </a:xfrm>
          <a:prstGeom prst="rect">
            <a:avLst/>
          </a:prstGeom>
        </p:spPr>
        <p:txBody>
          <a:bodyPr wrap="square">
            <a:spAutoFit/>
          </a:bodyPr>
          <a:lstStyle/>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Practice self-acceptance</a:t>
            </a: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Accept</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yourself</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without</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self-criticism</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and</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self-sabotage</a:t>
            </a:r>
            <a:endParaRPr lang="hr-HR"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Acknowledge</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parts</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where</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you</a:t>
            </a:r>
            <a:r>
              <a:rPr lang="hr-HR" altLang="es-ES" sz="1600" dirty="0">
                <a:latin typeface="Calibri" panose="020F0502020204030204" pitchFamily="34" charset="0"/>
                <a:cs typeface="Calibri" panose="020F0502020204030204" pitchFamily="34" charset="0"/>
              </a:rPr>
              <a:t> are </a:t>
            </a:r>
            <a:r>
              <a:rPr lang="hr-HR" altLang="es-ES" sz="1600" dirty="0" err="1">
                <a:latin typeface="Calibri" panose="020F0502020204030204" pitchFamily="34" charset="0"/>
                <a:cs typeface="Calibri" panose="020F0502020204030204" pitchFamily="34" charset="0"/>
              </a:rPr>
              <a:t>good</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and</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where</a:t>
            </a:r>
            <a:r>
              <a:rPr lang="hr-HR" altLang="es-ES" sz="1600" dirty="0">
                <a:latin typeface="Calibri" panose="020F0502020204030204" pitchFamily="34" charset="0"/>
                <a:cs typeface="Calibri" panose="020F0502020204030204" pitchFamily="34" charset="0"/>
              </a:rPr>
              <a:t> to </a:t>
            </a:r>
            <a:r>
              <a:rPr lang="hr-HR" altLang="es-ES" sz="1600" dirty="0" err="1">
                <a:latin typeface="Calibri" panose="020F0502020204030204" pitchFamily="34" charset="0"/>
                <a:cs typeface="Calibri" panose="020F0502020204030204" pitchFamily="34" charset="0"/>
              </a:rPr>
              <a:t>improve</a:t>
            </a:r>
            <a:endParaRPr lang="en-GB" altLang="es-ES" sz="16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Work on self-management</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Manage time and resources</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Learn to prioritize and leave time for personal development</a:t>
            </a:r>
          </a:p>
          <a:p>
            <a:pPr marL="1257300" lvl="2"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Try to avoid multitasking</a:t>
            </a:r>
          </a:p>
          <a:p>
            <a:pPr marL="800100" lvl="1" indent="-342900">
              <a:buFont typeface="Arial" panose="020B0604020202020204" pitchFamily="34" charset="0"/>
              <a:buChar char="•"/>
              <a:defRPr/>
            </a:pPr>
            <a:r>
              <a:rPr lang="en-GB" altLang="es-ES" sz="2000" b="1" dirty="0">
                <a:solidFill>
                  <a:srgbClr val="0CA373"/>
                </a:solidFill>
                <a:latin typeface="Calibri" panose="020F0502020204030204" pitchFamily="34" charset="0"/>
                <a:cs typeface="Calibri" panose="020F0502020204030204" pitchFamily="34" charset="0"/>
              </a:rPr>
              <a:t>Develop self-reflection routine</a:t>
            </a: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Devote</a:t>
            </a:r>
            <a:r>
              <a:rPr lang="hr-HR" altLang="es-ES" sz="1600" dirty="0">
                <a:latin typeface="Calibri" panose="020F0502020204030204" pitchFamily="34" charset="0"/>
                <a:cs typeface="Calibri" panose="020F0502020204030204" pitchFamily="34" charset="0"/>
              </a:rPr>
              <a:t> time of </a:t>
            </a:r>
            <a:r>
              <a:rPr lang="hr-HR" altLang="es-ES" sz="1600" dirty="0" err="1">
                <a:latin typeface="Calibri" panose="020F0502020204030204" pitchFamily="34" charset="0"/>
                <a:cs typeface="Calibri" panose="020F0502020204030204" pitchFamily="34" charset="0"/>
              </a:rPr>
              <a:t>day</a:t>
            </a:r>
            <a:r>
              <a:rPr lang="hr-HR" altLang="es-ES" sz="1600" dirty="0">
                <a:latin typeface="Calibri" panose="020F0502020204030204" pitchFamily="34" charset="0"/>
                <a:cs typeface="Calibri" panose="020F0502020204030204" pitchFamily="34" charset="0"/>
              </a:rPr>
              <a:t> for </a:t>
            </a:r>
            <a:r>
              <a:rPr lang="hr-HR" altLang="es-ES" sz="1600" dirty="0" err="1">
                <a:latin typeface="Calibri" panose="020F0502020204030204" pitchFamily="34" charset="0"/>
                <a:cs typeface="Calibri" panose="020F0502020204030204" pitchFamily="34" charset="0"/>
              </a:rPr>
              <a:t>self-reflection</a:t>
            </a:r>
            <a:endParaRPr lang="hr-HR"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hr-HR" altLang="es-ES" sz="1600" dirty="0" err="1">
                <a:latin typeface="Calibri" panose="020F0502020204030204" pitchFamily="34" charset="0"/>
                <a:cs typeface="Calibri" panose="020F0502020204030204" pitchFamily="34" charset="0"/>
              </a:rPr>
              <a:t>Identify</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opportunities</a:t>
            </a:r>
            <a:r>
              <a:rPr lang="hr-HR" altLang="es-ES" sz="1600" dirty="0">
                <a:latin typeface="Calibri" panose="020F0502020204030204" pitchFamily="34" charset="0"/>
                <a:cs typeface="Calibri" panose="020F0502020204030204" pitchFamily="34" charset="0"/>
              </a:rPr>
              <a:t> for </a:t>
            </a:r>
            <a:r>
              <a:rPr lang="hr-HR" altLang="es-ES" sz="1600" dirty="0" err="1">
                <a:latin typeface="Calibri" panose="020F0502020204030204" pitchFamily="34" charset="0"/>
                <a:cs typeface="Calibri" panose="020F0502020204030204" pitchFamily="34" charset="0"/>
              </a:rPr>
              <a:t>improvement</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and</a:t>
            </a:r>
            <a:r>
              <a:rPr lang="hr-HR" altLang="es-ES" sz="1600" dirty="0">
                <a:latin typeface="Calibri" panose="020F0502020204030204" pitchFamily="34" charset="0"/>
                <a:cs typeface="Calibri" panose="020F0502020204030204" pitchFamily="34" charset="0"/>
              </a:rPr>
              <a:t> </a:t>
            </a:r>
            <a:r>
              <a:rPr lang="hr-HR" altLang="es-ES" sz="1600" dirty="0" err="1">
                <a:latin typeface="Calibri" panose="020F0502020204030204" pitchFamily="34" charset="0"/>
                <a:cs typeface="Calibri" panose="020F0502020204030204" pitchFamily="34" charset="0"/>
              </a:rPr>
              <a:t>growth</a:t>
            </a:r>
            <a:endParaRPr lang="en-GB" altLang="es-ES" sz="16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endParaRPr lang="en-GB" altLang="es-E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9395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20667" y="1848819"/>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91306" y="248703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54607" y="316848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91306" y="3877420"/>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91305" y="455886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69501" y="2343340"/>
            <a:ext cx="8156616" cy="400110"/>
          </a:xfrm>
          <a:prstGeom prst="rect">
            <a:avLst/>
          </a:prstGeom>
          <a:noFill/>
        </p:spPr>
        <p:txBody>
          <a:bodyPr wrap="square" rtlCol="0">
            <a:spAutoFit/>
          </a:bodyPr>
          <a:lstStyle/>
          <a:p>
            <a:r>
              <a:rPr lang="hr-HR" sz="2000" b="1" i="1" dirty="0" err="1">
                <a:solidFill>
                  <a:srgbClr val="0CA373"/>
                </a:solidFill>
              </a:rPr>
              <a:t>Knowing</a:t>
            </a:r>
            <a:r>
              <a:rPr lang="hr-HR" sz="2000" b="1" i="1" dirty="0">
                <a:solidFill>
                  <a:srgbClr val="0CA373"/>
                </a:solidFill>
              </a:rPr>
              <a:t> </a:t>
            </a:r>
            <a:r>
              <a:rPr lang="hr-HR" sz="2000" b="1" i="1" dirty="0" err="1">
                <a:solidFill>
                  <a:srgbClr val="0CA373"/>
                </a:solidFill>
              </a:rPr>
              <a:t>inner</a:t>
            </a:r>
            <a:r>
              <a:rPr lang="hr-HR" sz="2000" b="1" i="1" dirty="0">
                <a:solidFill>
                  <a:srgbClr val="0CA373"/>
                </a:solidFill>
              </a:rPr>
              <a:t> </a:t>
            </a:r>
            <a:r>
              <a:rPr lang="hr-HR" sz="2000" b="1" i="1" dirty="0" err="1">
                <a:solidFill>
                  <a:srgbClr val="0CA373"/>
                </a:solidFill>
              </a:rPr>
              <a:t>you</a:t>
            </a:r>
            <a:r>
              <a:rPr lang="hr-HR" sz="2000" b="1" i="1" dirty="0">
                <a:solidFill>
                  <a:srgbClr val="0CA373"/>
                </a:solidFill>
              </a:rPr>
              <a:t> </a:t>
            </a:r>
            <a:r>
              <a:rPr lang="hr-HR" sz="2000" b="1" i="1" dirty="0" err="1">
                <a:solidFill>
                  <a:srgbClr val="0CA373"/>
                </a:solidFill>
              </a:rPr>
              <a:t>is</a:t>
            </a:r>
            <a:r>
              <a:rPr lang="hr-HR" sz="2000" b="1" i="1" dirty="0">
                <a:solidFill>
                  <a:srgbClr val="0CA373"/>
                </a:solidFill>
              </a:rPr>
              <a:t> a </a:t>
            </a:r>
            <a:r>
              <a:rPr lang="hr-HR" sz="2000" b="1" i="1" dirty="0" err="1">
                <a:solidFill>
                  <a:srgbClr val="0CA373"/>
                </a:solidFill>
              </a:rPr>
              <a:t>first</a:t>
            </a:r>
            <a:r>
              <a:rPr lang="hr-HR" sz="2000" b="1" i="1" dirty="0">
                <a:solidFill>
                  <a:srgbClr val="0CA373"/>
                </a:solidFill>
              </a:rPr>
              <a:t> </a:t>
            </a:r>
            <a:r>
              <a:rPr lang="hr-HR" sz="2000" b="1" i="1" dirty="0" err="1">
                <a:solidFill>
                  <a:srgbClr val="0CA373"/>
                </a:solidFill>
              </a:rPr>
              <a:t>step</a:t>
            </a:r>
            <a:r>
              <a:rPr lang="hr-HR" sz="2000" b="1" i="1" dirty="0">
                <a:solidFill>
                  <a:srgbClr val="0CA373"/>
                </a:solidFill>
              </a:rPr>
              <a:t> </a:t>
            </a:r>
            <a:r>
              <a:rPr lang="hr-HR" sz="2000" b="1" i="1" dirty="0" err="1">
                <a:solidFill>
                  <a:srgbClr val="0CA373"/>
                </a:solidFill>
              </a:rPr>
              <a:t>towards</a:t>
            </a:r>
            <a:r>
              <a:rPr lang="hr-HR" sz="2000" b="1" i="1" dirty="0">
                <a:solidFill>
                  <a:srgbClr val="0CA373"/>
                </a:solidFill>
              </a:rPr>
              <a:t> personal </a:t>
            </a:r>
            <a:r>
              <a:rPr lang="hr-HR" sz="2000" b="1" i="1" dirty="0" err="1">
                <a:solidFill>
                  <a:srgbClr val="0CA373"/>
                </a:solidFill>
              </a:rPr>
              <a:t>growth</a:t>
            </a:r>
            <a:r>
              <a:rPr lang="hr-HR" sz="2000" b="1" i="1" dirty="0">
                <a:solidFill>
                  <a:srgbClr val="0CA373"/>
                </a:solidFill>
              </a:rPr>
              <a:t> </a:t>
            </a:r>
            <a:r>
              <a:rPr lang="hr-HR" sz="2000" b="1" i="1" dirty="0" err="1">
                <a:solidFill>
                  <a:srgbClr val="0CA373"/>
                </a:solidFill>
              </a:rPr>
              <a:t>and</a:t>
            </a:r>
            <a:r>
              <a:rPr lang="hr-HR" sz="2000" b="1" i="1" dirty="0">
                <a:solidFill>
                  <a:srgbClr val="0CA373"/>
                </a:solidFill>
              </a:rPr>
              <a:t> </a:t>
            </a:r>
            <a:r>
              <a:rPr lang="hr-HR" sz="2000" b="1" i="1" dirty="0" err="1">
                <a:solidFill>
                  <a:srgbClr val="0CA373"/>
                </a:solidFill>
              </a:rPr>
              <a:t>happiness</a:t>
            </a:r>
            <a:endParaRPr lang="en-GB" sz="2000" b="1" i="1" dirty="0">
              <a:solidFill>
                <a:srgbClr val="0CA373"/>
              </a:solidFill>
            </a:endParaRPr>
          </a:p>
        </p:txBody>
      </p:sp>
      <p:sp>
        <p:nvSpPr>
          <p:cNvPr id="12" name="CuadroTexto 11"/>
          <p:cNvSpPr txBox="1"/>
          <p:nvPr/>
        </p:nvSpPr>
        <p:spPr>
          <a:xfrm>
            <a:off x="1669501" y="3059436"/>
            <a:ext cx="8156616" cy="400110"/>
          </a:xfrm>
          <a:prstGeom prst="rect">
            <a:avLst/>
          </a:prstGeom>
          <a:noFill/>
        </p:spPr>
        <p:txBody>
          <a:bodyPr wrap="square" rtlCol="0">
            <a:spAutoFit/>
          </a:bodyPr>
          <a:lstStyle/>
          <a:p>
            <a:r>
              <a:rPr lang="hr-HR" sz="2000" b="1" i="1" dirty="0" err="1">
                <a:solidFill>
                  <a:srgbClr val="0CA373"/>
                </a:solidFill>
              </a:rPr>
              <a:t>Being</a:t>
            </a:r>
            <a:r>
              <a:rPr lang="hr-HR" sz="2000" b="1" i="1" dirty="0">
                <a:solidFill>
                  <a:srgbClr val="0CA373"/>
                </a:solidFill>
              </a:rPr>
              <a:t> </a:t>
            </a:r>
            <a:r>
              <a:rPr lang="hr-HR" sz="2000" b="1" i="1" dirty="0" err="1">
                <a:solidFill>
                  <a:srgbClr val="0CA373"/>
                </a:solidFill>
              </a:rPr>
              <a:t>self-aware</a:t>
            </a:r>
            <a:r>
              <a:rPr lang="hr-HR" sz="2000" b="1" i="1" dirty="0">
                <a:solidFill>
                  <a:srgbClr val="0CA373"/>
                </a:solidFill>
              </a:rPr>
              <a:t> </a:t>
            </a:r>
            <a:r>
              <a:rPr lang="hr-HR" sz="2000" b="1" i="1" dirty="0" err="1">
                <a:solidFill>
                  <a:srgbClr val="0CA373"/>
                </a:solidFill>
              </a:rPr>
              <a:t>helps</a:t>
            </a:r>
            <a:r>
              <a:rPr lang="hr-HR" sz="2000" b="1" i="1" dirty="0">
                <a:solidFill>
                  <a:srgbClr val="0CA373"/>
                </a:solidFill>
              </a:rPr>
              <a:t> </a:t>
            </a:r>
            <a:r>
              <a:rPr lang="hr-HR" sz="2000" b="1" i="1" dirty="0" err="1">
                <a:solidFill>
                  <a:srgbClr val="0CA373"/>
                </a:solidFill>
              </a:rPr>
              <a:t>us</a:t>
            </a:r>
            <a:r>
              <a:rPr lang="hr-HR" sz="2000" b="1" i="1" dirty="0">
                <a:solidFill>
                  <a:srgbClr val="0CA373"/>
                </a:solidFill>
              </a:rPr>
              <a:t> to </a:t>
            </a:r>
            <a:r>
              <a:rPr lang="hr-HR" sz="2000" b="1" i="1" dirty="0" err="1">
                <a:solidFill>
                  <a:srgbClr val="0CA373"/>
                </a:solidFill>
              </a:rPr>
              <a:t>combat</a:t>
            </a:r>
            <a:r>
              <a:rPr lang="hr-HR" sz="2000" b="1" i="1" dirty="0">
                <a:solidFill>
                  <a:srgbClr val="0CA373"/>
                </a:solidFill>
              </a:rPr>
              <a:t> </a:t>
            </a:r>
            <a:r>
              <a:rPr lang="hr-HR" sz="2000" b="1" i="1" dirty="0" err="1">
                <a:solidFill>
                  <a:srgbClr val="0CA373"/>
                </a:solidFill>
              </a:rPr>
              <a:t>different</a:t>
            </a:r>
            <a:r>
              <a:rPr lang="hr-HR" sz="2000" b="1" i="1" dirty="0">
                <a:solidFill>
                  <a:srgbClr val="0CA373"/>
                </a:solidFill>
              </a:rPr>
              <a:t> </a:t>
            </a:r>
            <a:r>
              <a:rPr lang="hr-HR" sz="2000" b="1" i="1" dirty="0" err="1">
                <a:solidFill>
                  <a:srgbClr val="0CA373"/>
                </a:solidFill>
              </a:rPr>
              <a:t>challenges</a:t>
            </a:r>
            <a:r>
              <a:rPr lang="hr-HR" sz="2000" b="1" i="1" dirty="0">
                <a:solidFill>
                  <a:srgbClr val="0CA373"/>
                </a:solidFill>
              </a:rPr>
              <a:t> </a:t>
            </a:r>
            <a:r>
              <a:rPr lang="hr-HR" sz="2000" b="1" i="1" dirty="0" err="1">
                <a:solidFill>
                  <a:srgbClr val="0CA373"/>
                </a:solidFill>
              </a:rPr>
              <a:t>life</a:t>
            </a:r>
            <a:r>
              <a:rPr lang="hr-HR" sz="2000" b="1" i="1" dirty="0">
                <a:solidFill>
                  <a:srgbClr val="0CA373"/>
                </a:solidFill>
              </a:rPr>
              <a:t> </a:t>
            </a:r>
            <a:r>
              <a:rPr lang="hr-HR" sz="2000" b="1" i="1" dirty="0" err="1">
                <a:solidFill>
                  <a:srgbClr val="0CA373"/>
                </a:solidFill>
              </a:rPr>
              <a:t>throws</a:t>
            </a:r>
            <a:r>
              <a:rPr lang="hr-HR" sz="2000" b="1" i="1" dirty="0">
                <a:solidFill>
                  <a:srgbClr val="0CA373"/>
                </a:solidFill>
              </a:rPr>
              <a:t> on </a:t>
            </a:r>
            <a:r>
              <a:rPr lang="hr-HR" sz="2000" b="1" i="1" dirty="0" err="1">
                <a:solidFill>
                  <a:srgbClr val="0CA373"/>
                </a:solidFill>
              </a:rPr>
              <a:t>us</a:t>
            </a:r>
            <a:endParaRPr lang="en-US" sz="2000" b="1" i="1" dirty="0">
              <a:solidFill>
                <a:srgbClr val="0CA373"/>
              </a:solidFill>
            </a:endParaRPr>
          </a:p>
        </p:txBody>
      </p:sp>
      <p:sp>
        <p:nvSpPr>
          <p:cNvPr id="13" name="CuadroTexto 12"/>
          <p:cNvSpPr txBox="1"/>
          <p:nvPr/>
        </p:nvSpPr>
        <p:spPr>
          <a:xfrm>
            <a:off x="1659885" y="3813593"/>
            <a:ext cx="7838686" cy="400110"/>
          </a:xfrm>
          <a:prstGeom prst="rect">
            <a:avLst/>
          </a:prstGeom>
          <a:noFill/>
        </p:spPr>
        <p:txBody>
          <a:bodyPr wrap="square" rtlCol="0">
            <a:spAutoFit/>
          </a:bodyPr>
          <a:lstStyle/>
          <a:p>
            <a:r>
              <a:rPr lang="hr-HR" sz="2000" b="1" i="1" dirty="0" err="1">
                <a:solidFill>
                  <a:srgbClr val="0CA373"/>
                </a:solidFill>
              </a:rPr>
              <a:t>Self-awareness</a:t>
            </a:r>
            <a:r>
              <a:rPr lang="hr-HR" sz="2000" b="1" i="1" dirty="0">
                <a:solidFill>
                  <a:srgbClr val="0CA373"/>
                </a:solidFill>
              </a:rPr>
              <a:t> </a:t>
            </a:r>
            <a:r>
              <a:rPr lang="hr-HR" sz="2000" b="1" i="1" dirty="0" err="1">
                <a:solidFill>
                  <a:srgbClr val="0CA373"/>
                </a:solidFill>
              </a:rPr>
              <a:t>requires</a:t>
            </a:r>
            <a:r>
              <a:rPr lang="hr-HR" sz="2000" b="1" i="1" dirty="0">
                <a:solidFill>
                  <a:srgbClr val="0CA373"/>
                </a:solidFill>
              </a:rPr>
              <a:t> </a:t>
            </a:r>
            <a:r>
              <a:rPr lang="hr-HR" sz="2000" b="1" i="1" dirty="0" err="1">
                <a:solidFill>
                  <a:srgbClr val="0CA373"/>
                </a:solidFill>
              </a:rPr>
              <a:t>continuous</a:t>
            </a:r>
            <a:r>
              <a:rPr lang="hr-HR" sz="2000" b="1" i="1" dirty="0">
                <a:solidFill>
                  <a:srgbClr val="0CA373"/>
                </a:solidFill>
              </a:rPr>
              <a:t> </a:t>
            </a:r>
            <a:r>
              <a:rPr lang="hr-HR" sz="2000" b="1" i="1" dirty="0" err="1">
                <a:solidFill>
                  <a:srgbClr val="0CA373"/>
                </a:solidFill>
              </a:rPr>
              <a:t>exploration</a:t>
            </a:r>
            <a:r>
              <a:rPr lang="hr-HR" sz="2000" b="1" i="1" dirty="0">
                <a:solidFill>
                  <a:srgbClr val="0CA373"/>
                </a:solidFill>
              </a:rPr>
              <a:t> of </a:t>
            </a:r>
            <a:r>
              <a:rPr lang="hr-HR" sz="2000" b="1" i="1" dirty="0" err="1">
                <a:solidFill>
                  <a:srgbClr val="0CA373"/>
                </a:solidFill>
              </a:rPr>
              <a:t>ourselves</a:t>
            </a:r>
            <a:endParaRPr lang="en-US" sz="2000" b="1" i="1" dirty="0">
              <a:solidFill>
                <a:srgbClr val="0CA373"/>
              </a:solidFill>
            </a:endParaRPr>
          </a:p>
        </p:txBody>
      </p:sp>
      <p:sp>
        <p:nvSpPr>
          <p:cNvPr id="14" name="CuadroTexto 13"/>
          <p:cNvSpPr txBox="1"/>
          <p:nvPr/>
        </p:nvSpPr>
        <p:spPr>
          <a:xfrm>
            <a:off x="1632803" y="4523665"/>
            <a:ext cx="8081565" cy="707886"/>
          </a:xfrm>
          <a:prstGeom prst="rect">
            <a:avLst/>
          </a:prstGeom>
          <a:noFill/>
        </p:spPr>
        <p:txBody>
          <a:bodyPr wrap="square" rtlCol="0">
            <a:spAutoFit/>
          </a:bodyPr>
          <a:lstStyle/>
          <a:p>
            <a:r>
              <a:rPr lang="hr-HR" sz="2000" b="1" i="1" dirty="0" err="1">
                <a:solidFill>
                  <a:srgbClr val="0CA373"/>
                </a:solidFill>
              </a:rPr>
              <a:t>Self-leadership</a:t>
            </a:r>
            <a:r>
              <a:rPr lang="hr-HR" sz="2000" b="1" i="1" dirty="0">
                <a:solidFill>
                  <a:srgbClr val="0CA373"/>
                </a:solidFill>
              </a:rPr>
              <a:t> </a:t>
            </a:r>
            <a:r>
              <a:rPr lang="hr-HR" sz="2000" b="1" i="1" dirty="0" err="1">
                <a:solidFill>
                  <a:srgbClr val="0CA373"/>
                </a:solidFill>
              </a:rPr>
              <a:t>helps</a:t>
            </a:r>
            <a:r>
              <a:rPr lang="hr-HR" sz="2000" b="1" i="1" dirty="0">
                <a:solidFill>
                  <a:srgbClr val="0CA373"/>
                </a:solidFill>
              </a:rPr>
              <a:t> </a:t>
            </a:r>
            <a:r>
              <a:rPr lang="hr-HR" sz="2000" b="1" i="1" dirty="0" err="1">
                <a:solidFill>
                  <a:srgbClr val="0CA373"/>
                </a:solidFill>
              </a:rPr>
              <a:t>us</a:t>
            </a:r>
            <a:r>
              <a:rPr lang="hr-HR" sz="2000" b="1" i="1" dirty="0">
                <a:solidFill>
                  <a:srgbClr val="0CA373"/>
                </a:solidFill>
              </a:rPr>
              <a:t> </a:t>
            </a:r>
            <a:r>
              <a:rPr lang="hr-HR" sz="2000" b="1" i="1" dirty="0" err="1">
                <a:solidFill>
                  <a:srgbClr val="0CA373"/>
                </a:solidFill>
              </a:rPr>
              <a:t>not</a:t>
            </a:r>
            <a:r>
              <a:rPr lang="hr-HR" sz="2000" b="1" i="1" dirty="0">
                <a:solidFill>
                  <a:srgbClr val="0CA373"/>
                </a:solidFill>
              </a:rPr>
              <a:t> </a:t>
            </a:r>
            <a:r>
              <a:rPr lang="hr-HR" sz="2000" b="1" i="1" dirty="0" err="1">
                <a:solidFill>
                  <a:srgbClr val="0CA373"/>
                </a:solidFill>
              </a:rPr>
              <a:t>only</a:t>
            </a:r>
            <a:r>
              <a:rPr lang="hr-HR" sz="2000" b="1" i="1" dirty="0">
                <a:solidFill>
                  <a:srgbClr val="0CA373"/>
                </a:solidFill>
              </a:rPr>
              <a:t> to </a:t>
            </a:r>
            <a:r>
              <a:rPr lang="hr-HR" sz="2000" b="1" i="1" dirty="0" err="1">
                <a:solidFill>
                  <a:srgbClr val="0CA373"/>
                </a:solidFill>
              </a:rPr>
              <a:t>better</a:t>
            </a:r>
            <a:r>
              <a:rPr lang="hr-HR" sz="2000" b="1" i="1" dirty="0">
                <a:solidFill>
                  <a:srgbClr val="0CA373"/>
                </a:solidFill>
              </a:rPr>
              <a:t> </a:t>
            </a:r>
            <a:r>
              <a:rPr lang="hr-HR" sz="2000" b="1" i="1" dirty="0" err="1">
                <a:solidFill>
                  <a:srgbClr val="0CA373"/>
                </a:solidFill>
              </a:rPr>
              <a:t>manage</a:t>
            </a:r>
            <a:r>
              <a:rPr lang="hr-HR" sz="2000" b="1" i="1" dirty="0">
                <a:solidFill>
                  <a:srgbClr val="0CA373"/>
                </a:solidFill>
              </a:rPr>
              <a:t> </a:t>
            </a:r>
            <a:r>
              <a:rPr lang="hr-HR" sz="2000" b="1" i="1" dirty="0" err="1">
                <a:solidFill>
                  <a:srgbClr val="0CA373"/>
                </a:solidFill>
              </a:rPr>
              <a:t>ourselves</a:t>
            </a:r>
            <a:r>
              <a:rPr lang="hr-HR" sz="2000" b="1" i="1" dirty="0">
                <a:solidFill>
                  <a:srgbClr val="0CA373"/>
                </a:solidFill>
              </a:rPr>
              <a:t> but </a:t>
            </a:r>
            <a:r>
              <a:rPr lang="hr-HR" sz="2000" b="1" i="1" dirty="0" err="1">
                <a:solidFill>
                  <a:srgbClr val="0CA373"/>
                </a:solidFill>
              </a:rPr>
              <a:t>also</a:t>
            </a:r>
            <a:r>
              <a:rPr lang="hr-HR" sz="2000" b="1" i="1" dirty="0">
                <a:solidFill>
                  <a:srgbClr val="0CA373"/>
                </a:solidFill>
              </a:rPr>
              <a:t> to </a:t>
            </a:r>
            <a:r>
              <a:rPr lang="hr-HR" sz="2000" b="1" i="1" dirty="0" err="1">
                <a:solidFill>
                  <a:srgbClr val="0CA373"/>
                </a:solidFill>
              </a:rPr>
              <a:t>be</a:t>
            </a:r>
            <a:r>
              <a:rPr lang="hr-HR" sz="2000" b="1" i="1" dirty="0">
                <a:solidFill>
                  <a:srgbClr val="0CA373"/>
                </a:solidFill>
              </a:rPr>
              <a:t> </a:t>
            </a:r>
            <a:r>
              <a:rPr lang="hr-HR" sz="2000" b="1" i="1" dirty="0" err="1">
                <a:solidFill>
                  <a:srgbClr val="0CA373"/>
                </a:solidFill>
              </a:rPr>
              <a:t>better</a:t>
            </a:r>
            <a:r>
              <a:rPr lang="hr-HR" sz="2000" b="1" i="1" dirty="0">
                <a:solidFill>
                  <a:srgbClr val="0CA373"/>
                </a:solidFill>
              </a:rPr>
              <a:t> leader to </a:t>
            </a:r>
            <a:r>
              <a:rPr lang="hr-HR" sz="2000" b="1" i="1" dirty="0" err="1">
                <a:solidFill>
                  <a:srgbClr val="0CA373"/>
                </a:solidFill>
              </a:rPr>
              <a:t>others</a:t>
            </a:r>
            <a:r>
              <a:rPr lang="hr-HR" sz="2000" b="1" i="1" dirty="0">
                <a:solidFill>
                  <a:srgbClr val="0CA373"/>
                </a:solidFill>
              </a:rPr>
              <a:t> </a:t>
            </a:r>
            <a:endParaRPr lang="en-US" sz="2000" b="1" i="1" dirty="0">
              <a:solidFill>
                <a:srgbClr val="0CA373"/>
              </a:solidFill>
            </a:endParaRP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3883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prstClr val="black"/>
                </a:solidFill>
                <a:latin typeface="Calibri Light" panose="020F0302020204030204"/>
                <a:ea typeface="Tahoma" panose="020B0604030504040204" pitchFamily="34" charset="0"/>
                <a:cs typeface="Tahoma" panose="020B0604030504040204" pitchFamily="34" charset="0"/>
              </a:rPr>
              <a:t>Assessment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239610" cy="1754326"/>
          </a:xfrm>
          <a:prstGeom prst="rect">
            <a:avLst/>
          </a:prstGeom>
          <a:noFill/>
        </p:spPr>
        <p:txBody>
          <a:bodyPr wrap="square" rtlCol="0">
            <a:spAutoFit/>
          </a:bodyPr>
          <a:lstStyle/>
          <a:p>
            <a:pPr marL="342900" indent="-342900">
              <a:buFontTx/>
              <a:buAutoNum type="arabicPeriod"/>
            </a:pPr>
            <a:r>
              <a:rPr lang="hr-HR" b="1" dirty="0" err="1">
                <a:solidFill>
                  <a:prstClr val="black"/>
                </a:solidFill>
              </a:rPr>
              <a:t>Knowing</a:t>
            </a:r>
            <a:r>
              <a:rPr lang="hr-HR" b="1" dirty="0">
                <a:solidFill>
                  <a:prstClr val="black"/>
                </a:solidFill>
              </a:rPr>
              <a:t> </a:t>
            </a:r>
            <a:r>
              <a:rPr lang="hr-HR" b="1" dirty="0" err="1">
                <a:solidFill>
                  <a:prstClr val="black"/>
                </a:solidFill>
              </a:rPr>
              <a:t>inner</a:t>
            </a:r>
            <a:r>
              <a:rPr lang="hr-HR" b="1" dirty="0">
                <a:solidFill>
                  <a:prstClr val="black"/>
                </a:solidFill>
              </a:rPr>
              <a:t> </a:t>
            </a:r>
            <a:r>
              <a:rPr lang="hr-HR" b="1" dirty="0" err="1">
                <a:solidFill>
                  <a:prstClr val="black"/>
                </a:solidFill>
              </a:rPr>
              <a:t>self</a:t>
            </a:r>
            <a:r>
              <a:rPr lang="hr-HR" b="1" dirty="0">
                <a:solidFill>
                  <a:prstClr val="black"/>
                </a:solidFill>
              </a:rPr>
              <a:t> </a:t>
            </a:r>
            <a:r>
              <a:rPr lang="hr-HR" b="1" dirty="0" err="1">
                <a:solidFill>
                  <a:prstClr val="black"/>
                </a:solidFill>
              </a:rPr>
              <a:t>matters</a:t>
            </a:r>
            <a:r>
              <a:rPr lang="hr-HR" b="1" dirty="0">
                <a:solidFill>
                  <a:prstClr val="black"/>
                </a:solidFill>
              </a:rPr>
              <a:t> for</a:t>
            </a:r>
            <a:r>
              <a:rPr lang="en-GB" b="1" dirty="0">
                <a:solidFill>
                  <a:prstClr val="black"/>
                </a:solidFill>
              </a:rPr>
              <a:t>:</a:t>
            </a:r>
            <a:endParaRPr lang="en-GB" dirty="0">
              <a:solidFill>
                <a:prstClr val="black"/>
              </a:solidFill>
            </a:endParaRPr>
          </a:p>
          <a:p>
            <a:pPr marL="271463" indent="-271463"/>
            <a:r>
              <a:rPr lang="en-GB" dirty="0">
                <a:solidFill>
                  <a:prstClr val="black"/>
                </a:solidFill>
              </a:rPr>
              <a:t>a.- </a:t>
            </a:r>
            <a:r>
              <a:rPr lang="hr-HR" dirty="0"/>
              <a:t>To </a:t>
            </a:r>
            <a:r>
              <a:rPr lang="hr-HR" dirty="0" err="1"/>
              <a:t>combat</a:t>
            </a:r>
            <a:r>
              <a:rPr lang="hr-HR" dirty="0"/>
              <a:t> </a:t>
            </a:r>
            <a:r>
              <a:rPr lang="hr-HR" dirty="0" err="1"/>
              <a:t>anxiety</a:t>
            </a:r>
            <a:r>
              <a:rPr lang="hr-HR" dirty="0"/>
              <a:t>, </a:t>
            </a:r>
            <a:r>
              <a:rPr lang="hr-HR" dirty="0" err="1"/>
              <a:t>stress</a:t>
            </a:r>
            <a:r>
              <a:rPr lang="hr-HR" dirty="0"/>
              <a:t> </a:t>
            </a:r>
            <a:r>
              <a:rPr lang="hr-HR" dirty="0" err="1"/>
              <a:t>and</a:t>
            </a:r>
            <a:r>
              <a:rPr lang="hr-HR" dirty="0"/>
              <a:t> </a:t>
            </a:r>
            <a:r>
              <a:rPr lang="hr-HR" dirty="0" err="1"/>
              <a:t>depression</a:t>
            </a:r>
            <a:endParaRPr lang="en-GB" dirty="0"/>
          </a:p>
          <a:p>
            <a:pPr marL="271463" indent="-271463"/>
            <a:r>
              <a:rPr lang="en-GB" dirty="0"/>
              <a:t>b.- </a:t>
            </a:r>
            <a:r>
              <a:rPr lang="hr-HR" dirty="0"/>
              <a:t>To </a:t>
            </a:r>
            <a:r>
              <a:rPr lang="hr-HR" dirty="0" err="1"/>
              <a:t>better</a:t>
            </a:r>
            <a:r>
              <a:rPr lang="hr-HR" dirty="0"/>
              <a:t> </a:t>
            </a:r>
            <a:r>
              <a:rPr lang="hr-HR" dirty="0" err="1"/>
              <a:t>combat</a:t>
            </a:r>
            <a:r>
              <a:rPr lang="hr-HR" dirty="0"/>
              <a:t> </a:t>
            </a:r>
            <a:r>
              <a:rPr lang="hr-HR" dirty="0" err="1"/>
              <a:t>challenges</a:t>
            </a:r>
            <a:endParaRPr lang="en-GB" dirty="0"/>
          </a:p>
          <a:p>
            <a:pPr marL="271463" indent="-271463"/>
            <a:r>
              <a:rPr lang="en-GB" dirty="0"/>
              <a:t>c.- </a:t>
            </a:r>
            <a:r>
              <a:rPr lang="hr-HR" dirty="0"/>
              <a:t>All of </a:t>
            </a:r>
            <a:r>
              <a:rPr lang="hr-HR" dirty="0" err="1"/>
              <a:t>above</a:t>
            </a:r>
            <a:endParaRPr lang="en-GB"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4203279" y="1859298"/>
            <a:ext cx="2991729" cy="1200329"/>
          </a:xfrm>
          <a:prstGeom prst="rect">
            <a:avLst/>
          </a:prstGeom>
          <a:noFill/>
        </p:spPr>
        <p:txBody>
          <a:bodyPr wrap="square" rtlCol="0">
            <a:spAutoFit/>
          </a:bodyPr>
          <a:lstStyle/>
          <a:p>
            <a:r>
              <a:rPr lang="es-ES" b="1" dirty="0">
                <a:solidFill>
                  <a:prstClr val="black"/>
                </a:solidFill>
              </a:rPr>
              <a:t>2. </a:t>
            </a:r>
            <a:r>
              <a:rPr lang="hr-HR" b="1" dirty="0" err="1">
                <a:solidFill>
                  <a:prstClr val="black"/>
                </a:solidFill>
              </a:rPr>
              <a:t>Being</a:t>
            </a:r>
            <a:r>
              <a:rPr lang="hr-HR" b="1" dirty="0">
                <a:solidFill>
                  <a:prstClr val="black"/>
                </a:solidFill>
              </a:rPr>
              <a:t> </a:t>
            </a:r>
            <a:r>
              <a:rPr lang="hr-HR" b="1" dirty="0" err="1">
                <a:solidFill>
                  <a:prstClr val="black"/>
                </a:solidFill>
              </a:rPr>
              <a:t>self-aware</a:t>
            </a:r>
            <a:r>
              <a:rPr lang="hr-HR" b="1" dirty="0">
                <a:solidFill>
                  <a:prstClr val="black"/>
                </a:solidFill>
              </a:rPr>
              <a:t> </a:t>
            </a:r>
            <a:r>
              <a:rPr lang="hr-HR" b="1" dirty="0" err="1">
                <a:solidFill>
                  <a:prstClr val="black"/>
                </a:solidFill>
              </a:rPr>
              <a:t>helps</a:t>
            </a:r>
            <a:endParaRPr lang="es-ES" dirty="0">
              <a:solidFill>
                <a:prstClr val="black"/>
              </a:solidFill>
            </a:endParaRPr>
          </a:p>
          <a:p>
            <a:r>
              <a:rPr lang="es-ES" dirty="0">
                <a:solidFill>
                  <a:prstClr val="black"/>
                </a:solidFill>
              </a:rPr>
              <a:t>a.- </a:t>
            </a:r>
            <a:r>
              <a:rPr lang="hr-HR" dirty="0" err="1">
                <a:solidFill>
                  <a:prstClr val="black"/>
                </a:solidFill>
              </a:rPr>
              <a:t>emotion</a:t>
            </a:r>
            <a:r>
              <a:rPr lang="hr-HR" dirty="0">
                <a:solidFill>
                  <a:prstClr val="black"/>
                </a:solidFill>
              </a:rPr>
              <a:t> </a:t>
            </a:r>
            <a:r>
              <a:rPr lang="hr-HR" dirty="0" err="1">
                <a:solidFill>
                  <a:prstClr val="black"/>
                </a:solidFill>
              </a:rPr>
              <a:t>control</a:t>
            </a:r>
            <a:endParaRPr lang="hr-HR" dirty="0">
              <a:solidFill>
                <a:prstClr val="black"/>
              </a:solidFill>
            </a:endParaRPr>
          </a:p>
          <a:p>
            <a:pPr marL="271463" indent="-271463"/>
            <a:r>
              <a:rPr lang="es-ES" dirty="0">
                <a:solidFill>
                  <a:prstClr val="black"/>
                </a:solidFill>
              </a:rPr>
              <a:t>b.- </a:t>
            </a:r>
            <a:r>
              <a:rPr lang="hr-HR" dirty="0">
                <a:solidFill>
                  <a:prstClr val="black"/>
                </a:solidFill>
              </a:rPr>
              <a:t>sleeping </a:t>
            </a:r>
            <a:r>
              <a:rPr lang="hr-HR" dirty="0" err="1">
                <a:solidFill>
                  <a:prstClr val="black"/>
                </a:solidFill>
              </a:rPr>
              <a:t>disorder</a:t>
            </a:r>
            <a:endParaRPr lang="hr-HR" dirty="0">
              <a:solidFill>
                <a:prstClr val="black"/>
              </a:solidFill>
            </a:endParaRPr>
          </a:p>
          <a:p>
            <a:pPr marL="271463" indent="-271463"/>
            <a:r>
              <a:rPr lang="es-ES" dirty="0"/>
              <a:t>c.- </a:t>
            </a:r>
            <a:r>
              <a:rPr lang="hr-HR" dirty="0" err="1"/>
              <a:t>does</a:t>
            </a:r>
            <a:r>
              <a:rPr lang="hr-HR" dirty="0"/>
              <a:t> </a:t>
            </a:r>
            <a:r>
              <a:rPr lang="hr-HR" dirty="0" err="1"/>
              <a:t>not</a:t>
            </a:r>
            <a:r>
              <a:rPr lang="hr-HR" dirty="0"/>
              <a:t> </a:t>
            </a:r>
            <a:r>
              <a:rPr lang="hr-HR" dirty="0" err="1"/>
              <a:t>help</a:t>
            </a:r>
            <a:r>
              <a:rPr lang="hr-HR" dirty="0"/>
              <a:t> at </a:t>
            </a:r>
            <a:r>
              <a:rPr lang="hr-HR" dirty="0" err="1"/>
              <a:t>all</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722580" y="1859298"/>
            <a:ext cx="3592765" cy="1477328"/>
          </a:xfrm>
          <a:prstGeom prst="rect">
            <a:avLst/>
          </a:prstGeom>
          <a:noFill/>
        </p:spPr>
        <p:txBody>
          <a:bodyPr wrap="square" rtlCol="0">
            <a:spAutoFit/>
          </a:bodyPr>
          <a:lstStyle/>
          <a:p>
            <a:r>
              <a:rPr lang="es-ES" b="1" dirty="0">
                <a:solidFill>
                  <a:prstClr val="black"/>
                </a:solidFill>
              </a:rPr>
              <a:t>3. </a:t>
            </a:r>
            <a:r>
              <a:rPr lang="hr-HR" b="1" dirty="0" err="1">
                <a:solidFill>
                  <a:prstClr val="black"/>
                </a:solidFill>
              </a:rPr>
              <a:t>Following</a:t>
            </a:r>
            <a:r>
              <a:rPr lang="hr-HR" b="1" dirty="0">
                <a:solidFill>
                  <a:prstClr val="black"/>
                </a:solidFill>
              </a:rPr>
              <a:t> </a:t>
            </a:r>
            <a:r>
              <a:rPr lang="hr-HR" b="1" dirty="0" err="1">
                <a:solidFill>
                  <a:prstClr val="black"/>
                </a:solidFill>
              </a:rPr>
              <a:t>types</a:t>
            </a:r>
            <a:r>
              <a:rPr lang="hr-HR" b="1" dirty="0">
                <a:solidFill>
                  <a:prstClr val="black"/>
                </a:solidFill>
              </a:rPr>
              <a:t> of </a:t>
            </a:r>
            <a:r>
              <a:rPr lang="hr-HR" b="1" dirty="0" err="1">
                <a:solidFill>
                  <a:prstClr val="black"/>
                </a:solidFill>
              </a:rPr>
              <a:t>self-awareness</a:t>
            </a:r>
            <a:r>
              <a:rPr lang="hr-HR" b="1" dirty="0">
                <a:solidFill>
                  <a:prstClr val="black"/>
                </a:solidFill>
              </a:rPr>
              <a:t> </a:t>
            </a:r>
            <a:r>
              <a:rPr lang="hr-HR" b="1" dirty="0" err="1">
                <a:solidFill>
                  <a:prstClr val="black"/>
                </a:solidFill>
              </a:rPr>
              <a:t>exist</a:t>
            </a:r>
            <a:r>
              <a:rPr lang="hr-HR" b="1" dirty="0">
                <a:solidFill>
                  <a:prstClr val="black"/>
                </a:solidFill>
              </a:rPr>
              <a:t>:</a:t>
            </a:r>
            <a:endParaRPr lang="en-GB" b="1" dirty="0">
              <a:solidFill>
                <a:prstClr val="black"/>
              </a:solidFill>
            </a:endParaRPr>
          </a:p>
          <a:p>
            <a:pPr marL="271463" indent="-271463">
              <a:tabLst>
                <a:tab pos="271463" algn="l"/>
              </a:tabLst>
            </a:pPr>
            <a:r>
              <a:rPr lang="en-GB" dirty="0">
                <a:solidFill>
                  <a:prstClr val="black"/>
                </a:solidFill>
              </a:rPr>
              <a:t>a.</a:t>
            </a:r>
            <a:r>
              <a:rPr lang="en-GB" dirty="0"/>
              <a:t>-</a:t>
            </a:r>
            <a:r>
              <a:rPr lang="hr-HR" dirty="0"/>
              <a:t> </a:t>
            </a:r>
            <a:r>
              <a:rPr lang="hr-HR" dirty="0" err="1"/>
              <a:t>internal</a:t>
            </a:r>
            <a:endParaRPr lang="hr-HR" dirty="0"/>
          </a:p>
          <a:p>
            <a:pPr marL="271463" indent="-271463">
              <a:tabLst>
                <a:tab pos="271463" algn="l"/>
              </a:tabLst>
            </a:pPr>
            <a:r>
              <a:rPr lang="hr-HR" dirty="0"/>
              <a:t>b.</a:t>
            </a:r>
            <a:r>
              <a:rPr lang="en-GB" dirty="0">
                <a:solidFill>
                  <a:prstClr val="black"/>
                </a:solidFill>
              </a:rPr>
              <a:t>- </a:t>
            </a:r>
            <a:r>
              <a:rPr lang="hr-HR" dirty="0" err="1">
                <a:solidFill>
                  <a:prstClr val="black"/>
                </a:solidFill>
              </a:rPr>
              <a:t>external</a:t>
            </a:r>
            <a:endParaRPr lang="hr-HR" dirty="0"/>
          </a:p>
          <a:p>
            <a:pPr marL="271463" indent="-271463">
              <a:tabLst>
                <a:tab pos="271463" algn="l"/>
              </a:tabLst>
            </a:pPr>
            <a:r>
              <a:rPr lang="hr-HR" dirty="0">
                <a:solidFill>
                  <a:prstClr val="black"/>
                </a:solidFill>
              </a:rPr>
              <a:t>c.- </a:t>
            </a:r>
            <a:r>
              <a:rPr lang="hr-HR" dirty="0" err="1"/>
              <a:t>mixed</a:t>
            </a:r>
            <a:endParaRPr lang="hr-HR"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2387426" y="4155376"/>
            <a:ext cx="3139615" cy="1477328"/>
          </a:xfrm>
          <a:prstGeom prst="rect">
            <a:avLst/>
          </a:prstGeom>
          <a:noFill/>
        </p:spPr>
        <p:txBody>
          <a:bodyPr wrap="square" rtlCol="0">
            <a:spAutoFit/>
          </a:bodyPr>
          <a:lstStyle/>
          <a:p>
            <a:r>
              <a:rPr lang="en-GB" b="1" dirty="0">
                <a:solidFill>
                  <a:prstClr val="black"/>
                </a:solidFill>
              </a:rPr>
              <a:t>4. </a:t>
            </a:r>
            <a:r>
              <a:rPr lang="hr-HR" b="1" dirty="0" err="1">
                <a:solidFill>
                  <a:prstClr val="black"/>
                </a:solidFill>
              </a:rPr>
              <a:t>Following</a:t>
            </a:r>
            <a:r>
              <a:rPr lang="hr-HR" b="1" dirty="0">
                <a:solidFill>
                  <a:prstClr val="black"/>
                </a:solidFill>
              </a:rPr>
              <a:t> </a:t>
            </a:r>
            <a:r>
              <a:rPr lang="hr-HR" b="1" dirty="0" err="1">
                <a:solidFill>
                  <a:prstClr val="black"/>
                </a:solidFill>
              </a:rPr>
              <a:t>practices</a:t>
            </a:r>
            <a:r>
              <a:rPr lang="hr-HR" b="1" dirty="0">
                <a:solidFill>
                  <a:prstClr val="black"/>
                </a:solidFill>
              </a:rPr>
              <a:t> are </a:t>
            </a:r>
            <a:r>
              <a:rPr lang="hr-HR" b="1" dirty="0" err="1">
                <a:solidFill>
                  <a:prstClr val="black"/>
                </a:solidFill>
              </a:rPr>
              <a:t>not</a:t>
            </a:r>
            <a:r>
              <a:rPr lang="hr-HR" b="1" dirty="0">
                <a:solidFill>
                  <a:prstClr val="black"/>
                </a:solidFill>
              </a:rPr>
              <a:t> </a:t>
            </a:r>
            <a:r>
              <a:rPr lang="hr-HR" b="1" dirty="0" err="1">
                <a:solidFill>
                  <a:prstClr val="black"/>
                </a:solidFill>
              </a:rPr>
              <a:t>relevant</a:t>
            </a:r>
            <a:r>
              <a:rPr lang="hr-HR" b="1" dirty="0">
                <a:solidFill>
                  <a:prstClr val="black"/>
                </a:solidFill>
              </a:rPr>
              <a:t> for </a:t>
            </a:r>
            <a:r>
              <a:rPr lang="hr-HR" b="1" dirty="0" err="1">
                <a:solidFill>
                  <a:prstClr val="black"/>
                </a:solidFill>
              </a:rPr>
              <a:t>self-awareness</a:t>
            </a:r>
            <a:r>
              <a:rPr lang="en-GB" b="1" dirty="0">
                <a:solidFill>
                  <a:prstClr val="black"/>
                </a:solidFill>
              </a:rPr>
              <a:t>:</a:t>
            </a:r>
            <a:endParaRPr lang="en-GB" dirty="0">
              <a:solidFill>
                <a:prstClr val="black"/>
              </a:solidFill>
            </a:endParaRPr>
          </a:p>
          <a:p>
            <a:r>
              <a:rPr lang="en-GB" dirty="0">
                <a:solidFill>
                  <a:prstClr val="black"/>
                </a:solidFill>
              </a:rPr>
              <a:t>a.- </a:t>
            </a:r>
            <a:r>
              <a:rPr lang="hr-HR" dirty="0" err="1">
                <a:solidFill>
                  <a:prstClr val="black"/>
                </a:solidFill>
              </a:rPr>
              <a:t>mindfulness</a:t>
            </a:r>
            <a:endParaRPr lang="en-GB" dirty="0">
              <a:solidFill>
                <a:prstClr val="black"/>
              </a:solidFill>
            </a:endParaRPr>
          </a:p>
          <a:p>
            <a:pPr marL="271463" indent="-271463"/>
            <a:r>
              <a:rPr lang="en-GB" dirty="0">
                <a:solidFill>
                  <a:prstClr val="black"/>
                </a:solidFill>
              </a:rPr>
              <a:t>b.- </a:t>
            </a:r>
            <a:r>
              <a:rPr lang="hr-HR" dirty="0" err="1">
                <a:solidFill>
                  <a:prstClr val="black"/>
                </a:solidFill>
              </a:rPr>
              <a:t>cooking</a:t>
            </a:r>
            <a:endParaRPr lang="hr-HR" dirty="0">
              <a:solidFill>
                <a:prstClr val="black"/>
              </a:solidFill>
            </a:endParaRPr>
          </a:p>
          <a:p>
            <a:r>
              <a:rPr lang="en-GB" dirty="0"/>
              <a:t>c.- </a:t>
            </a:r>
            <a:r>
              <a:rPr lang="hr-HR" dirty="0"/>
              <a:t>car </a:t>
            </a:r>
            <a:r>
              <a:rPr lang="hr-HR" dirty="0" err="1"/>
              <a:t>driving</a:t>
            </a:r>
            <a:endParaRPr lang="en-GB"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6246865" y="4155376"/>
            <a:ext cx="3592765" cy="1477328"/>
          </a:xfrm>
          <a:prstGeom prst="rect">
            <a:avLst/>
          </a:prstGeom>
          <a:noFill/>
        </p:spPr>
        <p:txBody>
          <a:bodyPr wrap="square" rtlCol="0">
            <a:spAutoFit/>
          </a:bodyPr>
          <a:lstStyle/>
          <a:p>
            <a:r>
              <a:rPr lang="en-GB" b="1" dirty="0">
                <a:solidFill>
                  <a:prstClr val="black"/>
                </a:solidFill>
              </a:rPr>
              <a:t>5. </a:t>
            </a:r>
            <a:r>
              <a:rPr lang="hr-HR" b="1" dirty="0" err="1">
                <a:solidFill>
                  <a:prstClr val="black"/>
                </a:solidFill>
              </a:rPr>
              <a:t>Self-leadership</a:t>
            </a:r>
            <a:r>
              <a:rPr lang="hr-HR" b="1" dirty="0">
                <a:solidFill>
                  <a:prstClr val="black"/>
                </a:solidFill>
              </a:rPr>
              <a:t> </a:t>
            </a:r>
            <a:r>
              <a:rPr lang="hr-HR" b="1" dirty="0" err="1">
                <a:solidFill>
                  <a:prstClr val="black"/>
                </a:solidFill>
              </a:rPr>
              <a:t>and</a:t>
            </a:r>
            <a:r>
              <a:rPr lang="hr-HR" b="1" dirty="0">
                <a:solidFill>
                  <a:prstClr val="black"/>
                </a:solidFill>
              </a:rPr>
              <a:t> </a:t>
            </a:r>
            <a:r>
              <a:rPr lang="hr-HR" b="1" dirty="0" err="1">
                <a:solidFill>
                  <a:prstClr val="black"/>
                </a:solidFill>
              </a:rPr>
              <a:t>self-awareness</a:t>
            </a:r>
            <a:r>
              <a:rPr lang="hr-HR" b="1" dirty="0">
                <a:solidFill>
                  <a:prstClr val="black"/>
                </a:solidFill>
              </a:rPr>
              <a:t> are:</a:t>
            </a:r>
            <a:endParaRPr lang="en-GB" b="1" dirty="0">
              <a:solidFill>
                <a:prstClr val="black"/>
              </a:solidFill>
            </a:endParaRPr>
          </a:p>
          <a:p>
            <a:pPr marL="271463" indent="-271463"/>
            <a:r>
              <a:rPr lang="hr-HR" dirty="0">
                <a:solidFill>
                  <a:prstClr val="black"/>
                </a:solidFill>
              </a:rPr>
              <a:t>a.- </a:t>
            </a:r>
            <a:r>
              <a:rPr lang="hr-HR" dirty="0" err="1">
                <a:solidFill>
                  <a:prstClr val="black"/>
                </a:solidFill>
              </a:rPr>
              <a:t>positively</a:t>
            </a:r>
            <a:r>
              <a:rPr lang="hr-HR" dirty="0">
                <a:solidFill>
                  <a:prstClr val="black"/>
                </a:solidFill>
              </a:rPr>
              <a:t> </a:t>
            </a:r>
            <a:r>
              <a:rPr lang="hr-HR" dirty="0" err="1">
                <a:solidFill>
                  <a:prstClr val="black"/>
                </a:solidFill>
              </a:rPr>
              <a:t>related</a:t>
            </a:r>
            <a:endParaRPr lang="hr-HR" dirty="0">
              <a:solidFill>
                <a:prstClr val="black"/>
              </a:solidFill>
            </a:endParaRPr>
          </a:p>
          <a:p>
            <a:pPr marL="271463" indent="-271463"/>
            <a:r>
              <a:rPr lang="hr-HR" dirty="0"/>
              <a:t>b.- </a:t>
            </a:r>
            <a:r>
              <a:rPr lang="hr-HR" dirty="0" err="1"/>
              <a:t>unrelated</a:t>
            </a:r>
            <a:endParaRPr lang="hr-HR" dirty="0"/>
          </a:p>
          <a:p>
            <a:pPr marL="271463" indent="-271463"/>
            <a:r>
              <a:rPr lang="hr-HR" dirty="0"/>
              <a:t>c</a:t>
            </a:r>
            <a:r>
              <a:rPr lang="en-GB" dirty="0"/>
              <a:t>.- </a:t>
            </a:r>
            <a:r>
              <a:rPr lang="hr-HR" dirty="0" err="1"/>
              <a:t>negatively</a:t>
            </a:r>
            <a:r>
              <a:rPr lang="hr-HR" dirty="0"/>
              <a:t> </a:t>
            </a:r>
            <a:r>
              <a:rPr lang="hr-HR" dirty="0" err="1"/>
              <a:t>related</a:t>
            </a:r>
            <a:endParaRPr lang="en-GB" dirty="0"/>
          </a:p>
        </p:txBody>
      </p:sp>
    </p:spTree>
    <p:extLst>
      <p:ext uri="{BB962C8B-B14F-4D97-AF65-F5344CB8AC3E}">
        <p14:creationId xmlns:p14="http://schemas.microsoft.com/office/powerpoint/2010/main" val="2346018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GB" sz="4800" kern="0" spc="-150" dirty="0">
                <a:solidFill>
                  <a:schemeClr val="tx1"/>
                </a:solidFill>
                <a:latin typeface="+mj-lt"/>
                <a:ea typeface="Tahoma" panose="020B0604030504040204" pitchFamily="34" charset="0"/>
                <a:cs typeface="Tahoma" panose="020B0604030504040204" pitchFamily="34" charset="0"/>
              </a:rPr>
              <a:t>Self Leadership and Self Awareness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a:t>
            </a:r>
            <a:r>
              <a:rPr lang="hr-HR" sz="2200" spc="50" dirty="0">
                <a:latin typeface="+mj-lt"/>
                <a:cs typeface="Tahoma"/>
              </a:rPr>
              <a:t>OURCES</a:t>
            </a:r>
            <a:endParaRPr lang="en-GB" sz="2200" dirty="0">
              <a:latin typeface="+mj-lt"/>
              <a:cs typeface="Tahoma"/>
            </a:endParaRPr>
          </a:p>
        </p:txBody>
      </p:sp>
      <p:sp>
        <p:nvSpPr>
          <p:cNvPr id="4" name="Rectángulo 3"/>
          <p:cNvSpPr/>
          <p:nvPr/>
        </p:nvSpPr>
        <p:spPr>
          <a:xfrm>
            <a:off x="377556" y="2416147"/>
            <a:ext cx="11459453" cy="3693319"/>
          </a:xfrm>
          <a:prstGeom prst="rect">
            <a:avLst/>
          </a:prstGeom>
        </p:spPr>
        <p:txBody>
          <a:bodyPr wrap="square">
            <a:spAutoFit/>
          </a:bodyPr>
          <a:lstStyle/>
          <a:p>
            <a:pPr marL="342900" indent="-342900" algn="just">
              <a:buFont typeface="Symbol" panose="05050102010706020507" pitchFamily="18" charset="2"/>
              <a:buChar char=""/>
            </a:pPr>
            <a:r>
              <a:rPr lang="en-GB" dirty="0"/>
              <a:t>Du Plessis, M. (2019). Positive self-leadership: A framework for professional leadership development. In L. E. Van Zyl &amp; S. Rothman, Sr. (Eds.), </a:t>
            </a:r>
            <a:r>
              <a:rPr lang="en-GB" i="1" dirty="0"/>
              <a:t>Theoretical approaches to multi-cultural positive psychological interventions</a:t>
            </a:r>
            <a:r>
              <a:rPr lang="en-GB" dirty="0"/>
              <a:t> (p. 450). Springer International Publishing.</a:t>
            </a:r>
          </a:p>
          <a:p>
            <a:pPr marL="342900" indent="-342900" algn="just">
              <a:buFont typeface="Symbol" panose="05050102010706020507" pitchFamily="18" charset="2"/>
              <a:buChar char=""/>
            </a:pPr>
            <a:r>
              <a:rPr lang="en-GB" dirty="0">
                <a:hlinkClick r:id="rId2"/>
              </a:rPr>
              <a:t>https://pooja.coach/self-awareness/whats-self-awareness-how-does-it-lead-to-success/</a:t>
            </a:r>
            <a:endParaRPr lang="en-GB" dirty="0"/>
          </a:p>
          <a:p>
            <a:pPr marL="342900" indent="-342900" algn="just">
              <a:buFont typeface="Symbol" panose="05050102010706020507" pitchFamily="18" charset="2"/>
              <a:buChar char=""/>
            </a:pPr>
            <a:r>
              <a:rPr lang="en-GB" dirty="0"/>
              <a:t>Duval, S. and </a:t>
            </a:r>
            <a:r>
              <a:rPr lang="en-GB" dirty="0" err="1"/>
              <a:t>Wicklund</a:t>
            </a:r>
            <a:r>
              <a:rPr lang="en-GB" dirty="0"/>
              <a:t>, R.A. (1972). A theory of objective self-awareness. Academic Press</a:t>
            </a:r>
          </a:p>
          <a:p>
            <a:pPr marL="342900" indent="-342900" algn="just">
              <a:buFont typeface="Symbol" panose="05050102010706020507" pitchFamily="18" charset="2"/>
              <a:buChar char=""/>
            </a:pPr>
            <a:r>
              <a:rPr lang="en-GB" dirty="0" err="1"/>
              <a:t>Eurich</a:t>
            </a:r>
            <a:r>
              <a:rPr lang="en-GB" dirty="0"/>
              <a:t>, T. (2018). What Self-Awareness Really Is (and how to Cultivate It). </a:t>
            </a:r>
            <a:r>
              <a:rPr lang="en-GB" dirty="0" err="1"/>
              <a:t>Harward</a:t>
            </a:r>
            <a:r>
              <a:rPr lang="en-GB" dirty="0"/>
              <a:t> Business Review. </a:t>
            </a:r>
          </a:p>
          <a:p>
            <a:pPr marL="342900" indent="-342900" algn="just">
              <a:buFont typeface="Symbol" panose="05050102010706020507" pitchFamily="18" charset="2"/>
              <a:buChar char=""/>
            </a:pPr>
            <a:r>
              <a:rPr lang="en-GB" dirty="0"/>
              <a:t>Betz, M. (2021). Why self-awareness is the key skill for growth, health, and happiness. </a:t>
            </a:r>
            <a:r>
              <a:rPr lang="en-GB" dirty="0" err="1"/>
              <a:t>betterup.com</a:t>
            </a:r>
            <a:r>
              <a:rPr lang="en-GB" dirty="0"/>
              <a:t> </a:t>
            </a:r>
          </a:p>
          <a:p>
            <a:pPr marL="342900" indent="-342900" algn="just">
              <a:buFont typeface="Symbol" panose="05050102010706020507" pitchFamily="18" charset="2"/>
              <a:buChar char=""/>
            </a:pPr>
            <a:r>
              <a:rPr lang="en-GB" dirty="0">
                <a:hlinkClick r:id="rId3"/>
              </a:rPr>
              <a:t>https://myquestionlife.com/examples-of-self-awareness-in-everyday-life/</a:t>
            </a:r>
            <a:endParaRPr lang="en-GB" dirty="0"/>
          </a:p>
          <a:p>
            <a:pPr marL="342900" indent="-342900" algn="just">
              <a:buFont typeface="Symbol" panose="05050102010706020507" pitchFamily="18" charset="2"/>
              <a:buChar char=""/>
            </a:pPr>
            <a:r>
              <a:rPr lang="en-GB" dirty="0">
                <a:hlinkClick r:id="rId4"/>
              </a:rPr>
              <a:t>https://www.businessnewsdaily.com/6097-self-awareness-in-leadership.html</a:t>
            </a:r>
            <a:endParaRPr lang="en-GB" dirty="0"/>
          </a:p>
          <a:p>
            <a:pPr marL="342900" indent="-342900" algn="just">
              <a:buFont typeface="Symbol" panose="05050102010706020507" pitchFamily="18" charset="2"/>
              <a:buChar char=""/>
            </a:pPr>
            <a:r>
              <a:rPr lang="en-GB" dirty="0">
                <a:hlinkClick r:id="rId5"/>
              </a:rPr>
              <a:t>https://www.selfawareness.org.uk/news/understanding-the-johari-window-model</a:t>
            </a:r>
            <a:endParaRPr lang="en-GB" dirty="0"/>
          </a:p>
          <a:p>
            <a:pPr marL="342900" indent="-342900" algn="just">
              <a:buFont typeface="Symbol" panose="05050102010706020507" pitchFamily="18" charset="2"/>
              <a:buChar char=""/>
            </a:pPr>
            <a:r>
              <a:rPr lang="en-GB" dirty="0">
                <a:hlinkClick r:id="rId6"/>
              </a:rPr>
              <a:t>https://warwick.ac.uk/services/wss/topics/selfawareness/</a:t>
            </a:r>
            <a:r>
              <a:rPr lang="en-GB" dirty="0"/>
              <a:t> </a:t>
            </a:r>
          </a:p>
          <a:p>
            <a:pPr marL="342900" indent="-342900" algn="just">
              <a:buFont typeface="Symbol" panose="05050102010706020507" pitchFamily="18" charset="2"/>
              <a:buChar char=""/>
            </a:pPr>
            <a:r>
              <a:rPr lang="en-GB" dirty="0">
                <a:hlinkClick r:id="rId7"/>
              </a:rPr>
              <a:t>https://medium.com/@dzigarmi/the-importance-of-self-leadership-and-how-to-leverage-it-to-improve-organizational-leadership-f32ffb64938c</a:t>
            </a:r>
            <a:endParaRPr lang="en-GB" dirty="0"/>
          </a:p>
        </p:txBody>
      </p:sp>
    </p:spTree>
    <p:extLst>
      <p:ext uri="{BB962C8B-B14F-4D97-AF65-F5344CB8AC3E}">
        <p14:creationId xmlns:p14="http://schemas.microsoft.com/office/powerpoint/2010/main" val="183175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43420"/>
            <a:ext cx="7091830" cy="369332"/>
          </a:xfrm>
          <a:prstGeom prst="rect">
            <a:avLst/>
          </a:prstGeom>
          <a:noFill/>
        </p:spPr>
        <p:txBody>
          <a:bodyPr wrap="square" rtlCol="0">
            <a:spAutoFit/>
          </a:bodyPr>
          <a:lstStyle/>
          <a:p>
            <a:r>
              <a:rPr lang="en-US" b="1" dirty="0">
                <a:solidFill>
                  <a:srgbClr val="0CA373"/>
                </a:solidFill>
              </a:rPr>
              <a:t>Explain the concepts of self-awareness and self-leadership</a:t>
            </a:r>
          </a:p>
        </p:txBody>
      </p:sp>
      <p:sp>
        <p:nvSpPr>
          <p:cNvPr id="12" name="CuadroTexto 11"/>
          <p:cNvSpPr txBox="1"/>
          <p:nvPr/>
        </p:nvSpPr>
        <p:spPr>
          <a:xfrm>
            <a:off x="1615183" y="3553579"/>
            <a:ext cx="6613392" cy="646331"/>
          </a:xfrm>
          <a:prstGeom prst="rect">
            <a:avLst/>
          </a:prstGeom>
          <a:noFill/>
        </p:spPr>
        <p:txBody>
          <a:bodyPr wrap="square" rtlCol="0">
            <a:spAutoFit/>
          </a:bodyPr>
          <a:lstStyle/>
          <a:p>
            <a:r>
              <a:rPr lang="en-US" b="1" dirty="0">
                <a:solidFill>
                  <a:srgbClr val="0CA373"/>
                </a:solidFill>
              </a:rPr>
              <a:t>Discuss the gains from growing self-leadership and self-awareness in business and in crises</a:t>
            </a:r>
          </a:p>
        </p:txBody>
      </p:sp>
      <p:sp>
        <p:nvSpPr>
          <p:cNvPr id="13" name="CuadroTexto 12"/>
          <p:cNvSpPr txBox="1"/>
          <p:nvPr/>
        </p:nvSpPr>
        <p:spPr>
          <a:xfrm>
            <a:off x="1605565" y="4284373"/>
            <a:ext cx="7208651" cy="646331"/>
          </a:xfrm>
          <a:prstGeom prst="rect">
            <a:avLst/>
          </a:prstGeom>
          <a:noFill/>
        </p:spPr>
        <p:txBody>
          <a:bodyPr wrap="square" rtlCol="0">
            <a:spAutoFit/>
          </a:bodyPr>
          <a:lstStyle/>
          <a:p>
            <a:r>
              <a:rPr lang="hr-HR" b="1" dirty="0">
                <a:solidFill>
                  <a:srgbClr val="0CA373"/>
                </a:solidFill>
              </a:rPr>
              <a:t>Provide </a:t>
            </a:r>
            <a:r>
              <a:rPr lang="hr-HR" b="1" dirty="0" err="1">
                <a:solidFill>
                  <a:srgbClr val="0CA373"/>
                </a:solidFill>
              </a:rPr>
              <a:t>guidance</a:t>
            </a:r>
            <a:r>
              <a:rPr lang="hr-HR" b="1" dirty="0">
                <a:solidFill>
                  <a:srgbClr val="0CA373"/>
                </a:solidFill>
              </a:rPr>
              <a:t> on </a:t>
            </a:r>
            <a:r>
              <a:rPr lang="hr-HR" b="1" dirty="0" err="1">
                <a:solidFill>
                  <a:srgbClr val="0CA373"/>
                </a:solidFill>
              </a:rPr>
              <a:t>self-leadership</a:t>
            </a:r>
            <a:r>
              <a:rPr lang="hr-HR" b="1" dirty="0">
                <a:solidFill>
                  <a:srgbClr val="0CA373"/>
                </a:solidFill>
              </a:rPr>
              <a:t> </a:t>
            </a:r>
            <a:r>
              <a:rPr lang="hr-HR" b="1" dirty="0" err="1">
                <a:solidFill>
                  <a:srgbClr val="0CA373"/>
                </a:solidFill>
              </a:rPr>
              <a:t>and</a:t>
            </a:r>
            <a:r>
              <a:rPr lang="hr-HR" b="1" dirty="0">
                <a:solidFill>
                  <a:srgbClr val="0CA373"/>
                </a:solidFill>
              </a:rPr>
              <a:t> </a:t>
            </a:r>
            <a:r>
              <a:rPr lang="hr-HR" b="1" dirty="0" err="1">
                <a:solidFill>
                  <a:srgbClr val="0CA373"/>
                </a:solidFill>
              </a:rPr>
              <a:t>self-awareness</a:t>
            </a:r>
            <a:r>
              <a:rPr lang="hr-HR" b="1" dirty="0">
                <a:solidFill>
                  <a:srgbClr val="0CA373"/>
                </a:solidFill>
              </a:rPr>
              <a:t> development </a:t>
            </a:r>
            <a:r>
              <a:rPr lang="hr-HR" b="1" dirty="0" err="1">
                <a:solidFill>
                  <a:srgbClr val="0CA373"/>
                </a:solidFill>
              </a:rPr>
              <a:t>practices</a:t>
            </a:r>
            <a:endParaRPr lang="en-US" b="1" dirty="0">
              <a:solidFill>
                <a:srgbClr val="0CA373"/>
              </a:solidFill>
            </a:endParaRPr>
          </a:p>
        </p:txBody>
      </p:sp>
      <p:sp>
        <p:nvSpPr>
          <p:cNvPr id="17" name="object 2"/>
          <p:cNvSpPr txBox="1">
            <a:spLocks/>
          </p:cNvSpPr>
          <p:nvPr/>
        </p:nvSpPr>
        <p:spPr>
          <a:xfrm>
            <a:off x="814426" y="749231"/>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12" y="2186324"/>
            <a:ext cx="3316665" cy="342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6934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629722" y="2573541"/>
            <a:ext cx="7185135" cy="1569660"/>
          </a:xfrm>
          <a:prstGeom prst="rect">
            <a:avLst/>
          </a:prstGeom>
          <a:noFill/>
        </p:spPr>
        <p:txBody>
          <a:bodyPr wrap="square">
            <a:spAutoFit/>
          </a:bodyPr>
          <a:lstStyle/>
          <a:p>
            <a:r>
              <a:rPr lang="en-GB" sz="9600" b="1" spc="95" dirty="0">
                <a:solidFill>
                  <a:schemeClr val="bg1"/>
                </a:solidFill>
                <a:latin typeface="Roboto"/>
                <a:cs typeface="Roboto"/>
              </a:rPr>
              <a:t>Thank </a:t>
            </a:r>
            <a:r>
              <a:rPr lang="en-GB" sz="9600" b="1" spc="-50" dirty="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492801"/>
            <a:ext cx="5711070" cy="1362296"/>
          </a:xfrm>
          <a:prstGeom prst="rect">
            <a:avLst/>
          </a:prstGeom>
          <a:noFill/>
        </p:spPr>
        <p:txBody>
          <a:bodyPr wrap="square" rtlCol="0">
            <a:spAutoFit/>
          </a:bodyPr>
          <a:lstStyle/>
          <a:p>
            <a:pPr marL="457200" indent="-457200">
              <a:lnSpc>
                <a:spcPts val="2500"/>
              </a:lnSpc>
              <a:buFont typeface="+mj-lt"/>
              <a:buAutoNum type="arabicPeriod"/>
            </a:pPr>
            <a:r>
              <a:rPr lang="hr-HR" sz="2000" dirty="0" err="1">
                <a:solidFill>
                  <a:prstClr val="black"/>
                </a:solidFill>
                <a:ea typeface="Lato Light" panose="020F0502020204030203" pitchFamily="34" charset="0"/>
                <a:cs typeface="Abhaya Libre" panose="02000603000000000000" pitchFamily="2" charset="77"/>
              </a:rPr>
              <a:t>Importance</a:t>
            </a:r>
            <a:r>
              <a:rPr lang="hr-HR" sz="2000" dirty="0">
                <a:solidFill>
                  <a:prstClr val="black"/>
                </a:solidFill>
                <a:ea typeface="Lato Light" panose="020F0502020204030203" pitchFamily="34" charset="0"/>
                <a:cs typeface="Abhaya Libre" panose="02000603000000000000" pitchFamily="2" charset="77"/>
              </a:rPr>
              <a:t> of </a:t>
            </a:r>
            <a:r>
              <a:rPr lang="hr-HR" sz="2000" dirty="0" err="1">
                <a:solidFill>
                  <a:prstClr val="black"/>
                </a:solidFill>
                <a:ea typeface="Lato Light" panose="020F0502020204030203" pitchFamily="34" charset="0"/>
                <a:cs typeface="Abhaya Libre" panose="02000603000000000000" pitchFamily="2" charset="77"/>
              </a:rPr>
              <a:t>knowing</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inner</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you</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hr-HR" sz="2000" dirty="0" err="1">
                <a:solidFill>
                  <a:prstClr val="black"/>
                </a:solidFill>
                <a:ea typeface="Lato Light" panose="020F0502020204030203" pitchFamily="34" charset="0"/>
                <a:cs typeface="Abhaya Libre" panose="02000603000000000000" pitchFamily="2" charset="77"/>
              </a:rPr>
              <a:t>What</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is</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not</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self-leadership</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and</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self-awareness</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hr-HR" sz="2000" dirty="0" err="1">
                <a:solidFill>
                  <a:prstClr val="black"/>
                </a:solidFill>
                <a:ea typeface="Lato Light" panose="020F0502020204030203" pitchFamily="34" charset="0"/>
                <a:cs typeface="Abhaya Libre" panose="02000603000000000000" pitchFamily="2" charset="77"/>
              </a:rPr>
              <a:t>Cultivating</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self-awareness</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hr-HR" sz="2000" dirty="0" err="1">
                <a:solidFill>
                  <a:prstClr val="black"/>
                </a:solidFill>
                <a:ea typeface="Lato Light" panose="020F0502020204030203" pitchFamily="34" charset="0"/>
                <a:cs typeface="Abhaya Libre" panose="02000603000000000000" pitchFamily="2" charset="77"/>
              </a:rPr>
              <a:t>Cultivating</a:t>
            </a:r>
            <a:r>
              <a:rPr lang="hr-HR" sz="2000" dirty="0">
                <a:solidFill>
                  <a:prstClr val="black"/>
                </a:solidFill>
                <a:ea typeface="Lato Light" panose="020F0502020204030203" pitchFamily="34" charset="0"/>
                <a:cs typeface="Abhaya Libre" panose="02000603000000000000" pitchFamily="2" charset="77"/>
              </a:rPr>
              <a:t> </a:t>
            </a:r>
            <a:r>
              <a:rPr lang="hr-HR" sz="2000" dirty="0" err="1">
                <a:solidFill>
                  <a:prstClr val="black"/>
                </a:solidFill>
                <a:ea typeface="Lato Light" panose="020F0502020204030203" pitchFamily="34" charset="0"/>
                <a:cs typeface="Abhaya Libre" panose="02000603000000000000" pitchFamily="2" charset="77"/>
              </a:rPr>
              <a:t>self-leadership</a:t>
            </a:r>
            <a:endParaRPr lang="en-GB" sz="2000" dirty="0">
              <a:solidFill>
                <a:prstClr val="black"/>
              </a:solidFill>
              <a:ea typeface="Lato Light" panose="020F0502020204030203" pitchFamily="34" charset="0"/>
              <a:cs typeface="Abhaya Libre" panose="02000603000000000000" pitchFamily="2" charset="77"/>
            </a:endParaRPr>
          </a:p>
        </p:txBody>
      </p:sp>
      <p:sp>
        <p:nvSpPr>
          <p:cNvPr id="32" name="TextBox 31"/>
          <p:cNvSpPr txBox="1"/>
          <p:nvPr/>
        </p:nvSpPr>
        <p:spPr>
          <a:xfrm>
            <a:off x="2812820" y="2889728"/>
            <a:ext cx="6026380" cy="461665"/>
          </a:xfrm>
          <a:prstGeom prst="rect">
            <a:avLst/>
          </a:prstGeom>
          <a:noFill/>
        </p:spPr>
        <p:txBody>
          <a:bodyPr wrap="square" rtlCol="0">
            <a:spAutoFit/>
          </a:bodyPr>
          <a:lstStyle/>
          <a:p>
            <a:r>
              <a:rPr lang="hr-HR" sz="2400" dirty="0" err="1">
                <a:solidFill>
                  <a:srgbClr val="0CA373"/>
                </a:solidFill>
                <a:latin typeface="Oxygen"/>
                <a:ea typeface="Nunito Bold" charset="0"/>
                <a:cs typeface="Abhaya Libre SemiBold" panose="02000603000000000000" pitchFamily="2" charset="77"/>
              </a:rPr>
              <a:t>Unit</a:t>
            </a:r>
            <a:r>
              <a:rPr lang="hr-HR" sz="2400" dirty="0">
                <a:solidFill>
                  <a:srgbClr val="0CA373"/>
                </a:solidFill>
                <a:latin typeface="Oxygen"/>
                <a:ea typeface="Nunito Bold" charset="0"/>
                <a:cs typeface="Abhaya Libre SemiBold" panose="02000603000000000000" pitchFamily="2" charset="77"/>
              </a:rPr>
              <a:t> 2: </a:t>
            </a:r>
            <a:r>
              <a:rPr lang="hr-HR" sz="2400" dirty="0" err="1">
                <a:solidFill>
                  <a:srgbClr val="0CA373"/>
                </a:solidFill>
                <a:latin typeface="Oxygen"/>
                <a:ea typeface="Nunito Bold" charset="0"/>
                <a:cs typeface="Abhaya Libre SemiBold" panose="02000603000000000000" pitchFamily="2" charset="77"/>
              </a:rPr>
              <a:t>Self-leadership</a:t>
            </a:r>
            <a:r>
              <a:rPr lang="hr-HR" sz="2400" dirty="0">
                <a:solidFill>
                  <a:srgbClr val="0CA373"/>
                </a:solidFill>
                <a:latin typeface="Oxygen"/>
                <a:ea typeface="Nunito Bold" charset="0"/>
                <a:cs typeface="Abhaya Libre SemiBold" panose="02000603000000000000" pitchFamily="2" charset="77"/>
              </a:rPr>
              <a:t> </a:t>
            </a:r>
            <a:r>
              <a:rPr lang="hr-HR" sz="2400" dirty="0" err="1">
                <a:solidFill>
                  <a:srgbClr val="0CA373"/>
                </a:solidFill>
                <a:latin typeface="Oxygen"/>
                <a:ea typeface="Nunito Bold" charset="0"/>
                <a:cs typeface="Abhaya Libre SemiBold" panose="02000603000000000000" pitchFamily="2" charset="77"/>
              </a:rPr>
              <a:t>and</a:t>
            </a:r>
            <a:r>
              <a:rPr lang="hr-HR" sz="2400" dirty="0">
                <a:solidFill>
                  <a:srgbClr val="0CA373"/>
                </a:solidFill>
                <a:latin typeface="Oxygen"/>
                <a:ea typeface="Nunito Bold" charset="0"/>
                <a:cs typeface="Abhaya Libre SemiBold" panose="02000603000000000000" pitchFamily="2" charset="77"/>
              </a:rPr>
              <a:t> </a:t>
            </a:r>
            <a:r>
              <a:rPr lang="hr-HR" sz="2400" dirty="0" err="1">
                <a:solidFill>
                  <a:srgbClr val="0CA373"/>
                </a:solidFill>
                <a:latin typeface="Oxygen"/>
                <a:ea typeface="Nunito Bold" charset="0"/>
                <a:cs typeface="Abhaya Libre SemiBold" panose="02000603000000000000" pitchFamily="2" charset="77"/>
              </a:rPr>
              <a:t>self-awareness</a:t>
            </a:r>
            <a:endParaRPr lang="en-GB" sz="2400" dirty="0">
              <a:solidFill>
                <a:srgbClr val="0CA373"/>
              </a:solidFill>
              <a:latin typeface="Oxygen"/>
              <a:ea typeface="Nunito Bold" charset="0"/>
              <a:cs typeface="Abhaya Libre SemiBold" panose="02000603000000000000" pitchFamily="2" charset="77"/>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solidFill>
                  <a:prstClr val="black"/>
                </a:solidFill>
              </a:rPr>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effectLst>
                <a:outerShdw blurRad="38100" dist="12700" dir="5400000" rotWithShape="0">
                  <a:srgbClr val="000000">
                    <a:alpha val="50000"/>
                  </a:srgbClr>
                </a:outerShdw>
              </a:effectLst>
              <a:latin typeface="Oxygen" panose="02000503000000090004" pitchFamily="2" charset="77"/>
              <a:ea typeface="Gill Sans"/>
              <a:cs typeface="Abhaya Libre" panose="02000603000000000000" pitchFamily="2" charset="77"/>
              <a:sym typeface="Gill Sans"/>
            </a:endParaRPr>
          </a:p>
        </p:txBody>
      </p:sp>
    </p:spTree>
    <p:extLst>
      <p:ext uri="{BB962C8B-B14F-4D97-AF65-F5344CB8AC3E}">
        <p14:creationId xmlns:p14="http://schemas.microsoft.com/office/powerpoint/2010/main" val="122211612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hr-HR" sz="4800" kern="0" spc="-150" dirty="0" err="1">
                <a:solidFill>
                  <a:schemeClr val="tx1"/>
                </a:solidFill>
                <a:latin typeface="+mj-lt"/>
                <a:ea typeface="Tahoma" panose="020B0604030504040204" pitchFamily="34" charset="0"/>
                <a:cs typeface="Tahoma" panose="020B0604030504040204" pitchFamily="34" charset="0"/>
              </a:rPr>
              <a:t>Self</a:t>
            </a:r>
            <a:r>
              <a:rPr lang="hr-HR" sz="4800" kern="0" spc="-150" dirty="0">
                <a:solidFill>
                  <a:schemeClr val="tx1"/>
                </a:solidFill>
                <a:latin typeface="+mj-lt"/>
                <a:ea typeface="Tahoma" panose="020B0604030504040204" pitchFamily="34" charset="0"/>
                <a:cs typeface="Tahoma" panose="020B0604030504040204" pitchFamily="34" charset="0"/>
              </a:rPr>
              <a:t> </a:t>
            </a:r>
            <a:r>
              <a:rPr lang="hr-HR" sz="4800" kern="0" spc="-150" dirty="0" err="1">
                <a:solidFill>
                  <a:schemeClr val="tx1"/>
                </a:solidFill>
                <a:latin typeface="+mj-lt"/>
                <a:ea typeface="Tahoma" panose="020B0604030504040204" pitchFamily="34" charset="0"/>
                <a:cs typeface="Tahoma" panose="020B0604030504040204" pitchFamily="34" charset="0"/>
              </a:rPr>
              <a:t>leadership</a:t>
            </a:r>
            <a:r>
              <a:rPr lang="hr-HR" sz="4800" kern="0" spc="-150" dirty="0">
                <a:solidFill>
                  <a:schemeClr val="tx1"/>
                </a:solidFill>
                <a:latin typeface="+mj-lt"/>
                <a:ea typeface="Tahoma" panose="020B0604030504040204" pitchFamily="34" charset="0"/>
                <a:cs typeface="Tahoma" panose="020B0604030504040204" pitchFamily="34" charset="0"/>
              </a:rPr>
              <a:t> </a:t>
            </a:r>
            <a:r>
              <a:rPr lang="hr-HR" sz="4800" kern="0" spc="-150" dirty="0" err="1">
                <a:solidFill>
                  <a:schemeClr val="tx1"/>
                </a:solidFill>
                <a:latin typeface="+mj-lt"/>
                <a:ea typeface="Tahoma" panose="020B0604030504040204" pitchFamily="34" charset="0"/>
                <a:cs typeface="Tahoma" panose="020B0604030504040204" pitchFamily="34" charset="0"/>
              </a:rPr>
              <a:t>and</a:t>
            </a:r>
            <a:r>
              <a:rPr lang="hr-HR" sz="4800" kern="0" spc="-150" dirty="0">
                <a:solidFill>
                  <a:schemeClr val="tx1"/>
                </a:solidFill>
                <a:latin typeface="+mj-lt"/>
                <a:ea typeface="Tahoma" panose="020B0604030504040204" pitchFamily="34" charset="0"/>
                <a:cs typeface="Tahoma" panose="020B0604030504040204" pitchFamily="34" charset="0"/>
              </a:rPr>
              <a:t> </a:t>
            </a:r>
            <a:r>
              <a:rPr lang="hr-HR" sz="4800" kern="0" spc="-150" dirty="0" err="1">
                <a:solidFill>
                  <a:schemeClr val="tx1"/>
                </a:solidFill>
                <a:latin typeface="+mj-lt"/>
                <a:ea typeface="Tahoma" panose="020B0604030504040204" pitchFamily="34" charset="0"/>
                <a:cs typeface="Tahoma" panose="020B0604030504040204" pitchFamily="34" charset="0"/>
              </a:rPr>
              <a:t>self</a:t>
            </a:r>
            <a:r>
              <a:rPr lang="hr-HR" sz="4800" kern="0" spc="-150" dirty="0">
                <a:solidFill>
                  <a:schemeClr val="tx1"/>
                </a:solidFill>
                <a:latin typeface="+mj-lt"/>
                <a:ea typeface="Tahoma" panose="020B0604030504040204" pitchFamily="34" charset="0"/>
                <a:cs typeface="Tahoma" panose="020B0604030504040204" pitchFamily="34" charset="0"/>
              </a:rPr>
              <a:t> </a:t>
            </a:r>
            <a:r>
              <a:rPr lang="hr-HR" sz="4800" kern="0" spc="-150" dirty="0" err="1">
                <a:solidFill>
                  <a:schemeClr val="tx1"/>
                </a:solidFill>
                <a:latin typeface="+mj-lt"/>
                <a:ea typeface="Tahoma" panose="020B0604030504040204" pitchFamily="34" charset="0"/>
                <a:cs typeface="Tahoma" panose="020B0604030504040204" pitchFamily="34" charset="0"/>
              </a:rPr>
              <a:t>awareness</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4331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2.1.: </a:t>
            </a:r>
            <a:r>
              <a:rPr lang="hr-HR" sz="2200" spc="50" dirty="0" err="1">
                <a:latin typeface="+mj-lt"/>
                <a:cs typeface="Tahoma"/>
              </a:rPr>
              <a:t>The</a:t>
            </a:r>
            <a:r>
              <a:rPr lang="hr-HR" sz="2200" spc="50" dirty="0">
                <a:latin typeface="+mj-lt"/>
                <a:cs typeface="Tahoma"/>
              </a:rPr>
              <a:t> </a:t>
            </a:r>
            <a:r>
              <a:rPr lang="hr-HR" sz="2200" spc="50" dirty="0" err="1">
                <a:latin typeface="+mj-lt"/>
                <a:cs typeface="Tahoma"/>
              </a:rPr>
              <a:t>importance</a:t>
            </a:r>
            <a:r>
              <a:rPr lang="hr-HR" sz="2200" spc="50" dirty="0">
                <a:latin typeface="+mj-lt"/>
                <a:cs typeface="Tahoma"/>
              </a:rPr>
              <a:t> of </a:t>
            </a:r>
            <a:r>
              <a:rPr lang="hr-HR" sz="2200" spc="50" dirty="0" err="1">
                <a:latin typeface="+mj-lt"/>
                <a:cs typeface="Tahoma"/>
              </a:rPr>
              <a:t>knowing</a:t>
            </a:r>
            <a:r>
              <a:rPr lang="hr-HR" sz="2200" spc="50" dirty="0">
                <a:latin typeface="+mj-lt"/>
                <a:cs typeface="Tahoma"/>
              </a:rPr>
              <a:t> </a:t>
            </a:r>
            <a:r>
              <a:rPr lang="hr-HR" sz="2200" spc="50" dirty="0" err="1">
                <a:latin typeface="+mj-lt"/>
                <a:cs typeface="Tahoma"/>
              </a:rPr>
              <a:t>inner</a:t>
            </a:r>
            <a:r>
              <a:rPr lang="hr-HR" sz="2200" spc="50" dirty="0">
                <a:latin typeface="+mj-lt"/>
                <a:cs typeface="Tahoma"/>
              </a:rPr>
              <a:t> </a:t>
            </a:r>
            <a:r>
              <a:rPr lang="hr-HR" sz="2200" spc="50" dirty="0" err="1">
                <a:latin typeface="+mj-lt"/>
                <a:cs typeface="Tahoma"/>
              </a:rPr>
              <a:t>you</a:t>
            </a:r>
            <a:endParaRPr lang="en-GB" sz="2200" dirty="0">
              <a:latin typeface="+mj-lt"/>
              <a:cs typeface="Tahoma"/>
            </a:endParaRPr>
          </a:p>
        </p:txBody>
      </p:sp>
      <p:sp>
        <p:nvSpPr>
          <p:cNvPr id="4" name="Rectángulo 3"/>
          <p:cNvSpPr/>
          <p:nvPr/>
        </p:nvSpPr>
        <p:spPr>
          <a:xfrm>
            <a:off x="318565" y="2303926"/>
            <a:ext cx="11459453" cy="2862322"/>
          </a:xfrm>
          <a:prstGeom prst="rect">
            <a:avLst/>
          </a:prstGeom>
        </p:spPr>
        <p:txBody>
          <a:bodyPr wrap="square">
            <a:spAutoFit/>
          </a:bodyPr>
          <a:lstStyle/>
          <a:p>
            <a:pPr>
              <a:defRPr/>
            </a:pPr>
            <a:r>
              <a:rPr lang="hr-HR" altLang="es-ES" dirty="0" err="1">
                <a:latin typeface="Calibri" panose="020F0502020204030204" pitchFamily="34" charset="0"/>
                <a:cs typeface="Calibri" panose="020F0502020204030204" pitchFamily="34" charset="0"/>
              </a:rPr>
              <a:t>Rapid</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business</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environment</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strikes</a:t>
            </a:r>
            <a:r>
              <a:rPr lang="hr-HR" altLang="es-ES" dirty="0">
                <a:latin typeface="Calibri" panose="020F0502020204030204" pitchFamily="34" charset="0"/>
                <a:cs typeface="Calibri" panose="020F0502020204030204" pitchFamily="34" charset="0"/>
              </a:rPr>
              <a:t> at </a:t>
            </a:r>
            <a:r>
              <a:rPr lang="hr-HR" altLang="es-ES" dirty="0" err="1">
                <a:latin typeface="Calibri" panose="020F0502020204030204" pitchFamily="34" charset="0"/>
                <a:cs typeface="Calibri" panose="020F0502020204030204" pitchFamily="34" charset="0"/>
              </a:rPr>
              <a:t>the</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foundations</a:t>
            </a:r>
            <a:r>
              <a:rPr lang="hr-HR" altLang="es-ES" dirty="0">
                <a:latin typeface="Calibri" panose="020F0502020204030204" pitchFamily="34" charset="0"/>
                <a:cs typeface="Calibri" panose="020F0502020204030204" pitchFamily="34" charset="0"/>
              </a:rPr>
              <a:t> of </a:t>
            </a:r>
            <a:r>
              <a:rPr lang="hr-HR" altLang="es-ES" dirty="0" err="1">
                <a:latin typeface="Calibri" panose="020F0502020204030204" pitchFamily="34" charset="0"/>
                <a:cs typeface="Calibri" panose="020F0502020204030204" pitchFamily="34" charset="0"/>
              </a:rPr>
              <a:t>our</a:t>
            </a:r>
            <a:r>
              <a:rPr lang="hr-HR" altLang="es-ES" dirty="0">
                <a:latin typeface="Calibri" panose="020F0502020204030204" pitchFamily="34" charset="0"/>
                <a:cs typeface="Calibri" panose="020F0502020204030204" pitchFamily="34" charset="0"/>
              </a:rPr>
              <a:t> personal </a:t>
            </a:r>
            <a:r>
              <a:rPr lang="hr-HR" altLang="es-ES" dirty="0" err="1">
                <a:latin typeface="Calibri" panose="020F0502020204030204" pitchFamily="34" charset="0"/>
                <a:cs typeface="Calibri" panose="020F0502020204030204" pitchFamily="34" charset="0"/>
              </a:rPr>
              <a:t>and</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professional</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life</a:t>
            </a:r>
            <a:endParaRPr lang="en-US" altLang="es-ES" dirty="0">
              <a:latin typeface="Calibri" panose="020F0502020204030204" pitchFamily="34" charset="0"/>
              <a:cs typeface="Calibri" panose="020F0502020204030204" pitchFamily="34" charset="0"/>
            </a:endParaRPr>
          </a:p>
          <a:p>
            <a:pPr>
              <a:defRPr/>
            </a:pPr>
            <a:endParaRPr lang="hr-HR" altLang="es-ES" dirty="0">
              <a:latin typeface="Calibri" panose="020F0502020204030204" pitchFamily="34" charset="0"/>
              <a:cs typeface="Calibri" panose="020F0502020204030204" pitchFamily="34" charset="0"/>
            </a:endParaRPr>
          </a:p>
          <a:p>
            <a:pPr>
              <a:defRPr/>
            </a:pPr>
            <a:r>
              <a:rPr lang="hr-HR" altLang="es-ES" b="1" dirty="0" err="1">
                <a:solidFill>
                  <a:srgbClr val="0CA373"/>
                </a:solidFill>
                <a:latin typeface="Calibri" panose="020F0502020204030204" pitchFamily="34" charset="0"/>
                <a:cs typeface="Calibri" panose="020F0502020204030204" pitchFamily="34" charset="0"/>
              </a:rPr>
              <a:t>Self-awareness</a:t>
            </a:r>
            <a:r>
              <a:rPr lang="hr-HR" altLang="es-ES" b="1" dirty="0">
                <a:solidFill>
                  <a:srgbClr val="0CA373"/>
                </a:solidFill>
                <a:latin typeface="Calibri" panose="020F0502020204030204" pitchFamily="34" charset="0"/>
                <a:cs typeface="Calibri" panose="020F0502020204030204" pitchFamily="34" charset="0"/>
              </a:rPr>
              <a:t> </a:t>
            </a:r>
            <a:r>
              <a:rPr lang="hr-HR" altLang="es-ES" b="1" dirty="0" err="1">
                <a:solidFill>
                  <a:srgbClr val="0CA373"/>
                </a:solidFill>
                <a:latin typeface="Calibri" panose="020F0502020204030204" pitchFamily="34" charset="0"/>
                <a:cs typeface="Calibri" panose="020F0502020204030204" pitchFamily="34" charset="0"/>
              </a:rPr>
              <a:t>and</a:t>
            </a:r>
            <a:r>
              <a:rPr lang="hr-HR" altLang="es-ES" b="1" dirty="0">
                <a:solidFill>
                  <a:srgbClr val="0CA373"/>
                </a:solidFill>
                <a:latin typeface="Calibri" panose="020F0502020204030204" pitchFamily="34" charset="0"/>
                <a:cs typeface="Calibri" panose="020F0502020204030204" pitchFamily="34" charset="0"/>
              </a:rPr>
              <a:t> </a:t>
            </a:r>
            <a:r>
              <a:rPr lang="hr-HR" altLang="es-ES" b="1" dirty="0" err="1">
                <a:solidFill>
                  <a:srgbClr val="0CA373"/>
                </a:solidFill>
                <a:latin typeface="Calibri" panose="020F0502020204030204" pitchFamily="34" charset="0"/>
                <a:cs typeface="Calibri" panose="020F0502020204030204" pitchFamily="34" charset="0"/>
              </a:rPr>
              <a:t>self-leadership</a:t>
            </a:r>
            <a:endParaRPr lang="hr-HR" altLang="es-ES" b="1" dirty="0">
              <a:solidFill>
                <a:srgbClr val="0CA373"/>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dirty="0" err="1">
                <a:latin typeface="Calibri" panose="020F0502020204030204" pitchFamily="34" charset="0"/>
                <a:cs typeface="Calibri" panose="020F0502020204030204" pitchFamily="34" charset="0"/>
              </a:rPr>
              <a:t>Gaining</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importance</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in</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recent</a:t>
            </a:r>
            <a:r>
              <a:rPr lang="hr-HR" altLang="es-ES" dirty="0">
                <a:latin typeface="Calibri" panose="020F0502020204030204" pitchFamily="34" charset="0"/>
                <a:cs typeface="Calibri" panose="020F0502020204030204" pitchFamily="34" charset="0"/>
              </a:rPr>
              <a:t> management </a:t>
            </a:r>
            <a:r>
              <a:rPr lang="hr-HR" altLang="es-ES" dirty="0" err="1">
                <a:latin typeface="Calibri" panose="020F0502020204030204" pitchFamily="34" charset="0"/>
                <a:cs typeface="Calibri" panose="020F0502020204030204" pitchFamily="34" charset="0"/>
              </a:rPr>
              <a:t>debates</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and</a:t>
            </a:r>
            <a:r>
              <a:rPr lang="hr-HR" altLang="es-ES" dirty="0">
                <a:latin typeface="Calibri" panose="020F0502020204030204" pitchFamily="34" charset="0"/>
                <a:cs typeface="Calibri" panose="020F0502020204030204" pitchFamily="34" charset="0"/>
              </a:rPr>
              <a:t> literature</a:t>
            </a:r>
          </a:p>
          <a:p>
            <a:pPr marL="342900" indent="-342900">
              <a:buFont typeface="Arial" panose="020B0604020202020204" pitchFamily="34" charset="0"/>
              <a:buChar char="•"/>
              <a:defRPr/>
            </a:pPr>
            <a:r>
              <a:rPr lang="hr-HR" altLang="es-ES" dirty="0" err="1">
                <a:latin typeface="Calibri" panose="020F0502020204030204" pitchFamily="34" charset="0"/>
                <a:cs typeface="Calibri" panose="020F0502020204030204" pitchFamily="34" charset="0"/>
              </a:rPr>
              <a:t>Knowing</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inner</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you</a:t>
            </a:r>
            <a:r>
              <a:rPr lang="hr-HR" altLang="es-ES" dirty="0">
                <a:latin typeface="Calibri" panose="020F0502020204030204" pitchFamily="34" charset="0"/>
                <a:cs typeface="Calibri" panose="020F0502020204030204" pitchFamily="34" charset="0"/>
              </a:rPr>
              <a:t> as a </a:t>
            </a:r>
            <a:r>
              <a:rPr lang="hr-HR" altLang="es-ES" dirty="0" err="1">
                <a:latin typeface="Calibri" panose="020F0502020204030204" pitchFamily="34" charset="0"/>
                <a:cs typeface="Calibri" panose="020F0502020204030204" pitchFamily="34" charset="0"/>
              </a:rPr>
              <a:t>way</a:t>
            </a:r>
            <a:r>
              <a:rPr lang="hr-HR" altLang="es-ES" dirty="0">
                <a:latin typeface="Calibri" panose="020F0502020204030204" pitchFamily="34" charset="0"/>
                <a:cs typeface="Calibri" panose="020F0502020204030204" pitchFamily="34" charset="0"/>
              </a:rPr>
              <a:t> to </a:t>
            </a:r>
            <a:r>
              <a:rPr lang="hr-HR" altLang="es-ES" dirty="0" err="1">
                <a:latin typeface="Calibri" panose="020F0502020204030204" pitchFamily="34" charset="0"/>
                <a:cs typeface="Calibri" panose="020F0502020204030204" pitchFamily="34" charset="0"/>
              </a:rPr>
              <a:t>combat</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anxiety</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stress</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and</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depression</a:t>
            </a:r>
            <a:endParaRPr lang="hr-HR" altLang="es-ES"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dirty="0" err="1">
                <a:latin typeface="Calibri" panose="020F0502020204030204" pitchFamily="34" charset="0"/>
                <a:cs typeface="Calibri" panose="020F0502020204030204" pitchFamily="34" charset="0"/>
              </a:rPr>
              <a:t>Leads</a:t>
            </a:r>
            <a:r>
              <a:rPr lang="hr-HR" altLang="es-ES" dirty="0">
                <a:latin typeface="Calibri" panose="020F0502020204030204" pitchFamily="34" charset="0"/>
                <a:cs typeface="Calibri" panose="020F0502020204030204" pitchFamily="34" charset="0"/>
              </a:rPr>
              <a:t> to </a:t>
            </a:r>
            <a:r>
              <a:rPr lang="hr-HR" altLang="es-ES" dirty="0" err="1">
                <a:latin typeface="Calibri" panose="020F0502020204030204" pitchFamily="34" charset="0"/>
                <a:cs typeface="Calibri" panose="020F0502020204030204" pitchFamily="34" charset="0"/>
              </a:rPr>
              <a:t>higher</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job</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satisfaction</a:t>
            </a:r>
            <a:r>
              <a:rPr lang="hr-HR" altLang="es-ES" dirty="0">
                <a:latin typeface="Calibri" panose="020F0502020204030204" pitchFamily="34" charset="0"/>
                <a:cs typeface="Calibri" panose="020F0502020204030204" pitchFamily="34" charset="0"/>
              </a:rPr>
              <a:t>, personal </a:t>
            </a:r>
            <a:r>
              <a:rPr lang="hr-HR" altLang="es-ES" dirty="0" err="1">
                <a:latin typeface="Calibri" panose="020F0502020204030204" pitchFamily="34" charset="0"/>
                <a:cs typeface="Calibri" panose="020F0502020204030204" pitchFamily="34" charset="0"/>
              </a:rPr>
              <a:t>control</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happiness</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and</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growth</a:t>
            </a:r>
            <a:endParaRPr lang="hr-HR" altLang="es-ES"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dirty="0" err="1">
                <a:latin typeface="Calibri" panose="020F0502020204030204" pitchFamily="34" charset="0"/>
                <a:cs typeface="Calibri" panose="020F0502020204030204" pitchFamily="34" charset="0"/>
              </a:rPr>
              <a:t>Helps</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taking</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others</a:t>
            </a:r>
            <a:r>
              <a:rPr lang="hr-HR" altLang="es-ES" dirty="0">
                <a:latin typeface="Calibri" panose="020F0502020204030204" pitchFamily="34" charset="0"/>
                <a:cs typeface="Calibri" panose="020F0502020204030204" pitchFamily="34" charset="0"/>
              </a:rPr>
              <a:t>’ </a:t>
            </a:r>
            <a:r>
              <a:rPr lang="hr-HR" altLang="es-ES" dirty="0" err="1">
                <a:latin typeface="Calibri" panose="020F0502020204030204" pitchFamily="34" charset="0"/>
                <a:cs typeface="Calibri" panose="020F0502020204030204" pitchFamily="34" charset="0"/>
              </a:rPr>
              <a:t>perspectives</a:t>
            </a:r>
            <a:endParaRPr lang="en-GB" altLang="es-ES"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839134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hr-HR" sz="4800" kern="0" spc="-150" dirty="0" err="1">
                <a:solidFill>
                  <a:schemeClr val="tx1"/>
                </a:solidFill>
                <a:latin typeface="+mj-lt"/>
                <a:ea typeface="Tahoma" panose="020B0604030504040204" pitchFamily="34" charset="0"/>
                <a:cs typeface="Tahoma" panose="020B0604030504040204" pitchFamily="34" charset="0"/>
              </a:rPr>
              <a:t>Self</a:t>
            </a:r>
            <a:r>
              <a:rPr lang="hr-HR" sz="4800" kern="0" spc="-150" dirty="0">
                <a:solidFill>
                  <a:schemeClr val="tx1"/>
                </a:solidFill>
                <a:latin typeface="+mj-lt"/>
                <a:ea typeface="Tahoma" panose="020B0604030504040204" pitchFamily="34" charset="0"/>
                <a:cs typeface="Tahoma" panose="020B0604030504040204" pitchFamily="34" charset="0"/>
              </a:rPr>
              <a:t> </a:t>
            </a:r>
            <a:r>
              <a:rPr lang="hr-HR" sz="4800" kern="0" spc="-150" dirty="0" err="1">
                <a:solidFill>
                  <a:schemeClr val="tx1"/>
                </a:solidFill>
                <a:latin typeface="+mj-lt"/>
                <a:ea typeface="Tahoma" panose="020B0604030504040204" pitchFamily="34" charset="0"/>
                <a:cs typeface="Tahoma" panose="020B0604030504040204" pitchFamily="34" charset="0"/>
              </a:rPr>
              <a:t>leadership</a:t>
            </a:r>
            <a:r>
              <a:rPr lang="hr-HR" sz="4800" kern="0" spc="-150" dirty="0">
                <a:solidFill>
                  <a:schemeClr val="tx1"/>
                </a:solidFill>
                <a:latin typeface="+mj-lt"/>
                <a:ea typeface="Tahoma" panose="020B0604030504040204" pitchFamily="34" charset="0"/>
                <a:cs typeface="Tahoma" panose="020B0604030504040204" pitchFamily="34" charset="0"/>
              </a:rPr>
              <a:t> </a:t>
            </a:r>
            <a:r>
              <a:rPr lang="hr-HR" sz="4800" kern="0" spc="-150" dirty="0" err="1">
                <a:solidFill>
                  <a:schemeClr val="tx1"/>
                </a:solidFill>
                <a:latin typeface="+mj-lt"/>
                <a:ea typeface="Tahoma" panose="020B0604030504040204" pitchFamily="34" charset="0"/>
                <a:cs typeface="Tahoma" panose="020B0604030504040204" pitchFamily="34" charset="0"/>
              </a:rPr>
              <a:t>and</a:t>
            </a:r>
            <a:r>
              <a:rPr lang="hr-HR" sz="4800" kern="0" spc="-150" dirty="0">
                <a:solidFill>
                  <a:schemeClr val="tx1"/>
                </a:solidFill>
                <a:latin typeface="+mj-lt"/>
                <a:ea typeface="Tahoma" panose="020B0604030504040204" pitchFamily="34" charset="0"/>
                <a:cs typeface="Tahoma" panose="020B0604030504040204" pitchFamily="34" charset="0"/>
              </a:rPr>
              <a:t> </a:t>
            </a:r>
            <a:r>
              <a:rPr lang="hr-HR" sz="4800" kern="0" spc="-150" dirty="0" err="1">
                <a:solidFill>
                  <a:schemeClr val="tx1"/>
                </a:solidFill>
                <a:latin typeface="+mj-lt"/>
                <a:ea typeface="Tahoma" panose="020B0604030504040204" pitchFamily="34" charset="0"/>
                <a:cs typeface="Tahoma" panose="020B0604030504040204" pitchFamily="34" charset="0"/>
              </a:rPr>
              <a:t>self</a:t>
            </a:r>
            <a:r>
              <a:rPr lang="hr-HR" sz="4800" kern="0" spc="-150" dirty="0">
                <a:solidFill>
                  <a:schemeClr val="tx1"/>
                </a:solidFill>
                <a:latin typeface="+mj-lt"/>
                <a:ea typeface="Tahoma" panose="020B0604030504040204" pitchFamily="34" charset="0"/>
                <a:cs typeface="Tahoma" panose="020B0604030504040204" pitchFamily="34" charset="0"/>
              </a:rPr>
              <a:t> </a:t>
            </a:r>
            <a:r>
              <a:rPr lang="hr-HR" sz="4800" kern="0" spc="-150" dirty="0" err="1">
                <a:solidFill>
                  <a:schemeClr val="tx1"/>
                </a:solidFill>
                <a:latin typeface="+mj-lt"/>
                <a:ea typeface="Tahoma" panose="020B0604030504040204" pitchFamily="34" charset="0"/>
                <a:cs typeface="Tahoma" panose="020B0604030504040204" pitchFamily="34" charset="0"/>
              </a:rPr>
              <a:t>awareness</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4331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2.1.: </a:t>
            </a:r>
            <a:r>
              <a:rPr lang="hr-HR" sz="2200" spc="50" dirty="0" err="1">
                <a:latin typeface="+mj-lt"/>
                <a:cs typeface="Tahoma"/>
              </a:rPr>
              <a:t>The</a:t>
            </a:r>
            <a:r>
              <a:rPr lang="hr-HR" sz="2200" spc="50" dirty="0">
                <a:latin typeface="+mj-lt"/>
                <a:cs typeface="Tahoma"/>
              </a:rPr>
              <a:t> </a:t>
            </a:r>
            <a:r>
              <a:rPr lang="hr-HR" sz="2200" spc="50" dirty="0" err="1">
                <a:latin typeface="+mj-lt"/>
                <a:cs typeface="Tahoma"/>
              </a:rPr>
              <a:t>importance</a:t>
            </a:r>
            <a:r>
              <a:rPr lang="hr-HR" sz="2200" spc="50" dirty="0">
                <a:latin typeface="+mj-lt"/>
                <a:cs typeface="Tahoma"/>
              </a:rPr>
              <a:t> of </a:t>
            </a:r>
            <a:r>
              <a:rPr lang="hr-HR" sz="2200" spc="50" dirty="0" err="1">
                <a:latin typeface="+mj-lt"/>
                <a:cs typeface="Tahoma"/>
              </a:rPr>
              <a:t>knowing</a:t>
            </a:r>
            <a:r>
              <a:rPr lang="hr-HR" sz="2200" spc="50" dirty="0">
                <a:latin typeface="+mj-lt"/>
                <a:cs typeface="Tahoma"/>
              </a:rPr>
              <a:t> </a:t>
            </a:r>
            <a:r>
              <a:rPr lang="hr-HR" sz="2200" spc="50" dirty="0" err="1">
                <a:latin typeface="+mj-lt"/>
                <a:cs typeface="Tahoma"/>
              </a:rPr>
              <a:t>inner</a:t>
            </a:r>
            <a:r>
              <a:rPr lang="hr-HR" sz="2200" spc="50" dirty="0">
                <a:latin typeface="+mj-lt"/>
                <a:cs typeface="Tahoma"/>
              </a:rPr>
              <a:t> </a:t>
            </a:r>
            <a:r>
              <a:rPr lang="hr-HR" sz="2200" spc="50" dirty="0" err="1">
                <a:latin typeface="+mj-lt"/>
                <a:cs typeface="Tahoma"/>
              </a:rPr>
              <a:t>you</a:t>
            </a:r>
            <a:endParaRPr lang="en-GB" sz="2200" dirty="0">
              <a:latin typeface="+mj-lt"/>
              <a:cs typeface="Tahoma"/>
            </a:endParaRPr>
          </a:p>
        </p:txBody>
      </p:sp>
      <p:sp>
        <p:nvSpPr>
          <p:cNvPr id="4" name="Rectángulo 3"/>
          <p:cNvSpPr/>
          <p:nvPr/>
        </p:nvSpPr>
        <p:spPr>
          <a:xfrm>
            <a:off x="281975" y="2525263"/>
            <a:ext cx="3377026" cy="3046988"/>
          </a:xfrm>
          <a:prstGeom prst="rect">
            <a:avLst/>
          </a:prstGeom>
          <a:solidFill>
            <a:schemeClr val="bg2">
              <a:lumMod val="90000"/>
            </a:schemeClr>
          </a:solidFill>
          <a:ln>
            <a:solidFill>
              <a:schemeClr val="accent6">
                <a:lumMod val="75000"/>
              </a:schemeClr>
            </a:solidFill>
          </a:ln>
        </p:spPr>
        <p:txBody>
          <a:bodyPr wrap="square">
            <a:spAutoFit/>
          </a:bodyPr>
          <a:lstStyle/>
          <a:p>
            <a:pPr>
              <a:defRPr/>
            </a:pPr>
            <a:r>
              <a:rPr lang="hr-HR" altLang="es-ES" sz="1600" b="1" dirty="0" err="1">
                <a:solidFill>
                  <a:srgbClr val="0CA373"/>
                </a:solidFill>
                <a:latin typeface="Calibri" panose="020F0502020204030204" pitchFamily="34" charset="0"/>
                <a:cs typeface="Calibri" panose="020F0502020204030204" pitchFamily="34" charset="0"/>
              </a:rPr>
              <a:t>Being</a:t>
            </a:r>
            <a:r>
              <a:rPr lang="hr-HR" altLang="es-ES" sz="1600" b="1" dirty="0">
                <a:solidFill>
                  <a:srgbClr val="0CA373"/>
                </a:solidFill>
                <a:latin typeface="Calibri" panose="020F0502020204030204" pitchFamily="34" charset="0"/>
                <a:cs typeface="Calibri" panose="020F0502020204030204" pitchFamily="34" charset="0"/>
              </a:rPr>
              <a:t> CEO of </a:t>
            </a:r>
            <a:r>
              <a:rPr lang="hr-HR" altLang="es-ES" sz="1600" b="1" dirty="0" err="1">
                <a:solidFill>
                  <a:srgbClr val="0CA373"/>
                </a:solidFill>
                <a:latin typeface="Calibri" panose="020F0502020204030204" pitchFamily="34" charset="0"/>
                <a:cs typeface="Calibri" panose="020F0502020204030204" pitchFamily="34" charset="0"/>
              </a:rPr>
              <a:t>your</a:t>
            </a:r>
            <a:r>
              <a:rPr lang="hr-HR" altLang="es-ES" sz="1600" b="1" dirty="0">
                <a:solidFill>
                  <a:srgbClr val="0CA373"/>
                </a:solidFill>
                <a:latin typeface="Calibri" panose="020F0502020204030204" pitchFamily="34" charset="0"/>
                <a:cs typeface="Calibri" panose="020F0502020204030204" pitchFamily="34" charset="0"/>
              </a:rPr>
              <a:t> </a:t>
            </a:r>
            <a:r>
              <a:rPr lang="hr-HR" altLang="es-ES" sz="1600" b="1" dirty="0" err="1">
                <a:solidFill>
                  <a:srgbClr val="0CA373"/>
                </a:solidFill>
                <a:latin typeface="Calibri" panose="020F0502020204030204" pitchFamily="34" charset="0"/>
                <a:cs typeface="Calibri" panose="020F0502020204030204" pitchFamily="34" charset="0"/>
              </a:rPr>
              <a:t>own</a:t>
            </a:r>
            <a:r>
              <a:rPr lang="hr-HR" altLang="es-ES" sz="1600" b="1" dirty="0">
                <a:solidFill>
                  <a:srgbClr val="0CA373"/>
                </a:solidFill>
                <a:latin typeface="Calibri" panose="020F0502020204030204" pitchFamily="34" charset="0"/>
                <a:cs typeface="Calibri" panose="020F0502020204030204" pitchFamily="34" charset="0"/>
              </a:rPr>
              <a:t> </a:t>
            </a:r>
            <a:r>
              <a:rPr lang="hr-HR" altLang="es-ES" sz="1600" b="1" dirty="0" err="1">
                <a:solidFill>
                  <a:srgbClr val="0CA373"/>
                </a:solidFill>
                <a:latin typeface="Calibri" panose="020F0502020204030204" pitchFamily="34" charset="0"/>
                <a:cs typeface="Calibri" panose="020F0502020204030204" pitchFamily="34" charset="0"/>
              </a:rPr>
              <a:t>life</a:t>
            </a:r>
            <a:r>
              <a:rPr lang="hr-HR" altLang="es-ES" sz="1600" b="1" dirty="0">
                <a:solidFill>
                  <a:srgbClr val="0CA373"/>
                </a:solidFill>
                <a:latin typeface="Calibri" panose="020F0502020204030204" pitchFamily="34" charset="0"/>
                <a:cs typeface="Calibri" panose="020F0502020204030204" pitchFamily="34" charset="0"/>
              </a:rPr>
              <a:t> (Peter </a:t>
            </a:r>
            <a:r>
              <a:rPr lang="hr-HR" altLang="es-ES" sz="1600" b="1" dirty="0" err="1">
                <a:solidFill>
                  <a:srgbClr val="0CA373"/>
                </a:solidFill>
                <a:latin typeface="Calibri" panose="020F0502020204030204" pitchFamily="34" charset="0"/>
                <a:cs typeface="Calibri" panose="020F0502020204030204" pitchFamily="34" charset="0"/>
              </a:rPr>
              <a:t>Drucker</a:t>
            </a:r>
            <a:r>
              <a:rPr lang="hr-HR" altLang="es-ES" sz="1600" b="1" dirty="0">
                <a:solidFill>
                  <a:srgbClr val="0CA373"/>
                </a:solidFill>
                <a:latin typeface="Calibri" panose="020F0502020204030204" pitchFamily="34" charset="0"/>
                <a:cs typeface="Calibri" panose="020F0502020204030204" pitchFamily="34" charset="0"/>
              </a:rPr>
              <a:t>, 2010)</a:t>
            </a:r>
          </a:p>
          <a:p>
            <a:pPr marL="342900"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The power to influence outcomes</a:t>
            </a:r>
          </a:p>
          <a:p>
            <a:pPr marL="342900"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Better decision making and communication</a:t>
            </a:r>
          </a:p>
          <a:p>
            <a:pPr marL="342900"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Understanding things from multiple perspectives</a:t>
            </a:r>
          </a:p>
          <a:p>
            <a:pPr marL="342900"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Freeing yourself from assumptions and biases</a:t>
            </a:r>
          </a:p>
          <a:p>
            <a:pPr marL="342900"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Keeping emotions under control</a:t>
            </a:r>
          </a:p>
          <a:p>
            <a:pPr marL="342900" indent="-342900">
              <a:buFont typeface="Arial" panose="020B0604020202020204" pitchFamily="34" charset="0"/>
              <a:buChar char="•"/>
              <a:defRPr/>
            </a:pPr>
            <a:r>
              <a:rPr lang="en-GB" altLang="es-ES" sz="1600" dirty="0">
                <a:latin typeface="Calibri" panose="020F0502020204030204" pitchFamily="34" charset="0"/>
                <a:cs typeface="Calibri" panose="020F0502020204030204" pitchFamily="34" charset="0"/>
              </a:rPr>
              <a:t>Lower stress and greater happiness</a:t>
            </a:r>
            <a:endParaRPr lang="en-GB" altLang="es-E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7D551A70-9913-8E82-86BC-CC91EBB11477}"/>
              </a:ext>
            </a:extLst>
          </p:cNvPr>
          <p:cNvSpPr txBox="1"/>
          <p:nvPr/>
        </p:nvSpPr>
        <p:spPr>
          <a:xfrm>
            <a:off x="8139924" y="4012086"/>
            <a:ext cx="3871966" cy="1908215"/>
          </a:xfrm>
          <a:prstGeom prst="rect">
            <a:avLst/>
          </a:prstGeom>
          <a:solidFill>
            <a:schemeClr val="bg2">
              <a:lumMod val="90000"/>
            </a:schemeClr>
          </a:solidFill>
          <a:ln>
            <a:solidFill>
              <a:schemeClr val="accent6">
                <a:lumMod val="75000"/>
              </a:schemeClr>
            </a:solidFill>
          </a:ln>
        </p:spPr>
        <p:txBody>
          <a:bodyPr wrap="square" rtlCol="0">
            <a:spAutoFit/>
          </a:bodyPr>
          <a:lstStyle/>
          <a:p>
            <a:r>
              <a:rPr lang="hr-HR" sz="1600" b="1" dirty="0" err="1">
                <a:solidFill>
                  <a:srgbClr val="0CA373"/>
                </a:solidFill>
              </a:rPr>
              <a:t>Why</a:t>
            </a:r>
            <a:r>
              <a:rPr lang="hr-HR" sz="1600" b="1" dirty="0">
                <a:solidFill>
                  <a:srgbClr val="0CA373"/>
                </a:solidFill>
              </a:rPr>
              <a:t> </a:t>
            </a:r>
            <a:r>
              <a:rPr lang="hr-HR" sz="1600" b="1" dirty="0" err="1">
                <a:solidFill>
                  <a:srgbClr val="0CA373"/>
                </a:solidFill>
              </a:rPr>
              <a:t>it</a:t>
            </a:r>
            <a:r>
              <a:rPr lang="hr-HR" sz="1600" b="1" dirty="0">
                <a:solidFill>
                  <a:srgbClr val="0CA373"/>
                </a:solidFill>
              </a:rPr>
              <a:t> </a:t>
            </a:r>
            <a:r>
              <a:rPr lang="hr-HR" sz="1600" b="1" dirty="0" err="1">
                <a:solidFill>
                  <a:srgbClr val="0CA373"/>
                </a:solidFill>
              </a:rPr>
              <a:t>matters</a:t>
            </a:r>
            <a:r>
              <a:rPr lang="hr-HR" sz="1600" b="1" dirty="0">
                <a:solidFill>
                  <a:srgbClr val="0CA373"/>
                </a:solidFill>
              </a:rPr>
              <a:t> </a:t>
            </a:r>
            <a:r>
              <a:rPr lang="hr-HR" sz="1600" b="1" dirty="0" err="1">
                <a:solidFill>
                  <a:srgbClr val="0CA373"/>
                </a:solidFill>
              </a:rPr>
              <a:t>in</a:t>
            </a:r>
            <a:r>
              <a:rPr lang="hr-HR" sz="1600" b="1" dirty="0">
                <a:solidFill>
                  <a:srgbClr val="0CA373"/>
                </a:solidFill>
              </a:rPr>
              <a:t> </a:t>
            </a:r>
            <a:r>
              <a:rPr lang="hr-HR" sz="1600" b="1" dirty="0" err="1">
                <a:solidFill>
                  <a:srgbClr val="0CA373"/>
                </a:solidFill>
              </a:rPr>
              <a:t>times</a:t>
            </a:r>
            <a:r>
              <a:rPr lang="hr-HR" sz="1600" b="1" dirty="0">
                <a:solidFill>
                  <a:srgbClr val="0CA373"/>
                </a:solidFill>
              </a:rPr>
              <a:t> of </a:t>
            </a:r>
            <a:r>
              <a:rPr lang="hr-HR" sz="1600" b="1" dirty="0" err="1">
                <a:solidFill>
                  <a:srgbClr val="0CA373"/>
                </a:solidFill>
              </a:rPr>
              <a:t>external</a:t>
            </a:r>
            <a:r>
              <a:rPr lang="hr-HR" sz="1600" b="1" dirty="0">
                <a:solidFill>
                  <a:srgbClr val="0CA373"/>
                </a:solidFill>
              </a:rPr>
              <a:t> </a:t>
            </a:r>
            <a:r>
              <a:rPr lang="hr-HR" sz="1600" b="1" dirty="0" err="1">
                <a:solidFill>
                  <a:srgbClr val="0CA373"/>
                </a:solidFill>
              </a:rPr>
              <a:t>shocks</a:t>
            </a:r>
            <a:r>
              <a:rPr lang="hr-HR" sz="1600" b="1" dirty="0">
                <a:solidFill>
                  <a:srgbClr val="0CA373"/>
                </a:solidFill>
              </a:rPr>
              <a:t> (</a:t>
            </a:r>
            <a:r>
              <a:rPr lang="hr-HR" sz="1600" b="1" dirty="0" err="1">
                <a:solidFill>
                  <a:srgbClr val="0CA373"/>
                </a:solidFill>
              </a:rPr>
              <a:t>e.g</a:t>
            </a:r>
            <a:r>
              <a:rPr lang="hr-HR" sz="1600" b="1" dirty="0">
                <a:solidFill>
                  <a:srgbClr val="0CA373"/>
                </a:solidFill>
              </a:rPr>
              <a:t>. </a:t>
            </a:r>
            <a:r>
              <a:rPr lang="hr-HR" sz="1600" b="1" dirty="0" err="1">
                <a:solidFill>
                  <a:srgbClr val="0CA373"/>
                </a:solidFill>
              </a:rPr>
              <a:t>Covid</a:t>
            </a:r>
            <a:r>
              <a:rPr lang="hr-HR" sz="1600" b="1" dirty="0">
                <a:solidFill>
                  <a:srgbClr val="0CA373"/>
                </a:solidFill>
              </a:rPr>
              <a:t>)?</a:t>
            </a:r>
          </a:p>
          <a:p>
            <a:endParaRPr lang="hr-HR" sz="1600" dirty="0"/>
          </a:p>
          <a:p>
            <a:pPr marL="285750" indent="-285750">
              <a:buFont typeface="Arial" panose="020B0604020202020204" pitchFamily="34" charset="0"/>
              <a:buChar char="•"/>
            </a:pPr>
            <a:r>
              <a:rPr lang="en-GB" sz="1400" dirty="0"/>
              <a:t>Adaptation to changing work-life conditions</a:t>
            </a:r>
          </a:p>
          <a:p>
            <a:pPr marL="285750" indent="-285750">
              <a:buFont typeface="Arial" panose="020B0604020202020204" pitchFamily="34" charset="0"/>
              <a:buChar char="•"/>
            </a:pPr>
            <a:r>
              <a:rPr lang="en-GB" sz="1400" dirty="0"/>
              <a:t>Reassessing priorities</a:t>
            </a:r>
          </a:p>
          <a:p>
            <a:pPr marL="285750" indent="-285750">
              <a:buFont typeface="Arial" panose="020B0604020202020204" pitchFamily="34" charset="0"/>
              <a:buChar char="•"/>
            </a:pPr>
            <a:r>
              <a:rPr lang="en-GB" sz="1400" dirty="0"/>
              <a:t>Coping with stress, anxiety, isolation and uncertainty</a:t>
            </a:r>
          </a:p>
          <a:p>
            <a:pPr marL="285750" indent="-285750">
              <a:buFont typeface="Arial" panose="020B0604020202020204" pitchFamily="34" charset="0"/>
              <a:buChar char="•"/>
            </a:pPr>
            <a:r>
              <a:rPr lang="en-GB" sz="1400" dirty="0"/>
              <a:t>Adjusting to new ways of doing business</a:t>
            </a:r>
          </a:p>
        </p:txBody>
      </p:sp>
      <p:sp>
        <p:nvSpPr>
          <p:cNvPr id="6" name="TextBox 5">
            <a:extLst>
              <a:ext uri="{FF2B5EF4-FFF2-40B4-BE49-F238E27FC236}">
                <a16:creationId xmlns:a16="http://schemas.microsoft.com/office/drawing/2014/main" id="{5B25655B-B281-322C-602F-B82C74E7F4EC}"/>
              </a:ext>
            </a:extLst>
          </p:cNvPr>
          <p:cNvSpPr txBox="1"/>
          <p:nvPr/>
        </p:nvSpPr>
        <p:spPr>
          <a:xfrm>
            <a:off x="8139924" y="2046545"/>
            <a:ext cx="3871967" cy="1692771"/>
          </a:xfrm>
          <a:prstGeom prst="rect">
            <a:avLst/>
          </a:prstGeom>
          <a:solidFill>
            <a:schemeClr val="bg2">
              <a:lumMod val="90000"/>
            </a:schemeClr>
          </a:solidFill>
          <a:ln>
            <a:solidFill>
              <a:schemeClr val="accent6">
                <a:lumMod val="75000"/>
              </a:schemeClr>
            </a:solidFill>
          </a:ln>
        </p:spPr>
        <p:txBody>
          <a:bodyPr wrap="square" rtlCol="0">
            <a:spAutoFit/>
          </a:bodyPr>
          <a:lstStyle/>
          <a:p>
            <a:r>
              <a:rPr lang="hr-HR" sz="1600" b="1" dirty="0" err="1">
                <a:solidFill>
                  <a:srgbClr val="0CA373"/>
                </a:solidFill>
              </a:rPr>
              <a:t>Why</a:t>
            </a:r>
            <a:r>
              <a:rPr lang="hr-HR" sz="1600" b="1" dirty="0">
                <a:solidFill>
                  <a:srgbClr val="0CA373"/>
                </a:solidFill>
              </a:rPr>
              <a:t> </a:t>
            </a:r>
            <a:r>
              <a:rPr lang="hr-HR" sz="1600" b="1" dirty="0" err="1">
                <a:solidFill>
                  <a:srgbClr val="0CA373"/>
                </a:solidFill>
              </a:rPr>
              <a:t>it</a:t>
            </a:r>
            <a:r>
              <a:rPr lang="hr-HR" sz="1600" b="1" dirty="0">
                <a:solidFill>
                  <a:srgbClr val="0CA373"/>
                </a:solidFill>
              </a:rPr>
              <a:t> </a:t>
            </a:r>
            <a:r>
              <a:rPr lang="hr-HR" sz="1600" b="1" dirty="0" err="1">
                <a:solidFill>
                  <a:srgbClr val="0CA373"/>
                </a:solidFill>
              </a:rPr>
              <a:t>matters</a:t>
            </a:r>
            <a:r>
              <a:rPr lang="hr-HR" sz="1600" b="1" dirty="0">
                <a:solidFill>
                  <a:srgbClr val="0CA373"/>
                </a:solidFill>
              </a:rPr>
              <a:t> </a:t>
            </a:r>
            <a:r>
              <a:rPr lang="hr-HR" sz="1600" b="1" dirty="0" err="1">
                <a:solidFill>
                  <a:srgbClr val="0CA373"/>
                </a:solidFill>
              </a:rPr>
              <a:t>in</a:t>
            </a:r>
            <a:r>
              <a:rPr lang="hr-HR" sz="1600" b="1" dirty="0">
                <a:solidFill>
                  <a:srgbClr val="0CA373"/>
                </a:solidFill>
              </a:rPr>
              <a:t> </a:t>
            </a:r>
            <a:r>
              <a:rPr lang="hr-HR" sz="1600" b="1" dirty="0" err="1">
                <a:solidFill>
                  <a:srgbClr val="0CA373"/>
                </a:solidFill>
              </a:rPr>
              <a:t>business</a:t>
            </a:r>
            <a:r>
              <a:rPr lang="hr-HR" sz="1600" b="1" dirty="0">
                <a:solidFill>
                  <a:srgbClr val="0CA373"/>
                </a:solidFill>
              </a:rPr>
              <a:t> (some </a:t>
            </a:r>
            <a:r>
              <a:rPr lang="hr-HR" sz="1600" b="1" dirty="0" err="1">
                <a:solidFill>
                  <a:srgbClr val="0CA373"/>
                </a:solidFill>
              </a:rPr>
              <a:t>examples</a:t>
            </a:r>
            <a:r>
              <a:rPr lang="hr-HR" sz="1600" b="1" dirty="0">
                <a:solidFill>
                  <a:srgbClr val="0CA373"/>
                </a:solidFill>
              </a:rPr>
              <a:t>)</a:t>
            </a:r>
          </a:p>
          <a:p>
            <a:endParaRPr lang="hr-HR" sz="1600" dirty="0"/>
          </a:p>
          <a:p>
            <a:pPr marL="285750" indent="-285750">
              <a:buFont typeface="Arial" panose="020B0604020202020204" pitchFamily="34" charset="0"/>
              <a:buChar char="•"/>
            </a:pPr>
            <a:r>
              <a:rPr lang="en-GB" sz="1400" dirty="0"/>
              <a:t>Prevents leaders from appearing arrogant</a:t>
            </a:r>
          </a:p>
          <a:p>
            <a:pPr marL="285750" indent="-285750">
              <a:buFont typeface="Arial" panose="020B0604020202020204" pitchFamily="34" charset="0"/>
              <a:buChar char="•"/>
            </a:pPr>
            <a:r>
              <a:rPr lang="en-GB" sz="1400" dirty="0"/>
              <a:t>Helps giving sales pitches and handling feedback</a:t>
            </a:r>
          </a:p>
          <a:p>
            <a:pPr marL="285750" indent="-285750">
              <a:buFont typeface="Arial" panose="020B0604020202020204" pitchFamily="34" charset="0"/>
              <a:buChar char="•"/>
            </a:pPr>
            <a:r>
              <a:rPr lang="en-GB" sz="1400" dirty="0"/>
              <a:t>Improves presentation experience</a:t>
            </a:r>
          </a:p>
        </p:txBody>
      </p:sp>
      <p:pic>
        <p:nvPicPr>
          <p:cNvPr id="8" name="Picture 7">
            <a:extLst>
              <a:ext uri="{FF2B5EF4-FFF2-40B4-BE49-F238E27FC236}">
                <a16:creationId xmlns:a16="http://schemas.microsoft.com/office/drawing/2014/main" id="{325F73FA-2C00-0897-ABD3-C81153F6D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9873" y="2455435"/>
            <a:ext cx="4470051" cy="3186643"/>
          </a:xfrm>
          <a:prstGeom prst="rect">
            <a:avLst/>
          </a:prstGeom>
        </p:spPr>
      </p:pic>
    </p:spTree>
    <p:extLst>
      <p:ext uri="{BB962C8B-B14F-4D97-AF65-F5344CB8AC3E}">
        <p14:creationId xmlns:p14="http://schemas.microsoft.com/office/powerpoint/2010/main" val="1775773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Self leadership and self awareness</a:t>
            </a:r>
          </a:p>
        </p:txBody>
      </p:sp>
      <p:sp>
        <p:nvSpPr>
          <p:cNvPr id="10" name="TextBox 9">
            <a:extLst>
              <a:ext uri="{FF2B5EF4-FFF2-40B4-BE49-F238E27FC236}">
                <a16:creationId xmlns:a16="http://schemas.microsoft.com/office/drawing/2014/main" id="{A86EBE48-27D9-BF8F-62C3-8F801A9B3446}"/>
              </a:ext>
            </a:extLst>
          </p:cNvPr>
          <p:cNvSpPr txBox="1"/>
          <p:nvPr/>
        </p:nvSpPr>
        <p:spPr>
          <a:xfrm>
            <a:off x="5756415" y="2226284"/>
            <a:ext cx="6117020" cy="1477328"/>
          </a:xfrm>
          <a:prstGeom prst="rect">
            <a:avLst/>
          </a:prstGeom>
          <a:solidFill>
            <a:schemeClr val="bg2">
              <a:lumMod val="90000"/>
            </a:schemeClr>
          </a:solidFill>
          <a:ln>
            <a:solidFill>
              <a:schemeClr val="accent6">
                <a:lumMod val="75000"/>
              </a:schemeClr>
            </a:solidFill>
          </a:ln>
        </p:spPr>
        <p:txBody>
          <a:bodyPr wrap="square">
            <a:spAutoFit/>
          </a:bodyPr>
          <a:lstStyle/>
          <a:p>
            <a:pPr>
              <a:defRPr/>
            </a:pPr>
            <a:r>
              <a:rPr lang="hr-HR" altLang="es-ES" sz="1800" b="1" dirty="0" err="1">
                <a:solidFill>
                  <a:srgbClr val="0CA373"/>
                </a:solidFill>
                <a:latin typeface="Calibri" panose="020F0502020204030204" pitchFamily="34" charset="0"/>
                <a:cs typeface="Calibri" panose="020F0502020204030204" pitchFamily="34" charset="0"/>
              </a:rPr>
              <a:t>Self-awareness</a:t>
            </a:r>
            <a:endParaRPr lang="hr-HR" altLang="es-ES" sz="1800" b="1" dirty="0">
              <a:solidFill>
                <a:srgbClr val="0CA373"/>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The ability to focus on yourself and how your actions, thoughts or emotions do or do not align with your internal standards. It helps one to understand how other perceive you (Duval and </a:t>
            </a:r>
            <a:r>
              <a:rPr lang="en-GB" altLang="es-ES" sz="1800" i="1" dirty="0" err="1">
                <a:latin typeface="Calibri" panose="020F0502020204030204" pitchFamily="34" charset="0"/>
                <a:cs typeface="Calibri" panose="020F0502020204030204" pitchFamily="34" charset="0"/>
              </a:rPr>
              <a:t>Wicklund</a:t>
            </a:r>
            <a:r>
              <a:rPr lang="en-GB" altLang="es-ES" sz="1800" i="1" dirty="0">
                <a:latin typeface="Calibri" panose="020F0502020204030204" pitchFamily="34" charset="0"/>
                <a:cs typeface="Calibri" panose="020F0502020204030204" pitchFamily="34" charset="0"/>
              </a:rPr>
              <a:t>, 1972)</a:t>
            </a:r>
          </a:p>
        </p:txBody>
      </p:sp>
      <p:sp>
        <p:nvSpPr>
          <p:cNvPr id="8" name="object 3">
            <a:extLst>
              <a:ext uri="{FF2B5EF4-FFF2-40B4-BE49-F238E27FC236}">
                <a16:creationId xmlns:a16="http://schemas.microsoft.com/office/drawing/2014/main" id="{252B12C4-65BB-DFC0-3588-1B3735A085AE}"/>
              </a:ext>
            </a:extLst>
          </p:cNvPr>
          <p:cNvSpPr txBox="1"/>
          <p:nvPr/>
        </p:nvSpPr>
        <p:spPr>
          <a:xfrm>
            <a:off x="532978" y="1773775"/>
            <a:ext cx="76966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cs typeface="Tahoma"/>
              </a:rPr>
              <a:t>SECTION 2.2.: </a:t>
            </a:r>
            <a:r>
              <a:rPr lang="hr-HR" sz="2200" spc="50" dirty="0" err="1">
                <a:cs typeface="Tahoma"/>
              </a:rPr>
              <a:t>What</a:t>
            </a:r>
            <a:r>
              <a:rPr lang="hr-HR" sz="2200" spc="50" dirty="0">
                <a:cs typeface="Tahoma"/>
              </a:rPr>
              <a:t> </a:t>
            </a:r>
            <a:r>
              <a:rPr lang="hr-HR" sz="2200" spc="50" dirty="0" err="1">
                <a:cs typeface="Tahoma"/>
              </a:rPr>
              <a:t>is</a:t>
            </a:r>
            <a:r>
              <a:rPr lang="hr-HR" sz="2200" spc="50" dirty="0">
                <a:cs typeface="Tahoma"/>
              </a:rPr>
              <a:t> (</a:t>
            </a:r>
            <a:r>
              <a:rPr lang="hr-HR" sz="2200" spc="50" dirty="0" err="1">
                <a:cs typeface="Tahoma"/>
              </a:rPr>
              <a:t>not</a:t>
            </a:r>
            <a:r>
              <a:rPr lang="hr-HR" sz="2200" spc="50" dirty="0">
                <a:cs typeface="Tahoma"/>
              </a:rPr>
              <a:t>) </a:t>
            </a:r>
            <a:r>
              <a:rPr lang="hr-HR" sz="2200" spc="50" dirty="0" err="1">
                <a:cs typeface="Tahoma"/>
              </a:rPr>
              <a:t>self-awareness</a:t>
            </a:r>
            <a:r>
              <a:rPr lang="hr-HR" sz="2200" spc="50" dirty="0">
                <a:cs typeface="Tahoma"/>
              </a:rPr>
              <a:t> </a:t>
            </a:r>
            <a:r>
              <a:rPr lang="hr-HR" sz="2200" spc="50" dirty="0" err="1">
                <a:cs typeface="Tahoma"/>
              </a:rPr>
              <a:t>and</a:t>
            </a:r>
            <a:r>
              <a:rPr lang="hr-HR" sz="2200" spc="50" dirty="0">
                <a:cs typeface="Tahoma"/>
              </a:rPr>
              <a:t> </a:t>
            </a:r>
            <a:r>
              <a:rPr lang="hr-HR" sz="2200" spc="50" dirty="0" err="1">
                <a:cs typeface="Tahoma"/>
              </a:rPr>
              <a:t>self-leadership</a:t>
            </a:r>
            <a:endParaRPr lang="en-GB" sz="2200" dirty="0">
              <a:cs typeface="Tahoma"/>
            </a:endParaRPr>
          </a:p>
        </p:txBody>
      </p:sp>
      <p:sp>
        <p:nvSpPr>
          <p:cNvPr id="9" name="TextBox 8">
            <a:extLst>
              <a:ext uri="{FF2B5EF4-FFF2-40B4-BE49-F238E27FC236}">
                <a16:creationId xmlns:a16="http://schemas.microsoft.com/office/drawing/2014/main" id="{2BF19945-2C7D-B709-D98B-925B85A7B270}"/>
              </a:ext>
            </a:extLst>
          </p:cNvPr>
          <p:cNvSpPr txBox="1"/>
          <p:nvPr/>
        </p:nvSpPr>
        <p:spPr>
          <a:xfrm>
            <a:off x="5756415" y="4635384"/>
            <a:ext cx="6117020" cy="1200329"/>
          </a:xfrm>
          <a:prstGeom prst="rect">
            <a:avLst/>
          </a:prstGeom>
          <a:solidFill>
            <a:schemeClr val="bg2">
              <a:lumMod val="90000"/>
            </a:schemeClr>
          </a:solidFill>
          <a:ln>
            <a:solidFill>
              <a:schemeClr val="accent6">
                <a:lumMod val="75000"/>
              </a:schemeClr>
            </a:solidFill>
          </a:ln>
        </p:spPr>
        <p:txBody>
          <a:bodyPr wrap="square">
            <a:spAutoFit/>
          </a:bodyPr>
          <a:lstStyle/>
          <a:p>
            <a:pPr>
              <a:defRPr/>
            </a:pPr>
            <a:r>
              <a:rPr lang="hr-HR" altLang="es-ES" sz="1800" b="1" dirty="0" err="1">
                <a:solidFill>
                  <a:srgbClr val="0CA373"/>
                </a:solidFill>
                <a:latin typeface="Calibri" panose="020F0502020204030204" pitchFamily="34" charset="0"/>
                <a:cs typeface="Calibri" panose="020F0502020204030204" pitchFamily="34" charset="0"/>
              </a:rPr>
              <a:t>Self-leadership</a:t>
            </a:r>
            <a:endParaRPr lang="hr-HR" altLang="es-ES" sz="1800" b="1" dirty="0">
              <a:solidFill>
                <a:srgbClr val="0CA373"/>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The practice of intentionally influencing your thinking, feelings and actions towards your objectives (Bryant and Kazan, 2012)</a:t>
            </a:r>
          </a:p>
        </p:txBody>
      </p:sp>
      <p:sp>
        <p:nvSpPr>
          <p:cNvPr id="4" name="Striped Right Arrow 3">
            <a:extLst>
              <a:ext uri="{FF2B5EF4-FFF2-40B4-BE49-F238E27FC236}">
                <a16:creationId xmlns:a16="http://schemas.microsoft.com/office/drawing/2014/main" id="{14A43F0A-A5BD-F721-177F-147E1866410D}"/>
              </a:ext>
            </a:extLst>
          </p:cNvPr>
          <p:cNvSpPr/>
          <p:nvPr/>
        </p:nvSpPr>
        <p:spPr>
          <a:xfrm rot="5400000">
            <a:off x="8440853" y="3992721"/>
            <a:ext cx="748145" cy="369624"/>
          </a:xfrm>
          <a:prstGeom prst="stripedRightArrow">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5" name="TextBox 4">
            <a:extLst>
              <a:ext uri="{FF2B5EF4-FFF2-40B4-BE49-F238E27FC236}">
                <a16:creationId xmlns:a16="http://schemas.microsoft.com/office/drawing/2014/main" id="{59DF9BBB-E17F-9249-5797-6BAA10C90B05}"/>
              </a:ext>
            </a:extLst>
          </p:cNvPr>
          <p:cNvSpPr txBox="1"/>
          <p:nvPr/>
        </p:nvSpPr>
        <p:spPr>
          <a:xfrm>
            <a:off x="651164" y="2590800"/>
            <a:ext cx="4502727" cy="2308324"/>
          </a:xfrm>
          <a:prstGeom prst="rect">
            <a:avLst/>
          </a:prstGeom>
          <a:noFill/>
        </p:spPr>
        <p:txBody>
          <a:bodyPr wrap="square" rtlCol="0">
            <a:spAutoFit/>
          </a:bodyPr>
          <a:lstStyle/>
          <a:p>
            <a:r>
              <a:rPr lang="hr-HR" dirty="0" err="1"/>
              <a:t>Becoming</a:t>
            </a:r>
            <a:r>
              <a:rPr lang="hr-HR" dirty="0"/>
              <a:t> </a:t>
            </a:r>
            <a:r>
              <a:rPr lang="hr-HR" dirty="0" err="1"/>
              <a:t>self</a:t>
            </a:r>
            <a:r>
              <a:rPr lang="hr-HR" dirty="0"/>
              <a:t>-leader </a:t>
            </a:r>
            <a:r>
              <a:rPr lang="hr-HR" dirty="0" err="1"/>
              <a:t>by</a:t>
            </a:r>
            <a:r>
              <a:rPr lang="hr-HR" dirty="0"/>
              <a:t> </a:t>
            </a:r>
            <a:r>
              <a:rPr lang="hr-HR" dirty="0" err="1"/>
              <a:t>being</a:t>
            </a:r>
            <a:r>
              <a:rPr lang="hr-HR" dirty="0"/>
              <a:t> </a:t>
            </a:r>
            <a:r>
              <a:rPr lang="hr-HR" dirty="0" err="1"/>
              <a:t>self-aware</a:t>
            </a:r>
            <a:endParaRPr lang="hr-HR" dirty="0"/>
          </a:p>
          <a:p>
            <a:endParaRPr lang="hr-HR" dirty="0"/>
          </a:p>
          <a:p>
            <a:pPr marL="285750" indent="-285750">
              <a:buFont typeface="Arial" panose="020B0604020202020204" pitchFamily="34" charset="0"/>
              <a:buChar char="•"/>
            </a:pPr>
            <a:r>
              <a:rPr lang="hr-HR" dirty="0" err="1"/>
              <a:t>Improving</a:t>
            </a:r>
            <a:r>
              <a:rPr lang="hr-HR" dirty="0"/>
              <a:t> </a:t>
            </a:r>
            <a:r>
              <a:rPr lang="hr-HR" dirty="0" err="1"/>
              <a:t>decision-making</a:t>
            </a:r>
            <a:endParaRPr lang="hr-HR" dirty="0"/>
          </a:p>
          <a:p>
            <a:pPr marL="285750" indent="-285750">
              <a:buFont typeface="Arial" panose="020B0604020202020204" pitchFamily="34" charset="0"/>
              <a:buChar char="•"/>
            </a:pPr>
            <a:r>
              <a:rPr lang="hr-HR" dirty="0" err="1"/>
              <a:t>Helping</a:t>
            </a:r>
            <a:r>
              <a:rPr lang="hr-HR" dirty="0"/>
              <a:t> </a:t>
            </a:r>
            <a:r>
              <a:rPr lang="hr-HR" dirty="0" err="1"/>
              <a:t>you</a:t>
            </a:r>
            <a:r>
              <a:rPr lang="hr-HR" dirty="0"/>
              <a:t> </a:t>
            </a:r>
            <a:r>
              <a:rPr lang="hr-HR" dirty="0" err="1"/>
              <a:t>assess</a:t>
            </a:r>
            <a:r>
              <a:rPr lang="hr-HR" dirty="0"/>
              <a:t> </a:t>
            </a:r>
            <a:r>
              <a:rPr lang="hr-HR" dirty="0" err="1"/>
              <a:t>weaknesses</a:t>
            </a:r>
            <a:r>
              <a:rPr lang="hr-HR" dirty="0"/>
              <a:t> </a:t>
            </a:r>
            <a:r>
              <a:rPr lang="hr-HR" dirty="0" err="1"/>
              <a:t>and</a:t>
            </a:r>
            <a:r>
              <a:rPr lang="hr-HR" dirty="0"/>
              <a:t> </a:t>
            </a:r>
            <a:r>
              <a:rPr lang="hr-HR" dirty="0" err="1"/>
              <a:t>strengths</a:t>
            </a:r>
            <a:endParaRPr lang="hr-HR" dirty="0"/>
          </a:p>
          <a:p>
            <a:pPr marL="285750" indent="-285750">
              <a:buFont typeface="Arial" panose="020B0604020202020204" pitchFamily="34" charset="0"/>
              <a:buChar char="•"/>
            </a:pPr>
            <a:r>
              <a:rPr lang="hr-HR" dirty="0" err="1"/>
              <a:t>Helping</a:t>
            </a:r>
            <a:r>
              <a:rPr lang="hr-HR" dirty="0"/>
              <a:t> </a:t>
            </a:r>
            <a:r>
              <a:rPr lang="hr-HR" dirty="0" err="1"/>
              <a:t>anticipate</a:t>
            </a:r>
            <a:r>
              <a:rPr lang="hr-HR" dirty="0"/>
              <a:t> </a:t>
            </a:r>
            <a:r>
              <a:rPr lang="hr-HR" dirty="0" err="1"/>
              <a:t>emotional</a:t>
            </a:r>
            <a:r>
              <a:rPr lang="hr-HR" dirty="0"/>
              <a:t> </a:t>
            </a:r>
            <a:r>
              <a:rPr lang="hr-HR" dirty="0" err="1"/>
              <a:t>reactions</a:t>
            </a:r>
            <a:endParaRPr lang="hr-HR" dirty="0"/>
          </a:p>
          <a:p>
            <a:pPr marL="285750" indent="-285750">
              <a:buFont typeface="Arial" panose="020B0604020202020204" pitchFamily="34" charset="0"/>
              <a:buChar char="•"/>
            </a:pPr>
            <a:r>
              <a:rPr lang="hr-HR" dirty="0" err="1"/>
              <a:t>Better</a:t>
            </a:r>
            <a:r>
              <a:rPr lang="hr-HR" dirty="0"/>
              <a:t> </a:t>
            </a:r>
            <a:r>
              <a:rPr lang="hr-HR" dirty="0" err="1"/>
              <a:t>controlling</a:t>
            </a:r>
            <a:r>
              <a:rPr lang="hr-HR" dirty="0"/>
              <a:t> </a:t>
            </a:r>
            <a:r>
              <a:rPr lang="hr-HR" dirty="0" err="1"/>
              <a:t>actions</a:t>
            </a:r>
            <a:r>
              <a:rPr lang="hr-HR" dirty="0"/>
              <a:t>/</a:t>
            </a:r>
            <a:r>
              <a:rPr lang="hr-HR" dirty="0" err="1"/>
              <a:t>behaviours</a:t>
            </a:r>
            <a:endParaRPr lang="hr-HR" dirty="0"/>
          </a:p>
          <a:p>
            <a:pPr marL="285750" indent="-285750">
              <a:buFont typeface="Arial" panose="020B0604020202020204" pitchFamily="34" charset="0"/>
              <a:buChar char="•"/>
            </a:pPr>
            <a:r>
              <a:rPr lang="hr-HR" dirty="0" err="1"/>
              <a:t>Reaching</a:t>
            </a:r>
            <a:r>
              <a:rPr lang="hr-HR" dirty="0"/>
              <a:t> </a:t>
            </a:r>
            <a:r>
              <a:rPr lang="hr-HR" dirty="0" err="1"/>
              <a:t>your</a:t>
            </a:r>
            <a:r>
              <a:rPr lang="hr-HR" dirty="0"/>
              <a:t> </a:t>
            </a:r>
            <a:r>
              <a:rPr lang="hr-HR" dirty="0" err="1"/>
              <a:t>goals</a:t>
            </a:r>
            <a:r>
              <a:rPr lang="hr-HR" dirty="0"/>
              <a:t> more </a:t>
            </a:r>
            <a:r>
              <a:rPr lang="hr-HR" dirty="0" err="1"/>
              <a:t>effectively</a:t>
            </a:r>
            <a:endParaRPr lang="hr-HR" dirty="0"/>
          </a:p>
        </p:txBody>
      </p:sp>
    </p:spTree>
    <p:extLst>
      <p:ext uri="{BB962C8B-B14F-4D97-AF65-F5344CB8AC3E}">
        <p14:creationId xmlns:p14="http://schemas.microsoft.com/office/powerpoint/2010/main" val="3448293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Self leadership and self awareness</a:t>
            </a:r>
          </a:p>
        </p:txBody>
      </p:sp>
      <p:sp>
        <p:nvSpPr>
          <p:cNvPr id="3" name="object 3">
            <a:extLst>
              <a:ext uri="{FF2B5EF4-FFF2-40B4-BE49-F238E27FC236}">
                <a16:creationId xmlns:a16="http://schemas.microsoft.com/office/drawing/2014/main" id="{FBCC9E6C-DB19-4936-87CE-3544CB66C3D3}"/>
              </a:ext>
            </a:extLst>
          </p:cNvPr>
          <p:cNvSpPr txBox="1"/>
          <p:nvPr/>
        </p:nvSpPr>
        <p:spPr>
          <a:xfrm>
            <a:off x="532978" y="1773775"/>
            <a:ext cx="76966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cs typeface="Tahoma"/>
              </a:rPr>
              <a:t>SECTION 2.2.: </a:t>
            </a:r>
            <a:r>
              <a:rPr lang="hr-HR" sz="2200" spc="50" dirty="0" err="1">
                <a:cs typeface="Tahoma"/>
              </a:rPr>
              <a:t>What</a:t>
            </a:r>
            <a:r>
              <a:rPr lang="hr-HR" sz="2200" spc="50" dirty="0">
                <a:cs typeface="Tahoma"/>
              </a:rPr>
              <a:t> </a:t>
            </a:r>
            <a:r>
              <a:rPr lang="hr-HR" sz="2200" spc="50" dirty="0" err="1">
                <a:cs typeface="Tahoma"/>
              </a:rPr>
              <a:t>is</a:t>
            </a:r>
            <a:r>
              <a:rPr lang="hr-HR" sz="2200" spc="50" dirty="0">
                <a:cs typeface="Tahoma"/>
              </a:rPr>
              <a:t> (</a:t>
            </a:r>
            <a:r>
              <a:rPr lang="hr-HR" sz="2200" spc="50" dirty="0" err="1">
                <a:cs typeface="Tahoma"/>
              </a:rPr>
              <a:t>not</a:t>
            </a:r>
            <a:r>
              <a:rPr lang="hr-HR" sz="2200" spc="50" dirty="0">
                <a:cs typeface="Tahoma"/>
              </a:rPr>
              <a:t>) </a:t>
            </a:r>
            <a:r>
              <a:rPr lang="hr-HR" sz="2200" spc="50" dirty="0" err="1">
                <a:cs typeface="Tahoma"/>
              </a:rPr>
              <a:t>self-awareness</a:t>
            </a:r>
            <a:r>
              <a:rPr lang="hr-HR" sz="2200" spc="50" dirty="0">
                <a:cs typeface="Tahoma"/>
              </a:rPr>
              <a:t> </a:t>
            </a:r>
            <a:r>
              <a:rPr lang="hr-HR" sz="2200" spc="50" dirty="0" err="1">
                <a:cs typeface="Tahoma"/>
              </a:rPr>
              <a:t>and</a:t>
            </a:r>
            <a:r>
              <a:rPr lang="hr-HR" sz="2200" spc="50" dirty="0">
                <a:cs typeface="Tahoma"/>
              </a:rPr>
              <a:t> </a:t>
            </a:r>
            <a:r>
              <a:rPr lang="hr-HR" sz="2200" spc="50" dirty="0" err="1">
                <a:cs typeface="Tahoma"/>
              </a:rPr>
              <a:t>self-leadership</a:t>
            </a:r>
            <a:endParaRPr lang="en-GB" sz="2200" dirty="0">
              <a:cs typeface="Tahoma"/>
            </a:endParaRPr>
          </a:p>
        </p:txBody>
      </p:sp>
      <p:pic>
        <p:nvPicPr>
          <p:cNvPr id="6" name="Picture 5">
            <a:extLst>
              <a:ext uri="{FF2B5EF4-FFF2-40B4-BE49-F238E27FC236}">
                <a16:creationId xmlns:a16="http://schemas.microsoft.com/office/drawing/2014/main" id="{947B3350-A395-A87C-9D5E-B44A7408782D}"/>
              </a:ext>
            </a:extLst>
          </p:cNvPr>
          <p:cNvPicPr>
            <a:picLocks noChangeAspect="1"/>
          </p:cNvPicPr>
          <p:nvPr/>
        </p:nvPicPr>
        <p:blipFill rotWithShape="1">
          <a:blip r:embed="rId2">
            <a:extLst>
              <a:ext uri="{28A0092B-C50C-407E-A947-70E740481C1C}">
                <a14:useLocalDpi xmlns:a14="http://schemas.microsoft.com/office/drawing/2010/main" val="0"/>
              </a:ext>
            </a:extLst>
          </a:blip>
          <a:srcRect b="9147"/>
          <a:stretch/>
        </p:blipFill>
        <p:spPr>
          <a:xfrm>
            <a:off x="318565" y="2226284"/>
            <a:ext cx="5389712" cy="3155014"/>
          </a:xfrm>
          <a:prstGeom prst="rect">
            <a:avLst/>
          </a:prstGeom>
        </p:spPr>
      </p:pic>
      <p:sp>
        <p:nvSpPr>
          <p:cNvPr id="7" name="TextBox 6">
            <a:extLst>
              <a:ext uri="{FF2B5EF4-FFF2-40B4-BE49-F238E27FC236}">
                <a16:creationId xmlns:a16="http://schemas.microsoft.com/office/drawing/2014/main" id="{3FBDC4A5-1209-A106-E674-3E14F77D1AAD}"/>
              </a:ext>
            </a:extLst>
          </p:cNvPr>
          <p:cNvSpPr txBox="1"/>
          <p:nvPr/>
        </p:nvSpPr>
        <p:spPr>
          <a:xfrm>
            <a:off x="532979" y="5342646"/>
            <a:ext cx="4960883" cy="276999"/>
          </a:xfrm>
          <a:prstGeom prst="rect">
            <a:avLst/>
          </a:prstGeom>
          <a:noFill/>
        </p:spPr>
        <p:txBody>
          <a:bodyPr wrap="square" rtlCol="0">
            <a:spAutoFit/>
          </a:bodyPr>
          <a:lstStyle/>
          <a:p>
            <a:r>
              <a:rPr lang="hr-HR" sz="1200" dirty="0" err="1"/>
              <a:t>Source</a:t>
            </a:r>
            <a:r>
              <a:rPr lang="hr-HR" sz="1200" dirty="0"/>
              <a:t>: </a:t>
            </a:r>
            <a:r>
              <a:rPr lang="hr-HR" sz="1200" dirty="0" err="1"/>
              <a:t>Harward</a:t>
            </a:r>
            <a:r>
              <a:rPr lang="hr-HR" sz="1200" dirty="0"/>
              <a:t> Business </a:t>
            </a:r>
            <a:r>
              <a:rPr lang="hr-HR" sz="1200" dirty="0" err="1"/>
              <a:t>Review</a:t>
            </a:r>
            <a:r>
              <a:rPr lang="hr-HR" sz="1200" dirty="0"/>
              <a:t>, Dr. </a:t>
            </a:r>
            <a:r>
              <a:rPr lang="hr-HR" sz="1200" dirty="0" err="1"/>
              <a:t>Tasha</a:t>
            </a:r>
            <a:r>
              <a:rPr lang="hr-HR" sz="1200" dirty="0"/>
              <a:t> </a:t>
            </a:r>
            <a:r>
              <a:rPr lang="hr-HR" sz="1200" dirty="0" err="1"/>
              <a:t>Eurich</a:t>
            </a:r>
            <a:r>
              <a:rPr lang="hr-HR" sz="1200" dirty="0"/>
              <a:t>, 2018</a:t>
            </a:r>
          </a:p>
        </p:txBody>
      </p:sp>
      <p:sp>
        <p:nvSpPr>
          <p:cNvPr id="10" name="TextBox 9">
            <a:extLst>
              <a:ext uri="{FF2B5EF4-FFF2-40B4-BE49-F238E27FC236}">
                <a16:creationId xmlns:a16="http://schemas.microsoft.com/office/drawing/2014/main" id="{A86EBE48-27D9-BF8F-62C3-8F801A9B3446}"/>
              </a:ext>
            </a:extLst>
          </p:cNvPr>
          <p:cNvSpPr txBox="1"/>
          <p:nvPr/>
        </p:nvSpPr>
        <p:spPr>
          <a:xfrm>
            <a:off x="5708277" y="3329900"/>
            <a:ext cx="6117020" cy="1754326"/>
          </a:xfrm>
          <a:prstGeom prst="rect">
            <a:avLst/>
          </a:prstGeom>
          <a:noFill/>
        </p:spPr>
        <p:txBody>
          <a:bodyPr wrap="square">
            <a:spAutoFit/>
          </a:bodyPr>
          <a:lstStyle/>
          <a:p>
            <a:pPr>
              <a:defRPr/>
            </a:pPr>
            <a:r>
              <a:rPr lang="hr-HR" altLang="es-ES" sz="1800" b="1" dirty="0" err="1">
                <a:solidFill>
                  <a:srgbClr val="0CA373"/>
                </a:solidFill>
                <a:latin typeface="Calibri" panose="020F0502020204030204" pitchFamily="34" charset="0"/>
                <a:cs typeface="Calibri" panose="020F0502020204030204" pitchFamily="34" charset="0"/>
              </a:rPr>
              <a:t>Self-awareness</a:t>
            </a:r>
            <a:r>
              <a:rPr lang="hr-HR" altLang="es-ES" sz="1800" b="1" dirty="0">
                <a:solidFill>
                  <a:srgbClr val="0CA373"/>
                </a:solidFill>
                <a:latin typeface="Calibri" panose="020F0502020204030204" pitchFamily="34" charset="0"/>
                <a:cs typeface="Calibri" panose="020F0502020204030204" pitchFamily="34" charset="0"/>
              </a:rPr>
              <a:t> </a:t>
            </a:r>
            <a:r>
              <a:rPr lang="hr-HR" altLang="es-ES" sz="1800" b="1" dirty="0" err="1">
                <a:solidFill>
                  <a:srgbClr val="0CA373"/>
                </a:solidFill>
                <a:latin typeface="Calibri" panose="020F0502020204030204" pitchFamily="34" charset="0"/>
                <a:cs typeface="Calibri" panose="020F0502020204030204" pitchFamily="34" charset="0"/>
              </a:rPr>
              <a:t>can</a:t>
            </a:r>
            <a:r>
              <a:rPr lang="hr-HR" altLang="es-ES" sz="1800" b="1" dirty="0">
                <a:solidFill>
                  <a:srgbClr val="0CA373"/>
                </a:solidFill>
                <a:latin typeface="Calibri" panose="020F0502020204030204" pitchFamily="34" charset="0"/>
                <a:cs typeface="Calibri" panose="020F0502020204030204" pitchFamily="34" charset="0"/>
              </a:rPr>
              <a:t> </a:t>
            </a:r>
            <a:r>
              <a:rPr lang="hr-HR" altLang="es-ES" sz="1800" b="1" dirty="0" err="1">
                <a:solidFill>
                  <a:srgbClr val="0CA373"/>
                </a:solidFill>
                <a:latin typeface="Calibri" panose="020F0502020204030204" pitchFamily="34" charset="0"/>
                <a:cs typeface="Calibri" panose="020F0502020204030204" pitchFamily="34" charset="0"/>
              </a:rPr>
              <a:t>be</a:t>
            </a:r>
            <a:endParaRPr lang="hr-HR" altLang="es-ES" sz="1800" b="1" dirty="0">
              <a:solidFill>
                <a:srgbClr val="0CA373"/>
              </a:solidFill>
              <a:latin typeface="Calibri" panose="020F0502020204030204" pitchFamily="34" charset="0"/>
              <a:cs typeface="Calibri" panose="020F0502020204030204" pitchFamily="34" charset="0"/>
            </a:endParaRPr>
          </a:p>
          <a:p>
            <a:pPr>
              <a:defRPr/>
            </a:pPr>
            <a:endParaRPr lang="en-GB"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Internal – getting to know own values, passions and aspirations</a:t>
            </a:r>
          </a:p>
          <a:p>
            <a:pPr marL="285750" indent="-285750">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External – understanding what kind of impression we make on other people</a:t>
            </a:r>
          </a:p>
        </p:txBody>
      </p:sp>
    </p:spTree>
    <p:extLst>
      <p:ext uri="{BB962C8B-B14F-4D97-AF65-F5344CB8AC3E}">
        <p14:creationId xmlns:p14="http://schemas.microsoft.com/office/powerpoint/2010/main" val="455179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Self leadership and self awareness</a:t>
            </a:r>
          </a:p>
        </p:txBody>
      </p:sp>
      <p:sp>
        <p:nvSpPr>
          <p:cNvPr id="3" name="object 3">
            <a:extLst>
              <a:ext uri="{FF2B5EF4-FFF2-40B4-BE49-F238E27FC236}">
                <a16:creationId xmlns:a16="http://schemas.microsoft.com/office/drawing/2014/main" id="{FBCC9E6C-DB19-4936-87CE-3544CB66C3D3}"/>
              </a:ext>
            </a:extLst>
          </p:cNvPr>
          <p:cNvSpPr txBox="1"/>
          <p:nvPr/>
        </p:nvSpPr>
        <p:spPr>
          <a:xfrm>
            <a:off x="532978" y="1773775"/>
            <a:ext cx="76966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cs typeface="Tahoma"/>
              </a:rPr>
              <a:t>SECTION 2.2.: </a:t>
            </a:r>
            <a:r>
              <a:rPr lang="hr-HR" sz="2200" spc="50" dirty="0" err="1">
                <a:cs typeface="Tahoma"/>
              </a:rPr>
              <a:t>What</a:t>
            </a:r>
            <a:r>
              <a:rPr lang="hr-HR" sz="2200" spc="50" dirty="0">
                <a:cs typeface="Tahoma"/>
              </a:rPr>
              <a:t> </a:t>
            </a:r>
            <a:r>
              <a:rPr lang="hr-HR" sz="2200" spc="50" dirty="0" err="1">
                <a:cs typeface="Tahoma"/>
              </a:rPr>
              <a:t>is</a:t>
            </a:r>
            <a:r>
              <a:rPr lang="hr-HR" sz="2200" spc="50" dirty="0">
                <a:cs typeface="Tahoma"/>
              </a:rPr>
              <a:t> (</a:t>
            </a:r>
            <a:r>
              <a:rPr lang="hr-HR" sz="2200" spc="50" dirty="0" err="1">
                <a:cs typeface="Tahoma"/>
              </a:rPr>
              <a:t>not</a:t>
            </a:r>
            <a:r>
              <a:rPr lang="hr-HR" sz="2200" spc="50" dirty="0">
                <a:cs typeface="Tahoma"/>
              </a:rPr>
              <a:t>) </a:t>
            </a:r>
            <a:r>
              <a:rPr lang="hr-HR" sz="2200" spc="50" dirty="0" err="1">
                <a:cs typeface="Tahoma"/>
              </a:rPr>
              <a:t>self-awareness</a:t>
            </a:r>
            <a:r>
              <a:rPr lang="hr-HR" sz="2200" spc="50" dirty="0">
                <a:cs typeface="Tahoma"/>
              </a:rPr>
              <a:t> </a:t>
            </a:r>
            <a:r>
              <a:rPr lang="hr-HR" sz="2200" spc="50" dirty="0" err="1">
                <a:cs typeface="Tahoma"/>
              </a:rPr>
              <a:t>and</a:t>
            </a:r>
            <a:r>
              <a:rPr lang="hr-HR" sz="2200" spc="50" dirty="0">
                <a:cs typeface="Tahoma"/>
              </a:rPr>
              <a:t> </a:t>
            </a:r>
            <a:r>
              <a:rPr lang="hr-HR" sz="2200" spc="50" dirty="0" err="1">
                <a:cs typeface="Tahoma"/>
              </a:rPr>
              <a:t>self-leadership</a:t>
            </a:r>
            <a:endParaRPr lang="en-GB" sz="2200" dirty="0">
              <a:cs typeface="Tahoma"/>
            </a:endParaRPr>
          </a:p>
        </p:txBody>
      </p:sp>
      <p:sp>
        <p:nvSpPr>
          <p:cNvPr id="7" name="TextBox 6">
            <a:extLst>
              <a:ext uri="{FF2B5EF4-FFF2-40B4-BE49-F238E27FC236}">
                <a16:creationId xmlns:a16="http://schemas.microsoft.com/office/drawing/2014/main" id="{3FBDC4A5-1209-A106-E674-3E14F77D1AAD}"/>
              </a:ext>
            </a:extLst>
          </p:cNvPr>
          <p:cNvSpPr txBox="1"/>
          <p:nvPr/>
        </p:nvSpPr>
        <p:spPr>
          <a:xfrm>
            <a:off x="532978" y="5789563"/>
            <a:ext cx="4960883" cy="276999"/>
          </a:xfrm>
          <a:prstGeom prst="rect">
            <a:avLst/>
          </a:prstGeom>
          <a:noFill/>
        </p:spPr>
        <p:txBody>
          <a:bodyPr wrap="square" rtlCol="0">
            <a:spAutoFit/>
          </a:bodyPr>
          <a:lstStyle/>
          <a:p>
            <a:r>
              <a:rPr lang="hr-HR" sz="1200" dirty="0" err="1"/>
              <a:t>Source</a:t>
            </a:r>
            <a:r>
              <a:rPr lang="hr-HR" sz="1200" dirty="0"/>
              <a:t>: </a:t>
            </a:r>
            <a:r>
              <a:rPr lang="hr-HR" sz="1200" dirty="0" err="1"/>
              <a:t>Du</a:t>
            </a:r>
            <a:r>
              <a:rPr lang="hr-HR" sz="1200" dirty="0"/>
              <a:t> </a:t>
            </a:r>
            <a:r>
              <a:rPr lang="hr-HR" sz="1200" dirty="0" err="1"/>
              <a:t>Plessis</a:t>
            </a:r>
            <a:r>
              <a:rPr lang="hr-HR" sz="1200" dirty="0"/>
              <a:t>, 2019 </a:t>
            </a:r>
            <a:r>
              <a:rPr lang="hr-HR" sz="1200" dirty="0" err="1"/>
              <a:t>in</a:t>
            </a:r>
            <a:r>
              <a:rPr lang="hr-HR" sz="1200" dirty="0"/>
              <a:t> </a:t>
            </a:r>
            <a:r>
              <a:rPr lang="hr-HR" sz="1200" dirty="0" err="1"/>
              <a:t>Neuhaus</a:t>
            </a:r>
            <a:r>
              <a:rPr lang="hr-HR" sz="1200" dirty="0"/>
              <a:t>, 2020</a:t>
            </a:r>
          </a:p>
        </p:txBody>
      </p:sp>
      <p:sp>
        <p:nvSpPr>
          <p:cNvPr id="10" name="TextBox 9">
            <a:extLst>
              <a:ext uri="{FF2B5EF4-FFF2-40B4-BE49-F238E27FC236}">
                <a16:creationId xmlns:a16="http://schemas.microsoft.com/office/drawing/2014/main" id="{A86EBE48-27D9-BF8F-62C3-8F801A9B3446}"/>
              </a:ext>
            </a:extLst>
          </p:cNvPr>
          <p:cNvSpPr txBox="1"/>
          <p:nvPr/>
        </p:nvSpPr>
        <p:spPr>
          <a:xfrm>
            <a:off x="5708277" y="3329900"/>
            <a:ext cx="6117020" cy="2031325"/>
          </a:xfrm>
          <a:prstGeom prst="rect">
            <a:avLst/>
          </a:prstGeom>
          <a:solidFill>
            <a:schemeClr val="bg1">
              <a:lumMod val="85000"/>
            </a:schemeClr>
          </a:solidFill>
          <a:ln>
            <a:solidFill>
              <a:schemeClr val="accent6">
                <a:lumMod val="75000"/>
              </a:schemeClr>
            </a:solidFill>
          </a:ln>
        </p:spPr>
        <p:txBody>
          <a:bodyPr wrap="square">
            <a:spAutoFit/>
          </a:bodyPr>
          <a:lstStyle/>
          <a:p>
            <a:pPr>
              <a:defRPr/>
            </a:pPr>
            <a:r>
              <a:rPr lang="hr-HR" altLang="es-ES" sz="1800" b="1" dirty="0" err="1">
                <a:solidFill>
                  <a:srgbClr val="0CA373"/>
                </a:solidFill>
                <a:latin typeface="Calibri" panose="020F0502020204030204" pitchFamily="34" charset="0"/>
                <a:cs typeface="Calibri" panose="020F0502020204030204" pitchFamily="34" charset="0"/>
              </a:rPr>
              <a:t>The</a:t>
            </a:r>
            <a:r>
              <a:rPr lang="hr-HR" altLang="es-ES" sz="1800" b="1" dirty="0">
                <a:solidFill>
                  <a:srgbClr val="0CA373"/>
                </a:solidFill>
                <a:latin typeface="Calibri" panose="020F0502020204030204" pitchFamily="34" charset="0"/>
                <a:cs typeface="Calibri" panose="020F0502020204030204" pitchFamily="34" charset="0"/>
              </a:rPr>
              <a:t> </a:t>
            </a:r>
            <a:r>
              <a:rPr lang="hr-HR" altLang="es-ES" sz="1800" b="1" dirty="0" err="1">
                <a:solidFill>
                  <a:srgbClr val="0CA373"/>
                </a:solidFill>
                <a:latin typeface="Calibri" panose="020F0502020204030204" pitchFamily="34" charset="0"/>
                <a:cs typeface="Calibri" panose="020F0502020204030204" pitchFamily="34" charset="0"/>
              </a:rPr>
              <a:t>positive</a:t>
            </a:r>
            <a:r>
              <a:rPr lang="hr-HR" altLang="es-ES" sz="1800" b="1" dirty="0">
                <a:solidFill>
                  <a:srgbClr val="0CA373"/>
                </a:solidFill>
                <a:latin typeface="Calibri" panose="020F0502020204030204" pitchFamily="34" charset="0"/>
                <a:cs typeface="Calibri" panose="020F0502020204030204" pitchFamily="34" charset="0"/>
              </a:rPr>
              <a:t> </a:t>
            </a:r>
            <a:r>
              <a:rPr lang="hr-HR" altLang="es-ES" sz="1800" b="1" dirty="0" err="1">
                <a:solidFill>
                  <a:srgbClr val="0CA373"/>
                </a:solidFill>
                <a:latin typeface="Calibri" panose="020F0502020204030204" pitchFamily="34" charset="0"/>
                <a:cs typeface="Calibri" panose="020F0502020204030204" pitchFamily="34" charset="0"/>
              </a:rPr>
              <a:t>self-leadership</a:t>
            </a:r>
            <a:r>
              <a:rPr lang="hr-HR" altLang="es-ES" sz="1800" b="1" dirty="0">
                <a:solidFill>
                  <a:srgbClr val="0CA373"/>
                </a:solidFill>
                <a:latin typeface="Calibri" panose="020F0502020204030204" pitchFamily="34" charset="0"/>
                <a:cs typeface="Calibri" panose="020F0502020204030204" pitchFamily="34" charset="0"/>
              </a:rPr>
              <a:t> </a:t>
            </a:r>
            <a:r>
              <a:rPr lang="hr-HR" altLang="es-ES" sz="1800" b="1" dirty="0" err="1">
                <a:solidFill>
                  <a:srgbClr val="0CA373"/>
                </a:solidFill>
                <a:latin typeface="Calibri" panose="020F0502020204030204" pitchFamily="34" charset="0"/>
                <a:cs typeface="Calibri" panose="020F0502020204030204" pitchFamily="34" charset="0"/>
              </a:rPr>
              <a:t>capability</a:t>
            </a:r>
            <a:r>
              <a:rPr lang="hr-HR" altLang="es-ES" sz="1800" b="1" dirty="0">
                <a:solidFill>
                  <a:srgbClr val="0CA373"/>
                </a:solidFill>
                <a:latin typeface="Calibri" panose="020F0502020204030204" pitchFamily="34" charset="0"/>
                <a:cs typeface="Calibri" panose="020F0502020204030204" pitchFamily="34" charset="0"/>
              </a:rPr>
              <a:t> model (</a:t>
            </a:r>
            <a:r>
              <a:rPr lang="hr-HR" altLang="es-ES" sz="1800" b="1" dirty="0" err="1">
                <a:solidFill>
                  <a:srgbClr val="0CA373"/>
                </a:solidFill>
                <a:latin typeface="Calibri" panose="020F0502020204030204" pitchFamily="34" charset="0"/>
                <a:cs typeface="Calibri" panose="020F0502020204030204" pitchFamily="34" charset="0"/>
              </a:rPr>
              <a:t>Du</a:t>
            </a:r>
            <a:r>
              <a:rPr lang="hr-HR" altLang="es-ES" sz="1800" b="1" dirty="0">
                <a:solidFill>
                  <a:srgbClr val="0CA373"/>
                </a:solidFill>
                <a:latin typeface="Calibri" panose="020F0502020204030204" pitchFamily="34" charset="0"/>
                <a:cs typeface="Calibri" panose="020F0502020204030204" pitchFamily="34" charset="0"/>
              </a:rPr>
              <a:t> </a:t>
            </a:r>
            <a:r>
              <a:rPr lang="hr-HR" altLang="es-ES" sz="1800" b="1" dirty="0" err="1">
                <a:solidFill>
                  <a:srgbClr val="0CA373"/>
                </a:solidFill>
                <a:latin typeface="Calibri" panose="020F0502020204030204" pitchFamily="34" charset="0"/>
                <a:cs typeface="Calibri" panose="020F0502020204030204" pitchFamily="34" charset="0"/>
              </a:rPr>
              <a:t>Plessis</a:t>
            </a:r>
            <a:r>
              <a:rPr lang="hr-HR" altLang="es-ES" sz="1800" b="1" dirty="0">
                <a:solidFill>
                  <a:srgbClr val="0CA373"/>
                </a:solidFill>
                <a:latin typeface="Calibri" panose="020F0502020204030204" pitchFamily="34" charset="0"/>
                <a:cs typeface="Calibri" panose="020F0502020204030204" pitchFamily="34" charset="0"/>
              </a:rPr>
              <a:t>, 2019)</a:t>
            </a:r>
          </a:p>
          <a:p>
            <a:pPr>
              <a:defRPr/>
            </a:pPr>
            <a:endParaRPr lang="en-GB" altLang="es-ES" i="1" dirty="0">
              <a:latin typeface="Calibri" panose="020F0502020204030204" pitchFamily="34" charset="0"/>
              <a:cs typeface="Calibri" panose="020F0502020204030204" pitchFamily="34" charset="0"/>
            </a:endParaRPr>
          </a:p>
          <a:p>
            <a:pPr>
              <a:defRPr/>
            </a:pPr>
            <a:r>
              <a:rPr lang="en-GB" altLang="es-ES" sz="1800" i="1" dirty="0">
                <a:latin typeface="Calibri" panose="020F0502020204030204" pitchFamily="34" charset="0"/>
                <a:cs typeface="Calibri" panose="020F0502020204030204" pitchFamily="34" charset="0"/>
              </a:rPr>
              <a:t>It requires</a:t>
            </a:r>
          </a:p>
          <a:p>
            <a:pPr marL="285750" indent="-285750">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Inner strengths</a:t>
            </a:r>
          </a:p>
          <a:p>
            <a:pPr marL="285750" indent="-285750">
              <a:buFont typeface="Arial" panose="020B0604020202020204" pitchFamily="34" charset="0"/>
              <a:buChar char="•"/>
              <a:defRPr/>
            </a:pPr>
            <a:r>
              <a:rPr lang="en-GB" altLang="es-ES" i="1" dirty="0">
                <a:latin typeface="Calibri" panose="020F0502020204030204" pitchFamily="34" charset="0"/>
                <a:cs typeface="Calibri" panose="020F0502020204030204" pitchFamily="34" charset="0"/>
              </a:rPr>
              <a:t>Aspirations </a:t>
            </a:r>
          </a:p>
          <a:p>
            <a:pPr marL="285750" indent="-285750">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Talent and abilities</a:t>
            </a:r>
          </a:p>
          <a:p>
            <a:pPr marL="285750" indent="-285750">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Connectio</a:t>
            </a:r>
            <a:r>
              <a:rPr lang="en-GB" altLang="es-ES" i="1" dirty="0">
                <a:latin typeface="Calibri" panose="020F0502020204030204" pitchFamily="34" charset="0"/>
                <a:cs typeface="Calibri" panose="020F0502020204030204" pitchFamily="34" charset="0"/>
              </a:rPr>
              <a:t>ns with environment</a:t>
            </a:r>
            <a:endParaRPr lang="en-GB" altLang="es-ES" sz="1800" i="1" dirty="0">
              <a:latin typeface="Calibri" panose="020F0502020204030204" pitchFamily="34" charset="0"/>
              <a:cs typeface="Calibri" panose="020F0502020204030204" pitchFamily="34" charset="0"/>
            </a:endParaRPr>
          </a:p>
        </p:txBody>
      </p:sp>
      <p:pic>
        <p:nvPicPr>
          <p:cNvPr id="5" name="Picture 4" descr="Diagram&#10;&#10;Description automatically generated">
            <a:extLst>
              <a:ext uri="{FF2B5EF4-FFF2-40B4-BE49-F238E27FC236}">
                <a16:creationId xmlns:a16="http://schemas.microsoft.com/office/drawing/2014/main" id="{F2C120F8-8DFB-FD2C-0246-FC7BD7F8D1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565" y="2184962"/>
            <a:ext cx="4655217" cy="3604601"/>
          </a:xfrm>
          <a:prstGeom prst="rect">
            <a:avLst/>
          </a:prstGeom>
        </p:spPr>
      </p:pic>
    </p:spTree>
    <p:extLst>
      <p:ext uri="{BB962C8B-B14F-4D97-AF65-F5344CB8AC3E}">
        <p14:creationId xmlns:p14="http://schemas.microsoft.com/office/powerpoint/2010/main" val="2646585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2: Self leadership and self awareness</a:t>
            </a:r>
          </a:p>
        </p:txBody>
      </p:sp>
      <p:sp>
        <p:nvSpPr>
          <p:cNvPr id="3" name="object 3">
            <a:extLst>
              <a:ext uri="{FF2B5EF4-FFF2-40B4-BE49-F238E27FC236}">
                <a16:creationId xmlns:a16="http://schemas.microsoft.com/office/drawing/2014/main" id="{FBCC9E6C-DB19-4936-87CE-3544CB66C3D3}"/>
              </a:ext>
            </a:extLst>
          </p:cNvPr>
          <p:cNvSpPr txBox="1"/>
          <p:nvPr/>
        </p:nvSpPr>
        <p:spPr>
          <a:xfrm>
            <a:off x="532978" y="1773775"/>
            <a:ext cx="76966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cs typeface="Tahoma"/>
              </a:rPr>
              <a:t>SECTION 2.2.: </a:t>
            </a:r>
            <a:r>
              <a:rPr lang="hr-HR" sz="2200" spc="50" dirty="0" err="1">
                <a:cs typeface="Tahoma"/>
              </a:rPr>
              <a:t>What</a:t>
            </a:r>
            <a:r>
              <a:rPr lang="hr-HR" sz="2200" spc="50" dirty="0">
                <a:cs typeface="Tahoma"/>
              </a:rPr>
              <a:t> </a:t>
            </a:r>
            <a:r>
              <a:rPr lang="hr-HR" sz="2200" spc="50" dirty="0" err="1">
                <a:cs typeface="Tahoma"/>
              </a:rPr>
              <a:t>is</a:t>
            </a:r>
            <a:r>
              <a:rPr lang="hr-HR" sz="2200" spc="50" dirty="0">
                <a:cs typeface="Tahoma"/>
              </a:rPr>
              <a:t> (</a:t>
            </a:r>
            <a:r>
              <a:rPr lang="hr-HR" sz="2200" spc="50" dirty="0" err="1">
                <a:cs typeface="Tahoma"/>
              </a:rPr>
              <a:t>not</a:t>
            </a:r>
            <a:r>
              <a:rPr lang="hr-HR" sz="2200" spc="50" dirty="0">
                <a:cs typeface="Tahoma"/>
              </a:rPr>
              <a:t>) </a:t>
            </a:r>
            <a:r>
              <a:rPr lang="hr-HR" sz="2200" spc="50" dirty="0" err="1">
                <a:cs typeface="Tahoma"/>
              </a:rPr>
              <a:t>self-awareness</a:t>
            </a:r>
            <a:r>
              <a:rPr lang="hr-HR" sz="2200" spc="50" dirty="0">
                <a:cs typeface="Tahoma"/>
              </a:rPr>
              <a:t> </a:t>
            </a:r>
            <a:r>
              <a:rPr lang="hr-HR" sz="2200" spc="50" dirty="0" err="1">
                <a:cs typeface="Tahoma"/>
              </a:rPr>
              <a:t>and</a:t>
            </a:r>
            <a:r>
              <a:rPr lang="hr-HR" sz="2200" spc="50" dirty="0">
                <a:cs typeface="Tahoma"/>
              </a:rPr>
              <a:t> </a:t>
            </a:r>
            <a:r>
              <a:rPr lang="hr-HR" sz="2200" spc="50" dirty="0" err="1">
                <a:cs typeface="Tahoma"/>
              </a:rPr>
              <a:t>self-leadership</a:t>
            </a:r>
            <a:endParaRPr lang="en-GB" sz="2200" dirty="0">
              <a:cs typeface="Tahoma"/>
            </a:endParaRPr>
          </a:p>
        </p:txBody>
      </p:sp>
      <p:sp>
        <p:nvSpPr>
          <p:cNvPr id="10" name="TextBox 9">
            <a:extLst>
              <a:ext uri="{FF2B5EF4-FFF2-40B4-BE49-F238E27FC236}">
                <a16:creationId xmlns:a16="http://schemas.microsoft.com/office/drawing/2014/main" id="{A86EBE48-27D9-BF8F-62C3-8F801A9B3446}"/>
              </a:ext>
            </a:extLst>
          </p:cNvPr>
          <p:cNvSpPr txBox="1"/>
          <p:nvPr/>
        </p:nvSpPr>
        <p:spPr>
          <a:xfrm>
            <a:off x="713087" y="2877923"/>
            <a:ext cx="1877713" cy="2031325"/>
          </a:xfrm>
          <a:prstGeom prst="rect">
            <a:avLst/>
          </a:prstGeom>
          <a:solidFill>
            <a:schemeClr val="bg1">
              <a:lumMod val="85000"/>
            </a:schemeClr>
          </a:solidFill>
          <a:ln>
            <a:solidFill>
              <a:schemeClr val="accent6">
                <a:lumMod val="75000"/>
              </a:schemeClr>
            </a:solidFill>
          </a:ln>
        </p:spPr>
        <p:txBody>
          <a:bodyPr wrap="square">
            <a:spAutoFit/>
          </a:bodyPr>
          <a:lstStyle/>
          <a:p>
            <a:pPr algn="just">
              <a:defRPr/>
            </a:pPr>
            <a:r>
              <a:rPr lang="hr-HR" altLang="es-ES" sz="1800" b="1" dirty="0" err="1">
                <a:solidFill>
                  <a:srgbClr val="0CA373"/>
                </a:solidFill>
                <a:latin typeface="Calibri" panose="020F0502020204030204" pitchFamily="34" charset="0"/>
                <a:cs typeface="Calibri" panose="020F0502020204030204" pitchFamily="34" charset="0"/>
              </a:rPr>
              <a:t>Self</a:t>
            </a:r>
            <a:r>
              <a:rPr lang="hr-HR" altLang="es-ES" b="1" dirty="0" err="1">
                <a:solidFill>
                  <a:srgbClr val="0CA373"/>
                </a:solidFill>
                <a:latin typeface="Calibri" panose="020F0502020204030204" pitchFamily="34" charset="0"/>
                <a:cs typeface="Calibri" panose="020F0502020204030204" pitchFamily="34" charset="0"/>
              </a:rPr>
              <a:t>-awareness</a:t>
            </a:r>
            <a:endParaRPr lang="en-GB" altLang="es-ES"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Empathy</a:t>
            </a:r>
          </a:p>
          <a:p>
            <a:pPr marL="285750" indent="-285750" algn="just">
              <a:buFont typeface="Arial" panose="020B0604020202020204" pitchFamily="34" charset="0"/>
              <a:buChar char="•"/>
              <a:defRPr/>
            </a:pPr>
            <a:r>
              <a:rPr lang="en-GB" altLang="es-ES" i="1" dirty="0">
                <a:latin typeface="Calibri" panose="020F0502020204030204" pitchFamily="34" charset="0"/>
                <a:cs typeface="Calibri" panose="020F0502020204030204" pitchFamily="34" charset="0"/>
              </a:rPr>
              <a:t>Adaptability</a:t>
            </a:r>
          </a:p>
          <a:p>
            <a:pPr marL="285750" indent="-285750" algn="just">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Confidence</a:t>
            </a:r>
          </a:p>
          <a:p>
            <a:pPr marL="285750" indent="-285750" algn="just">
              <a:buFont typeface="Arial" panose="020B0604020202020204" pitchFamily="34" charset="0"/>
              <a:buChar char="•"/>
              <a:defRPr/>
            </a:pPr>
            <a:r>
              <a:rPr lang="en-GB" altLang="es-ES" i="1" dirty="0">
                <a:latin typeface="Calibri" panose="020F0502020204030204" pitchFamily="34" charset="0"/>
                <a:cs typeface="Calibri" panose="020F0502020204030204" pitchFamily="34" charset="0"/>
              </a:rPr>
              <a:t>Mindfulness</a:t>
            </a:r>
          </a:p>
          <a:p>
            <a:pPr marL="285750" indent="-285750" algn="just">
              <a:buFont typeface="Arial" panose="020B0604020202020204" pitchFamily="34" charset="0"/>
              <a:buChar char="•"/>
              <a:defRPr/>
            </a:pPr>
            <a:r>
              <a:rPr lang="en-GB" altLang="es-ES" i="1" dirty="0">
                <a:latin typeface="Calibri" panose="020F0502020204030204" pitchFamily="34" charset="0"/>
                <a:cs typeface="Calibri" panose="020F0502020204030204" pitchFamily="34" charset="0"/>
              </a:rPr>
              <a:t>Patience</a:t>
            </a:r>
          </a:p>
          <a:p>
            <a:pPr marL="285750" indent="-285750" algn="just">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Kind</a:t>
            </a:r>
            <a:r>
              <a:rPr lang="en-GB" altLang="es-ES" i="1" dirty="0">
                <a:latin typeface="Calibri" panose="020F0502020204030204" pitchFamily="34" charset="0"/>
                <a:cs typeface="Calibri" panose="020F0502020204030204" pitchFamily="34" charset="0"/>
              </a:rPr>
              <a:t>ness</a:t>
            </a:r>
            <a:endParaRPr lang="en-GB" altLang="es-ES" sz="1800" i="1"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9B09865E-4138-B265-8437-8DBA2AE76676}"/>
              </a:ext>
            </a:extLst>
          </p:cNvPr>
          <p:cNvSpPr txBox="1"/>
          <p:nvPr/>
        </p:nvSpPr>
        <p:spPr>
          <a:xfrm>
            <a:off x="3278226" y="3662752"/>
            <a:ext cx="5372311" cy="461665"/>
          </a:xfrm>
          <a:prstGeom prst="rect">
            <a:avLst/>
          </a:prstGeom>
          <a:solidFill>
            <a:schemeClr val="bg1">
              <a:lumMod val="85000"/>
            </a:schemeClr>
          </a:solidFill>
          <a:ln>
            <a:solidFill>
              <a:schemeClr val="accent6">
                <a:lumMod val="75000"/>
              </a:schemeClr>
            </a:solidFill>
          </a:ln>
        </p:spPr>
        <p:txBody>
          <a:bodyPr wrap="square">
            <a:spAutoFit/>
          </a:bodyPr>
          <a:lstStyle/>
          <a:p>
            <a:pPr>
              <a:defRPr/>
            </a:pPr>
            <a:r>
              <a:rPr lang="hr-HR" altLang="es-ES" sz="2400" b="1" dirty="0" err="1">
                <a:solidFill>
                  <a:srgbClr val="0CA373"/>
                </a:solidFill>
                <a:latin typeface="Calibri" panose="020F0502020204030204" pitchFamily="34" charset="0"/>
                <a:cs typeface="Calibri" panose="020F0502020204030204" pitchFamily="34" charset="0"/>
              </a:rPr>
              <a:t>Self-awareness</a:t>
            </a:r>
            <a:r>
              <a:rPr lang="hr-HR" altLang="es-ES" sz="2400" b="1" dirty="0">
                <a:solidFill>
                  <a:srgbClr val="0CA373"/>
                </a:solidFill>
                <a:latin typeface="Calibri" panose="020F0502020204030204" pitchFamily="34" charset="0"/>
                <a:cs typeface="Calibri" panose="020F0502020204030204" pitchFamily="34" charset="0"/>
              </a:rPr>
              <a:t> </a:t>
            </a:r>
            <a:r>
              <a:rPr lang="hr-HR" altLang="es-ES" sz="2400" b="1" dirty="0" err="1">
                <a:solidFill>
                  <a:srgbClr val="0CA373"/>
                </a:solidFill>
                <a:latin typeface="Calibri" panose="020F0502020204030204" pitchFamily="34" charset="0"/>
                <a:cs typeface="Calibri" panose="020F0502020204030204" pitchFamily="34" charset="0"/>
              </a:rPr>
              <a:t>and</a:t>
            </a:r>
            <a:r>
              <a:rPr lang="hr-HR" altLang="es-ES" sz="2400" b="1" dirty="0">
                <a:solidFill>
                  <a:srgbClr val="0CA373"/>
                </a:solidFill>
                <a:latin typeface="Calibri" panose="020F0502020204030204" pitchFamily="34" charset="0"/>
                <a:cs typeface="Calibri" panose="020F0502020204030204" pitchFamily="34" charset="0"/>
              </a:rPr>
              <a:t> </a:t>
            </a:r>
            <a:r>
              <a:rPr lang="hr-HR" altLang="es-ES" sz="2400" b="1" dirty="0" err="1">
                <a:solidFill>
                  <a:srgbClr val="0CA373"/>
                </a:solidFill>
                <a:latin typeface="Calibri" panose="020F0502020204030204" pitchFamily="34" charset="0"/>
                <a:cs typeface="Calibri" panose="020F0502020204030204" pitchFamily="34" charset="0"/>
              </a:rPr>
              <a:t>self-leadership</a:t>
            </a:r>
            <a:r>
              <a:rPr lang="hr-HR" altLang="es-ES" sz="2400" b="1" dirty="0">
                <a:solidFill>
                  <a:srgbClr val="0CA373"/>
                </a:solidFill>
                <a:latin typeface="Calibri" panose="020F0502020204030204" pitchFamily="34" charset="0"/>
                <a:cs typeface="Calibri" panose="020F0502020204030204" pitchFamily="34" charset="0"/>
              </a:rPr>
              <a:t> </a:t>
            </a:r>
            <a:r>
              <a:rPr lang="hr-HR" altLang="es-ES" sz="2400" b="1" dirty="0" err="1">
                <a:solidFill>
                  <a:srgbClr val="0CA373"/>
                </a:solidFill>
                <a:latin typeface="Calibri" panose="020F0502020204030204" pitchFamily="34" charset="0"/>
                <a:cs typeface="Calibri" panose="020F0502020204030204" pitchFamily="34" charset="0"/>
              </a:rPr>
              <a:t>skills</a:t>
            </a:r>
            <a:endParaRPr lang="hr-HR" altLang="es-ES" sz="2400" b="1" dirty="0">
              <a:solidFill>
                <a:srgbClr val="0CA373"/>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CE0FDAEB-B635-2A9D-7FE0-C908A58A9187}"/>
              </a:ext>
            </a:extLst>
          </p:cNvPr>
          <p:cNvSpPr txBox="1"/>
          <p:nvPr/>
        </p:nvSpPr>
        <p:spPr>
          <a:xfrm>
            <a:off x="9337964" y="2877923"/>
            <a:ext cx="2140949" cy="2031325"/>
          </a:xfrm>
          <a:prstGeom prst="rect">
            <a:avLst/>
          </a:prstGeom>
          <a:solidFill>
            <a:schemeClr val="bg1">
              <a:lumMod val="85000"/>
            </a:schemeClr>
          </a:solidFill>
          <a:ln>
            <a:solidFill>
              <a:schemeClr val="accent6">
                <a:lumMod val="75000"/>
              </a:schemeClr>
            </a:solidFill>
          </a:ln>
        </p:spPr>
        <p:txBody>
          <a:bodyPr wrap="square">
            <a:spAutoFit/>
          </a:bodyPr>
          <a:lstStyle/>
          <a:p>
            <a:pPr algn="just">
              <a:defRPr/>
            </a:pPr>
            <a:r>
              <a:rPr lang="hr-HR" altLang="es-ES" sz="1800" b="1" dirty="0" err="1">
                <a:solidFill>
                  <a:srgbClr val="0CA373"/>
                </a:solidFill>
                <a:latin typeface="Calibri" panose="020F0502020204030204" pitchFamily="34" charset="0"/>
                <a:cs typeface="Calibri" panose="020F0502020204030204" pitchFamily="34" charset="0"/>
              </a:rPr>
              <a:t>Self-leadership</a:t>
            </a:r>
            <a:endParaRPr lang="en-GB" altLang="es-ES" i="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Self-awareness</a:t>
            </a:r>
          </a:p>
          <a:p>
            <a:pPr marL="285750" indent="-285750" algn="just">
              <a:buFont typeface="Arial" panose="020B0604020202020204" pitchFamily="34" charset="0"/>
              <a:buChar char="•"/>
              <a:defRPr/>
            </a:pPr>
            <a:r>
              <a:rPr lang="en-GB" altLang="es-ES" i="1" dirty="0">
                <a:latin typeface="Calibri" panose="020F0502020204030204" pitchFamily="34" charset="0"/>
                <a:cs typeface="Calibri" panose="020F0502020204030204" pitchFamily="34" charset="0"/>
              </a:rPr>
              <a:t>Goal-setting</a:t>
            </a:r>
          </a:p>
          <a:p>
            <a:pPr marL="285750" indent="-285750" algn="just">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Self-motivation</a:t>
            </a:r>
          </a:p>
          <a:p>
            <a:pPr marL="285750" indent="-285750" algn="just">
              <a:buFont typeface="Arial" panose="020B0604020202020204" pitchFamily="34" charset="0"/>
              <a:buChar char="•"/>
              <a:defRPr/>
            </a:pPr>
            <a:r>
              <a:rPr lang="en-GB" altLang="es-ES" i="1" dirty="0">
                <a:latin typeface="Calibri" panose="020F0502020204030204" pitchFamily="34" charset="0"/>
                <a:cs typeface="Calibri" panose="020F0502020204030204" pitchFamily="34" charset="0"/>
              </a:rPr>
              <a:t>Self-efficacy</a:t>
            </a:r>
          </a:p>
          <a:p>
            <a:pPr marL="285750" indent="-285750" algn="just">
              <a:buFont typeface="Arial" panose="020B0604020202020204" pitchFamily="34" charset="0"/>
              <a:buChar char="•"/>
              <a:defRPr/>
            </a:pPr>
            <a:r>
              <a:rPr lang="en-GB" altLang="es-ES" i="1" dirty="0">
                <a:latin typeface="Calibri" panose="020F0502020204030204" pitchFamily="34" charset="0"/>
                <a:cs typeface="Calibri" panose="020F0502020204030204" pitchFamily="34" charset="0"/>
              </a:rPr>
              <a:t>Influence</a:t>
            </a:r>
          </a:p>
          <a:p>
            <a:pPr marL="285750" indent="-285750" algn="just">
              <a:buFont typeface="Arial" panose="020B0604020202020204" pitchFamily="34" charset="0"/>
              <a:buChar char="•"/>
              <a:defRPr/>
            </a:pPr>
            <a:r>
              <a:rPr lang="en-GB" altLang="es-ES" sz="1800" i="1" dirty="0">
                <a:latin typeface="Calibri" panose="020F0502020204030204" pitchFamily="34" charset="0"/>
                <a:cs typeface="Calibri" panose="020F0502020204030204" pitchFamily="34" charset="0"/>
              </a:rPr>
              <a:t>Impact</a:t>
            </a:r>
          </a:p>
        </p:txBody>
      </p:sp>
    </p:spTree>
    <p:extLst>
      <p:ext uri="{BB962C8B-B14F-4D97-AF65-F5344CB8AC3E}">
        <p14:creationId xmlns:p14="http://schemas.microsoft.com/office/powerpoint/2010/main" val="217634880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1747</Words>
  <Application>Microsoft Office PowerPoint</Application>
  <PresentationFormat>Panorámica</PresentationFormat>
  <Paragraphs>233</Paragraphs>
  <Slides>20</Slides>
  <Notes>2</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20</vt:i4>
      </vt:variant>
    </vt:vector>
  </HeadingPairs>
  <TitlesOfParts>
    <vt:vector size="32" baseType="lpstr">
      <vt:lpstr>Arial</vt:lpstr>
      <vt:lpstr>Bahnschrift Light</vt:lpstr>
      <vt:lpstr>Calibri</vt:lpstr>
      <vt:lpstr>Calibri Light</vt:lpstr>
      <vt:lpstr>Oxygen</vt:lpstr>
      <vt:lpstr>Roboto</vt:lpstr>
      <vt:lpstr>Symbol</vt:lpstr>
      <vt:lpstr>Tahoma</vt:lpstr>
      <vt:lpstr>YADLjI9qxTA 0</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204</cp:revision>
  <dcterms:created xsi:type="dcterms:W3CDTF">2021-06-29T11:11:56Z</dcterms:created>
  <dcterms:modified xsi:type="dcterms:W3CDTF">2023-02-06T15:56:01Z</dcterms:modified>
</cp:coreProperties>
</file>