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embeddedFont>
    <p:embeddedFont>
      <p:font typeface="Lato Black" panose="020F0A02020204030203" pitchFamily="34" charset="0"/>
      <p:bold r:id="rId20"/>
    </p:embeddedFont>
    <p:embeddedFont>
      <p:font typeface="Lato Light"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
      <p:font typeface="Oxygen" panose="02000503000000000000" pitchFamily="2" charset="0"/>
      <p:regular r:id="rId29"/>
      <p:bold r:id="rId30"/>
    </p:embeddedFont>
    <p:embeddedFont>
      <p:font typeface="Source Sans Pro" panose="020B0503030403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9ryEkwVWZi7zlVmK0TfzZPOA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300" dirty="0">
                <a:solidFill>
                  <a:srgbClr val="2F160F"/>
                </a:solidFill>
              </a:rPr>
              <a:t>Procent </a:t>
            </a:r>
            <a:r>
              <a:rPr lang="pl-PL" sz="1300" dirty="0" err="1">
                <a:solidFill>
                  <a:srgbClr val="2F160F"/>
                </a:solidFill>
              </a:rPr>
              <a:t>telepracowników</a:t>
            </a:r>
            <a:r>
              <a:rPr lang="pl-PL" sz="1300" baseline="0" dirty="0">
                <a:solidFill>
                  <a:srgbClr val="2F160F"/>
                </a:solidFill>
              </a:rPr>
              <a:t> według płci w </a:t>
            </a:r>
            <a:r>
              <a:rPr lang="en-US" sz="1300" dirty="0">
                <a:solidFill>
                  <a:srgbClr val="2F160F"/>
                </a:solidFill>
              </a:rPr>
              <a:t>EU-27 (%)</a:t>
            </a:r>
            <a:endParaRPr lang="ru-RU" sz="1300" dirty="0">
              <a:solidFill>
                <a:srgbClr val="2F160F"/>
              </a:solidFill>
            </a:endParaRPr>
          </a:p>
        </c:rich>
      </c:tx>
      <c:layout>
        <c:manualLayout>
          <c:xMode val="edge"/>
          <c:yMode val="edge"/>
          <c:x val="0.10531564838172756"/>
          <c:y val="3.96136924338194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81361299812207"/>
          <c:y val="0.39582291979072942"/>
          <c:w val="0.6450378207361861"/>
          <c:h val="0.3247846475741461"/>
        </c:manualLayout>
      </c:layout>
      <c:lineChart>
        <c:grouping val="stacked"/>
        <c:varyColors val="0"/>
        <c:ser>
          <c:idx val="0"/>
          <c:order val="0"/>
          <c:tx>
            <c:strRef>
              <c:f>Лист1!$B$1</c:f>
              <c:strCache>
                <c:ptCount val="1"/>
                <c:pt idx="0">
                  <c:v>Mężczyźni</c:v>
                </c:pt>
              </c:strCache>
            </c:strRef>
          </c:tx>
          <c:spPr>
            <a:ln w="28575" cap="rnd">
              <a:solidFill>
                <a:schemeClr val="accent1"/>
              </a:solidFill>
              <a:round/>
            </a:ln>
            <a:effectLst/>
          </c:spPr>
          <c:marker>
            <c:symbol val="none"/>
          </c:marker>
          <c:dLbls>
            <c:delete val="1"/>
          </c:dLbls>
          <c:cat>
            <c:numRef>
              <c:f>Лист1!$A$2:$A$7</c:f>
              <c:numCache>
                <c:formatCode>General</c:formatCode>
                <c:ptCount val="6"/>
                <c:pt idx="0">
                  <c:v>2015</c:v>
                </c:pt>
                <c:pt idx="5">
                  <c:v>2020</c:v>
                </c:pt>
              </c:numCache>
            </c:numRef>
          </c:cat>
          <c:val>
            <c:numRef>
              <c:f>Лист1!$B$2:$B$7</c:f>
              <c:numCache>
                <c:formatCode>General</c:formatCode>
                <c:ptCount val="6"/>
                <c:pt idx="0">
                  <c:v>4.5999999999999996</c:v>
                </c:pt>
                <c:pt idx="1">
                  <c:v>4.7</c:v>
                </c:pt>
                <c:pt idx="2">
                  <c:v>4.8</c:v>
                </c:pt>
                <c:pt idx="3">
                  <c:v>4.9000000000000004</c:v>
                </c:pt>
                <c:pt idx="4">
                  <c:v>5</c:v>
                </c:pt>
                <c:pt idx="5">
                  <c:v>11.2</c:v>
                </c:pt>
              </c:numCache>
            </c:numRef>
          </c:val>
          <c:smooth val="0"/>
          <c:extLst>
            <c:ext xmlns:c16="http://schemas.microsoft.com/office/drawing/2014/chart" uri="{C3380CC4-5D6E-409C-BE32-E72D297353CC}">
              <c16:uniqueId val="{00000006-21CC-43E6-9F4A-32E6B8F6FB0C}"/>
            </c:ext>
          </c:extLst>
        </c:ser>
        <c:ser>
          <c:idx val="1"/>
          <c:order val="1"/>
          <c:tx>
            <c:strRef>
              <c:f>Лист1!$C$1</c:f>
              <c:strCache>
                <c:ptCount val="1"/>
                <c:pt idx="0">
                  <c:v>Kobiety</c:v>
                </c:pt>
              </c:strCache>
            </c:strRef>
          </c:tx>
          <c:spPr>
            <a:ln w="28575" cap="rnd">
              <a:solidFill>
                <a:schemeClr val="accent2"/>
              </a:solidFill>
              <a:round/>
            </a:ln>
            <a:effectLst/>
          </c:spPr>
          <c:marker>
            <c:symbol val="none"/>
          </c:marker>
          <c:dLbls>
            <c:delete val="1"/>
          </c:dLbls>
          <c:cat>
            <c:numRef>
              <c:f>Лист1!$A$2:$A$7</c:f>
              <c:numCache>
                <c:formatCode>General</c:formatCode>
                <c:ptCount val="6"/>
                <c:pt idx="0">
                  <c:v>2015</c:v>
                </c:pt>
                <c:pt idx="5">
                  <c:v>2020</c:v>
                </c:pt>
              </c:numCache>
            </c:numRef>
          </c:cat>
          <c:val>
            <c:numRef>
              <c:f>Лист1!$C$2:$C$7</c:f>
              <c:numCache>
                <c:formatCode>General</c:formatCode>
                <c:ptCount val="6"/>
                <c:pt idx="0">
                  <c:v>5.2</c:v>
                </c:pt>
                <c:pt idx="1">
                  <c:v>5.3</c:v>
                </c:pt>
                <c:pt idx="2">
                  <c:v>5.4</c:v>
                </c:pt>
                <c:pt idx="3">
                  <c:v>5.5</c:v>
                </c:pt>
                <c:pt idx="4">
                  <c:v>5.6</c:v>
                </c:pt>
                <c:pt idx="5">
                  <c:v>13</c:v>
                </c:pt>
              </c:numCache>
            </c:numRef>
          </c:val>
          <c:smooth val="0"/>
          <c:extLst>
            <c:ext xmlns:c16="http://schemas.microsoft.com/office/drawing/2014/chart" uri="{C3380CC4-5D6E-409C-BE32-E72D297353CC}">
              <c16:uniqueId val="{0000000D-21CC-43E6-9F4A-32E6B8F6FB0C}"/>
            </c:ext>
          </c:extLst>
        </c:ser>
        <c:dLbls>
          <c:showLegendKey val="0"/>
          <c:showVal val="1"/>
          <c:showCatName val="0"/>
          <c:showSerName val="0"/>
          <c:showPercent val="0"/>
          <c:showBubbleSize val="0"/>
        </c:dLbls>
        <c:smooth val="0"/>
        <c:axId val="1664655536"/>
        <c:axId val="1664664784"/>
      </c:lineChart>
      <c:catAx>
        <c:axId val="166465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4784"/>
        <c:crosses val="autoZero"/>
        <c:auto val="1"/>
        <c:lblAlgn val="ctr"/>
        <c:lblOffset val="100"/>
        <c:noMultiLvlLbl val="0"/>
      </c:catAx>
      <c:valAx>
        <c:axId val="16646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4655536"/>
        <c:crosses val="autoZero"/>
        <c:crossBetween val="between"/>
      </c:valAx>
      <c:spPr>
        <a:noFill/>
        <a:ln>
          <a:noFill/>
        </a:ln>
        <a:effectLst/>
      </c:spPr>
    </c:plotArea>
    <c:legend>
      <c:legendPos val="b"/>
      <c:layout>
        <c:manualLayout>
          <c:xMode val="edge"/>
          <c:yMode val="edge"/>
          <c:x val="0"/>
          <c:y val="0.87807030725422797"/>
          <c:w val="0.54062820329277017"/>
          <c:h val="0.111509717131330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100" dirty="0">
                <a:solidFill>
                  <a:srgbClr val="2F160F"/>
                </a:solidFill>
              </a:rPr>
              <a:t>Ilość pracowników, u których czas pracy zakłócił czas dla</a:t>
            </a:r>
            <a:r>
              <a:rPr lang="pl-PL" sz="1100" baseline="0" dirty="0">
                <a:solidFill>
                  <a:srgbClr val="2F160F"/>
                </a:solidFill>
              </a:rPr>
              <a:t> rodziny </a:t>
            </a:r>
            <a:r>
              <a:rPr lang="en-US" sz="1100" dirty="0">
                <a:solidFill>
                  <a:srgbClr val="2F160F"/>
                </a:solidFill>
              </a:rPr>
              <a:t>(%)</a:t>
            </a:r>
            <a:endParaRPr lang="ru-RU" sz="1100" dirty="0">
              <a:solidFill>
                <a:srgbClr val="2F160F"/>
              </a:solidFill>
            </a:endParaRPr>
          </a:p>
        </c:rich>
      </c:tx>
      <c:layout>
        <c:manualLayout>
          <c:xMode val="edge"/>
          <c:yMode val="edge"/>
          <c:x val="3.6669760863206051E-2"/>
          <c:y val="5.511193961012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Mężczyźni</c:v>
                </c:pt>
              </c:strCache>
            </c:strRef>
          </c:tx>
          <c:spPr>
            <a:solidFill>
              <a:schemeClr val="accent1"/>
            </a:solidFill>
            <a:ln>
              <a:noFill/>
            </a:ln>
            <a:effectLst/>
          </c:spPr>
          <c:invertIfNegative val="0"/>
          <c:dLbls>
            <c:delete val="1"/>
          </c:dLbls>
          <c:cat>
            <c:strRef>
              <c:f>Лист1!$A$2:$A$3</c:f>
              <c:strCache>
                <c:ptCount val="2"/>
                <c:pt idx="0">
                  <c:v>Wszyscy pracownicy</c:v>
                </c:pt>
                <c:pt idx="1">
                  <c:v>Telepraca z dziećmi</c:v>
                </c:pt>
              </c:strCache>
            </c:strRef>
          </c:cat>
          <c:val>
            <c:numRef>
              <c:f>Лист1!$B$2:$B$3</c:f>
              <c:numCache>
                <c:formatCode>General</c:formatCode>
                <c:ptCount val="2"/>
                <c:pt idx="0">
                  <c:v>21.4</c:v>
                </c:pt>
                <c:pt idx="1">
                  <c:v>22</c:v>
                </c:pt>
              </c:numCache>
            </c:numRef>
          </c:val>
          <c:extLst>
            <c:ext xmlns:c16="http://schemas.microsoft.com/office/drawing/2014/chart" uri="{C3380CC4-5D6E-409C-BE32-E72D297353CC}">
              <c16:uniqueId val="{00000002-9A57-4105-8299-9A6D99D7E76C}"/>
            </c:ext>
          </c:extLst>
        </c:ser>
        <c:ser>
          <c:idx val="1"/>
          <c:order val="1"/>
          <c:tx>
            <c:strRef>
              <c:f>Лист1!$C$1</c:f>
              <c:strCache>
                <c:ptCount val="1"/>
                <c:pt idx="0">
                  <c:v>Kobiety</c:v>
                </c:pt>
              </c:strCache>
            </c:strRef>
          </c:tx>
          <c:spPr>
            <a:solidFill>
              <a:schemeClr val="accent2"/>
            </a:solidFill>
            <a:ln>
              <a:noFill/>
            </a:ln>
            <a:effectLst/>
          </c:spPr>
          <c:invertIfNegative val="0"/>
          <c:dLbls>
            <c:delete val="1"/>
          </c:dLbls>
          <c:cat>
            <c:strRef>
              <c:f>Лист1!$A$2:$A$3</c:f>
              <c:strCache>
                <c:ptCount val="2"/>
                <c:pt idx="0">
                  <c:v>Wszyscy pracownicy</c:v>
                </c:pt>
                <c:pt idx="1">
                  <c:v>Telepraca z dziećmi</c:v>
                </c:pt>
              </c:strCache>
            </c:strRef>
          </c:cat>
          <c:val>
            <c:numRef>
              <c:f>Лист1!$C$2:$C$3</c:f>
              <c:numCache>
                <c:formatCode>General</c:formatCode>
                <c:ptCount val="2"/>
                <c:pt idx="0">
                  <c:v>21.3</c:v>
                </c:pt>
                <c:pt idx="1">
                  <c:v>31</c:v>
                </c:pt>
              </c:numCache>
            </c:numRef>
          </c:val>
          <c:extLst>
            <c:ext xmlns:c16="http://schemas.microsoft.com/office/drawing/2014/chart" uri="{C3380CC4-5D6E-409C-BE32-E72D297353CC}">
              <c16:uniqueId val="{00000005-9A57-4105-8299-9A6D99D7E76C}"/>
            </c:ext>
          </c:extLst>
        </c:ser>
        <c:dLbls>
          <c:dLblPos val="outEnd"/>
          <c:showLegendKey val="0"/>
          <c:showVal val="1"/>
          <c:showCatName val="0"/>
          <c:showSerName val="0"/>
          <c:showPercent val="0"/>
          <c:showBubbleSize val="0"/>
        </c:dLbls>
        <c:gapWidth val="219"/>
        <c:axId val="1664662608"/>
        <c:axId val="1664664240"/>
      </c:barChart>
      <c:catAx>
        <c:axId val="166466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4240"/>
        <c:crosses val="autoZero"/>
        <c:auto val="1"/>
        <c:lblAlgn val="ctr"/>
        <c:lblOffset val="100"/>
        <c:tickLblSkip val="1"/>
        <c:noMultiLvlLbl val="0"/>
      </c:catAx>
      <c:valAx>
        <c:axId val="1664664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2608"/>
        <c:crosses val="autoZero"/>
        <c:crossBetween val="between"/>
      </c:valAx>
      <c:spPr>
        <a:noFill/>
        <a:ln>
          <a:noFill/>
        </a:ln>
        <a:effectLst/>
      </c:spPr>
    </c:plotArea>
    <c:legend>
      <c:legendPos val="r"/>
      <c:layout>
        <c:manualLayout>
          <c:xMode val="edge"/>
          <c:yMode val="edge"/>
          <c:x val="1.6101802667269426E-2"/>
          <c:y val="0.78435291918899419"/>
          <c:w val="0.36648548857834279"/>
          <c:h val="0.177993244560234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100" dirty="0">
                <a:solidFill>
                  <a:srgbClr val="2F160F"/>
                </a:solidFill>
              </a:rPr>
              <a:t>Problemy</a:t>
            </a:r>
            <a:r>
              <a:rPr lang="pl-PL" sz="1100" baseline="0" dirty="0">
                <a:solidFill>
                  <a:srgbClr val="2F160F"/>
                </a:solidFill>
              </a:rPr>
              <a:t> z koncentracją na pracy z powodów rodzinnych </a:t>
            </a:r>
            <a:r>
              <a:rPr lang="en-US" sz="1100" dirty="0">
                <a:solidFill>
                  <a:srgbClr val="2F160F"/>
                </a:solidFill>
              </a:rPr>
              <a:t>(%)</a:t>
            </a:r>
            <a:endParaRPr lang="ru-RU" sz="1100" dirty="0">
              <a:solidFill>
                <a:srgbClr val="2F160F"/>
              </a:solidFill>
            </a:endParaRPr>
          </a:p>
        </c:rich>
      </c:tx>
      <c:layout>
        <c:manualLayout>
          <c:xMode val="edge"/>
          <c:yMode val="edge"/>
          <c:x val="0.11793583840970646"/>
          <c:y val="5.51120506231175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Mężczyźni</c:v>
                </c:pt>
              </c:strCache>
            </c:strRef>
          </c:tx>
          <c:spPr>
            <a:solidFill>
              <a:schemeClr val="accent1"/>
            </a:solidFill>
            <a:ln>
              <a:noFill/>
            </a:ln>
            <a:effectLst/>
          </c:spPr>
          <c:invertIfNegative val="0"/>
          <c:cat>
            <c:strRef>
              <c:f>Лист1!$A$2:$A$3</c:f>
              <c:strCache>
                <c:ptCount val="2"/>
                <c:pt idx="0">
                  <c:v>Wszyscy pracownicy</c:v>
                </c:pt>
                <c:pt idx="1">
                  <c:v>Telepraca z dziećmi</c:v>
                </c:pt>
              </c:strCache>
            </c:strRef>
          </c:cat>
          <c:val>
            <c:numRef>
              <c:f>Лист1!$B$2:$B$3</c:f>
              <c:numCache>
                <c:formatCode>General</c:formatCode>
                <c:ptCount val="2"/>
                <c:pt idx="0">
                  <c:v>5.7</c:v>
                </c:pt>
                <c:pt idx="1">
                  <c:v>19</c:v>
                </c:pt>
              </c:numCache>
            </c:numRef>
          </c:val>
          <c:extLst>
            <c:ext xmlns:c16="http://schemas.microsoft.com/office/drawing/2014/chart" uri="{C3380CC4-5D6E-409C-BE32-E72D297353CC}">
              <c16:uniqueId val="{00000002-EE72-4AF0-AA7B-435381589E35}"/>
            </c:ext>
          </c:extLst>
        </c:ser>
        <c:ser>
          <c:idx val="1"/>
          <c:order val="1"/>
          <c:tx>
            <c:strRef>
              <c:f>Лист1!$C$1</c:f>
              <c:strCache>
                <c:ptCount val="1"/>
                <c:pt idx="0">
                  <c:v>Kobiety</c:v>
                </c:pt>
              </c:strCache>
            </c:strRef>
          </c:tx>
          <c:spPr>
            <a:solidFill>
              <a:schemeClr val="accent2"/>
            </a:solidFill>
            <a:ln>
              <a:noFill/>
            </a:ln>
            <a:effectLst/>
          </c:spPr>
          <c:invertIfNegative val="0"/>
          <c:cat>
            <c:strRef>
              <c:f>Лист1!$A$2:$A$3</c:f>
              <c:strCache>
                <c:ptCount val="2"/>
                <c:pt idx="0">
                  <c:v>Wszyscy pracownicy</c:v>
                </c:pt>
                <c:pt idx="1">
                  <c:v>Telepraca z dziećmi</c:v>
                </c:pt>
              </c:strCache>
            </c:strRef>
          </c:cat>
          <c:val>
            <c:numRef>
              <c:f>Лист1!$C$2:$C$3</c:f>
              <c:numCache>
                <c:formatCode>General</c:formatCode>
                <c:ptCount val="2"/>
                <c:pt idx="0">
                  <c:v>7.4</c:v>
                </c:pt>
                <c:pt idx="1">
                  <c:v>27</c:v>
                </c:pt>
              </c:numCache>
            </c:numRef>
          </c:val>
          <c:extLst>
            <c:ext xmlns:c16="http://schemas.microsoft.com/office/drawing/2014/chart" uri="{C3380CC4-5D6E-409C-BE32-E72D297353CC}">
              <c16:uniqueId val="{00000005-EE72-4AF0-AA7B-435381589E35}"/>
            </c:ext>
          </c:extLst>
        </c:ser>
        <c:dLbls>
          <c:showLegendKey val="0"/>
          <c:showVal val="0"/>
          <c:showCatName val="0"/>
          <c:showSerName val="0"/>
          <c:showPercent val="0"/>
          <c:showBubbleSize val="0"/>
        </c:dLbls>
        <c:gapWidth val="219"/>
        <c:overlap val="2"/>
        <c:axId val="1664660432"/>
        <c:axId val="1664654992"/>
      </c:barChart>
      <c:catAx>
        <c:axId val="1664660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64654992"/>
        <c:crosses val="autoZero"/>
        <c:auto val="1"/>
        <c:lblAlgn val="ctr"/>
        <c:lblOffset val="100"/>
        <c:tickLblSkip val="1"/>
        <c:noMultiLvlLbl val="0"/>
      </c:catAx>
      <c:valAx>
        <c:axId val="1664654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0432"/>
        <c:crosses val="autoZero"/>
        <c:crossBetween val="between"/>
      </c:valAx>
      <c:spPr>
        <a:noFill/>
        <a:ln>
          <a:noFill/>
        </a:ln>
        <a:effectLst/>
      </c:spPr>
    </c:plotArea>
    <c:legend>
      <c:legendPos val="r"/>
      <c:layout>
        <c:manualLayout>
          <c:xMode val="edge"/>
          <c:yMode val="edge"/>
          <c:x val="2.704998700478737E-4"/>
          <c:y val="0.80181671748720817"/>
          <c:w val="0.43508699105459842"/>
          <c:h val="0.188005817983659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100" dirty="0">
                <a:solidFill>
                  <a:srgbClr val="2F160F"/>
                </a:solidFill>
              </a:rPr>
              <a:t>Ilość pracowników,</a:t>
            </a:r>
            <a:r>
              <a:rPr lang="pl-PL" sz="1100" baseline="0" dirty="0">
                <a:solidFill>
                  <a:srgbClr val="2F160F"/>
                </a:solidFill>
              </a:rPr>
              <a:t> u których czas dla rodziny zakłócił czas pracy </a:t>
            </a:r>
            <a:r>
              <a:rPr lang="en-US" sz="1100" dirty="0">
                <a:solidFill>
                  <a:srgbClr val="2F160F"/>
                </a:solidFill>
              </a:rPr>
              <a:t>(%)</a:t>
            </a:r>
            <a:endParaRPr lang="ru-RU" sz="1100" dirty="0">
              <a:solidFill>
                <a:srgbClr val="2F160F"/>
              </a:solidFill>
            </a:endParaRPr>
          </a:p>
        </c:rich>
      </c:tx>
      <c:layout>
        <c:manualLayout>
          <c:xMode val="edge"/>
          <c:yMode val="edge"/>
          <c:x val="4.8317270236074551E-2"/>
          <c:y val="4.49250380404572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Mężczyźni</c:v>
                </c:pt>
              </c:strCache>
            </c:strRef>
          </c:tx>
          <c:spPr>
            <a:solidFill>
              <a:schemeClr val="accent1"/>
            </a:solidFill>
            <a:ln>
              <a:noFill/>
            </a:ln>
            <a:effectLst/>
          </c:spPr>
          <c:invertIfNegative val="0"/>
          <c:dLbls>
            <c:delete val="1"/>
          </c:dLbls>
          <c:cat>
            <c:strRef>
              <c:f>Лист1!$A$2:$A$3</c:f>
              <c:strCache>
                <c:ptCount val="2"/>
                <c:pt idx="0">
                  <c:v>Wszyscy pracownicy</c:v>
                </c:pt>
                <c:pt idx="1">
                  <c:v>Telepraca z dziećmi</c:v>
                </c:pt>
              </c:strCache>
            </c:strRef>
          </c:cat>
          <c:val>
            <c:numRef>
              <c:f>Лист1!$B$2:$B$3</c:f>
              <c:numCache>
                <c:formatCode>General</c:formatCode>
                <c:ptCount val="2"/>
                <c:pt idx="0">
                  <c:v>3.4</c:v>
                </c:pt>
                <c:pt idx="1">
                  <c:v>10</c:v>
                </c:pt>
              </c:numCache>
            </c:numRef>
          </c:val>
          <c:extLst>
            <c:ext xmlns:c16="http://schemas.microsoft.com/office/drawing/2014/chart" uri="{C3380CC4-5D6E-409C-BE32-E72D297353CC}">
              <c16:uniqueId val="{00000002-8B1C-4D91-99DD-AE7815DF5072}"/>
            </c:ext>
          </c:extLst>
        </c:ser>
        <c:ser>
          <c:idx val="1"/>
          <c:order val="1"/>
          <c:tx>
            <c:strRef>
              <c:f>Лист1!$C$1</c:f>
              <c:strCache>
                <c:ptCount val="1"/>
                <c:pt idx="0">
                  <c:v>Kobiety</c:v>
                </c:pt>
              </c:strCache>
            </c:strRef>
          </c:tx>
          <c:spPr>
            <a:solidFill>
              <a:schemeClr val="accent2"/>
            </a:solidFill>
            <a:ln>
              <a:noFill/>
            </a:ln>
            <a:effectLst/>
          </c:spPr>
          <c:invertIfNegative val="0"/>
          <c:dLbls>
            <c:delete val="1"/>
          </c:dLbls>
          <c:cat>
            <c:strRef>
              <c:f>Лист1!$A$2:$A$3</c:f>
              <c:strCache>
                <c:ptCount val="2"/>
                <c:pt idx="0">
                  <c:v>Wszyscy pracownicy</c:v>
                </c:pt>
                <c:pt idx="1">
                  <c:v>Telepraca z dziećmi</c:v>
                </c:pt>
              </c:strCache>
            </c:strRef>
          </c:cat>
          <c:val>
            <c:numRef>
              <c:f>Лист1!$C$2:$C$3</c:f>
              <c:numCache>
                <c:formatCode>General</c:formatCode>
                <c:ptCount val="2"/>
                <c:pt idx="0">
                  <c:v>4.4000000000000004</c:v>
                </c:pt>
                <c:pt idx="1">
                  <c:v>19</c:v>
                </c:pt>
              </c:numCache>
            </c:numRef>
          </c:val>
          <c:extLst>
            <c:ext xmlns:c16="http://schemas.microsoft.com/office/drawing/2014/chart" uri="{C3380CC4-5D6E-409C-BE32-E72D297353CC}">
              <c16:uniqueId val="{00000005-8B1C-4D91-99DD-AE7815DF5072}"/>
            </c:ext>
          </c:extLst>
        </c:ser>
        <c:dLbls>
          <c:dLblPos val="outEnd"/>
          <c:showLegendKey val="0"/>
          <c:showVal val="1"/>
          <c:showCatName val="0"/>
          <c:showSerName val="0"/>
          <c:showPercent val="0"/>
          <c:showBubbleSize val="0"/>
        </c:dLbls>
        <c:gapWidth val="219"/>
        <c:axId val="1664666960"/>
        <c:axId val="1664661520"/>
      </c:barChart>
      <c:catAx>
        <c:axId val="166466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1520"/>
        <c:crosses val="autoZero"/>
        <c:auto val="1"/>
        <c:lblAlgn val="ctr"/>
        <c:lblOffset val="100"/>
        <c:tickLblSkip val="1"/>
        <c:noMultiLvlLbl val="0"/>
      </c:catAx>
      <c:valAx>
        <c:axId val="1664661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4666960"/>
        <c:crosses val="autoZero"/>
        <c:crossBetween val="between"/>
      </c:valAx>
      <c:spPr>
        <a:noFill/>
        <a:ln>
          <a:noFill/>
        </a:ln>
        <a:effectLst/>
      </c:spPr>
    </c:plotArea>
    <c:legend>
      <c:legendPos val="r"/>
      <c:layout>
        <c:manualLayout>
          <c:xMode val="edge"/>
          <c:yMode val="edge"/>
          <c:x val="2.7029216900635946E-4"/>
          <c:y val="0.80472672232832465"/>
          <c:w val="0.44036411533850928"/>
          <c:h val="0.157619441420904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273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58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9" name="Google Shape;279;p11: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14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63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28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82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68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73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35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4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37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77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6"/>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1137684" y="3257551"/>
            <a:ext cx="9569302" cy="369291"/>
          </a:xfrm>
          <a:prstGeom prst="rect">
            <a:avLst/>
          </a:prstGeom>
          <a:noFill/>
          <a:ln>
            <a:noFill/>
          </a:ln>
        </p:spPr>
        <p:txBody>
          <a:bodyPr spcFirstLastPara="1" wrap="square" lIns="91425" tIns="45700" rIns="91425" bIns="45700" anchor="t" anchorCtr="0">
            <a:spAutoFit/>
          </a:bodyPr>
          <a:lstStyle/>
          <a:p>
            <a:pPr lvl="0"/>
            <a:r>
              <a:rPr lang="pl-PL" sz="1800" b="1" dirty="0">
                <a:solidFill>
                  <a:schemeClr val="dk1"/>
                </a:solidFill>
              </a:rPr>
              <a:t>,,Budowa odporności małych i średnich przedsiębiorstw po lock-downie” </a:t>
            </a:r>
            <a:endParaRPr sz="1800" b="1" dirty="0">
              <a:solidFill>
                <a:schemeClr val="dk1"/>
              </a:solidFill>
              <a:latin typeface="Arial"/>
              <a:ea typeface="Arial"/>
              <a:cs typeface="Arial"/>
              <a:sym typeface="Arial"/>
            </a:endParaRPr>
          </a:p>
        </p:txBody>
      </p:sp>
      <p:sp>
        <p:nvSpPr>
          <p:cNvPr id="30" name="Google Shape;30;p1"/>
          <p:cNvSpPr txBox="1"/>
          <p:nvPr/>
        </p:nvSpPr>
        <p:spPr>
          <a:xfrm>
            <a:off x="1009295" y="4114041"/>
            <a:ext cx="10982883" cy="923289"/>
          </a:xfrm>
          <a:prstGeom prst="rect">
            <a:avLst/>
          </a:prstGeom>
          <a:noFill/>
          <a:ln>
            <a:noFill/>
          </a:ln>
        </p:spPr>
        <p:txBody>
          <a:bodyPr spcFirstLastPara="1" wrap="square" lIns="91425" tIns="45700" rIns="91425" bIns="45700" anchor="t" anchorCtr="0">
            <a:spAutoFit/>
          </a:bodyPr>
          <a:lstStyle/>
          <a:p>
            <a:pPr lvl="0"/>
            <a:r>
              <a:rPr lang="pl-PL" sz="1800" b="1" dirty="0">
                <a:solidFill>
                  <a:srgbClr val="0CA373"/>
                </a:solidFill>
                <a:latin typeface="Tahoma"/>
                <a:ea typeface="Tahoma"/>
                <a:cs typeface="Tahoma"/>
                <a:sym typeface="Tahoma"/>
              </a:rPr>
              <a:t>RÓWNOWAGA MIĘDZY PRACĄ A ŻYCIEM PRYWATNYM W WARUNKACH TELEPRACY</a:t>
            </a:r>
          </a:p>
          <a:p>
            <a:pPr lvl="0"/>
            <a:endParaRPr lang="pl-PL" sz="1800" b="1" i="0" u="none" strike="noStrike" cap="none" dirty="0">
              <a:solidFill>
                <a:srgbClr val="0CA373"/>
              </a:solidFill>
              <a:latin typeface="Tahoma"/>
              <a:ea typeface="Tahoma"/>
              <a:cs typeface="Tahoma"/>
              <a:sym typeface="Tahoma"/>
            </a:endParaRPr>
          </a:p>
          <a:p>
            <a:pPr lvl="0"/>
            <a:r>
              <a:rPr lang="en-US" sz="1800" b="1" i="0" u="none" strike="noStrike" cap="none" dirty="0">
                <a:solidFill>
                  <a:srgbClr val="0CA373"/>
                </a:solidFill>
                <a:latin typeface="Tahoma"/>
                <a:ea typeface="Tahoma"/>
                <a:cs typeface="Tahoma"/>
                <a:sym typeface="Tahoma"/>
              </a:rPr>
              <a:t>By: </a:t>
            </a:r>
            <a:r>
              <a:rPr lang="en-US" sz="1800" b="1" i="0" u="none" strike="noStrike" cap="none" dirty="0">
                <a:solidFill>
                  <a:schemeClr val="dk1"/>
                </a:solidFill>
                <a:latin typeface="Tahoma"/>
                <a:ea typeface="Tahoma"/>
                <a:cs typeface="Tahoma"/>
                <a:sym typeface="Tahoma"/>
              </a:rPr>
              <a:t>IDP</a:t>
            </a:r>
            <a:endParaRPr sz="1800" b="1" i="0" u="none" strike="noStrike" cap="none" dirty="0">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282" name="Google Shape;282;p11"/>
          <p:cNvSpPr/>
          <p:nvPr/>
        </p:nvSpPr>
        <p:spPr>
          <a:xfrm>
            <a:off x="1149428" y="2936772"/>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3" name="Google Shape;283;p11"/>
          <p:cNvSpPr/>
          <p:nvPr/>
        </p:nvSpPr>
        <p:spPr>
          <a:xfrm>
            <a:off x="1149428" y="3701072"/>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4" name="Google Shape;284;p11"/>
          <p:cNvSpPr/>
          <p:nvPr/>
        </p:nvSpPr>
        <p:spPr>
          <a:xfrm>
            <a:off x="1149429" y="4444326"/>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5" name="Google Shape;285;p11"/>
          <p:cNvSpPr txBox="1"/>
          <p:nvPr/>
        </p:nvSpPr>
        <p:spPr>
          <a:xfrm>
            <a:off x="1615180" y="2814121"/>
            <a:ext cx="8679193" cy="646290"/>
          </a:xfrm>
          <a:prstGeom prst="rect">
            <a:avLst/>
          </a:prstGeom>
          <a:noFill/>
          <a:ln>
            <a:noFill/>
          </a:ln>
        </p:spPr>
        <p:txBody>
          <a:bodyPr spcFirstLastPara="1" wrap="square" lIns="91425" tIns="45700" rIns="91425" bIns="45700" anchor="t" anchorCtr="0">
            <a:spAutoFit/>
          </a:bodyPr>
          <a:lstStyle/>
          <a:p>
            <a:pPr lvl="0"/>
            <a:r>
              <a:rPr lang="pl-PL" sz="1800" dirty="0">
                <a:solidFill>
                  <a:schemeClr val="dk1"/>
                </a:solidFill>
                <a:latin typeface="Calibri"/>
                <a:ea typeface="Calibri"/>
                <a:cs typeface="Calibri"/>
                <a:sym typeface="Calibri"/>
              </a:rPr>
              <a:t>Telepraca ma wiele zalet, ale kryje w sobie pułapki, które mogą zagrozić równowadze między życiem zawodowym a prywatnym </a:t>
            </a:r>
            <a:endParaRPr dirty="0"/>
          </a:p>
        </p:txBody>
      </p:sp>
      <p:sp>
        <p:nvSpPr>
          <p:cNvPr id="286" name="Google Shape;286;p11"/>
          <p:cNvSpPr txBox="1"/>
          <p:nvPr/>
        </p:nvSpPr>
        <p:spPr>
          <a:xfrm>
            <a:off x="1571403" y="3658167"/>
            <a:ext cx="8599815" cy="369291"/>
          </a:xfrm>
          <a:prstGeom prst="rect">
            <a:avLst/>
          </a:prstGeom>
          <a:noFill/>
          <a:ln>
            <a:noFill/>
          </a:ln>
        </p:spPr>
        <p:txBody>
          <a:bodyPr spcFirstLastPara="1" wrap="square" lIns="91425" tIns="45700" rIns="91425" bIns="45700" anchor="t" anchorCtr="0">
            <a:spAutoFit/>
          </a:bodyPr>
          <a:lstStyle/>
          <a:p>
            <a:pPr lvl="0"/>
            <a:r>
              <a:rPr lang="pl-PL" sz="1800" dirty="0">
                <a:solidFill>
                  <a:schemeClr val="dk1"/>
                </a:solidFill>
                <a:latin typeface="Calibri"/>
                <a:ea typeface="Calibri"/>
                <a:cs typeface="Calibri"/>
                <a:sym typeface="Calibri"/>
              </a:rPr>
              <a:t>Słaba równowaga między pracą a życiem prywatnym może mieć poważne konsekwencje</a:t>
            </a:r>
            <a:endParaRPr dirty="0"/>
          </a:p>
        </p:txBody>
      </p:sp>
      <p:sp>
        <p:nvSpPr>
          <p:cNvPr id="287" name="Google Shape;287;p11"/>
          <p:cNvSpPr txBox="1"/>
          <p:nvPr/>
        </p:nvSpPr>
        <p:spPr>
          <a:xfrm>
            <a:off x="1605564" y="4284374"/>
            <a:ext cx="8531494" cy="646290"/>
          </a:xfrm>
          <a:prstGeom prst="rect">
            <a:avLst/>
          </a:prstGeom>
          <a:noFill/>
          <a:ln>
            <a:noFill/>
          </a:ln>
        </p:spPr>
        <p:txBody>
          <a:bodyPr spcFirstLastPara="1" wrap="square" lIns="91425" tIns="45700" rIns="91425" bIns="45700" anchor="t" anchorCtr="0">
            <a:spAutoFit/>
          </a:bodyPr>
          <a:lstStyle/>
          <a:p>
            <a:pPr lvl="0"/>
            <a:r>
              <a:rPr lang="pl-PL" sz="1800" dirty="0">
                <a:solidFill>
                  <a:schemeClr val="dk1"/>
                </a:solidFill>
                <a:latin typeface="Calibri"/>
                <a:ea typeface="Calibri"/>
                <a:cs typeface="Calibri"/>
                <a:sym typeface="Calibri"/>
              </a:rPr>
              <a:t>Konkretne działania na poziomie indywidualnym i zbiorowym mogą poprawić ogólną równowagę między życiem zawodowym a prywatnym w zespołach pracujących zdalnie</a:t>
            </a:r>
            <a:endParaRPr dirty="0"/>
          </a:p>
        </p:txBody>
      </p:sp>
      <p:sp>
        <p:nvSpPr>
          <p:cNvPr id="288" name="Google Shape;288;p11"/>
          <p:cNvSpPr txBox="1"/>
          <p:nvPr/>
        </p:nvSpPr>
        <p:spPr>
          <a:xfrm>
            <a:off x="685668" y="1330503"/>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4800" b="1" i="0" dirty="0">
                <a:solidFill>
                  <a:schemeClr val="dk1"/>
                </a:solidFill>
                <a:latin typeface="Calibri"/>
                <a:ea typeface="Calibri"/>
                <a:cs typeface="Calibri"/>
                <a:sym typeface="Calibri"/>
              </a:rPr>
              <a:t>Kluczowe wnioski:</a:t>
            </a:r>
            <a:endParaRPr dirty="0"/>
          </a:p>
        </p:txBody>
      </p:sp>
      <p:pic>
        <p:nvPicPr>
          <p:cNvPr id="289" name="Google Shape;289;p11"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293"/>
        <p:cNvGrpSpPr/>
        <p:nvPr/>
      </p:nvGrpSpPr>
      <p:grpSpPr>
        <a:xfrm>
          <a:off x="0" y="0"/>
          <a:ext cx="0" cy="0"/>
          <a:chOff x="0" y="0"/>
          <a:chExt cx="0" cy="0"/>
        </a:xfrm>
      </p:grpSpPr>
      <p:sp>
        <p:nvSpPr>
          <p:cNvPr id="294" name="Google Shape;294;p15"/>
          <p:cNvSpPr txBox="1"/>
          <p:nvPr/>
        </p:nvSpPr>
        <p:spPr>
          <a:xfrm>
            <a:off x="2889030" y="2205051"/>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600" b="1" dirty="0">
                <a:solidFill>
                  <a:schemeClr val="lt1"/>
                </a:solidFill>
                <a:latin typeface="Calibri"/>
                <a:ea typeface="Calibri"/>
                <a:cs typeface="Calibri"/>
                <a:sym typeface="Calibri"/>
              </a:rPr>
              <a:t>Dziękujemy</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668172" y="2737960"/>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633948" y="356541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631323" y="439003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p:nvPr/>
        </p:nvSpPr>
        <p:spPr>
          <a:xfrm>
            <a:off x="631322" y="515773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5" name="Google Shape;45;p2"/>
          <p:cNvSpPr txBox="1"/>
          <p:nvPr/>
        </p:nvSpPr>
        <p:spPr>
          <a:xfrm>
            <a:off x="1231577" y="2567692"/>
            <a:ext cx="4808336" cy="584735"/>
          </a:xfrm>
          <a:prstGeom prst="rect">
            <a:avLst/>
          </a:prstGeom>
          <a:noFill/>
          <a:ln>
            <a:noFill/>
          </a:ln>
        </p:spPr>
        <p:txBody>
          <a:bodyPr spcFirstLastPara="1" wrap="square" lIns="91425" tIns="45700" rIns="91425" bIns="45700" anchor="t" anchorCtr="0">
            <a:spAutoFit/>
          </a:bodyPr>
          <a:lstStyle/>
          <a:p>
            <a:pPr lvl="0"/>
            <a:r>
              <a:rPr lang="pl-PL" sz="1600" dirty="0">
                <a:solidFill>
                  <a:schemeClr val="dk1"/>
                </a:solidFill>
                <a:latin typeface="Calibri"/>
                <a:ea typeface="Calibri"/>
                <a:cs typeface="Calibri"/>
                <a:sym typeface="Calibri"/>
              </a:rPr>
              <a:t>Zrozumieć znaczenie równowagi między życiem zawodowym a prywatnym</a:t>
            </a:r>
            <a:endParaRPr sz="1200" dirty="0"/>
          </a:p>
        </p:txBody>
      </p:sp>
      <p:sp>
        <p:nvSpPr>
          <p:cNvPr id="46" name="Google Shape;46;p2"/>
          <p:cNvSpPr txBox="1"/>
          <p:nvPr/>
        </p:nvSpPr>
        <p:spPr>
          <a:xfrm>
            <a:off x="1214130" y="3424912"/>
            <a:ext cx="5009689" cy="584735"/>
          </a:xfrm>
          <a:prstGeom prst="rect">
            <a:avLst/>
          </a:prstGeom>
          <a:noFill/>
          <a:ln>
            <a:noFill/>
          </a:ln>
        </p:spPr>
        <p:txBody>
          <a:bodyPr spcFirstLastPara="1" wrap="square" lIns="91425" tIns="45700" rIns="91425" bIns="45700" anchor="t" anchorCtr="0">
            <a:spAutoFit/>
          </a:bodyPr>
          <a:lstStyle/>
          <a:p>
            <a:pPr lvl="0"/>
            <a:r>
              <a:rPr lang="pl-PL" sz="1600" dirty="0">
                <a:solidFill>
                  <a:schemeClr val="dk1"/>
                </a:solidFill>
                <a:latin typeface="Calibri"/>
                <a:ea typeface="Calibri"/>
                <a:cs typeface="Calibri"/>
                <a:sym typeface="Calibri"/>
              </a:rPr>
              <a:t>Dowiedzieć się, jak możesz osiągnąć równowagę między życiem zawodowym a prywatnym pracując zdalnie</a:t>
            </a:r>
            <a:endParaRPr sz="1200" dirty="0"/>
          </a:p>
        </p:txBody>
      </p:sp>
      <p:sp>
        <p:nvSpPr>
          <p:cNvPr id="47" name="Google Shape;47;p2"/>
          <p:cNvSpPr txBox="1"/>
          <p:nvPr/>
        </p:nvSpPr>
        <p:spPr>
          <a:xfrm>
            <a:off x="1231577" y="5068642"/>
            <a:ext cx="4779420" cy="830956"/>
          </a:xfrm>
          <a:prstGeom prst="rect">
            <a:avLst/>
          </a:prstGeom>
          <a:noFill/>
          <a:ln>
            <a:noFill/>
          </a:ln>
        </p:spPr>
        <p:txBody>
          <a:bodyPr spcFirstLastPara="1" wrap="square" lIns="91425" tIns="45700" rIns="91425" bIns="45700" anchor="t" anchorCtr="0">
            <a:spAutoFit/>
          </a:bodyPr>
          <a:lstStyle/>
          <a:p>
            <a:pPr lvl="0"/>
            <a:r>
              <a:rPr lang="pl-PL" sz="1600" dirty="0">
                <a:solidFill>
                  <a:schemeClr val="dk1"/>
                </a:solidFill>
                <a:latin typeface="Calibri"/>
                <a:ea typeface="Calibri"/>
                <a:cs typeface="Calibri"/>
                <a:sym typeface="Calibri"/>
              </a:rPr>
              <a:t>Opanować kluczowe zasady w celu poprawy swojej równowagi między życiem zawodowym a prywatnym jako </a:t>
            </a:r>
            <a:r>
              <a:rPr lang="pl-PL" sz="1600" dirty="0" err="1">
                <a:solidFill>
                  <a:schemeClr val="dk1"/>
                </a:solidFill>
                <a:latin typeface="Calibri"/>
                <a:ea typeface="Calibri"/>
                <a:cs typeface="Calibri"/>
                <a:sym typeface="Calibri"/>
              </a:rPr>
              <a:t>telepracownik</a:t>
            </a:r>
            <a:endParaRPr sz="1200" dirty="0"/>
          </a:p>
        </p:txBody>
      </p:sp>
      <p:sp>
        <p:nvSpPr>
          <p:cNvPr id="48" name="Google Shape;48;p2"/>
          <p:cNvSpPr txBox="1"/>
          <p:nvPr/>
        </p:nvSpPr>
        <p:spPr>
          <a:xfrm>
            <a:off x="1208395" y="4177193"/>
            <a:ext cx="4825783" cy="584735"/>
          </a:xfrm>
          <a:prstGeom prst="rect">
            <a:avLst/>
          </a:prstGeom>
          <a:noFill/>
          <a:ln>
            <a:noFill/>
          </a:ln>
        </p:spPr>
        <p:txBody>
          <a:bodyPr spcFirstLastPara="1" wrap="square" lIns="91425" tIns="45700" rIns="91425" bIns="45700" anchor="t" anchorCtr="0">
            <a:spAutoFit/>
          </a:bodyPr>
          <a:lstStyle/>
          <a:p>
            <a:pPr lvl="0"/>
            <a:r>
              <a:rPr lang="pl-PL" sz="1600" dirty="0">
                <a:solidFill>
                  <a:schemeClr val="dk1"/>
                </a:solidFill>
                <a:latin typeface="Calibri"/>
                <a:ea typeface="Calibri"/>
                <a:cs typeface="Calibri"/>
                <a:sym typeface="Calibri"/>
              </a:rPr>
              <a:t>Dowiedzieć się, jak poprawić równowagę między życiem zawodowym a prywatnym w zespole zdalnym</a:t>
            </a:r>
            <a:endParaRPr sz="1200" dirty="0"/>
          </a:p>
        </p:txBody>
      </p:sp>
      <p:sp>
        <p:nvSpPr>
          <p:cNvPr id="49" name="Google Shape;49;p2"/>
          <p:cNvSpPr txBox="1"/>
          <p:nvPr/>
        </p:nvSpPr>
        <p:spPr>
          <a:xfrm>
            <a:off x="539786" y="1108110"/>
            <a:ext cx="5500127" cy="628377"/>
          </a:xfrm>
          <a:prstGeom prst="rect">
            <a:avLst/>
          </a:prstGeom>
          <a:noFill/>
          <a:ln>
            <a:noFill/>
          </a:ln>
        </p:spPr>
        <p:txBody>
          <a:bodyPr spcFirstLastPara="1" wrap="square" lIns="0" tIns="12700" rIns="0" bIns="0" anchor="t" anchorCtr="0">
            <a:spAutoFit/>
          </a:bodyPr>
          <a:lstStyle/>
          <a:p>
            <a:pPr marL="12700" lvl="0"/>
            <a:r>
              <a:rPr lang="en-US" sz="4000" b="1" dirty="0">
                <a:solidFill>
                  <a:schemeClr val="dk1"/>
                </a:solidFill>
                <a:latin typeface="Calibri"/>
                <a:ea typeface="Calibri"/>
                <a:cs typeface="Calibri"/>
                <a:sym typeface="Calibri"/>
              </a:rPr>
              <a:t>CELE I ZADANIA</a:t>
            </a:r>
            <a:endParaRPr sz="1100" dirty="0"/>
          </a:p>
        </p:txBody>
      </p:sp>
      <p:sp>
        <p:nvSpPr>
          <p:cNvPr id="50" name="Google Shape;50;p2"/>
          <p:cNvSpPr txBox="1"/>
          <p:nvPr/>
        </p:nvSpPr>
        <p:spPr>
          <a:xfrm>
            <a:off x="539786" y="2042514"/>
            <a:ext cx="5064599" cy="321883"/>
          </a:xfrm>
          <a:prstGeom prst="rect">
            <a:avLst/>
          </a:prstGeom>
          <a:noFill/>
          <a:ln>
            <a:noFill/>
          </a:ln>
        </p:spPr>
        <p:txBody>
          <a:bodyPr spcFirstLastPara="1" wrap="square" lIns="0" tIns="13950" rIns="0" bIns="0" anchor="t" anchorCtr="0">
            <a:spAutoFit/>
          </a:bodyPr>
          <a:lstStyle/>
          <a:p>
            <a:pPr lvl="0" algn="just"/>
            <a:r>
              <a:rPr lang="pl-PL" sz="2000" dirty="0">
                <a:solidFill>
                  <a:schemeClr val="dk1"/>
                </a:solidFill>
                <a:latin typeface="Calibri"/>
                <a:ea typeface="Calibri"/>
                <a:cs typeface="Calibri"/>
                <a:sym typeface="Calibri"/>
              </a:rPr>
              <a:t>Po ukończeniu tego modułu będziesz potrafił</a:t>
            </a:r>
            <a:r>
              <a:rPr lang="en-US" sz="2000" dirty="0">
                <a:solidFill>
                  <a:schemeClr val="dk1"/>
                </a:solidFill>
                <a:latin typeface="Calibri"/>
                <a:ea typeface="Calibri"/>
                <a:cs typeface="Calibri"/>
                <a:sym typeface="Calibri"/>
              </a:rPr>
              <a:t>:</a:t>
            </a:r>
            <a:endParaRPr dirty="0"/>
          </a:p>
        </p:txBody>
      </p:sp>
      <p:pic>
        <p:nvPicPr>
          <p:cNvPr id="51" name="Google Shape;51;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p:nvPr/>
        </p:nvSpPr>
        <p:spPr>
          <a:xfrm>
            <a:off x="865239" y="3123303"/>
            <a:ext cx="10815484" cy="2785338"/>
          </a:xfrm>
          <a:prstGeom prst="rect">
            <a:avLst/>
          </a:prstGeom>
          <a:noFill/>
          <a:ln>
            <a:noFill/>
          </a:ln>
        </p:spPr>
        <p:txBody>
          <a:bodyPr spcFirstLastPara="1" wrap="square" lIns="91425" tIns="45700" rIns="91425" bIns="45700" anchor="t" anchorCtr="0">
            <a:spAutoFit/>
          </a:bodyPr>
          <a:lstStyle/>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Kontekst europejskiej</a:t>
            </a:r>
          </a:p>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Definicje</a:t>
            </a:r>
          </a:p>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Plusy i minusy telepracy </a:t>
            </a:r>
          </a:p>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Wpływ nieodpowiedniej równowagi między życiem zawodowym a prywatnym w pracy zdalnej </a:t>
            </a:r>
          </a:p>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Jak poprawić równowagę między życiem zawodowym a prywatnym w zespole zdalnym?</a:t>
            </a:r>
          </a:p>
          <a:p>
            <a:pPr marL="457200" lvl="0" indent="-457200">
              <a:lnSpc>
                <a:spcPct val="125000"/>
              </a:lnSpc>
              <a:buClr>
                <a:schemeClr val="dk1"/>
              </a:buClr>
              <a:buSzPts val="2000"/>
              <a:buFont typeface="Calibri"/>
              <a:buAutoNum type="arabicPeriod"/>
            </a:pPr>
            <a:r>
              <a:rPr lang="pl-PL" sz="2000" dirty="0">
                <a:solidFill>
                  <a:schemeClr val="dk1"/>
                </a:solidFill>
                <a:latin typeface="Calibri"/>
                <a:ea typeface="Calibri"/>
                <a:cs typeface="Calibri"/>
                <a:sym typeface="Calibri"/>
              </a:rPr>
              <a:t>Wskazówki dotyczące lepszej równowagi między życiem zawodowym a prywatnym w </a:t>
            </a:r>
            <a:r>
              <a:rPr lang="pl-PL" sz="2000" dirty="0" err="1">
                <a:solidFill>
                  <a:schemeClr val="dk1"/>
                </a:solidFill>
                <a:latin typeface="Calibri"/>
                <a:ea typeface="Calibri"/>
                <a:cs typeface="Calibri"/>
                <a:sym typeface="Calibri"/>
              </a:rPr>
              <a:t>intelgentnej</a:t>
            </a:r>
            <a:r>
              <a:rPr lang="pl-PL" sz="2000" dirty="0">
                <a:solidFill>
                  <a:schemeClr val="dk1"/>
                </a:solidFill>
                <a:latin typeface="Calibri"/>
                <a:ea typeface="Calibri"/>
                <a:cs typeface="Calibri"/>
                <a:sym typeface="Calibri"/>
              </a:rPr>
              <a:t> organizacji pracy</a:t>
            </a:r>
            <a:endParaRPr dirty="0"/>
          </a:p>
        </p:txBody>
      </p:sp>
      <p:sp>
        <p:nvSpPr>
          <p:cNvPr id="75" name="Google Shape;75;p4"/>
          <p:cNvSpPr txBox="1"/>
          <p:nvPr/>
        </p:nvSpPr>
        <p:spPr>
          <a:xfrm>
            <a:off x="865239" y="2584834"/>
            <a:ext cx="10515615" cy="461624"/>
          </a:xfrm>
          <a:prstGeom prst="rect">
            <a:avLst/>
          </a:prstGeom>
          <a:noFill/>
          <a:ln>
            <a:noFill/>
          </a:ln>
        </p:spPr>
        <p:txBody>
          <a:bodyPr spcFirstLastPara="1" wrap="square" lIns="91425" tIns="45700" rIns="91425" bIns="45700" anchor="t" anchorCtr="0">
            <a:spAutoFit/>
          </a:bodyPr>
          <a:lstStyle/>
          <a:p>
            <a:pPr lvl="0"/>
            <a:r>
              <a:rPr lang="pl-PL" sz="2400" dirty="0">
                <a:solidFill>
                  <a:srgbClr val="0CA373"/>
                </a:solidFill>
                <a:latin typeface="Calibri"/>
                <a:ea typeface="Calibri"/>
                <a:cs typeface="Calibri"/>
                <a:sym typeface="Calibri"/>
              </a:rPr>
              <a:t>Rozdział</a:t>
            </a:r>
            <a:r>
              <a:rPr lang="en-US" sz="2400" dirty="0">
                <a:solidFill>
                  <a:srgbClr val="0CA373"/>
                </a:solidFill>
                <a:latin typeface="Calibri"/>
                <a:ea typeface="Calibri"/>
                <a:cs typeface="Calibri"/>
                <a:sym typeface="Calibri"/>
              </a:rPr>
              <a:t> 1: </a:t>
            </a:r>
            <a:r>
              <a:rPr lang="pl-PL" sz="2400" dirty="0">
                <a:solidFill>
                  <a:srgbClr val="0CA373"/>
                </a:solidFill>
                <a:latin typeface="Calibri"/>
                <a:ea typeface="Calibri"/>
                <a:cs typeface="Calibri"/>
                <a:sym typeface="Calibri"/>
              </a:rPr>
              <a:t>Równowaga między pracą a życiem prywatnym w warunkach telepracy</a:t>
            </a:r>
          </a:p>
        </p:txBody>
      </p:sp>
      <p:sp>
        <p:nvSpPr>
          <p:cNvPr id="76" name="Google Shape;76;p4"/>
          <p:cNvSpPr txBox="1"/>
          <p:nvPr/>
        </p:nvSpPr>
        <p:spPr>
          <a:xfrm>
            <a:off x="4665178" y="651474"/>
            <a:ext cx="357425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pl-PL" sz="4800" b="1" dirty="0">
                <a:solidFill>
                  <a:schemeClr val="dk1"/>
                </a:solidFill>
                <a:latin typeface="Calibri"/>
                <a:ea typeface="Calibri"/>
                <a:cs typeface="Calibri"/>
                <a:sym typeface="Calibri"/>
              </a:rPr>
              <a:t>Spis treści</a:t>
            </a:r>
            <a:endParaRPr dirty="0"/>
          </a:p>
        </p:txBody>
      </p:sp>
      <p:sp>
        <p:nvSpPr>
          <p:cNvPr id="77" name="Google Shape;77;p4"/>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p:nvPr/>
        </p:nvSpPr>
        <p:spPr>
          <a:xfrm>
            <a:off x="143195" y="1277214"/>
            <a:ext cx="3857625" cy="459195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lvl="0"/>
            <a:r>
              <a:rPr lang="pl-PL" sz="1800" dirty="0">
                <a:solidFill>
                  <a:schemeClr val="lt1"/>
                </a:solidFill>
                <a:latin typeface="Calibri"/>
                <a:ea typeface="Calibri"/>
                <a:cs typeface="Calibri"/>
                <a:sym typeface="Calibri"/>
              </a:rPr>
              <a:t>Pandemia Covid-19 spowodowała gwałtowny wzrost telepracy w Europie.</a:t>
            </a:r>
            <a:endParaRPr dirty="0"/>
          </a:p>
        </p:txBody>
      </p:sp>
      <p:graphicFrame>
        <p:nvGraphicFramePr>
          <p:cNvPr id="83" name="Google Shape;83;p5"/>
          <p:cNvGraphicFramePr/>
          <p:nvPr>
            <p:extLst>
              <p:ext uri="{D42A27DB-BD31-4B8C-83A1-F6EECF244321}">
                <p14:modId xmlns:p14="http://schemas.microsoft.com/office/powerpoint/2010/main" val="613772252"/>
              </p:ext>
            </p:extLst>
          </p:nvPr>
        </p:nvGraphicFramePr>
        <p:xfrm>
          <a:off x="247969" y="2099338"/>
          <a:ext cx="3648075" cy="2045398"/>
        </p:xfrm>
        <a:graphic>
          <a:graphicData uri="http://schemas.openxmlformats.org/drawingml/2006/chart">
            <c:chart xmlns:c="http://schemas.openxmlformats.org/drawingml/2006/chart" xmlns:r="http://schemas.openxmlformats.org/officeDocument/2006/relationships" r:id="rId3"/>
          </a:graphicData>
        </a:graphic>
      </p:graphicFrame>
      <p:sp>
        <p:nvSpPr>
          <p:cNvPr id="84" name="Google Shape;84;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5"/>
          <p:cNvSpPr/>
          <p:nvPr/>
        </p:nvSpPr>
        <p:spPr>
          <a:xfrm>
            <a:off x="4214589" y="1277214"/>
            <a:ext cx="7915722" cy="479397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859338" lvl="0" algn="ctr"/>
            <a:endParaRPr lang="pl-PL" dirty="0">
              <a:solidFill>
                <a:schemeClr val="lt1"/>
              </a:solidFill>
              <a:latin typeface="Calibri"/>
              <a:ea typeface="Calibri"/>
              <a:cs typeface="Calibri"/>
              <a:sym typeface="Calibri"/>
            </a:endParaRPr>
          </a:p>
          <a:p>
            <a:pPr marL="4859338" lvl="0" algn="ctr"/>
            <a:r>
              <a:rPr lang="pl-PL" dirty="0">
                <a:solidFill>
                  <a:schemeClr val="lt1"/>
                </a:solidFill>
                <a:latin typeface="Calibri"/>
                <a:ea typeface="Calibri"/>
                <a:cs typeface="Calibri"/>
                <a:sym typeface="Calibri"/>
              </a:rPr>
              <a:t>Pomimo korzyści wynikających z większej elastyczności i autonomii, </a:t>
            </a:r>
            <a:r>
              <a:rPr lang="pl-PL" dirty="0" err="1">
                <a:solidFill>
                  <a:schemeClr val="lt1"/>
                </a:solidFill>
                <a:latin typeface="Calibri"/>
                <a:ea typeface="Calibri"/>
                <a:cs typeface="Calibri"/>
                <a:sym typeface="Calibri"/>
              </a:rPr>
              <a:t>telepracownicy</a:t>
            </a:r>
            <a:r>
              <a:rPr lang="pl-PL" dirty="0">
                <a:solidFill>
                  <a:schemeClr val="lt1"/>
                </a:solidFill>
                <a:latin typeface="Calibri"/>
                <a:ea typeface="Calibri"/>
                <a:cs typeface="Calibri"/>
                <a:sym typeface="Calibri"/>
              </a:rPr>
              <a:t> często byli bardziej obciążeni pracą, co miało negatywny wpływ na równowagę między życiem zawodowym a prywatnym.</a:t>
            </a:r>
            <a:endParaRPr dirty="0">
              <a:solidFill>
                <a:schemeClr val="lt1"/>
              </a:solidFill>
              <a:latin typeface="Calibri"/>
              <a:ea typeface="Calibri"/>
              <a:cs typeface="Calibri"/>
              <a:sym typeface="Calibri"/>
            </a:endParaRPr>
          </a:p>
          <a:p>
            <a:pPr marL="4859338" lvl="0" algn="ctr"/>
            <a:endParaRPr lang="pl-PL" sz="1600" dirty="0">
              <a:solidFill>
                <a:schemeClr val="lt1"/>
              </a:solidFill>
              <a:latin typeface="Calibri"/>
              <a:ea typeface="Calibri"/>
              <a:cs typeface="Calibri"/>
              <a:sym typeface="Calibri"/>
            </a:endParaRPr>
          </a:p>
          <a:p>
            <a:pPr marL="4859338" lvl="0" algn="ctr"/>
            <a:r>
              <a:rPr lang="pl-PL" dirty="0">
                <a:solidFill>
                  <a:schemeClr val="lt1"/>
                </a:solidFill>
                <a:latin typeface="Calibri"/>
                <a:ea typeface="Calibri"/>
                <a:cs typeface="Calibri"/>
                <a:sym typeface="Calibri"/>
              </a:rPr>
              <a:t>Kobiety są bardziej dotknięte negatywnymi skutkami niż mężczyźni.</a:t>
            </a:r>
            <a:endParaRPr sz="1100" dirty="0"/>
          </a:p>
        </p:txBody>
      </p:sp>
      <p:graphicFrame>
        <p:nvGraphicFramePr>
          <p:cNvPr id="86" name="Google Shape;86;p5"/>
          <p:cNvGraphicFramePr/>
          <p:nvPr>
            <p:extLst>
              <p:ext uri="{D42A27DB-BD31-4B8C-83A1-F6EECF244321}">
                <p14:modId xmlns:p14="http://schemas.microsoft.com/office/powerpoint/2010/main" val="324146216"/>
              </p:ext>
            </p:extLst>
          </p:nvPr>
        </p:nvGraphicFramePr>
        <p:xfrm>
          <a:off x="4214588" y="4586170"/>
          <a:ext cx="4813312" cy="1246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Google Shape;87;p5"/>
          <p:cNvGraphicFramePr/>
          <p:nvPr>
            <p:extLst>
              <p:ext uri="{D42A27DB-BD31-4B8C-83A1-F6EECF244321}">
                <p14:modId xmlns:p14="http://schemas.microsoft.com/office/powerpoint/2010/main" val="1943182"/>
              </p:ext>
            </p:extLst>
          </p:nvPr>
        </p:nvGraphicFramePr>
        <p:xfrm>
          <a:off x="4214589" y="1897536"/>
          <a:ext cx="4813311" cy="12478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Google Shape;88;p5"/>
          <p:cNvGraphicFramePr/>
          <p:nvPr>
            <p:extLst>
              <p:ext uri="{D42A27DB-BD31-4B8C-83A1-F6EECF244321}">
                <p14:modId xmlns:p14="http://schemas.microsoft.com/office/powerpoint/2010/main" val="209371272"/>
              </p:ext>
            </p:extLst>
          </p:nvPr>
        </p:nvGraphicFramePr>
        <p:xfrm>
          <a:off x="4214590" y="3257537"/>
          <a:ext cx="4813310" cy="1246699"/>
        </p:xfrm>
        <a:graphic>
          <a:graphicData uri="http://schemas.openxmlformats.org/drawingml/2006/chart">
            <c:chart xmlns:c="http://schemas.openxmlformats.org/drawingml/2006/chart" xmlns:r="http://schemas.openxmlformats.org/officeDocument/2006/relationships" r:id="rId6"/>
          </a:graphicData>
        </a:graphic>
      </p:graphicFrame>
      <p:sp>
        <p:nvSpPr>
          <p:cNvPr id="89" name="Google Shape;89;p5"/>
          <p:cNvSpPr/>
          <p:nvPr/>
        </p:nvSpPr>
        <p:spPr>
          <a:xfrm>
            <a:off x="247969" y="1343267"/>
            <a:ext cx="3648075" cy="671513"/>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dirty="0">
                <a:solidFill>
                  <a:srgbClr val="2F160F"/>
                </a:solidFill>
                <a:latin typeface="Calibri"/>
                <a:ea typeface="Calibri"/>
                <a:cs typeface="Calibri"/>
                <a:sym typeface="Calibri"/>
              </a:rPr>
              <a:t>Telepraca w </a:t>
            </a:r>
            <a:r>
              <a:rPr lang="en-US" sz="1800" dirty="0">
                <a:solidFill>
                  <a:srgbClr val="2F160F"/>
                </a:solidFill>
                <a:latin typeface="Calibri"/>
                <a:ea typeface="Calibri"/>
                <a:cs typeface="Calibri"/>
                <a:sym typeface="Calibri"/>
              </a:rPr>
              <a:t>EU-27 </a:t>
            </a:r>
            <a:r>
              <a:rPr lang="pl-PL" sz="1800" dirty="0">
                <a:solidFill>
                  <a:srgbClr val="2F160F"/>
                </a:solidFill>
                <a:latin typeface="Calibri"/>
                <a:ea typeface="Calibri"/>
                <a:cs typeface="Calibri"/>
                <a:sym typeface="Calibri"/>
              </a:rPr>
              <a:t>podczas pandemii</a:t>
            </a:r>
            <a:endParaRPr dirty="0"/>
          </a:p>
        </p:txBody>
      </p:sp>
      <p:sp>
        <p:nvSpPr>
          <p:cNvPr id="90" name="Google Shape;90;p5"/>
          <p:cNvSpPr/>
          <p:nvPr/>
        </p:nvSpPr>
        <p:spPr>
          <a:xfrm>
            <a:off x="4321174" y="1343268"/>
            <a:ext cx="7619189" cy="460374"/>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dirty="0">
                <a:solidFill>
                  <a:srgbClr val="2F160F"/>
                </a:solidFill>
                <a:latin typeface="Calibri"/>
                <a:ea typeface="Calibri"/>
                <a:cs typeface="Calibri"/>
                <a:sym typeface="Calibri"/>
              </a:rPr>
              <a:t>Równowaga między pracą a życiem prywatnym w </a:t>
            </a:r>
            <a:r>
              <a:rPr lang="en-US" sz="1800" dirty="0">
                <a:solidFill>
                  <a:srgbClr val="2F160F"/>
                </a:solidFill>
                <a:latin typeface="Calibri"/>
                <a:ea typeface="Calibri"/>
                <a:cs typeface="Calibri"/>
                <a:sym typeface="Calibri"/>
              </a:rPr>
              <a:t>EU-27 </a:t>
            </a:r>
            <a:r>
              <a:rPr lang="pl-PL" sz="1800" dirty="0">
                <a:solidFill>
                  <a:srgbClr val="2F160F"/>
                </a:solidFill>
                <a:latin typeface="Calibri"/>
                <a:ea typeface="Calibri"/>
                <a:cs typeface="Calibri"/>
                <a:sym typeface="Calibri"/>
              </a:rPr>
              <a:t>podczas pandemii</a:t>
            </a:r>
            <a:endParaRPr dirty="0"/>
          </a:p>
        </p:txBody>
      </p:sp>
      <p:sp>
        <p:nvSpPr>
          <p:cNvPr id="91" name="Google Shape;91;p5"/>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a:t>
            </a:r>
            <a:r>
              <a:rPr lang="pl-PL" sz="2200" dirty="0" err="1">
                <a:solidFill>
                  <a:schemeClr val="dk1"/>
                </a:solidFill>
                <a:latin typeface="Calibri"/>
                <a:ea typeface="Calibri"/>
                <a:cs typeface="Calibri"/>
                <a:sym typeface="Calibri"/>
              </a:rPr>
              <a:t>ekcja</a:t>
            </a:r>
            <a:r>
              <a:rPr lang="en-US" sz="2200" dirty="0">
                <a:solidFill>
                  <a:schemeClr val="dk1"/>
                </a:solidFill>
                <a:latin typeface="Calibri"/>
                <a:ea typeface="Calibri"/>
                <a:cs typeface="Calibri"/>
                <a:sym typeface="Calibri"/>
              </a:rPr>
              <a:t> 1.1.: </a:t>
            </a:r>
            <a:r>
              <a:rPr lang="pl-PL" sz="2200" dirty="0">
                <a:solidFill>
                  <a:schemeClr val="dk1"/>
                </a:solidFill>
                <a:latin typeface="Calibri"/>
                <a:ea typeface="Calibri"/>
                <a:cs typeface="Calibri"/>
                <a:sym typeface="Calibri"/>
              </a:rPr>
              <a:t>Kontekst europejski</a:t>
            </a:r>
            <a:endParaRPr sz="2200" dirty="0">
              <a:solidFill>
                <a:schemeClr val="dk1"/>
              </a:solidFill>
              <a:latin typeface="Calibri"/>
              <a:ea typeface="Calibri"/>
              <a:cs typeface="Calibri"/>
              <a:sym typeface="Calibri"/>
            </a:endParaRPr>
          </a:p>
        </p:txBody>
      </p:sp>
      <p:sp>
        <p:nvSpPr>
          <p:cNvPr id="92" name="Google Shape;92;p5"/>
          <p:cNvSpPr txBox="1"/>
          <p:nvPr/>
        </p:nvSpPr>
        <p:spPr>
          <a:xfrm>
            <a:off x="1751962" y="420162"/>
            <a:ext cx="11248001" cy="320601"/>
          </a:xfrm>
          <a:prstGeom prst="rect">
            <a:avLst/>
          </a:prstGeom>
          <a:noFill/>
          <a:ln>
            <a:noFill/>
          </a:ln>
        </p:spPr>
        <p:txBody>
          <a:bodyPr spcFirstLastPara="1" wrap="square" lIns="0" tIns="12700" rIns="0" bIns="0" anchor="t" anchorCtr="0">
            <a:spAutoFit/>
          </a:bodyPr>
          <a:lstStyle/>
          <a:p>
            <a:pPr marL="12700" lvl="0"/>
            <a:r>
              <a:rPr lang="pl-PL" sz="2000" b="1" i="0" dirty="0">
                <a:solidFill>
                  <a:schemeClr val="dk1"/>
                </a:solidFill>
                <a:latin typeface="Calibri"/>
                <a:ea typeface="Calibri"/>
                <a:cs typeface="Calibri"/>
                <a:sym typeface="Calibri"/>
              </a:rPr>
              <a:t>Część</a:t>
            </a:r>
            <a:r>
              <a:rPr lang="en-US" sz="2000" b="1" i="0" dirty="0">
                <a:solidFill>
                  <a:schemeClr val="dk1"/>
                </a:solidFill>
                <a:latin typeface="Calibri"/>
                <a:ea typeface="Calibri"/>
                <a:cs typeface="Calibri"/>
                <a:sym typeface="Calibri"/>
              </a:rPr>
              <a:t> 1: </a:t>
            </a:r>
            <a:r>
              <a:rPr lang="pl-PL" sz="2000" b="1" dirty="0">
                <a:solidFill>
                  <a:schemeClr val="dk1"/>
                </a:solidFill>
                <a:latin typeface="Calibri"/>
                <a:ea typeface="Calibri"/>
                <a:cs typeface="Calibri"/>
                <a:sym typeface="Calibri"/>
              </a:rPr>
              <a:t>Równowaga między pracą a życiem prywatnym w warunkach telepracy</a:t>
            </a:r>
          </a:p>
        </p:txBody>
      </p:sp>
      <p:sp>
        <p:nvSpPr>
          <p:cNvPr id="93" name="Google Shape;93;p5"/>
          <p:cNvSpPr/>
          <p:nvPr/>
        </p:nvSpPr>
        <p:spPr>
          <a:xfrm>
            <a:off x="291356" y="4342494"/>
            <a:ext cx="3099435" cy="161742"/>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l-PL" sz="900" dirty="0">
                <a:ea typeface="Calibri"/>
                <a:sym typeface="Calibri"/>
              </a:rPr>
              <a:t>Źródło</a:t>
            </a:r>
            <a:r>
              <a:rPr lang="en-US" sz="1000" dirty="0">
                <a:solidFill>
                  <a:srgbClr val="385623"/>
                </a:solidFill>
                <a:latin typeface="Calibri"/>
                <a:ea typeface="Calibri"/>
                <a:cs typeface="Calibri"/>
                <a:sym typeface="Calibri"/>
              </a:rPr>
              <a:t>: Eurostat </a:t>
            </a:r>
            <a:r>
              <a:rPr lang="en-US" sz="1000" dirty="0" err="1">
                <a:solidFill>
                  <a:srgbClr val="385623"/>
                </a:solidFill>
                <a:latin typeface="Calibri"/>
                <a:ea typeface="Calibri"/>
                <a:cs typeface="Calibri"/>
                <a:sym typeface="Calibri"/>
              </a:rPr>
              <a:t>Ifsa_ehomp</a:t>
            </a:r>
            <a:r>
              <a:rPr lang="en-US" sz="1000" dirty="0">
                <a:solidFill>
                  <a:srgbClr val="385623"/>
                </a:solidFill>
                <a:latin typeface="Calibri"/>
                <a:ea typeface="Calibri"/>
                <a:cs typeface="Calibri"/>
                <a:sym typeface="Calibri"/>
              </a:rPr>
              <a:t> 2021</a:t>
            </a:r>
            <a:endParaRPr dirty="0"/>
          </a:p>
        </p:txBody>
      </p:sp>
      <p:sp>
        <p:nvSpPr>
          <p:cNvPr id="94" name="Google Shape;94;p5"/>
          <p:cNvSpPr/>
          <p:nvPr/>
        </p:nvSpPr>
        <p:spPr>
          <a:xfrm>
            <a:off x="4321174" y="5869169"/>
            <a:ext cx="3483124" cy="150647"/>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l-PL" sz="1000" dirty="0">
                <a:solidFill>
                  <a:srgbClr val="385623"/>
                </a:solidFill>
                <a:latin typeface="Calibri"/>
                <a:ea typeface="Calibri"/>
                <a:cs typeface="Calibri"/>
                <a:sym typeface="Calibri"/>
              </a:rPr>
              <a:t>Źródło</a:t>
            </a:r>
            <a:r>
              <a:rPr lang="en-US" sz="1000" dirty="0">
                <a:solidFill>
                  <a:srgbClr val="385623"/>
                </a:solidFill>
                <a:latin typeface="Calibri"/>
                <a:ea typeface="Calibri"/>
                <a:cs typeface="Calibri"/>
                <a:sym typeface="Calibri"/>
              </a:rPr>
              <a:t>: </a:t>
            </a:r>
            <a:r>
              <a:rPr lang="en-US" sz="1000" dirty="0" err="1">
                <a:solidFill>
                  <a:srgbClr val="385623"/>
                </a:solidFill>
                <a:latin typeface="Calibri"/>
                <a:ea typeface="Calibri"/>
                <a:cs typeface="Calibri"/>
                <a:sym typeface="Calibri"/>
              </a:rPr>
              <a:t>Eurofound</a:t>
            </a:r>
            <a:r>
              <a:rPr lang="en-US" sz="1000" dirty="0">
                <a:solidFill>
                  <a:srgbClr val="385623"/>
                </a:solidFill>
                <a:latin typeface="Calibri"/>
                <a:ea typeface="Calibri"/>
                <a:cs typeface="Calibri"/>
                <a:sym typeface="Calibri"/>
              </a:rPr>
              <a:t>, Living, working and Covid-19 dataset (2021)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p:nvPr/>
        </p:nvSpPr>
        <p:spPr>
          <a:xfrm>
            <a:off x="4157310" y="3046916"/>
            <a:ext cx="980806" cy="1010734"/>
          </a:xfrm>
          <a:prstGeom prst="ellipse">
            <a:avLst/>
          </a:prstGeom>
          <a:noFill/>
          <a:ln w="2857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6"/>
          <p:cNvSpPr/>
          <p:nvPr/>
        </p:nvSpPr>
        <p:spPr>
          <a:xfrm rot="-1616416" flipH="1">
            <a:off x="4849876" y="1737549"/>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1" name="Google Shape;101;p6"/>
          <p:cNvSpPr/>
          <p:nvPr/>
        </p:nvSpPr>
        <p:spPr>
          <a:xfrm rot="-1616416" flipH="1">
            <a:off x="4966801" y="3757108"/>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2" name="Google Shape;102;p6"/>
          <p:cNvSpPr/>
          <p:nvPr/>
        </p:nvSpPr>
        <p:spPr>
          <a:xfrm rot="-1616416" flipH="1">
            <a:off x="4791261" y="1690657"/>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3" name="Google Shape;103;p6"/>
          <p:cNvSpPr/>
          <p:nvPr/>
        </p:nvSpPr>
        <p:spPr>
          <a:xfrm rot="-1616416" flipH="1">
            <a:off x="4908186" y="3710216"/>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4" name="Google Shape;104;p6"/>
          <p:cNvSpPr txBox="1"/>
          <p:nvPr/>
        </p:nvSpPr>
        <p:spPr>
          <a:xfrm>
            <a:off x="8372026" y="1855159"/>
            <a:ext cx="2379062" cy="3600945"/>
          </a:xfrm>
          <a:prstGeom prst="rect">
            <a:avLst/>
          </a:prstGeom>
          <a:noFill/>
          <a:ln>
            <a:noFill/>
          </a:ln>
        </p:spPr>
        <p:txBody>
          <a:bodyPr spcFirstLastPara="1" wrap="square" lIns="0" tIns="45700" rIns="0" bIns="45700" anchor="t" anchorCtr="0">
            <a:spAutoFit/>
          </a:bodyPr>
          <a:lstStyle/>
          <a:p>
            <a:pPr lvl="0">
              <a:lnSpc>
                <a:spcPct val="120000"/>
              </a:lnSpc>
            </a:pPr>
            <a:r>
              <a:rPr lang="pl-PL" sz="1800" b="1" dirty="0">
                <a:solidFill>
                  <a:schemeClr val="dk1"/>
                </a:solidFill>
                <a:latin typeface="Calibri"/>
                <a:ea typeface="Calibri"/>
                <a:cs typeface="Calibri"/>
                <a:sym typeface="Calibri"/>
              </a:rPr>
              <a:t>Praca zdalna</a:t>
            </a:r>
          </a:p>
          <a:p>
            <a:pPr lvl="0">
              <a:lnSpc>
                <a:spcPct val="120000"/>
              </a:lnSpc>
            </a:pPr>
            <a:r>
              <a:rPr lang="pl-PL" dirty="0">
                <a:sym typeface="Calibri"/>
              </a:rPr>
              <a:t>Telepraca lub praca zdalna to </a:t>
            </a:r>
            <a:r>
              <a:rPr lang="pl-PL" i="1" dirty="0">
                <a:sym typeface="Calibri"/>
              </a:rPr>
              <a:t>"forma organizowania i/lub wykonywania pracy, z wykorzystaniem technologii informacyjnej, w kontekście umowy o pracę/innej umowy, gdzie praca, która mogłaby być również wykonywana w siedzibie pracodawcy, jest regularnie wykonywana poza tą siedzibą" </a:t>
            </a:r>
            <a:r>
              <a:rPr lang="pl-PL" dirty="0">
                <a:solidFill>
                  <a:schemeClr val="dk1"/>
                </a:solidFill>
                <a:latin typeface="Calibri"/>
                <a:ea typeface="Calibri"/>
                <a:cs typeface="Calibri"/>
                <a:sym typeface="Calibri"/>
              </a:rPr>
              <a:t>(UNICE/UAPME et al., 2002).</a:t>
            </a:r>
            <a:endParaRPr sz="1100" dirty="0"/>
          </a:p>
        </p:txBody>
      </p:sp>
      <p:sp>
        <p:nvSpPr>
          <p:cNvPr id="105" name="Google Shape;105;p6"/>
          <p:cNvSpPr txBox="1"/>
          <p:nvPr/>
        </p:nvSpPr>
        <p:spPr>
          <a:xfrm>
            <a:off x="1327355" y="2455794"/>
            <a:ext cx="2494983" cy="2160551"/>
          </a:xfrm>
          <a:prstGeom prst="rect">
            <a:avLst/>
          </a:prstGeom>
          <a:noFill/>
          <a:ln>
            <a:noFill/>
          </a:ln>
        </p:spPr>
        <p:txBody>
          <a:bodyPr spcFirstLastPara="1" wrap="square" lIns="0" tIns="45700" rIns="0" bIns="45700" anchor="t" anchorCtr="0">
            <a:spAutoFit/>
          </a:bodyPr>
          <a:lstStyle/>
          <a:p>
            <a:pPr lvl="0" algn="r">
              <a:lnSpc>
                <a:spcPct val="120000"/>
              </a:lnSpc>
            </a:pPr>
            <a:r>
              <a:rPr lang="pl-PL" b="1" dirty="0"/>
              <a:t>Równowaga między pracą a życiem prywatnym</a:t>
            </a:r>
          </a:p>
          <a:p>
            <a:pPr lvl="0" algn="r">
              <a:lnSpc>
                <a:spcPct val="120000"/>
              </a:lnSpc>
            </a:pPr>
            <a:r>
              <a:rPr lang="pl-PL" i="1" dirty="0"/>
              <a:t>"</a:t>
            </a:r>
            <a:r>
              <a:rPr lang="pl-PL" i="1" dirty="0" err="1"/>
              <a:t>Work</a:t>
            </a:r>
            <a:r>
              <a:rPr lang="pl-PL" i="1" dirty="0"/>
              <a:t>-Life </a:t>
            </a:r>
            <a:r>
              <a:rPr lang="pl-PL" i="1" dirty="0" err="1"/>
              <a:t>Balance</a:t>
            </a:r>
            <a:r>
              <a:rPr lang="pl-PL" i="1" dirty="0"/>
              <a:t> to możliwość łączenia zobowiązań rodzinnych, wypoczynku i pracy - w tym zarówno pracy płatnej, jak i niepłatne</a:t>
            </a:r>
            <a:r>
              <a:rPr lang="pl-PL" dirty="0"/>
              <a:t>j" (OECD, 2020)</a:t>
            </a:r>
            <a:endParaRPr dirty="0"/>
          </a:p>
        </p:txBody>
      </p:sp>
      <p:sp>
        <p:nvSpPr>
          <p:cNvPr id="106" name="Google Shape;106;p6"/>
          <p:cNvSpPr/>
          <p:nvPr/>
        </p:nvSpPr>
        <p:spPr>
          <a:xfrm rot="-8402459" flipH="1">
            <a:off x="4543200" y="2462946"/>
            <a:ext cx="827140" cy="448563"/>
          </a:xfrm>
          <a:prstGeom prst="triangle">
            <a:avLst>
              <a:gd name="adj" fmla="val 50000"/>
            </a:avLst>
          </a:prstGeom>
          <a:gradFill>
            <a:gsLst>
              <a:gs pos="0">
                <a:srgbClr val="4472C4">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6"/>
          <p:cNvSpPr/>
          <p:nvPr/>
        </p:nvSpPr>
        <p:spPr>
          <a:xfrm rot="2458214" flipH="1">
            <a:off x="6820533" y="4140877"/>
            <a:ext cx="827140" cy="448563"/>
          </a:xfrm>
          <a:prstGeom prst="triangle">
            <a:avLst>
              <a:gd name="adj" fmla="val 50000"/>
            </a:avLst>
          </a:prstGeom>
          <a:gradFill>
            <a:gsLst>
              <a:gs pos="0">
                <a:srgbClr val="ED7D31">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6"/>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Sekcja </a:t>
            </a:r>
            <a:r>
              <a:rPr lang="en-US" sz="2200" dirty="0">
                <a:solidFill>
                  <a:schemeClr val="dk1"/>
                </a:solidFill>
                <a:latin typeface="Calibri"/>
                <a:ea typeface="Calibri"/>
                <a:cs typeface="Calibri"/>
                <a:sym typeface="Calibri"/>
              </a:rPr>
              <a:t>1.2.: </a:t>
            </a:r>
            <a:r>
              <a:rPr lang="pl-PL" sz="2200" dirty="0">
                <a:solidFill>
                  <a:schemeClr val="dk1"/>
                </a:solidFill>
                <a:latin typeface="Calibri"/>
                <a:ea typeface="Calibri"/>
                <a:cs typeface="Calibri"/>
                <a:sym typeface="Calibri"/>
              </a:rPr>
              <a:t>Definicje</a:t>
            </a:r>
            <a:endParaRPr sz="2200" dirty="0">
              <a:solidFill>
                <a:schemeClr val="dk1"/>
              </a:solidFill>
              <a:latin typeface="Calibri"/>
              <a:ea typeface="Calibri"/>
              <a:cs typeface="Calibri"/>
              <a:sym typeface="Calibri"/>
            </a:endParaRPr>
          </a:p>
        </p:txBody>
      </p:sp>
      <p:sp>
        <p:nvSpPr>
          <p:cNvPr id="109" name="Google Shape;109;p6"/>
          <p:cNvSpPr/>
          <p:nvPr/>
        </p:nvSpPr>
        <p:spPr>
          <a:xfrm>
            <a:off x="7357753" y="3306945"/>
            <a:ext cx="546100" cy="457200"/>
          </a:xfrm>
          <a:custGeom>
            <a:avLst/>
            <a:gdLst/>
            <a:ahLst/>
            <a:cxnLst/>
            <a:rect l="l" t="t" r="r" b="b"/>
            <a:pathLst>
              <a:path w="160" h="133" extrusionOk="0">
                <a:moveTo>
                  <a:pt x="28" y="113"/>
                </a:moveTo>
                <a:cubicBezTo>
                  <a:pt x="63" y="113"/>
                  <a:pt x="63" y="113"/>
                  <a:pt x="63" y="113"/>
                </a:cubicBezTo>
                <a:cubicBezTo>
                  <a:pt x="64" y="116"/>
                  <a:pt x="67" y="118"/>
                  <a:pt x="70" y="118"/>
                </a:cubicBezTo>
                <a:cubicBezTo>
                  <a:pt x="90" y="118"/>
                  <a:pt x="90" y="118"/>
                  <a:pt x="90" y="118"/>
                </a:cubicBezTo>
                <a:cubicBezTo>
                  <a:pt x="93" y="118"/>
                  <a:pt x="96" y="116"/>
                  <a:pt x="97" y="113"/>
                </a:cubicBezTo>
                <a:cubicBezTo>
                  <a:pt x="132" y="113"/>
                  <a:pt x="132" y="113"/>
                  <a:pt x="132" y="113"/>
                </a:cubicBezTo>
                <a:cubicBezTo>
                  <a:pt x="134" y="113"/>
                  <a:pt x="135" y="112"/>
                  <a:pt x="135" y="110"/>
                </a:cubicBezTo>
                <a:cubicBezTo>
                  <a:pt x="135" y="109"/>
                  <a:pt x="134" y="107"/>
                  <a:pt x="132" y="107"/>
                </a:cubicBezTo>
                <a:cubicBezTo>
                  <a:pt x="94" y="107"/>
                  <a:pt x="94" y="107"/>
                  <a:pt x="94" y="107"/>
                </a:cubicBezTo>
                <a:cubicBezTo>
                  <a:pt x="93" y="107"/>
                  <a:pt x="91" y="109"/>
                  <a:pt x="91" y="110"/>
                </a:cubicBezTo>
                <a:cubicBezTo>
                  <a:pt x="91" y="111"/>
                  <a:pt x="91" y="111"/>
                  <a:pt x="91" y="111"/>
                </a:cubicBezTo>
                <a:cubicBezTo>
                  <a:pt x="91" y="112"/>
                  <a:pt x="91" y="112"/>
                  <a:pt x="90" y="112"/>
                </a:cubicBezTo>
                <a:cubicBezTo>
                  <a:pt x="70" y="112"/>
                  <a:pt x="70" y="112"/>
                  <a:pt x="70" y="112"/>
                </a:cubicBezTo>
                <a:cubicBezTo>
                  <a:pt x="69" y="112"/>
                  <a:pt x="68" y="112"/>
                  <a:pt x="68" y="111"/>
                </a:cubicBezTo>
                <a:cubicBezTo>
                  <a:pt x="68" y="110"/>
                  <a:pt x="68" y="110"/>
                  <a:pt x="68" y="110"/>
                </a:cubicBezTo>
                <a:cubicBezTo>
                  <a:pt x="68" y="109"/>
                  <a:pt x="67" y="107"/>
                  <a:pt x="66" y="107"/>
                </a:cubicBezTo>
                <a:cubicBezTo>
                  <a:pt x="28" y="107"/>
                  <a:pt x="28" y="107"/>
                  <a:pt x="28" y="107"/>
                </a:cubicBezTo>
                <a:cubicBezTo>
                  <a:pt x="26" y="107"/>
                  <a:pt x="25" y="109"/>
                  <a:pt x="25" y="110"/>
                </a:cubicBezTo>
                <a:cubicBezTo>
                  <a:pt x="25" y="112"/>
                  <a:pt x="26" y="113"/>
                  <a:pt x="28" y="113"/>
                </a:cubicBezTo>
                <a:close/>
                <a:moveTo>
                  <a:pt x="157" y="107"/>
                </a:moveTo>
                <a:cubicBezTo>
                  <a:pt x="148" y="107"/>
                  <a:pt x="148" y="107"/>
                  <a:pt x="148" y="107"/>
                </a:cubicBezTo>
                <a:cubicBezTo>
                  <a:pt x="148" y="32"/>
                  <a:pt x="148" y="32"/>
                  <a:pt x="148" y="32"/>
                </a:cubicBezTo>
                <a:cubicBezTo>
                  <a:pt x="148" y="31"/>
                  <a:pt x="147" y="30"/>
                  <a:pt x="145" y="30"/>
                </a:cubicBezTo>
                <a:cubicBezTo>
                  <a:pt x="144" y="30"/>
                  <a:pt x="142" y="31"/>
                  <a:pt x="142" y="32"/>
                </a:cubicBezTo>
                <a:cubicBezTo>
                  <a:pt x="142" y="110"/>
                  <a:pt x="142" y="110"/>
                  <a:pt x="142" y="110"/>
                </a:cubicBezTo>
                <a:cubicBezTo>
                  <a:pt x="142" y="112"/>
                  <a:pt x="144" y="113"/>
                  <a:pt x="145" y="113"/>
                </a:cubicBezTo>
                <a:cubicBezTo>
                  <a:pt x="154" y="113"/>
                  <a:pt x="154" y="113"/>
                  <a:pt x="154" y="113"/>
                </a:cubicBezTo>
                <a:cubicBezTo>
                  <a:pt x="154" y="118"/>
                  <a:pt x="154" y="118"/>
                  <a:pt x="154" y="118"/>
                </a:cubicBezTo>
                <a:cubicBezTo>
                  <a:pt x="154" y="123"/>
                  <a:pt x="150" y="127"/>
                  <a:pt x="145" y="127"/>
                </a:cubicBezTo>
                <a:cubicBezTo>
                  <a:pt x="15" y="127"/>
                  <a:pt x="15" y="127"/>
                  <a:pt x="15" y="127"/>
                </a:cubicBezTo>
                <a:cubicBezTo>
                  <a:pt x="10" y="127"/>
                  <a:pt x="6" y="123"/>
                  <a:pt x="6" y="118"/>
                </a:cubicBezTo>
                <a:cubicBezTo>
                  <a:pt x="6" y="113"/>
                  <a:pt x="6" y="113"/>
                  <a:pt x="6" y="113"/>
                </a:cubicBezTo>
                <a:cubicBezTo>
                  <a:pt x="15" y="113"/>
                  <a:pt x="15" y="113"/>
                  <a:pt x="15" y="113"/>
                </a:cubicBezTo>
                <a:cubicBezTo>
                  <a:pt x="16" y="113"/>
                  <a:pt x="18" y="112"/>
                  <a:pt x="18" y="110"/>
                </a:cubicBezTo>
                <a:cubicBezTo>
                  <a:pt x="18" y="32"/>
                  <a:pt x="18" y="32"/>
                  <a:pt x="18" y="32"/>
                </a:cubicBezTo>
                <a:cubicBezTo>
                  <a:pt x="18" y="31"/>
                  <a:pt x="16" y="30"/>
                  <a:pt x="15" y="30"/>
                </a:cubicBezTo>
                <a:cubicBezTo>
                  <a:pt x="13" y="30"/>
                  <a:pt x="12" y="31"/>
                  <a:pt x="12" y="32"/>
                </a:cubicBezTo>
                <a:cubicBezTo>
                  <a:pt x="12" y="107"/>
                  <a:pt x="12" y="107"/>
                  <a:pt x="12" y="107"/>
                </a:cubicBezTo>
                <a:cubicBezTo>
                  <a:pt x="3" y="107"/>
                  <a:pt x="3" y="107"/>
                  <a:pt x="3" y="107"/>
                </a:cubicBezTo>
                <a:cubicBezTo>
                  <a:pt x="1" y="107"/>
                  <a:pt x="0" y="109"/>
                  <a:pt x="0" y="110"/>
                </a:cubicBezTo>
                <a:cubicBezTo>
                  <a:pt x="0" y="118"/>
                  <a:pt x="0" y="118"/>
                  <a:pt x="0" y="118"/>
                </a:cubicBezTo>
                <a:cubicBezTo>
                  <a:pt x="0" y="126"/>
                  <a:pt x="7" y="133"/>
                  <a:pt x="15" y="133"/>
                </a:cubicBezTo>
                <a:cubicBezTo>
                  <a:pt x="145" y="133"/>
                  <a:pt x="145" y="133"/>
                  <a:pt x="145" y="133"/>
                </a:cubicBezTo>
                <a:cubicBezTo>
                  <a:pt x="153" y="133"/>
                  <a:pt x="160" y="126"/>
                  <a:pt x="160" y="118"/>
                </a:cubicBezTo>
                <a:cubicBezTo>
                  <a:pt x="160" y="110"/>
                  <a:pt x="160" y="110"/>
                  <a:pt x="160" y="110"/>
                </a:cubicBezTo>
                <a:cubicBezTo>
                  <a:pt x="160" y="109"/>
                  <a:pt x="159" y="107"/>
                  <a:pt x="157" y="107"/>
                </a:cubicBezTo>
                <a:close/>
                <a:moveTo>
                  <a:pt x="93" y="23"/>
                </a:moveTo>
                <a:cubicBezTo>
                  <a:pt x="74" y="42"/>
                  <a:pt x="74" y="42"/>
                  <a:pt x="74" y="42"/>
                </a:cubicBezTo>
                <a:cubicBezTo>
                  <a:pt x="67" y="35"/>
                  <a:pt x="67" y="35"/>
                  <a:pt x="67" y="35"/>
                </a:cubicBezTo>
                <a:cubicBezTo>
                  <a:pt x="66" y="34"/>
                  <a:pt x="64" y="34"/>
                  <a:pt x="63" y="35"/>
                </a:cubicBezTo>
                <a:cubicBezTo>
                  <a:pt x="62" y="36"/>
                  <a:pt x="62" y="38"/>
                  <a:pt x="63" y="39"/>
                </a:cubicBezTo>
                <a:cubicBezTo>
                  <a:pt x="72" y="48"/>
                  <a:pt x="72" y="48"/>
                  <a:pt x="72" y="48"/>
                </a:cubicBezTo>
                <a:cubicBezTo>
                  <a:pt x="72" y="48"/>
                  <a:pt x="73" y="49"/>
                  <a:pt x="74" y="49"/>
                </a:cubicBezTo>
                <a:cubicBezTo>
                  <a:pt x="75" y="49"/>
                  <a:pt x="75" y="48"/>
                  <a:pt x="76" y="48"/>
                </a:cubicBezTo>
                <a:cubicBezTo>
                  <a:pt x="97" y="27"/>
                  <a:pt x="97" y="27"/>
                  <a:pt x="97" y="27"/>
                </a:cubicBezTo>
                <a:cubicBezTo>
                  <a:pt x="98" y="26"/>
                  <a:pt x="98" y="24"/>
                  <a:pt x="97" y="23"/>
                </a:cubicBezTo>
                <a:cubicBezTo>
                  <a:pt x="96" y="22"/>
                  <a:pt x="94" y="22"/>
                  <a:pt x="93" y="23"/>
                </a:cubicBezTo>
                <a:close/>
                <a:moveTo>
                  <a:pt x="120" y="0"/>
                </a:moveTo>
                <a:cubicBezTo>
                  <a:pt x="40" y="0"/>
                  <a:pt x="40" y="0"/>
                  <a:pt x="40" y="0"/>
                </a:cubicBezTo>
                <a:cubicBezTo>
                  <a:pt x="34" y="0"/>
                  <a:pt x="28" y="5"/>
                  <a:pt x="28" y="12"/>
                </a:cubicBezTo>
                <a:cubicBezTo>
                  <a:pt x="28" y="59"/>
                  <a:pt x="28" y="59"/>
                  <a:pt x="28" y="59"/>
                </a:cubicBezTo>
                <a:cubicBezTo>
                  <a:pt x="28" y="65"/>
                  <a:pt x="34" y="70"/>
                  <a:pt x="40" y="70"/>
                </a:cubicBezTo>
                <a:cubicBezTo>
                  <a:pt x="44" y="70"/>
                  <a:pt x="44" y="70"/>
                  <a:pt x="44" y="70"/>
                </a:cubicBezTo>
                <a:cubicBezTo>
                  <a:pt x="44" y="85"/>
                  <a:pt x="44" y="85"/>
                  <a:pt x="44" y="85"/>
                </a:cubicBezTo>
                <a:cubicBezTo>
                  <a:pt x="44" y="87"/>
                  <a:pt x="46" y="89"/>
                  <a:pt x="48" y="89"/>
                </a:cubicBezTo>
                <a:cubicBezTo>
                  <a:pt x="49" y="89"/>
                  <a:pt x="51" y="89"/>
                  <a:pt x="52" y="88"/>
                </a:cubicBezTo>
                <a:cubicBezTo>
                  <a:pt x="67" y="70"/>
                  <a:pt x="67" y="70"/>
                  <a:pt x="67" y="70"/>
                </a:cubicBezTo>
                <a:cubicBezTo>
                  <a:pt x="120" y="70"/>
                  <a:pt x="120" y="70"/>
                  <a:pt x="120" y="70"/>
                </a:cubicBezTo>
                <a:cubicBezTo>
                  <a:pt x="126" y="70"/>
                  <a:pt x="132" y="65"/>
                  <a:pt x="132" y="59"/>
                </a:cubicBezTo>
                <a:cubicBezTo>
                  <a:pt x="132" y="12"/>
                  <a:pt x="132" y="12"/>
                  <a:pt x="132" y="12"/>
                </a:cubicBezTo>
                <a:cubicBezTo>
                  <a:pt x="132" y="5"/>
                  <a:pt x="126" y="0"/>
                  <a:pt x="120" y="0"/>
                </a:cubicBezTo>
                <a:close/>
                <a:moveTo>
                  <a:pt x="126" y="59"/>
                </a:moveTo>
                <a:cubicBezTo>
                  <a:pt x="126" y="62"/>
                  <a:pt x="123" y="65"/>
                  <a:pt x="120" y="65"/>
                </a:cubicBezTo>
                <a:cubicBezTo>
                  <a:pt x="65" y="65"/>
                  <a:pt x="65" y="65"/>
                  <a:pt x="65" y="65"/>
                </a:cubicBezTo>
                <a:cubicBezTo>
                  <a:pt x="64" y="65"/>
                  <a:pt x="64" y="65"/>
                  <a:pt x="63" y="66"/>
                </a:cubicBezTo>
                <a:cubicBezTo>
                  <a:pt x="50" y="81"/>
                  <a:pt x="50" y="81"/>
                  <a:pt x="50" y="81"/>
                </a:cubicBezTo>
                <a:cubicBezTo>
                  <a:pt x="50" y="68"/>
                  <a:pt x="50" y="68"/>
                  <a:pt x="50" y="68"/>
                </a:cubicBezTo>
                <a:cubicBezTo>
                  <a:pt x="50" y="66"/>
                  <a:pt x="48" y="65"/>
                  <a:pt x="47" y="65"/>
                </a:cubicBezTo>
                <a:cubicBezTo>
                  <a:pt x="40" y="65"/>
                  <a:pt x="40" y="65"/>
                  <a:pt x="40" y="65"/>
                </a:cubicBezTo>
                <a:cubicBezTo>
                  <a:pt x="37" y="65"/>
                  <a:pt x="34" y="62"/>
                  <a:pt x="34" y="59"/>
                </a:cubicBezTo>
                <a:cubicBezTo>
                  <a:pt x="34" y="12"/>
                  <a:pt x="34" y="12"/>
                  <a:pt x="34" y="12"/>
                </a:cubicBezTo>
                <a:cubicBezTo>
                  <a:pt x="34" y="8"/>
                  <a:pt x="37" y="6"/>
                  <a:pt x="40" y="6"/>
                </a:cubicBezTo>
                <a:cubicBezTo>
                  <a:pt x="120" y="6"/>
                  <a:pt x="120" y="6"/>
                  <a:pt x="120" y="6"/>
                </a:cubicBezTo>
                <a:cubicBezTo>
                  <a:pt x="123" y="6"/>
                  <a:pt x="126" y="8"/>
                  <a:pt x="126" y="12"/>
                </a:cubicBezTo>
                <a:cubicBezTo>
                  <a:pt x="126" y="59"/>
                  <a:pt x="126" y="59"/>
                  <a:pt x="126" y="59"/>
                </a:cubicBezTo>
                <a:cubicBezTo>
                  <a:pt x="126" y="59"/>
                  <a:pt x="126" y="59"/>
                  <a:pt x="126" y="5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p:nvPr/>
        </p:nvSpPr>
        <p:spPr>
          <a:xfrm>
            <a:off x="7115175" y="3046916"/>
            <a:ext cx="980806" cy="1010734"/>
          </a:xfrm>
          <a:prstGeom prst="ellipse">
            <a:avLst/>
          </a:prstGeom>
          <a:noFill/>
          <a:ln w="2857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6"/>
          <p:cNvSpPr/>
          <p:nvPr/>
        </p:nvSpPr>
        <p:spPr>
          <a:xfrm flipH="1">
            <a:off x="4366937" y="3153568"/>
            <a:ext cx="530658" cy="627430"/>
          </a:xfrm>
          <a:custGeom>
            <a:avLst/>
            <a:gdLst/>
            <a:ahLst/>
            <a:cxnLst/>
            <a:rect l="l" t="t" r="r" b="b"/>
            <a:pathLst>
              <a:path w="594" h="627" extrusionOk="0">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2F160F"/>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7F7F7F"/>
              </a:solidFill>
              <a:latin typeface="Calibri"/>
              <a:ea typeface="Calibri"/>
              <a:cs typeface="Calibri"/>
              <a:sym typeface="Calibri"/>
            </a:endParaRPr>
          </a:p>
        </p:txBody>
      </p:sp>
      <p:sp>
        <p:nvSpPr>
          <p:cNvPr id="17" name="Google Shape;92;p5"/>
          <p:cNvSpPr txBox="1"/>
          <p:nvPr/>
        </p:nvSpPr>
        <p:spPr>
          <a:xfrm>
            <a:off x="1892407" y="348072"/>
            <a:ext cx="11248001" cy="320601"/>
          </a:xfrm>
          <a:prstGeom prst="rect">
            <a:avLst/>
          </a:prstGeom>
          <a:noFill/>
          <a:ln>
            <a:noFill/>
          </a:ln>
        </p:spPr>
        <p:txBody>
          <a:bodyPr spcFirstLastPara="1" wrap="square" lIns="0" tIns="12700" rIns="0" bIns="0" anchor="t" anchorCtr="0">
            <a:spAutoFit/>
          </a:bodyPr>
          <a:lstStyle/>
          <a:p>
            <a:pPr marL="12700" lvl="0"/>
            <a:r>
              <a:rPr lang="pl-PL" sz="2000" b="1" dirty="0">
                <a:solidFill>
                  <a:schemeClr val="dk1"/>
                </a:solidFill>
                <a:latin typeface="Calibri"/>
                <a:ea typeface="Calibri"/>
                <a:cs typeface="Calibri"/>
                <a:sym typeface="Calibri"/>
              </a:rPr>
              <a:t>Część </a:t>
            </a:r>
            <a:r>
              <a:rPr lang="en-US" sz="2000" b="1" i="0" dirty="0">
                <a:solidFill>
                  <a:schemeClr val="dk1"/>
                </a:solidFill>
                <a:latin typeface="Calibri"/>
                <a:ea typeface="Calibri"/>
                <a:cs typeface="Calibri"/>
                <a:sym typeface="Calibri"/>
              </a:rPr>
              <a:t>1: </a:t>
            </a:r>
            <a:r>
              <a:rPr lang="pl-PL" sz="2000" b="1" dirty="0">
                <a:solidFill>
                  <a:schemeClr val="dk1"/>
                </a:solidFill>
                <a:latin typeface="Calibri"/>
                <a:ea typeface="Calibri"/>
                <a:cs typeface="Calibri"/>
                <a:sym typeface="Calibri"/>
              </a:rPr>
              <a:t>Równowaga między pracą a życiem prywatnym w warunkach telepracy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7"/>
          <p:cNvGrpSpPr/>
          <p:nvPr/>
        </p:nvGrpSpPr>
        <p:grpSpPr>
          <a:xfrm>
            <a:off x="4038600" y="1528801"/>
            <a:ext cx="2129187" cy="4039917"/>
            <a:chOff x="8193192" y="3057601"/>
            <a:chExt cx="4258373" cy="8079834"/>
          </a:xfrm>
        </p:grpSpPr>
        <p:grpSp>
          <p:nvGrpSpPr>
            <p:cNvPr id="119" name="Google Shape;119;p7"/>
            <p:cNvGrpSpPr/>
            <p:nvPr/>
          </p:nvGrpSpPr>
          <p:grpSpPr>
            <a:xfrm>
              <a:off x="8193192" y="3057601"/>
              <a:ext cx="4258373" cy="8079834"/>
              <a:chOff x="5303837" y="3276600"/>
              <a:chExt cx="3357563" cy="6370638"/>
            </a:xfrm>
          </p:grpSpPr>
          <p:sp>
            <p:nvSpPr>
              <p:cNvPr id="120" name="Google Shape;120;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7"/>
              <p:cNvSpPr/>
              <p:nvPr/>
            </p:nvSpPr>
            <p:spPr>
              <a:xfrm>
                <a:off x="6247910"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2" name="Google Shape;122;p7"/>
            <p:cNvGrpSpPr/>
            <p:nvPr/>
          </p:nvGrpSpPr>
          <p:grpSpPr>
            <a:xfrm>
              <a:off x="9787234" y="4477025"/>
              <a:ext cx="1133475" cy="1117511"/>
              <a:chOff x="18196309" y="10372670"/>
              <a:chExt cx="676275" cy="666750"/>
            </a:xfrm>
          </p:grpSpPr>
          <p:sp>
            <p:nvSpPr>
              <p:cNvPr id="123" name="Google Shape;123;p7"/>
              <p:cNvSpPr/>
              <p:nvPr/>
            </p:nvSpPr>
            <p:spPr>
              <a:xfrm>
                <a:off x="18196309" y="10372670"/>
                <a:ext cx="676275" cy="666750"/>
              </a:xfrm>
              <a:custGeom>
                <a:avLst/>
                <a:gdLst/>
                <a:ahLst/>
                <a:cxnLst/>
                <a:rect l="l" t="t" r="r" b="b"/>
                <a:pathLst>
                  <a:path w="71" h="70" extrusionOk="0">
                    <a:moveTo>
                      <a:pt x="36" y="0"/>
                    </a:moveTo>
                    <a:cubicBezTo>
                      <a:pt x="16" y="0"/>
                      <a:pt x="0" y="16"/>
                      <a:pt x="0" y="35"/>
                    </a:cubicBezTo>
                    <a:cubicBezTo>
                      <a:pt x="0" y="55"/>
                      <a:pt x="16" y="70"/>
                      <a:pt x="36" y="70"/>
                    </a:cubicBezTo>
                    <a:cubicBezTo>
                      <a:pt x="55" y="70"/>
                      <a:pt x="71" y="55"/>
                      <a:pt x="71" y="35"/>
                    </a:cubicBezTo>
                    <a:cubicBezTo>
                      <a:pt x="71" y="16"/>
                      <a:pt x="55" y="0"/>
                      <a:pt x="36" y="0"/>
                    </a:cubicBezTo>
                    <a:close/>
                    <a:moveTo>
                      <a:pt x="36" y="67"/>
                    </a:moveTo>
                    <a:cubicBezTo>
                      <a:pt x="18" y="67"/>
                      <a:pt x="4" y="53"/>
                      <a:pt x="4" y="35"/>
                    </a:cubicBezTo>
                    <a:cubicBezTo>
                      <a:pt x="4" y="18"/>
                      <a:pt x="18" y="3"/>
                      <a:pt x="36" y="3"/>
                    </a:cubicBezTo>
                    <a:cubicBezTo>
                      <a:pt x="53" y="3"/>
                      <a:pt x="67" y="18"/>
                      <a:pt x="67" y="35"/>
                    </a:cubicBezTo>
                    <a:cubicBezTo>
                      <a:pt x="67" y="53"/>
                      <a:pt x="53" y="67"/>
                      <a:pt x="36" y="67"/>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7"/>
              <p:cNvSpPr/>
              <p:nvPr/>
            </p:nvSpPr>
            <p:spPr>
              <a:xfrm>
                <a:off x="18605884" y="10572695"/>
                <a:ext cx="57150"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7"/>
              <p:cNvSpPr/>
              <p:nvPr/>
            </p:nvSpPr>
            <p:spPr>
              <a:xfrm>
                <a:off x="18405859" y="10572695"/>
                <a:ext cx="66675"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7"/>
              <p:cNvSpPr/>
              <p:nvPr/>
            </p:nvSpPr>
            <p:spPr>
              <a:xfrm>
                <a:off x="18377284" y="10753670"/>
                <a:ext cx="314325" cy="142875"/>
              </a:xfrm>
              <a:custGeom>
                <a:avLst/>
                <a:gdLst/>
                <a:ahLst/>
                <a:cxnLst/>
                <a:rect l="l" t="t" r="r" b="b"/>
                <a:pathLst>
                  <a:path w="33" h="15" extrusionOk="0">
                    <a:moveTo>
                      <a:pt x="32" y="0"/>
                    </a:moveTo>
                    <a:cubicBezTo>
                      <a:pt x="31" y="0"/>
                      <a:pt x="30" y="1"/>
                      <a:pt x="30" y="2"/>
                    </a:cubicBezTo>
                    <a:cubicBezTo>
                      <a:pt x="28" y="8"/>
                      <a:pt x="23" y="12"/>
                      <a:pt x="17" y="12"/>
                    </a:cubicBezTo>
                    <a:cubicBezTo>
                      <a:pt x="11" y="12"/>
                      <a:pt x="5" y="8"/>
                      <a:pt x="4" y="2"/>
                    </a:cubicBezTo>
                    <a:cubicBezTo>
                      <a:pt x="3" y="1"/>
                      <a:pt x="2" y="0"/>
                      <a:pt x="2" y="0"/>
                    </a:cubicBezTo>
                    <a:cubicBezTo>
                      <a:pt x="1" y="1"/>
                      <a:pt x="0" y="2"/>
                      <a:pt x="0" y="2"/>
                    </a:cubicBezTo>
                    <a:cubicBezTo>
                      <a:pt x="2" y="10"/>
                      <a:pt x="9" y="15"/>
                      <a:pt x="17" y="15"/>
                    </a:cubicBezTo>
                    <a:cubicBezTo>
                      <a:pt x="24" y="15"/>
                      <a:pt x="31" y="10"/>
                      <a:pt x="33" y="2"/>
                    </a:cubicBezTo>
                    <a:cubicBezTo>
                      <a:pt x="33" y="2"/>
                      <a:pt x="33" y="1"/>
                      <a:pt x="32" y="0"/>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7" name="Google Shape;127;p7"/>
          <p:cNvGrpSpPr/>
          <p:nvPr/>
        </p:nvGrpSpPr>
        <p:grpSpPr>
          <a:xfrm>
            <a:off x="6100414" y="1751283"/>
            <a:ext cx="2129187" cy="4039917"/>
            <a:chOff x="12316819" y="3502566"/>
            <a:chExt cx="4258373" cy="8079834"/>
          </a:xfrm>
        </p:grpSpPr>
        <p:grpSp>
          <p:nvGrpSpPr>
            <p:cNvPr id="128" name="Google Shape;128;p7"/>
            <p:cNvGrpSpPr/>
            <p:nvPr/>
          </p:nvGrpSpPr>
          <p:grpSpPr>
            <a:xfrm rot="10800000">
              <a:off x="12316819" y="3502566"/>
              <a:ext cx="4258373" cy="8079834"/>
              <a:chOff x="5303837" y="3276600"/>
              <a:chExt cx="3357563" cy="6370638"/>
            </a:xfrm>
          </p:grpSpPr>
          <p:sp>
            <p:nvSpPr>
              <p:cNvPr id="129" name="Google Shape;129;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7"/>
              <p:cNvSpPr/>
              <p:nvPr/>
            </p:nvSpPr>
            <p:spPr>
              <a:xfrm>
                <a:off x="6176963"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 name="Google Shape;131;p7"/>
            <p:cNvGrpSpPr/>
            <p:nvPr/>
          </p:nvGrpSpPr>
          <p:grpSpPr>
            <a:xfrm>
              <a:off x="13945637" y="9045464"/>
              <a:ext cx="1117511" cy="1117511"/>
              <a:chOff x="19320259" y="10372670"/>
              <a:chExt cx="666750" cy="666750"/>
            </a:xfrm>
          </p:grpSpPr>
          <p:sp>
            <p:nvSpPr>
              <p:cNvPr id="132" name="Google Shape;132;p7"/>
              <p:cNvSpPr/>
              <p:nvPr/>
            </p:nvSpPr>
            <p:spPr>
              <a:xfrm>
                <a:off x="19320259" y="10372670"/>
                <a:ext cx="666750" cy="666750"/>
              </a:xfrm>
              <a:custGeom>
                <a:avLst/>
                <a:gdLst/>
                <a:ahLst/>
                <a:cxnLst/>
                <a:rect l="l" t="t" r="r" b="b"/>
                <a:pathLst>
                  <a:path w="70" h="70" extrusionOk="0">
                    <a:moveTo>
                      <a:pt x="35" y="0"/>
                    </a:moveTo>
                    <a:cubicBezTo>
                      <a:pt x="15" y="0"/>
                      <a:pt x="0" y="16"/>
                      <a:pt x="0" y="35"/>
                    </a:cubicBezTo>
                    <a:cubicBezTo>
                      <a:pt x="0" y="55"/>
                      <a:pt x="15" y="70"/>
                      <a:pt x="35" y="70"/>
                    </a:cubicBezTo>
                    <a:cubicBezTo>
                      <a:pt x="54" y="70"/>
                      <a:pt x="70" y="55"/>
                      <a:pt x="70" y="35"/>
                    </a:cubicBezTo>
                    <a:cubicBezTo>
                      <a:pt x="70" y="16"/>
                      <a:pt x="54" y="0"/>
                      <a:pt x="35" y="0"/>
                    </a:cubicBezTo>
                    <a:close/>
                    <a:moveTo>
                      <a:pt x="35" y="67"/>
                    </a:moveTo>
                    <a:cubicBezTo>
                      <a:pt x="17" y="67"/>
                      <a:pt x="3" y="53"/>
                      <a:pt x="3" y="35"/>
                    </a:cubicBezTo>
                    <a:cubicBezTo>
                      <a:pt x="3" y="18"/>
                      <a:pt x="17" y="3"/>
                      <a:pt x="35" y="3"/>
                    </a:cubicBezTo>
                    <a:cubicBezTo>
                      <a:pt x="52" y="3"/>
                      <a:pt x="67" y="18"/>
                      <a:pt x="67" y="35"/>
                    </a:cubicBezTo>
                    <a:cubicBezTo>
                      <a:pt x="67" y="53"/>
                      <a:pt x="52" y="67"/>
                      <a:pt x="35" y="67"/>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7"/>
              <p:cNvSpPr/>
              <p:nvPr/>
            </p:nvSpPr>
            <p:spPr>
              <a:xfrm>
                <a:off x="19720309"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7"/>
              <p:cNvSpPr/>
              <p:nvPr/>
            </p:nvSpPr>
            <p:spPr>
              <a:xfrm>
                <a:off x="19520284"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7"/>
              <p:cNvSpPr/>
              <p:nvPr/>
            </p:nvSpPr>
            <p:spPr>
              <a:xfrm>
                <a:off x="19491709" y="10744145"/>
                <a:ext cx="314325" cy="123825"/>
              </a:xfrm>
              <a:custGeom>
                <a:avLst/>
                <a:gdLst/>
                <a:ahLst/>
                <a:cxnLst/>
                <a:rect l="l" t="t" r="r" b="b"/>
                <a:pathLst>
                  <a:path w="33" h="13" extrusionOk="0">
                    <a:moveTo>
                      <a:pt x="26" y="3"/>
                    </a:moveTo>
                    <a:cubicBezTo>
                      <a:pt x="24" y="1"/>
                      <a:pt x="20" y="0"/>
                      <a:pt x="17" y="0"/>
                    </a:cubicBezTo>
                    <a:cubicBezTo>
                      <a:pt x="13" y="0"/>
                      <a:pt x="10" y="1"/>
                      <a:pt x="7" y="3"/>
                    </a:cubicBezTo>
                    <a:cubicBezTo>
                      <a:pt x="4" y="5"/>
                      <a:pt x="2" y="8"/>
                      <a:pt x="1" y="11"/>
                    </a:cubicBezTo>
                    <a:cubicBezTo>
                      <a:pt x="0" y="11"/>
                      <a:pt x="1" y="12"/>
                      <a:pt x="1" y="13"/>
                    </a:cubicBezTo>
                    <a:cubicBezTo>
                      <a:pt x="2" y="13"/>
                      <a:pt x="2" y="13"/>
                      <a:pt x="2" y="13"/>
                    </a:cubicBezTo>
                    <a:cubicBezTo>
                      <a:pt x="3" y="13"/>
                      <a:pt x="3" y="13"/>
                      <a:pt x="4" y="12"/>
                    </a:cubicBezTo>
                    <a:cubicBezTo>
                      <a:pt x="6" y="7"/>
                      <a:pt x="11" y="4"/>
                      <a:pt x="17" y="4"/>
                    </a:cubicBezTo>
                    <a:cubicBezTo>
                      <a:pt x="22" y="4"/>
                      <a:pt x="27" y="7"/>
                      <a:pt x="30" y="12"/>
                    </a:cubicBezTo>
                    <a:cubicBezTo>
                      <a:pt x="30" y="13"/>
                      <a:pt x="31" y="13"/>
                      <a:pt x="32" y="13"/>
                    </a:cubicBezTo>
                    <a:cubicBezTo>
                      <a:pt x="33" y="12"/>
                      <a:pt x="33" y="11"/>
                      <a:pt x="33" y="11"/>
                    </a:cubicBezTo>
                    <a:cubicBezTo>
                      <a:pt x="31" y="8"/>
                      <a:pt x="29" y="5"/>
                      <a:pt x="26" y="3"/>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6" name="Google Shape;136;p7"/>
          <p:cNvGrpSpPr/>
          <p:nvPr/>
        </p:nvGrpSpPr>
        <p:grpSpPr>
          <a:xfrm>
            <a:off x="827762" y="1528801"/>
            <a:ext cx="2647252" cy="4485915"/>
            <a:chOff x="15670212" y="2895600"/>
            <a:chExt cx="5294503" cy="2317750"/>
          </a:xfrm>
        </p:grpSpPr>
        <p:sp>
          <p:nvSpPr>
            <p:cNvPr id="137" name="Google Shape;137;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7"/>
            <p:cNvSpPr/>
            <p:nvPr/>
          </p:nvSpPr>
          <p:spPr>
            <a:xfrm>
              <a:off x="15670212" y="2895600"/>
              <a:ext cx="5254625" cy="289252"/>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7"/>
            <p:cNvSpPr txBox="1"/>
            <p:nvPr/>
          </p:nvSpPr>
          <p:spPr>
            <a:xfrm>
              <a:off x="15783116" y="2917429"/>
              <a:ext cx="5181599" cy="2067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b="1" dirty="0">
                  <a:solidFill>
                    <a:schemeClr val="lt1"/>
                  </a:solidFill>
                  <a:latin typeface="Lato Black"/>
                  <a:ea typeface="Lato Black"/>
                  <a:cs typeface="Lato Black"/>
                  <a:sym typeface="Lato Black"/>
                </a:rPr>
                <a:t>Zalety</a:t>
              </a:r>
              <a:endParaRPr dirty="0"/>
            </a:p>
          </p:txBody>
        </p:sp>
        <p:sp>
          <p:nvSpPr>
            <p:cNvPr id="140" name="Google Shape;140;p7"/>
            <p:cNvSpPr txBox="1"/>
            <p:nvPr/>
          </p:nvSpPr>
          <p:spPr>
            <a:xfrm>
              <a:off x="15767180" y="3246723"/>
              <a:ext cx="5181599" cy="1965475"/>
            </a:xfrm>
            <a:prstGeom prst="rect">
              <a:avLst/>
            </a:prstGeom>
            <a:noFill/>
            <a:ln>
              <a:noFill/>
            </a:ln>
          </p:spPr>
          <p:txBody>
            <a:bodyPr spcFirstLastPara="1" wrap="square" lIns="109700" tIns="54850" rIns="109700" bIns="54850" anchor="t" anchorCtr="0">
              <a:spAutoFit/>
            </a:bodyPr>
            <a:lstStyle/>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Zwiększona satysfakcja pracowników</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Lepsza równowaga między życiem zawodowym a prywatnym</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Większa elastyczność</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Mniejsze koszty operacyjne</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Mniejsze wydatki dla pracowników</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Brak konieczności dojazdu do pracy</a:t>
              </a:r>
              <a:endParaRPr sz="1200" dirty="0">
                <a:solidFill>
                  <a:srgbClr val="7F7F7F"/>
                </a:solidFill>
                <a:latin typeface="Lato"/>
                <a:ea typeface="Lato"/>
                <a:cs typeface="Lato"/>
                <a:sym typeface="Lato"/>
              </a:endParaRPr>
            </a:p>
          </p:txBody>
        </p:sp>
      </p:grpSp>
      <p:grpSp>
        <p:nvGrpSpPr>
          <p:cNvPr id="141" name="Google Shape;141;p7"/>
          <p:cNvGrpSpPr/>
          <p:nvPr/>
        </p:nvGrpSpPr>
        <p:grpSpPr>
          <a:xfrm>
            <a:off x="9028113" y="1534043"/>
            <a:ext cx="2627313" cy="4437282"/>
            <a:chOff x="15670212" y="2895600"/>
            <a:chExt cx="5254625" cy="2317750"/>
          </a:xfrm>
        </p:grpSpPr>
        <p:sp>
          <p:nvSpPr>
            <p:cNvPr id="142" name="Google Shape;142;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7"/>
            <p:cNvSpPr/>
            <p:nvPr/>
          </p:nvSpPr>
          <p:spPr>
            <a:xfrm>
              <a:off x="15670212" y="2895600"/>
              <a:ext cx="5254625" cy="280460"/>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4" name="Google Shape;144;p7"/>
          <p:cNvSpPr txBox="1"/>
          <p:nvPr/>
        </p:nvSpPr>
        <p:spPr>
          <a:xfrm>
            <a:off x="9025199" y="1583938"/>
            <a:ext cx="2590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b="1" dirty="0">
                <a:solidFill>
                  <a:schemeClr val="lt1"/>
                </a:solidFill>
                <a:latin typeface="Lato Black"/>
                <a:ea typeface="Lato Black"/>
                <a:cs typeface="Lato Black"/>
                <a:sym typeface="Lato Black"/>
              </a:rPr>
              <a:t>Wady</a:t>
            </a:r>
            <a:endParaRPr dirty="0"/>
          </a:p>
        </p:txBody>
      </p:sp>
      <p:sp>
        <p:nvSpPr>
          <p:cNvPr id="145" name="Google Shape;145;p7"/>
          <p:cNvSpPr txBox="1"/>
          <p:nvPr/>
        </p:nvSpPr>
        <p:spPr>
          <a:xfrm>
            <a:off x="9025199" y="2052399"/>
            <a:ext cx="2786898" cy="3988756"/>
          </a:xfrm>
          <a:prstGeom prst="rect">
            <a:avLst/>
          </a:prstGeom>
          <a:noFill/>
          <a:ln>
            <a:noFill/>
          </a:ln>
        </p:spPr>
        <p:txBody>
          <a:bodyPr spcFirstLastPara="1" wrap="square" lIns="109700" tIns="54850" rIns="109700" bIns="54850" anchor="t" anchorCtr="0">
            <a:spAutoFit/>
          </a:bodyPr>
          <a:lstStyle/>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Odpowiednia technologia potrzebna do bycia produktywnym</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Różne rodzaje czynników rozpraszających uwagę</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Obawy dotyczące bezpieczeństwa</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Brak komunikacji twarzą w twarz</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Poczucie rozłąki</a:t>
            </a:r>
          </a:p>
          <a:p>
            <a:pPr marL="171450" lvl="0" indent="-171450">
              <a:lnSpc>
                <a:spcPct val="150000"/>
              </a:lnSpc>
              <a:buClr>
                <a:srgbClr val="7F7F7F"/>
              </a:buClr>
              <a:buSzPts val="1400"/>
              <a:buFont typeface="Arial"/>
              <a:buChar char="•"/>
            </a:pPr>
            <a:r>
              <a:rPr lang="pl-PL" dirty="0">
                <a:solidFill>
                  <a:srgbClr val="7F7F7F"/>
                </a:solidFill>
                <a:latin typeface="Lato"/>
                <a:ea typeface="Lato"/>
                <a:cs typeface="Lato"/>
                <a:sym typeface="Lato"/>
              </a:rPr>
              <a:t>Trudności w zarządzaniu zespołami wirtualnymi</a:t>
            </a:r>
          </a:p>
        </p:txBody>
      </p:sp>
      <p:sp>
        <p:nvSpPr>
          <p:cNvPr id="146" name="Google Shape;146;p7"/>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SECTION 1.3.: </a:t>
            </a:r>
            <a:r>
              <a:rPr lang="pl-PL" sz="2200" dirty="0">
                <a:solidFill>
                  <a:schemeClr val="dk1"/>
                </a:solidFill>
                <a:latin typeface="Calibri"/>
                <a:ea typeface="Calibri"/>
                <a:cs typeface="Calibri"/>
                <a:sym typeface="Calibri"/>
              </a:rPr>
              <a:t>Zalety i wady pracy zdalnej</a:t>
            </a:r>
            <a:endParaRPr sz="2200" dirty="0">
              <a:solidFill>
                <a:schemeClr val="dk1"/>
              </a:solidFill>
              <a:latin typeface="Calibri"/>
              <a:ea typeface="Calibri"/>
              <a:cs typeface="Calibri"/>
              <a:sym typeface="Calibri"/>
            </a:endParaRPr>
          </a:p>
        </p:txBody>
      </p:sp>
      <p:sp>
        <p:nvSpPr>
          <p:cNvPr id="32" name="Google Shape;92;p5"/>
          <p:cNvSpPr txBox="1"/>
          <p:nvPr/>
        </p:nvSpPr>
        <p:spPr>
          <a:xfrm>
            <a:off x="1751962" y="420162"/>
            <a:ext cx="11248001" cy="320601"/>
          </a:xfrm>
          <a:prstGeom prst="rect">
            <a:avLst/>
          </a:prstGeom>
          <a:noFill/>
          <a:ln>
            <a:noFill/>
          </a:ln>
        </p:spPr>
        <p:txBody>
          <a:bodyPr spcFirstLastPara="1" wrap="square" lIns="0" tIns="12700" rIns="0" bIns="0" anchor="t" anchorCtr="0">
            <a:spAutoFit/>
          </a:bodyPr>
          <a:lstStyle/>
          <a:p>
            <a:pPr marL="12700" lvl="0"/>
            <a:r>
              <a:rPr lang="en-US" sz="2000" b="1" dirty="0" err="1">
                <a:solidFill>
                  <a:schemeClr val="dk1"/>
                </a:solidFill>
                <a:latin typeface="Calibri"/>
                <a:ea typeface="Calibri"/>
                <a:cs typeface="Calibri"/>
                <a:sym typeface="Calibri"/>
              </a:rPr>
              <a:t>Część</a:t>
            </a:r>
            <a:r>
              <a:rPr lang="en-US" sz="2000" b="1" dirty="0">
                <a:solidFill>
                  <a:schemeClr val="dk1"/>
                </a:solidFill>
                <a:latin typeface="Calibri"/>
                <a:ea typeface="Calibri"/>
                <a:cs typeface="Calibri"/>
                <a:sym typeface="Calibri"/>
              </a:rPr>
              <a:t> </a:t>
            </a:r>
            <a:r>
              <a:rPr lang="en-US" sz="2000" b="1" i="0" dirty="0">
                <a:solidFill>
                  <a:schemeClr val="dk1"/>
                </a:solidFill>
                <a:latin typeface="Calibri"/>
                <a:ea typeface="Calibri"/>
                <a:cs typeface="Calibri"/>
                <a:sym typeface="Calibri"/>
              </a:rPr>
              <a:t>1: </a:t>
            </a:r>
            <a:r>
              <a:rPr lang="pl-PL" sz="2000" b="1" dirty="0">
                <a:solidFill>
                  <a:schemeClr val="dk1"/>
                </a:solidFill>
                <a:latin typeface="Calibri"/>
                <a:ea typeface="Calibri"/>
                <a:cs typeface="Calibri"/>
                <a:sym typeface="Calibri"/>
              </a:rPr>
              <a:t>Równowaga między pracą a życiem prywatnym w warunkach telepracy</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p:nvPr/>
        </p:nvSpPr>
        <p:spPr>
          <a:xfrm>
            <a:off x="1800142" y="820435"/>
            <a:ext cx="9550022" cy="691195"/>
          </a:xfrm>
          <a:prstGeom prst="rect">
            <a:avLst/>
          </a:prstGeom>
          <a:noFill/>
          <a:ln>
            <a:noFill/>
          </a:ln>
        </p:spPr>
        <p:txBody>
          <a:bodyPr spcFirstLastPara="1" wrap="square" lIns="0" tIns="13950" rIns="0" bIns="0" anchor="t" anchorCtr="0">
            <a:spAutoFit/>
          </a:bodyPr>
          <a:lstStyle/>
          <a:p>
            <a:pPr marL="12700" lvl="0"/>
            <a:r>
              <a:rPr lang="pl-PL" sz="2200" dirty="0">
                <a:solidFill>
                  <a:schemeClr val="dk1"/>
                </a:solidFill>
                <a:latin typeface="Calibri"/>
                <a:ea typeface="Calibri"/>
                <a:cs typeface="Calibri"/>
                <a:sym typeface="Calibri"/>
              </a:rPr>
              <a:t>Sekcja </a:t>
            </a:r>
            <a:r>
              <a:rPr lang="en-US" sz="2200" dirty="0">
                <a:solidFill>
                  <a:schemeClr val="dk1"/>
                </a:solidFill>
                <a:latin typeface="Calibri"/>
                <a:ea typeface="Calibri"/>
                <a:cs typeface="Calibri"/>
                <a:sym typeface="Calibri"/>
              </a:rPr>
              <a:t>1.4.: </a:t>
            </a:r>
            <a:r>
              <a:rPr lang="pl-PL" sz="2200" dirty="0">
                <a:solidFill>
                  <a:schemeClr val="dk1"/>
                </a:solidFill>
                <a:latin typeface="Calibri"/>
                <a:ea typeface="Calibri"/>
                <a:cs typeface="Calibri"/>
                <a:sym typeface="Calibri"/>
              </a:rPr>
              <a:t>Wpływ nieodpowiedniej równowagi między życiem zawodowym a prywatnym w pracy zdalnej</a:t>
            </a:r>
            <a:endParaRPr sz="2200" dirty="0">
              <a:solidFill>
                <a:schemeClr val="dk1"/>
              </a:solidFill>
              <a:latin typeface="Calibri"/>
              <a:ea typeface="Calibri"/>
              <a:cs typeface="Calibri"/>
              <a:sym typeface="Calibri"/>
            </a:endParaRPr>
          </a:p>
        </p:txBody>
      </p:sp>
      <p:grpSp>
        <p:nvGrpSpPr>
          <p:cNvPr id="154" name="Google Shape;154;p8"/>
          <p:cNvGrpSpPr/>
          <p:nvPr/>
        </p:nvGrpSpPr>
        <p:grpSpPr>
          <a:xfrm>
            <a:off x="25400" y="1989837"/>
            <a:ext cx="4728811" cy="1069332"/>
            <a:chOff x="8871348" y="3276600"/>
            <a:chExt cx="20762203" cy="4694984"/>
          </a:xfrm>
        </p:grpSpPr>
        <p:sp>
          <p:nvSpPr>
            <p:cNvPr id="155" name="Google Shape;155;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306786"/>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56" name="Google Shape;156;p8"/>
            <p:cNvSpPr/>
            <p:nvPr/>
          </p:nvSpPr>
          <p:spPr>
            <a:xfrm rot="5400000">
              <a:off x="16516194" y="-4347602"/>
              <a:ext cx="4654294" cy="19916207"/>
            </a:xfrm>
            <a:prstGeom prst="rect">
              <a:avLst/>
            </a:prstGeom>
            <a:solidFill>
              <a:srgbClr val="418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57" name="Google Shape;15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58" name="Google Shape;158;p8"/>
          <p:cNvGrpSpPr/>
          <p:nvPr/>
        </p:nvGrpSpPr>
        <p:grpSpPr>
          <a:xfrm>
            <a:off x="25400" y="4426706"/>
            <a:ext cx="4728811" cy="1061603"/>
            <a:chOff x="8871348" y="3276600"/>
            <a:chExt cx="20762203" cy="4661049"/>
          </a:xfrm>
        </p:grpSpPr>
        <p:sp>
          <p:nvSpPr>
            <p:cNvPr id="159" name="Google Shape;159;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AB3C19"/>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0" name="Google Shape;160;p8"/>
            <p:cNvSpPr/>
            <p:nvPr/>
          </p:nvSpPr>
          <p:spPr>
            <a:xfrm rot="5400000">
              <a:off x="16516194" y="-4347602"/>
              <a:ext cx="4654294" cy="19916207"/>
            </a:xfrm>
            <a:prstGeom prst="rect">
              <a:avLst/>
            </a:prstGeom>
            <a:solidFill>
              <a:srgbClr val="DF5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1" name="Google Shape;16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2" name="Google Shape;162;p8"/>
          <p:cNvGrpSpPr/>
          <p:nvPr/>
        </p:nvGrpSpPr>
        <p:grpSpPr>
          <a:xfrm flipH="1">
            <a:off x="7429500" y="1979931"/>
            <a:ext cx="4754211" cy="1061603"/>
            <a:chOff x="8871348" y="3276600"/>
            <a:chExt cx="20762203" cy="4661049"/>
          </a:xfrm>
        </p:grpSpPr>
        <p:sp>
          <p:nvSpPr>
            <p:cNvPr id="163" name="Google Shape;163;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C294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4" name="Google Shape;164;p8"/>
            <p:cNvSpPr/>
            <p:nvPr/>
          </p:nvSpPr>
          <p:spPr>
            <a:xfrm rot="5400000">
              <a:off x="16516194" y="-4347602"/>
              <a:ext cx="4654294" cy="19916207"/>
            </a:xfrm>
            <a:prstGeom prst="rect">
              <a:avLst/>
            </a:prstGeom>
            <a:solidFill>
              <a:srgbClr val="FEC3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5" name="Google Shape;16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6" name="Google Shape;166;p8"/>
          <p:cNvGrpSpPr/>
          <p:nvPr/>
        </p:nvGrpSpPr>
        <p:grpSpPr>
          <a:xfrm flipH="1">
            <a:off x="7420327" y="4455168"/>
            <a:ext cx="4754211" cy="1069332"/>
            <a:chOff x="8871348" y="3276600"/>
            <a:chExt cx="20762203" cy="4694984"/>
          </a:xfrm>
        </p:grpSpPr>
        <p:sp>
          <p:nvSpPr>
            <p:cNvPr id="167" name="Google Shape;167;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7C891D"/>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8" name="Google Shape;168;p8"/>
            <p:cNvSpPr/>
            <p:nvPr/>
          </p:nvSpPr>
          <p:spPr>
            <a:xfrm rot="5400000">
              <a:off x="16516194" y="-4347602"/>
              <a:ext cx="4654294" cy="19916207"/>
            </a:xfrm>
            <a:prstGeom prst="rect">
              <a:avLst/>
            </a:prstGeom>
            <a:solidFill>
              <a:srgbClr val="A6B7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9" name="Google Shape;169;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70" name="Google Shape;170;p8"/>
          <p:cNvGrpSpPr/>
          <p:nvPr/>
        </p:nvGrpSpPr>
        <p:grpSpPr>
          <a:xfrm>
            <a:off x="3671908" y="1614508"/>
            <a:ext cx="4671992" cy="4671992"/>
            <a:chOff x="5848795" y="5916423"/>
            <a:chExt cx="6917629" cy="6917629"/>
          </a:xfrm>
        </p:grpSpPr>
        <p:pic>
          <p:nvPicPr>
            <p:cNvPr id="171" name="Google Shape;171;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48795" y="5916423"/>
              <a:ext cx="6917629" cy="6917629"/>
            </a:xfrm>
            <a:prstGeom prst="rect">
              <a:avLst/>
            </a:prstGeom>
            <a:noFill/>
            <a:ln>
              <a:noFill/>
            </a:ln>
          </p:spPr>
        </p:pic>
        <p:sp>
          <p:nvSpPr>
            <p:cNvPr id="172" name="Google Shape;172;p8"/>
            <p:cNvSpPr/>
            <p:nvPr/>
          </p:nvSpPr>
          <p:spPr>
            <a:xfrm>
              <a:off x="7485024" y="6888250"/>
              <a:ext cx="3830826" cy="3831824"/>
            </a:xfrm>
            <a:prstGeom prst="ellipse">
              <a:avLst/>
            </a:prstGeom>
            <a:solidFill>
              <a:srgbClr val="F692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grpSp>
      <p:sp>
        <p:nvSpPr>
          <p:cNvPr id="173" name="Google Shape;173;p8"/>
          <p:cNvSpPr txBox="1"/>
          <p:nvPr/>
        </p:nvSpPr>
        <p:spPr>
          <a:xfrm>
            <a:off x="4925760" y="2574850"/>
            <a:ext cx="2297463" cy="1815841"/>
          </a:xfrm>
          <a:prstGeom prst="rect">
            <a:avLst/>
          </a:prstGeom>
          <a:noFill/>
          <a:ln>
            <a:noFill/>
          </a:ln>
        </p:spPr>
        <p:txBody>
          <a:bodyPr spcFirstLastPara="1" wrap="square" lIns="91400" tIns="45700" rIns="91400" bIns="45700" anchor="t" anchorCtr="0">
            <a:spAutoFit/>
          </a:bodyPr>
          <a:lstStyle/>
          <a:p>
            <a:pPr lvl="0" algn="ctr"/>
            <a:r>
              <a:rPr lang="pl-PL" sz="1600" b="1" dirty="0">
                <a:solidFill>
                  <a:srgbClr val="FFFFFF"/>
                </a:solidFill>
                <a:latin typeface="Lato Black"/>
                <a:ea typeface="Lato Black"/>
                <a:cs typeface="Lato Black"/>
                <a:sym typeface="Lato Black"/>
              </a:rPr>
              <a:t>EFEKTY </a:t>
            </a:r>
          </a:p>
          <a:p>
            <a:pPr lvl="0" algn="ctr"/>
            <a:r>
              <a:rPr lang="pl-PL" sz="1600" b="1" dirty="0">
                <a:solidFill>
                  <a:srgbClr val="FFFFFF"/>
                </a:solidFill>
                <a:latin typeface="Lato Black"/>
                <a:ea typeface="Lato Black"/>
                <a:cs typeface="Lato Black"/>
                <a:sym typeface="Lato Black"/>
              </a:rPr>
              <a:t>SŁABEJ RÓWNOWAGI MIĘDZY ŻYCIEM ZAWODOWYM A PRYWATNYM W PRACY ZDALNEJ </a:t>
            </a:r>
          </a:p>
        </p:txBody>
      </p:sp>
      <p:sp>
        <p:nvSpPr>
          <p:cNvPr id="174" name="Google Shape;174;p8"/>
          <p:cNvSpPr txBox="1"/>
          <p:nvPr/>
        </p:nvSpPr>
        <p:spPr>
          <a:xfrm>
            <a:off x="659140" y="2133396"/>
            <a:ext cx="2925869" cy="630902"/>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pl-PL" sz="1750" b="1" dirty="0">
                <a:solidFill>
                  <a:srgbClr val="FFFFFF"/>
                </a:solidFill>
                <a:latin typeface="Lato Black"/>
                <a:ea typeface="Lato Black"/>
                <a:cs typeface="Lato Black"/>
                <a:sym typeface="Lato Black"/>
              </a:rPr>
              <a:t>Osłabienie układu odpornościowego</a:t>
            </a:r>
            <a:endParaRPr sz="1750" b="1" dirty="0">
              <a:solidFill>
                <a:srgbClr val="FFFFFF"/>
              </a:solidFill>
              <a:latin typeface="Lato Black"/>
              <a:ea typeface="Lato Black"/>
              <a:cs typeface="Lato Black"/>
              <a:sym typeface="Lato Black"/>
            </a:endParaRPr>
          </a:p>
        </p:txBody>
      </p:sp>
      <p:sp>
        <p:nvSpPr>
          <p:cNvPr id="175" name="Google Shape;175;p8"/>
          <p:cNvSpPr txBox="1"/>
          <p:nvPr/>
        </p:nvSpPr>
        <p:spPr>
          <a:xfrm>
            <a:off x="659140" y="4572001"/>
            <a:ext cx="2529649" cy="361619"/>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pl-PL" sz="1750" b="1" dirty="0">
                <a:solidFill>
                  <a:srgbClr val="FFFFFF"/>
                </a:solidFill>
                <a:latin typeface="Lato Black"/>
                <a:ea typeface="Lato Black"/>
                <a:cs typeface="Lato Black"/>
                <a:sym typeface="Lato Black"/>
              </a:rPr>
              <a:t>Wysoki poziom stresu</a:t>
            </a:r>
            <a:endParaRPr sz="1750" b="1" dirty="0">
              <a:solidFill>
                <a:srgbClr val="FFFFFF"/>
              </a:solidFill>
              <a:latin typeface="Lato Black"/>
              <a:ea typeface="Lato Black"/>
              <a:cs typeface="Lato Black"/>
              <a:sym typeface="Lato Black"/>
            </a:endParaRPr>
          </a:p>
        </p:txBody>
      </p:sp>
      <p:sp>
        <p:nvSpPr>
          <p:cNvPr id="176" name="Google Shape;176;p8"/>
          <p:cNvSpPr txBox="1"/>
          <p:nvPr/>
        </p:nvSpPr>
        <p:spPr>
          <a:xfrm>
            <a:off x="7974340" y="2133190"/>
            <a:ext cx="3234370" cy="361597"/>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pl-PL" sz="1750" b="1" dirty="0">
                <a:solidFill>
                  <a:srgbClr val="FFFFFF"/>
                </a:solidFill>
                <a:latin typeface="Lato Black"/>
                <a:ea typeface="Lato Black"/>
                <a:cs typeface="Lato Black"/>
                <a:sym typeface="Lato Black"/>
              </a:rPr>
              <a:t>Depresja i stany lękowe</a:t>
            </a:r>
            <a:endParaRPr sz="1750" b="1" dirty="0">
              <a:solidFill>
                <a:srgbClr val="FFFFFF"/>
              </a:solidFill>
              <a:latin typeface="Lato Black"/>
              <a:ea typeface="Lato Black"/>
              <a:cs typeface="Lato Black"/>
              <a:sym typeface="Lato Black"/>
            </a:endParaRPr>
          </a:p>
        </p:txBody>
      </p:sp>
      <p:sp>
        <p:nvSpPr>
          <p:cNvPr id="177" name="Google Shape;177;p8"/>
          <p:cNvSpPr txBox="1"/>
          <p:nvPr/>
        </p:nvSpPr>
        <p:spPr>
          <a:xfrm>
            <a:off x="8033502" y="4543310"/>
            <a:ext cx="3519401" cy="361597"/>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pl-PL" sz="1750" b="1" dirty="0">
                <a:solidFill>
                  <a:srgbClr val="FFFFFF"/>
                </a:solidFill>
                <a:latin typeface="Lato Black"/>
                <a:ea typeface="Lato Black"/>
                <a:cs typeface="Lato Black"/>
                <a:sym typeface="Lato Black"/>
              </a:rPr>
              <a:t>Zmniejszenie produktywności</a:t>
            </a:r>
            <a:endParaRPr dirty="0"/>
          </a:p>
        </p:txBody>
      </p:sp>
      <p:sp>
        <p:nvSpPr>
          <p:cNvPr id="28" name="Google Shape;92;p5"/>
          <p:cNvSpPr txBox="1"/>
          <p:nvPr/>
        </p:nvSpPr>
        <p:spPr>
          <a:xfrm>
            <a:off x="1805499" y="393440"/>
            <a:ext cx="11248001" cy="320601"/>
          </a:xfrm>
          <a:prstGeom prst="rect">
            <a:avLst/>
          </a:prstGeom>
          <a:noFill/>
          <a:ln>
            <a:noFill/>
          </a:ln>
        </p:spPr>
        <p:txBody>
          <a:bodyPr spcFirstLastPara="1" wrap="square" lIns="0" tIns="12700" rIns="0" bIns="0" anchor="t" anchorCtr="0">
            <a:spAutoFit/>
          </a:bodyPr>
          <a:lstStyle/>
          <a:p>
            <a:pPr marL="12700" lvl="0"/>
            <a:r>
              <a:rPr lang="pl-PL" sz="2000" b="1" i="0" dirty="0">
                <a:solidFill>
                  <a:schemeClr val="dk1"/>
                </a:solidFill>
                <a:latin typeface="Calibri"/>
                <a:ea typeface="Calibri"/>
                <a:cs typeface="Calibri"/>
                <a:sym typeface="Calibri"/>
              </a:rPr>
              <a:t>Część </a:t>
            </a:r>
            <a:r>
              <a:rPr lang="en-US" sz="2000" b="1" i="0" dirty="0">
                <a:solidFill>
                  <a:schemeClr val="dk1"/>
                </a:solidFill>
                <a:latin typeface="Calibri"/>
                <a:ea typeface="Calibri"/>
                <a:cs typeface="Calibri"/>
                <a:sym typeface="Calibri"/>
              </a:rPr>
              <a:t>1: </a:t>
            </a:r>
            <a:r>
              <a:rPr lang="pl-PL" sz="2000" b="1" dirty="0">
                <a:solidFill>
                  <a:schemeClr val="dk1"/>
                </a:solidFill>
                <a:latin typeface="Calibri"/>
                <a:ea typeface="Calibri"/>
                <a:cs typeface="Calibri"/>
                <a:sym typeface="Calibri"/>
              </a:rPr>
              <a:t>Równowaga między pracą a życiem prywatnym w warunkach telepracy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p:nvPr/>
        </p:nvSpPr>
        <p:spPr>
          <a:xfrm>
            <a:off x="0" y="5792066"/>
            <a:ext cx="12192000" cy="105595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3" name="Google Shape;183;p9"/>
          <p:cNvGrpSpPr/>
          <p:nvPr/>
        </p:nvGrpSpPr>
        <p:grpSpPr>
          <a:xfrm>
            <a:off x="6970557" y="1689744"/>
            <a:ext cx="4026694" cy="1027113"/>
            <a:chOff x="16511298" y="6145947"/>
            <a:chExt cx="8053388" cy="2054225"/>
          </a:xfrm>
        </p:grpSpPr>
        <p:sp>
          <p:nvSpPr>
            <p:cNvPr id="184" name="Google Shape;18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DF5327"/>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85" name="Google Shape;185;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187" name="Google Shape;187;p9"/>
          <p:cNvGrpSpPr/>
          <p:nvPr/>
        </p:nvGrpSpPr>
        <p:grpSpPr>
          <a:xfrm rot="10800000">
            <a:off x="1737314" y="5352899"/>
            <a:ext cx="4026694" cy="1027113"/>
            <a:chOff x="16511298" y="6145947"/>
            <a:chExt cx="8053388" cy="2054225"/>
          </a:xfrm>
        </p:grpSpPr>
        <p:sp>
          <p:nvSpPr>
            <p:cNvPr id="188" name="Google Shape;188;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9" name="Google Shape;18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sp>
        <p:nvSpPr>
          <p:cNvPr id="190" name="Google Shape;190;p9"/>
          <p:cNvSpPr txBox="1"/>
          <p:nvPr/>
        </p:nvSpPr>
        <p:spPr>
          <a:xfrm>
            <a:off x="7750227" y="1969593"/>
            <a:ext cx="2123432"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1" name="Google Shape;191;p9"/>
          <p:cNvSpPr txBox="1"/>
          <p:nvPr/>
        </p:nvSpPr>
        <p:spPr>
          <a:xfrm>
            <a:off x="2378702" y="5855891"/>
            <a:ext cx="2123432" cy="480113"/>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2" name="Google Shape;192;p9"/>
          <p:cNvSpPr txBox="1"/>
          <p:nvPr/>
        </p:nvSpPr>
        <p:spPr>
          <a:xfrm>
            <a:off x="10139771" y="2032678"/>
            <a:ext cx="6928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DF5327"/>
                </a:solidFill>
                <a:latin typeface="Lato Black"/>
                <a:ea typeface="Lato Black"/>
                <a:cs typeface="Lato Black"/>
                <a:sym typeface="Lato Black"/>
              </a:rPr>
              <a:t>45%</a:t>
            </a:r>
            <a:endParaRPr sz="2000" b="1">
              <a:solidFill>
                <a:srgbClr val="DF5327"/>
              </a:solidFill>
              <a:latin typeface="Lato Black"/>
              <a:ea typeface="Lato Black"/>
              <a:cs typeface="Lato Black"/>
              <a:sym typeface="Lato Black"/>
            </a:endParaRPr>
          </a:p>
        </p:txBody>
      </p:sp>
      <p:grpSp>
        <p:nvGrpSpPr>
          <p:cNvPr id="193" name="Google Shape;193;p9"/>
          <p:cNvGrpSpPr/>
          <p:nvPr/>
        </p:nvGrpSpPr>
        <p:grpSpPr>
          <a:xfrm rot="10800000">
            <a:off x="419100" y="2832744"/>
            <a:ext cx="4026694" cy="1027113"/>
            <a:chOff x="16511298" y="6145947"/>
            <a:chExt cx="8053388" cy="2054225"/>
          </a:xfrm>
        </p:grpSpPr>
        <p:sp>
          <p:nvSpPr>
            <p:cNvPr id="194" name="Google Shape;19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5" name="Google Shape;195;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grpSp>
        <p:nvGrpSpPr>
          <p:cNvPr id="196" name="Google Shape;196;p9"/>
          <p:cNvGrpSpPr/>
          <p:nvPr/>
        </p:nvGrpSpPr>
        <p:grpSpPr>
          <a:xfrm>
            <a:off x="7558577" y="3968792"/>
            <a:ext cx="4026694" cy="1027113"/>
            <a:chOff x="16511298" y="6145947"/>
            <a:chExt cx="8053388" cy="2054225"/>
          </a:xfrm>
        </p:grpSpPr>
        <p:sp>
          <p:nvSpPr>
            <p:cNvPr id="197" name="Google Shape;197;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18AB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98" name="Google Shape;198;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9" name="Google Shape;199;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sp>
        <p:nvSpPr>
          <p:cNvPr id="200" name="Google Shape;200;p9"/>
          <p:cNvSpPr txBox="1"/>
          <p:nvPr/>
        </p:nvSpPr>
        <p:spPr>
          <a:xfrm>
            <a:off x="9143448" y="4433477"/>
            <a:ext cx="1775890" cy="664779"/>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grpSp>
        <p:nvGrpSpPr>
          <p:cNvPr id="201" name="Google Shape;201;p9"/>
          <p:cNvGrpSpPr/>
          <p:nvPr/>
        </p:nvGrpSpPr>
        <p:grpSpPr>
          <a:xfrm>
            <a:off x="7019666" y="1689557"/>
            <a:ext cx="4026694" cy="1027113"/>
            <a:chOff x="16511298" y="6145947"/>
            <a:chExt cx="8053388" cy="2054225"/>
          </a:xfrm>
        </p:grpSpPr>
        <p:sp>
          <p:nvSpPr>
            <p:cNvPr id="202" name="Google Shape;202;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3" name="Google Shape;203;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4" name="Google Shape;204;p9"/>
          <p:cNvGrpSpPr/>
          <p:nvPr/>
        </p:nvGrpSpPr>
        <p:grpSpPr>
          <a:xfrm rot="10800000">
            <a:off x="1499373" y="5347722"/>
            <a:ext cx="4026694" cy="1027113"/>
            <a:chOff x="16511298" y="6145947"/>
            <a:chExt cx="8053388" cy="2054225"/>
          </a:xfrm>
        </p:grpSpPr>
        <p:sp>
          <p:nvSpPr>
            <p:cNvPr id="205" name="Google Shape;205;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6" name="Google Shape;20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7" name="Google Shape;207;p9"/>
          <p:cNvGrpSpPr/>
          <p:nvPr/>
        </p:nvGrpSpPr>
        <p:grpSpPr>
          <a:xfrm rot="10800000">
            <a:off x="385621" y="2896679"/>
            <a:ext cx="4040342" cy="1054411"/>
            <a:chOff x="16511298" y="6091351"/>
            <a:chExt cx="8080684" cy="2108821"/>
          </a:xfrm>
        </p:grpSpPr>
        <p:sp>
          <p:nvSpPr>
            <p:cNvPr id="208" name="Google Shape;208;p9"/>
            <p:cNvSpPr/>
            <p:nvPr/>
          </p:nvSpPr>
          <p:spPr>
            <a:xfrm>
              <a:off x="16538594" y="6091351"/>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9" name="Google Shape;20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sp>
        <p:nvSpPr>
          <p:cNvPr id="210" name="Google Shape;210;p9"/>
          <p:cNvSpPr txBox="1"/>
          <p:nvPr/>
        </p:nvSpPr>
        <p:spPr>
          <a:xfrm>
            <a:off x="832248" y="2967667"/>
            <a:ext cx="2425486" cy="726324"/>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pl-PL" sz="2000" dirty="0">
                <a:solidFill>
                  <a:srgbClr val="FFFFFF"/>
                </a:solidFill>
                <a:latin typeface="Lato"/>
                <a:ea typeface="Lato"/>
                <a:cs typeface="Lato"/>
                <a:sym typeface="Lato"/>
              </a:rPr>
              <a:t>Ustal jasne oczekiwania</a:t>
            </a:r>
            <a:endParaRPr dirty="0"/>
          </a:p>
        </p:txBody>
      </p:sp>
      <p:grpSp>
        <p:nvGrpSpPr>
          <p:cNvPr id="211" name="Google Shape;211;p9"/>
          <p:cNvGrpSpPr/>
          <p:nvPr/>
        </p:nvGrpSpPr>
        <p:grpSpPr>
          <a:xfrm>
            <a:off x="7564262" y="3982425"/>
            <a:ext cx="4026694" cy="1033784"/>
            <a:chOff x="15765238" y="6178604"/>
            <a:chExt cx="8053388" cy="2067566"/>
          </a:xfrm>
        </p:grpSpPr>
        <p:sp>
          <p:nvSpPr>
            <p:cNvPr id="212" name="Google Shape;212;p9"/>
            <p:cNvSpPr/>
            <p:nvPr/>
          </p:nvSpPr>
          <p:spPr>
            <a:xfrm>
              <a:off x="15765238" y="6191945"/>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13" name="Google Shape;213;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grpSp>
        <p:nvGrpSpPr>
          <p:cNvPr id="214" name="Google Shape;214;p9"/>
          <p:cNvGrpSpPr/>
          <p:nvPr/>
        </p:nvGrpSpPr>
        <p:grpSpPr>
          <a:xfrm>
            <a:off x="3212006" y="1071059"/>
            <a:ext cx="5822779" cy="5708520"/>
            <a:chOff x="7513637" y="2784474"/>
            <a:chExt cx="9461501" cy="9483726"/>
          </a:xfrm>
        </p:grpSpPr>
        <p:sp>
          <p:nvSpPr>
            <p:cNvPr id="215" name="Google Shape;215;p9"/>
            <p:cNvSpPr/>
            <p:nvPr/>
          </p:nvSpPr>
          <p:spPr>
            <a:xfrm>
              <a:off x="12347575" y="5224462"/>
              <a:ext cx="4627563" cy="4603750"/>
            </a:xfrm>
            <a:custGeom>
              <a:avLst/>
              <a:gdLst/>
              <a:ahLst/>
              <a:cxnLst/>
              <a:rect l="l" t="t" r="r" b="b"/>
              <a:pathLst>
                <a:path w="201" h="200" extrusionOk="0">
                  <a:moveTo>
                    <a:pt x="70" y="131"/>
                  </a:moveTo>
                  <a:cubicBezTo>
                    <a:pt x="80" y="142"/>
                    <a:pt x="80" y="159"/>
                    <a:pt x="70" y="170"/>
                  </a:cubicBezTo>
                  <a:cubicBezTo>
                    <a:pt x="101" y="200"/>
                    <a:pt x="101" y="200"/>
                    <a:pt x="101" y="200"/>
                  </a:cubicBezTo>
                  <a:cubicBezTo>
                    <a:pt x="137" y="164"/>
                    <a:pt x="137" y="164"/>
                    <a:pt x="137" y="164"/>
                  </a:cubicBezTo>
                  <a:cubicBezTo>
                    <a:pt x="138" y="166"/>
                    <a:pt x="139" y="168"/>
                    <a:pt x="141" y="170"/>
                  </a:cubicBezTo>
                  <a:cubicBezTo>
                    <a:pt x="149" y="178"/>
                    <a:pt x="162" y="178"/>
                    <a:pt x="170" y="170"/>
                  </a:cubicBezTo>
                  <a:cubicBezTo>
                    <a:pt x="179" y="161"/>
                    <a:pt x="179" y="148"/>
                    <a:pt x="170" y="140"/>
                  </a:cubicBezTo>
                  <a:cubicBezTo>
                    <a:pt x="169" y="138"/>
                    <a:pt x="167" y="137"/>
                    <a:pt x="165" y="136"/>
                  </a:cubicBezTo>
                  <a:cubicBezTo>
                    <a:pt x="201" y="100"/>
                    <a:pt x="201" y="100"/>
                    <a:pt x="201" y="100"/>
                  </a:cubicBezTo>
                  <a:cubicBezTo>
                    <a:pt x="165" y="65"/>
                    <a:pt x="165" y="65"/>
                    <a:pt x="165" y="65"/>
                  </a:cubicBezTo>
                  <a:cubicBezTo>
                    <a:pt x="166" y="64"/>
                    <a:pt x="167" y="63"/>
                    <a:pt x="169" y="62"/>
                  </a:cubicBezTo>
                  <a:cubicBezTo>
                    <a:pt x="177" y="53"/>
                    <a:pt x="177" y="40"/>
                    <a:pt x="169" y="32"/>
                  </a:cubicBezTo>
                  <a:cubicBezTo>
                    <a:pt x="160" y="24"/>
                    <a:pt x="147" y="24"/>
                    <a:pt x="139" y="32"/>
                  </a:cubicBezTo>
                  <a:cubicBezTo>
                    <a:pt x="138" y="33"/>
                    <a:pt x="137" y="35"/>
                    <a:pt x="136" y="36"/>
                  </a:cubicBezTo>
                  <a:cubicBezTo>
                    <a:pt x="100" y="0"/>
                    <a:pt x="100" y="0"/>
                    <a:pt x="100" y="0"/>
                  </a:cubicBezTo>
                  <a:cubicBezTo>
                    <a:pt x="70" y="29"/>
                    <a:pt x="70" y="29"/>
                    <a:pt x="70" y="29"/>
                  </a:cubicBezTo>
                  <a:cubicBezTo>
                    <a:pt x="80" y="40"/>
                    <a:pt x="80" y="58"/>
                    <a:pt x="70" y="69"/>
                  </a:cubicBezTo>
                  <a:cubicBezTo>
                    <a:pt x="59" y="79"/>
                    <a:pt x="41" y="79"/>
                    <a:pt x="30" y="69"/>
                  </a:cubicBezTo>
                  <a:cubicBezTo>
                    <a:pt x="0" y="100"/>
                    <a:pt x="0" y="100"/>
                    <a:pt x="0" y="100"/>
                  </a:cubicBezTo>
                  <a:cubicBezTo>
                    <a:pt x="31" y="131"/>
                    <a:pt x="31" y="131"/>
                    <a:pt x="31" y="131"/>
                  </a:cubicBezTo>
                  <a:cubicBezTo>
                    <a:pt x="42" y="120"/>
                    <a:pt x="59" y="120"/>
                    <a:pt x="70" y="131"/>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6" name="Google Shape;216;p9"/>
            <p:cNvSpPr/>
            <p:nvPr/>
          </p:nvSpPr>
          <p:spPr>
            <a:xfrm>
              <a:off x="9885362" y="7618412"/>
              <a:ext cx="4649788" cy="4649788"/>
            </a:xfrm>
            <a:custGeom>
              <a:avLst/>
              <a:gdLst/>
              <a:ahLst/>
              <a:cxnLst/>
              <a:rect l="l" t="t" r="r" b="b"/>
              <a:pathLst>
                <a:path w="202" h="202" extrusionOk="0">
                  <a:moveTo>
                    <a:pt x="61" y="171"/>
                  </a:moveTo>
                  <a:cubicBezTo>
                    <a:pt x="63" y="169"/>
                    <a:pt x="64" y="167"/>
                    <a:pt x="65" y="165"/>
                  </a:cubicBezTo>
                  <a:cubicBezTo>
                    <a:pt x="101" y="202"/>
                    <a:pt x="101" y="202"/>
                    <a:pt x="101" y="202"/>
                  </a:cubicBezTo>
                  <a:cubicBezTo>
                    <a:pt x="132" y="171"/>
                    <a:pt x="132" y="171"/>
                    <a:pt x="132" y="171"/>
                  </a:cubicBezTo>
                  <a:cubicBezTo>
                    <a:pt x="132" y="171"/>
                    <a:pt x="132" y="171"/>
                    <a:pt x="132" y="171"/>
                  </a:cubicBezTo>
                  <a:cubicBezTo>
                    <a:pt x="121" y="160"/>
                    <a:pt x="121" y="142"/>
                    <a:pt x="132" y="132"/>
                  </a:cubicBezTo>
                  <a:cubicBezTo>
                    <a:pt x="143" y="121"/>
                    <a:pt x="160" y="121"/>
                    <a:pt x="171" y="132"/>
                  </a:cubicBezTo>
                  <a:cubicBezTo>
                    <a:pt x="171" y="132"/>
                    <a:pt x="171" y="132"/>
                    <a:pt x="171" y="132"/>
                  </a:cubicBezTo>
                  <a:cubicBezTo>
                    <a:pt x="202" y="101"/>
                    <a:pt x="202" y="101"/>
                    <a:pt x="202" y="101"/>
                  </a:cubicBezTo>
                  <a:cubicBezTo>
                    <a:pt x="166" y="65"/>
                    <a:pt x="166" y="65"/>
                    <a:pt x="166" y="65"/>
                  </a:cubicBezTo>
                  <a:cubicBezTo>
                    <a:pt x="167" y="64"/>
                    <a:pt x="169" y="63"/>
                    <a:pt x="170" y="62"/>
                  </a:cubicBezTo>
                  <a:cubicBezTo>
                    <a:pt x="178" y="53"/>
                    <a:pt x="178" y="40"/>
                    <a:pt x="170" y="32"/>
                  </a:cubicBezTo>
                  <a:cubicBezTo>
                    <a:pt x="162" y="24"/>
                    <a:pt x="149" y="24"/>
                    <a:pt x="141" y="32"/>
                  </a:cubicBezTo>
                  <a:cubicBezTo>
                    <a:pt x="140" y="33"/>
                    <a:pt x="138" y="35"/>
                    <a:pt x="137" y="37"/>
                  </a:cubicBezTo>
                  <a:cubicBezTo>
                    <a:pt x="101" y="0"/>
                    <a:pt x="101" y="0"/>
                    <a:pt x="101" y="0"/>
                  </a:cubicBezTo>
                  <a:cubicBezTo>
                    <a:pt x="71" y="31"/>
                    <a:pt x="71" y="31"/>
                    <a:pt x="71" y="31"/>
                  </a:cubicBezTo>
                  <a:cubicBezTo>
                    <a:pt x="81" y="41"/>
                    <a:pt x="81" y="59"/>
                    <a:pt x="70" y="70"/>
                  </a:cubicBezTo>
                  <a:cubicBezTo>
                    <a:pt x="59" y="80"/>
                    <a:pt x="42" y="80"/>
                    <a:pt x="31" y="70"/>
                  </a:cubicBezTo>
                  <a:cubicBezTo>
                    <a:pt x="0" y="101"/>
                    <a:pt x="0" y="101"/>
                    <a:pt x="0" y="101"/>
                  </a:cubicBezTo>
                  <a:cubicBezTo>
                    <a:pt x="37" y="138"/>
                    <a:pt x="37" y="138"/>
                    <a:pt x="37" y="138"/>
                  </a:cubicBezTo>
                  <a:cubicBezTo>
                    <a:pt x="35" y="138"/>
                    <a:pt x="33" y="140"/>
                    <a:pt x="32" y="141"/>
                  </a:cubicBezTo>
                  <a:cubicBezTo>
                    <a:pt x="23" y="150"/>
                    <a:pt x="23" y="163"/>
                    <a:pt x="32" y="171"/>
                  </a:cubicBezTo>
                  <a:cubicBezTo>
                    <a:pt x="40" y="179"/>
                    <a:pt x="53" y="179"/>
                    <a:pt x="61" y="171"/>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7" name="Google Shape;217;p9"/>
            <p:cNvSpPr/>
            <p:nvPr/>
          </p:nvSpPr>
          <p:spPr>
            <a:xfrm>
              <a:off x="9907587" y="2784474"/>
              <a:ext cx="4627563" cy="4627563"/>
            </a:xfrm>
            <a:custGeom>
              <a:avLst/>
              <a:gdLst/>
              <a:ahLst/>
              <a:cxnLst/>
              <a:rect l="l" t="t" r="r" b="b"/>
              <a:pathLst>
                <a:path w="201" h="201" extrusionOk="0">
                  <a:moveTo>
                    <a:pt x="69" y="132"/>
                  </a:moveTo>
                  <a:cubicBezTo>
                    <a:pt x="80" y="142"/>
                    <a:pt x="80" y="160"/>
                    <a:pt x="70" y="171"/>
                  </a:cubicBezTo>
                  <a:cubicBezTo>
                    <a:pt x="101" y="201"/>
                    <a:pt x="101" y="201"/>
                    <a:pt x="101" y="201"/>
                  </a:cubicBezTo>
                  <a:cubicBezTo>
                    <a:pt x="137" y="165"/>
                    <a:pt x="137" y="165"/>
                    <a:pt x="137" y="165"/>
                  </a:cubicBezTo>
                  <a:cubicBezTo>
                    <a:pt x="138" y="166"/>
                    <a:pt x="139" y="168"/>
                    <a:pt x="140" y="169"/>
                  </a:cubicBezTo>
                  <a:cubicBezTo>
                    <a:pt x="149" y="177"/>
                    <a:pt x="162" y="177"/>
                    <a:pt x="170" y="169"/>
                  </a:cubicBezTo>
                  <a:cubicBezTo>
                    <a:pt x="178" y="161"/>
                    <a:pt x="178" y="148"/>
                    <a:pt x="170" y="140"/>
                  </a:cubicBezTo>
                  <a:cubicBezTo>
                    <a:pt x="169" y="138"/>
                    <a:pt x="167" y="137"/>
                    <a:pt x="165" y="136"/>
                  </a:cubicBezTo>
                  <a:cubicBezTo>
                    <a:pt x="201" y="101"/>
                    <a:pt x="201" y="101"/>
                    <a:pt x="201" y="101"/>
                  </a:cubicBezTo>
                  <a:cubicBezTo>
                    <a:pt x="165" y="65"/>
                    <a:pt x="165" y="65"/>
                    <a:pt x="165" y="65"/>
                  </a:cubicBezTo>
                  <a:cubicBezTo>
                    <a:pt x="166" y="64"/>
                    <a:pt x="167" y="63"/>
                    <a:pt x="169" y="62"/>
                  </a:cubicBezTo>
                  <a:cubicBezTo>
                    <a:pt x="177" y="54"/>
                    <a:pt x="177" y="41"/>
                    <a:pt x="169" y="33"/>
                  </a:cubicBezTo>
                  <a:cubicBezTo>
                    <a:pt x="160" y="25"/>
                    <a:pt x="147" y="25"/>
                    <a:pt x="139" y="33"/>
                  </a:cubicBezTo>
                  <a:cubicBezTo>
                    <a:pt x="138" y="34"/>
                    <a:pt x="137" y="35"/>
                    <a:pt x="136" y="36"/>
                  </a:cubicBezTo>
                  <a:cubicBezTo>
                    <a:pt x="100" y="0"/>
                    <a:pt x="100" y="0"/>
                    <a:pt x="100" y="0"/>
                  </a:cubicBezTo>
                  <a:cubicBezTo>
                    <a:pt x="0" y="100"/>
                    <a:pt x="0" y="100"/>
                    <a:pt x="0" y="100"/>
                  </a:cubicBezTo>
                  <a:cubicBezTo>
                    <a:pt x="31" y="131"/>
                    <a:pt x="31" y="131"/>
                    <a:pt x="31" y="131"/>
                  </a:cubicBezTo>
                  <a:cubicBezTo>
                    <a:pt x="42" y="121"/>
                    <a:pt x="59" y="121"/>
                    <a:pt x="69" y="132"/>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8" name="Google Shape;218;p9"/>
            <p:cNvSpPr/>
            <p:nvPr/>
          </p:nvSpPr>
          <p:spPr>
            <a:xfrm>
              <a:off x="7513637" y="5224462"/>
              <a:ext cx="4627563" cy="4603750"/>
            </a:xfrm>
            <a:custGeom>
              <a:avLst/>
              <a:gdLst/>
              <a:ahLst/>
              <a:cxnLst/>
              <a:rect l="l" t="t" r="r" b="b"/>
              <a:pathLst>
                <a:path w="201" h="200" extrusionOk="0">
                  <a:moveTo>
                    <a:pt x="58" y="172"/>
                  </a:moveTo>
                  <a:cubicBezTo>
                    <a:pt x="60" y="169"/>
                    <a:pt x="62" y="167"/>
                    <a:pt x="63" y="163"/>
                  </a:cubicBezTo>
                  <a:cubicBezTo>
                    <a:pt x="100" y="200"/>
                    <a:pt x="100" y="200"/>
                    <a:pt x="100" y="200"/>
                  </a:cubicBezTo>
                  <a:cubicBezTo>
                    <a:pt x="136" y="164"/>
                    <a:pt x="136" y="164"/>
                    <a:pt x="136" y="164"/>
                  </a:cubicBezTo>
                  <a:cubicBezTo>
                    <a:pt x="137" y="166"/>
                    <a:pt x="138" y="167"/>
                    <a:pt x="139" y="169"/>
                  </a:cubicBezTo>
                  <a:cubicBezTo>
                    <a:pt x="148" y="177"/>
                    <a:pt x="161" y="177"/>
                    <a:pt x="169" y="169"/>
                  </a:cubicBezTo>
                  <a:cubicBezTo>
                    <a:pt x="177" y="161"/>
                    <a:pt x="177" y="147"/>
                    <a:pt x="169" y="139"/>
                  </a:cubicBezTo>
                  <a:cubicBezTo>
                    <a:pt x="168" y="138"/>
                    <a:pt x="166" y="137"/>
                    <a:pt x="164" y="136"/>
                  </a:cubicBezTo>
                  <a:cubicBezTo>
                    <a:pt x="201" y="100"/>
                    <a:pt x="201" y="100"/>
                    <a:pt x="201" y="100"/>
                  </a:cubicBezTo>
                  <a:cubicBezTo>
                    <a:pt x="170" y="69"/>
                    <a:pt x="170" y="69"/>
                    <a:pt x="170" y="69"/>
                  </a:cubicBezTo>
                  <a:cubicBezTo>
                    <a:pt x="165" y="64"/>
                    <a:pt x="165" y="64"/>
                    <a:pt x="165" y="64"/>
                  </a:cubicBezTo>
                  <a:cubicBezTo>
                    <a:pt x="166" y="63"/>
                    <a:pt x="168" y="62"/>
                    <a:pt x="169" y="61"/>
                  </a:cubicBezTo>
                  <a:cubicBezTo>
                    <a:pt x="177" y="52"/>
                    <a:pt x="177" y="39"/>
                    <a:pt x="169" y="31"/>
                  </a:cubicBezTo>
                  <a:cubicBezTo>
                    <a:pt x="161" y="23"/>
                    <a:pt x="148" y="23"/>
                    <a:pt x="140" y="31"/>
                  </a:cubicBezTo>
                  <a:cubicBezTo>
                    <a:pt x="138" y="32"/>
                    <a:pt x="137" y="34"/>
                    <a:pt x="136" y="35"/>
                  </a:cubicBezTo>
                  <a:cubicBezTo>
                    <a:pt x="131" y="30"/>
                    <a:pt x="131" y="30"/>
                    <a:pt x="131" y="30"/>
                  </a:cubicBezTo>
                  <a:cubicBezTo>
                    <a:pt x="101" y="0"/>
                    <a:pt x="101" y="0"/>
                    <a:pt x="101" y="0"/>
                  </a:cubicBezTo>
                  <a:cubicBezTo>
                    <a:pt x="63" y="37"/>
                    <a:pt x="63" y="37"/>
                    <a:pt x="63" y="37"/>
                  </a:cubicBezTo>
                  <a:cubicBezTo>
                    <a:pt x="62" y="34"/>
                    <a:pt x="61" y="32"/>
                    <a:pt x="59" y="31"/>
                  </a:cubicBezTo>
                  <a:cubicBezTo>
                    <a:pt x="51" y="22"/>
                    <a:pt x="38" y="22"/>
                    <a:pt x="30" y="31"/>
                  </a:cubicBezTo>
                  <a:cubicBezTo>
                    <a:pt x="22" y="39"/>
                    <a:pt x="22" y="52"/>
                    <a:pt x="30" y="60"/>
                  </a:cubicBezTo>
                  <a:cubicBezTo>
                    <a:pt x="32" y="62"/>
                    <a:pt x="34" y="63"/>
                    <a:pt x="36" y="64"/>
                  </a:cubicBezTo>
                  <a:cubicBezTo>
                    <a:pt x="0" y="100"/>
                    <a:pt x="0" y="100"/>
                    <a:pt x="0" y="100"/>
                  </a:cubicBezTo>
                  <a:cubicBezTo>
                    <a:pt x="37" y="137"/>
                    <a:pt x="37" y="137"/>
                    <a:pt x="37" y="137"/>
                  </a:cubicBezTo>
                  <a:cubicBezTo>
                    <a:pt x="34" y="138"/>
                    <a:pt x="31" y="140"/>
                    <a:pt x="28" y="142"/>
                  </a:cubicBezTo>
                  <a:cubicBezTo>
                    <a:pt x="20" y="151"/>
                    <a:pt x="20" y="164"/>
                    <a:pt x="28" y="172"/>
                  </a:cubicBezTo>
                  <a:cubicBezTo>
                    <a:pt x="36" y="180"/>
                    <a:pt x="50" y="180"/>
                    <a:pt x="58" y="172"/>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grpSp>
      <p:sp>
        <p:nvSpPr>
          <p:cNvPr id="219" name="Google Shape;219;p9"/>
          <p:cNvSpPr txBox="1"/>
          <p:nvPr/>
        </p:nvSpPr>
        <p:spPr>
          <a:xfrm>
            <a:off x="1209368" y="783418"/>
            <a:ext cx="10092616" cy="691195"/>
          </a:xfrm>
          <a:prstGeom prst="rect">
            <a:avLst/>
          </a:prstGeom>
          <a:noFill/>
          <a:ln>
            <a:noFill/>
          </a:ln>
        </p:spPr>
        <p:txBody>
          <a:bodyPr spcFirstLastPara="1" wrap="square" lIns="0" tIns="13950" rIns="0" bIns="0" anchor="t" anchorCtr="0">
            <a:spAutoFit/>
          </a:bodyPr>
          <a:lstStyle/>
          <a:p>
            <a:pPr marL="12700" lvl="0"/>
            <a:r>
              <a:rPr lang="en-US" sz="2200" dirty="0">
                <a:solidFill>
                  <a:schemeClr val="dk1"/>
                </a:solidFill>
                <a:latin typeface="Calibri"/>
                <a:ea typeface="Calibri"/>
                <a:cs typeface="Calibri"/>
                <a:sym typeface="Calibri"/>
              </a:rPr>
              <a:t>S</a:t>
            </a:r>
            <a:r>
              <a:rPr lang="pl-PL" sz="2200" dirty="0" err="1">
                <a:solidFill>
                  <a:schemeClr val="dk1"/>
                </a:solidFill>
                <a:latin typeface="Calibri"/>
                <a:ea typeface="Calibri"/>
                <a:cs typeface="Calibri"/>
                <a:sym typeface="Calibri"/>
              </a:rPr>
              <a:t>ekcja</a:t>
            </a:r>
            <a:r>
              <a:rPr lang="en-US" sz="2200" dirty="0">
                <a:solidFill>
                  <a:schemeClr val="dk1"/>
                </a:solidFill>
                <a:latin typeface="Calibri"/>
                <a:ea typeface="Calibri"/>
                <a:cs typeface="Calibri"/>
                <a:sym typeface="Calibri"/>
              </a:rPr>
              <a:t> 1.5.: </a:t>
            </a:r>
            <a:r>
              <a:rPr lang="pl-PL" sz="2200" dirty="0">
                <a:solidFill>
                  <a:schemeClr val="dk1"/>
                </a:solidFill>
                <a:latin typeface="Calibri"/>
                <a:ea typeface="Calibri"/>
                <a:cs typeface="Calibri"/>
                <a:sym typeface="Calibri"/>
              </a:rPr>
              <a:t>Jak poprawić równowagę między życiem zawodowym a prywatnym w zespole pracującym zdalnie</a:t>
            </a:r>
            <a:endParaRPr sz="2200" dirty="0">
              <a:solidFill>
                <a:schemeClr val="dk1"/>
              </a:solidFill>
              <a:latin typeface="Calibri"/>
              <a:ea typeface="Calibri"/>
              <a:cs typeface="Calibri"/>
              <a:sym typeface="Calibri"/>
            </a:endParaRPr>
          </a:p>
        </p:txBody>
      </p:sp>
      <p:grpSp>
        <p:nvGrpSpPr>
          <p:cNvPr id="221" name="Google Shape;221;p9"/>
          <p:cNvGrpSpPr/>
          <p:nvPr/>
        </p:nvGrpSpPr>
        <p:grpSpPr>
          <a:xfrm>
            <a:off x="5778977" y="1991473"/>
            <a:ext cx="630053" cy="693311"/>
            <a:chOff x="3443288" y="1609725"/>
            <a:chExt cx="519112" cy="527050"/>
          </a:xfrm>
        </p:grpSpPr>
        <p:sp>
          <p:nvSpPr>
            <p:cNvPr id="222" name="Google Shape;222;p9"/>
            <p:cNvSpPr/>
            <p:nvPr/>
          </p:nvSpPr>
          <p:spPr>
            <a:xfrm>
              <a:off x="3778250" y="1736725"/>
              <a:ext cx="147638"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9"/>
                    <a:pt x="43" y="22"/>
                  </a:cubicBezTo>
                  <a:cubicBezTo>
                    <a:pt x="43" y="34"/>
                    <a:pt x="33" y="43"/>
                    <a:pt x="22" y="43"/>
                  </a:cubicBezTo>
                  <a:close/>
                  <a:moveTo>
                    <a:pt x="22" y="7"/>
                  </a:moveTo>
                  <a:cubicBezTo>
                    <a:pt x="14" y="7"/>
                    <a:pt x="7" y="14"/>
                    <a:pt x="7" y="22"/>
                  </a:cubicBezTo>
                  <a:cubicBezTo>
                    <a:pt x="7" y="30"/>
                    <a:pt x="13" y="37"/>
                    <a:pt x="22" y="37"/>
                  </a:cubicBezTo>
                  <a:cubicBezTo>
                    <a:pt x="30" y="37"/>
                    <a:pt x="37" y="30"/>
                    <a:pt x="37" y="22"/>
                  </a:cubicBezTo>
                  <a:cubicBezTo>
                    <a:pt x="37"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9"/>
            <p:cNvSpPr/>
            <p:nvPr/>
          </p:nvSpPr>
          <p:spPr>
            <a:xfrm>
              <a:off x="3740150"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50" y="0"/>
                    <a:pt x="50" y="0"/>
                    <a:pt x="50"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1" y="6"/>
                    <a:pt x="7" y="13"/>
                    <a:pt x="7" y="20"/>
                  </a:cubicBezTo>
                  <a:cubicBezTo>
                    <a:pt x="7" y="43"/>
                    <a:pt x="7" y="43"/>
                    <a:pt x="7" y="43"/>
                  </a:cubicBezTo>
                  <a:cubicBezTo>
                    <a:pt x="19" y="43"/>
                    <a:pt x="19" y="43"/>
                    <a:pt x="19" y="43"/>
                  </a:cubicBezTo>
                  <a:cubicBezTo>
                    <a:pt x="19" y="63"/>
                    <a:pt x="19" y="63"/>
                    <a:pt x="19" y="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9"/>
            <p:cNvSpPr/>
            <p:nvPr/>
          </p:nvSpPr>
          <p:spPr>
            <a:xfrm>
              <a:off x="3481388" y="1736725"/>
              <a:ext cx="146050"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10"/>
                    <a:pt x="43" y="22"/>
                  </a:cubicBezTo>
                  <a:cubicBezTo>
                    <a:pt x="43" y="34"/>
                    <a:pt x="33" y="43"/>
                    <a:pt x="22" y="43"/>
                  </a:cubicBezTo>
                  <a:close/>
                  <a:moveTo>
                    <a:pt x="22" y="7"/>
                  </a:moveTo>
                  <a:cubicBezTo>
                    <a:pt x="13" y="7"/>
                    <a:pt x="7" y="13"/>
                    <a:pt x="7" y="22"/>
                  </a:cubicBezTo>
                  <a:cubicBezTo>
                    <a:pt x="7" y="30"/>
                    <a:pt x="13" y="37"/>
                    <a:pt x="22" y="37"/>
                  </a:cubicBezTo>
                  <a:cubicBezTo>
                    <a:pt x="30" y="37"/>
                    <a:pt x="36" y="30"/>
                    <a:pt x="36" y="22"/>
                  </a:cubicBezTo>
                  <a:cubicBezTo>
                    <a:pt x="36"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9"/>
            <p:cNvSpPr/>
            <p:nvPr/>
          </p:nvSpPr>
          <p:spPr>
            <a:xfrm>
              <a:off x="3443288"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49" y="0"/>
                    <a:pt x="49" y="0"/>
                    <a:pt x="49"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0" y="6"/>
                    <a:pt x="6" y="13"/>
                    <a:pt x="6" y="20"/>
                  </a:cubicBezTo>
                  <a:cubicBezTo>
                    <a:pt x="6" y="43"/>
                    <a:pt x="6" y="43"/>
                    <a:pt x="6" y="43"/>
                  </a:cubicBezTo>
                  <a:cubicBezTo>
                    <a:pt x="19" y="43"/>
                    <a:pt x="19" y="43"/>
                    <a:pt x="19" y="43"/>
                  </a:cubicBezTo>
                  <a:lnTo>
                    <a:pt x="19" y="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9"/>
            <p:cNvSpPr/>
            <p:nvPr/>
          </p:nvSpPr>
          <p:spPr>
            <a:xfrm>
              <a:off x="3621088" y="1609725"/>
              <a:ext cx="184150" cy="161925"/>
            </a:xfrm>
            <a:custGeom>
              <a:avLst/>
              <a:gdLst/>
              <a:ahLst/>
              <a:cxnLst/>
              <a:rect l="l" t="t" r="r" b="b"/>
              <a:pathLst>
                <a:path w="54" h="47" extrusionOk="0">
                  <a:moveTo>
                    <a:pt x="6" y="43"/>
                  </a:moveTo>
                  <a:cubicBezTo>
                    <a:pt x="6" y="35"/>
                    <a:pt x="6" y="35"/>
                    <a:pt x="6" y="35"/>
                  </a:cubicBezTo>
                  <a:cubicBezTo>
                    <a:pt x="4" y="35"/>
                    <a:pt x="4" y="35"/>
                    <a:pt x="4" y="35"/>
                  </a:cubicBezTo>
                  <a:cubicBezTo>
                    <a:pt x="2" y="35"/>
                    <a:pt x="0" y="34"/>
                    <a:pt x="0" y="32"/>
                  </a:cubicBezTo>
                  <a:cubicBezTo>
                    <a:pt x="0" y="3"/>
                    <a:pt x="0" y="3"/>
                    <a:pt x="0" y="3"/>
                  </a:cubicBezTo>
                  <a:cubicBezTo>
                    <a:pt x="0" y="2"/>
                    <a:pt x="2" y="0"/>
                    <a:pt x="4" y="0"/>
                  </a:cubicBezTo>
                  <a:cubicBezTo>
                    <a:pt x="51" y="0"/>
                    <a:pt x="51" y="0"/>
                    <a:pt x="51" y="0"/>
                  </a:cubicBezTo>
                  <a:cubicBezTo>
                    <a:pt x="52" y="0"/>
                    <a:pt x="54" y="1"/>
                    <a:pt x="54" y="3"/>
                  </a:cubicBezTo>
                  <a:cubicBezTo>
                    <a:pt x="54" y="32"/>
                    <a:pt x="54" y="32"/>
                    <a:pt x="54" y="32"/>
                  </a:cubicBezTo>
                  <a:cubicBezTo>
                    <a:pt x="54" y="33"/>
                    <a:pt x="53" y="35"/>
                    <a:pt x="51" y="35"/>
                  </a:cubicBezTo>
                  <a:cubicBezTo>
                    <a:pt x="21" y="35"/>
                    <a:pt x="21" y="35"/>
                    <a:pt x="21" y="35"/>
                  </a:cubicBezTo>
                  <a:cubicBezTo>
                    <a:pt x="11" y="46"/>
                    <a:pt x="11" y="46"/>
                    <a:pt x="11" y="46"/>
                  </a:cubicBezTo>
                  <a:cubicBezTo>
                    <a:pt x="9" y="47"/>
                    <a:pt x="6" y="46"/>
                    <a:pt x="6" y="43"/>
                  </a:cubicBezTo>
                  <a:close/>
                  <a:moveTo>
                    <a:pt x="7" y="29"/>
                  </a:moveTo>
                  <a:cubicBezTo>
                    <a:pt x="9" y="29"/>
                    <a:pt x="9" y="29"/>
                    <a:pt x="9" y="29"/>
                  </a:cubicBezTo>
                  <a:cubicBezTo>
                    <a:pt x="11" y="29"/>
                    <a:pt x="12" y="30"/>
                    <a:pt x="12" y="32"/>
                  </a:cubicBezTo>
                  <a:cubicBezTo>
                    <a:pt x="12" y="35"/>
                    <a:pt x="12" y="35"/>
                    <a:pt x="12" y="35"/>
                  </a:cubicBezTo>
                  <a:cubicBezTo>
                    <a:pt x="18" y="30"/>
                    <a:pt x="18" y="30"/>
                    <a:pt x="18" y="30"/>
                  </a:cubicBezTo>
                  <a:cubicBezTo>
                    <a:pt x="19" y="29"/>
                    <a:pt x="20" y="29"/>
                    <a:pt x="20" y="29"/>
                  </a:cubicBezTo>
                  <a:cubicBezTo>
                    <a:pt x="48" y="29"/>
                    <a:pt x="48" y="29"/>
                    <a:pt x="48" y="29"/>
                  </a:cubicBezTo>
                  <a:cubicBezTo>
                    <a:pt x="48" y="7"/>
                    <a:pt x="48" y="7"/>
                    <a:pt x="48" y="7"/>
                  </a:cubicBezTo>
                  <a:cubicBezTo>
                    <a:pt x="7" y="7"/>
                    <a:pt x="7" y="7"/>
                    <a:pt x="7" y="7"/>
                  </a:cubicBezTo>
                  <a:lnTo>
                    <a:pt x="7" y="2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7" name="Google Shape;227;p9"/>
          <p:cNvSpPr/>
          <p:nvPr/>
        </p:nvSpPr>
        <p:spPr>
          <a:xfrm>
            <a:off x="4257123" y="3560747"/>
            <a:ext cx="747544" cy="702651"/>
          </a:xfrm>
          <a:custGeom>
            <a:avLst/>
            <a:gdLst/>
            <a:ahLst/>
            <a:cxnLst/>
            <a:rect l="l" t="t" r="r" b="b"/>
            <a:pathLst>
              <a:path w="153" h="153" extrusionOk="0">
                <a:moveTo>
                  <a:pt x="153" y="73"/>
                </a:moveTo>
                <a:cubicBezTo>
                  <a:pt x="134" y="73"/>
                  <a:pt x="134" y="73"/>
                  <a:pt x="134" y="73"/>
                </a:cubicBezTo>
                <a:cubicBezTo>
                  <a:pt x="133" y="44"/>
                  <a:pt x="109" y="20"/>
                  <a:pt x="80" y="19"/>
                </a:cubicBezTo>
                <a:cubicBezTo>
                  <a:pt x="80" y="0"/>
                  <a:pt x="80" y="0"/>
                  <a:pt x="80" y="0"/>
                </a:cubicBezTo>
                <a:cubicBezTo>
                  <a:pt x="73" y="0"/>
                  <a:pt x="73" y="0"/>
                  <a:pt x="73" y="0"/>
                </a:cubicBezTo>
                <a:cubicBezTo>
                  <a:pt x="73" y="19"/>
                  <a:pt x="73" y="19"/>
                  <a:pt x="73" y="19"/>
                </a:cubicBezTo>
                <a:cubicBezTo>
                  <a:pt x="44" y="20"/>
                  <a:pt x="20" y="44"/>
                  <a:pt x="19" y="73"/>
                </a:cubicBezTo>
                <a:cubicBezTo>
                  <a:pt x="0" y="73"/>
                  <a:pt x="0" y="73"/>
                  <a:pt x="0" y="73"/>
                </a:cubicBezTo>
                <a:cubicBezTo>
                  <a:pt x="0" y="80"/>
                  <a:pt x="0" y="80"/>
                  <a:pt x="0" y="80"/>
                </a:cubicBezTo>
                <a:cubicBezTo>
                  <a:pt x="19" y="80"/>
                  <a:pt x="19" y="80"/>
                  <a:pt x="19" y="80"/>
                </a:cubicBezTo>
                <a:cubicBezTo>
                  <a:pt x="20" y="109"/>
                  <a:pt x="44" y="133"/>
                  <a:pt x="73" y="134"/>
                </a:cubicBezTo>
                <a:cubicBezTo>
                  <a:pt x="73" y="153"/>
                  <a:pt x="73" y="153"/>
                  <a:pt x="73" y="153"/>
                </a:cubicBezTo>
                <a:cubicBezTo>
                  <a:pt x="80" y="153"/>
                  <a:pt x="80" y="153"/>
                  <a:pt x="80" y="153"/>
                </a:cubicBezTo>
                <a:cubicBezTo>
                  <a:pt x="80" y="134"/>
                  <a:pt x="80" y="134"/>
                  <a:pt x="80" y="134"/>
                </a:cubicBezTo>
                <a:cubicBezTo>
                  <a:pt x="109" y="133"/>
                  <a:pt x="133" y="109"/>
                  <a:pt x="134" y="80"/>
                </a:cubicBezTo>
                <a:cubicBezTo>
                  <a:pt x="153" y="80"/>
                  <a:pt x="153" y="80"/>
                  <a:pt x="153" y="80"/>
                </a:cubicBezTo>
                <a:lnTo>
                  <a:pt x="153" y="73"/>
                </a:lnTo>
                <a:close/>
                <a:moveTo>
                  <a:pt x="128" y="73"/>
                </a:moveTo>
                <a:cubicBezTo>
                  <a:pt x="113" y="73"/>
                  <a:pt x="113" y="73"/>
                  <a:pt x="113" y="73"/>
                </a:cubicBezTo>
                <a:cubicBezTo>
                  <a:pt x="111" y="56"/>
                  <a:pt x="97" y="42"/>
                  <a:pt x="80" y="40"/>
                </a:cubicBezTo>
                <a:cubicBezTo>
                  <a:pt x="80" y="25"/>
                  <a:pt x="80" y="25"/>
                  <a:pt x="80" y="25"/>
                </a:cubicBezTo>
                <a:cubicBezTo>
                  <a:pt x="106" y="27"/>
                  <a:pt x="126" y="48"/>
                  <a:pt x="128" y="73"/>
                </a:cubicBezTo>
                <a:close/>
                <a:moveTo>
                  <a:pt x="106" y="80"/>
                </a:moveTo>
                <a:cubicBezTo>
                  <a:pt x="105" y="94"/>
                  <a:pt x="94" y="105"/>
                  <a:pt x="80" y="106"/>
                </a:cubicBezTo>
                <a:cubicBezTo>
                  <a:pt x="80" y="96"/>
                  <a:pt x="80" y="96"/>
                  <a:pt x="80" y="96"/>
                </a:cubicBezTo>
                <a:cubicBezTo>
                  <a:pt x="73" y="96"/>
                  <a:pt x="73" y="96"/>
                  <a:pt x="73" y="96"/>
                </a:cubicBezTo>
                <a:cubicBezTo>
                  <a:pt x="73" y="106"/>
                  <a:pt x="73" y="106"/>
                  <a:pt x="73" y="106"/>
                </a:cubicBezTo>
                <a:cubicBezTo>
                  <a:pt x="59" y="105"/>
                  <a:pt x="48" y="94"/>
                  <a:pt x="47" y="80"/>
                </a:cubicBezTo>
                <a:cubicBezTo>
                  <a:pt x="57" y="80"/>
                  <a:pt x="57" y="80"/>
                  <a:pt x="57" y="80"/>
                </a:cubicBezTo>
                <a:cubicBezTo>
                  <a:pt x="57" y="73"/>
                  <a:pt x="57" y="73"/>
                  <a:pt x="57" y="73"/>
                </a:cubicBezTo>
                <a:cubicBezTo>
                  <a:pt x="47" y="73"/>
                  <a:pt x="47" y="73"/>
                  <a:pt x="47" y="73"/>
                </a:cubicBezTo>
                <a:cubicBezTo>
                  <a:pt x="48" y="59"/>
                  <a:pt x="60" y="48"/>
                  <a:pt x="73" y="47"/>
                </a:cubicBezTo>
                <a:cubicBezTo>
                  <a:pt x="73" y="57"/>
                  <a:pt x="73" y="57"/>
                  <a:pt x="73" y="57"/>
                </a:cubicBezTo>
                <a:cubicBezTo>
                  <a:pt x="80" y="57"/>
                  <a:pt x="80" y="57"/>
                  <a:pt x="80" y="57"/>
                </a:cubicBezTo>
                <a:cubicBezTo>
                  <a:pt x="80" y="47"/>
                  <a:pt x="80" y="47"/>
                  <a:pt x="80" y="47"/>
                </a:cubicBezTo>
                <a:cubicBezTo>
                  <a:pt x="94" y="48"/>
                  <a:pt x="105" y="59"/>
                  <a:pt x="106" y="73"/>
                </a:cubicBezTo>
                <a:cubicBezTo>
                  <a:pt x="96" y="73"/>
                  <a:pt x="96" y="73"/>
                  <a:pt x="96" y="73"/>
                </a:cubicBezTo>
                <a:cubicBezTo>
                  <a:pt x="96" y="80"/>
                  <a:pt x="96" y="80"/>
                  <a:pt x="96" y="80"/>
                </a:cubicBezTo>
                <a:cubicBezTo>
                  <a:pt x="106" y="80"/>
                  <a:pt x="106" y="80"/>
                  <a:pt x="106" y="80"/>
                </a:cubicBezTo>
                <a:close/>
                <a:moveTo>
                  <a:pt x="73" y="25"/>
                </a:moveTo>
                <a:cubicBezTo>
                  <a:pt x="73" y="40"/>
                  <a:pt x="73" y="40"/>
                  <a:pt x="73" y="40"/>
                </a:cubicBezTo>
                <a:cubicBezTo>
                  <a:pt x="56" y="42"/>
                  <a:pt x="42" y="56"/>
                  <a:pt x="40" y="73"/>
                </a:cubicBezTo>
                <a:cubicBezTo>
                  <a:pt x="25" y="73"/>
                  <a:pt x="25" y="73"/>
                  <a:pt x="25" y="73"/>
                </a:cubicBezTo>
                <a:cubicBezTo>
                  <a:pt x="27" y="48"/>
                  <a:pt x="48" y="27"/>
                  <a:pt x="73" y="25"/>
                </a:cubicBezTo>
                <a:close/>
                <a:moveTo>
                  <a:pt x="25" y="80"/>
                </a:moveTo>
                <a:cubicBezTo>
                  <a:pt x="40" y="80"/>
                  <a:pt x="40" y="80"/>
                  <a:pt x="40" y="80"/>
                </a:cubicBezTo>
                <a:cubicBezTo>
                  <a:pt x="42" y="97"/>
                  <a:pt x="56" y="111"/>
                  <a:pt x="73" y="113"/>
                </a:cubicBezTo>
                <a:cubicBezTo>
                  <a:pt x="73" y="128"/>
                  <a:pt x="73" y="128"/>
                  <a:pt x="73" y="128"/>
                </a:cubicBezTo>
                <a:cubicBezTo>
                  <a:pt x="48" y="126"/>
                  <a:pt x="27" y="106"/>
                  <a:pt x="25" y="80"/>
                </a:cubicBezTo>
                <a:close/>
                <a:moveTo>
                  <a:pt x="80" y="128"/>
                </a:moveTo>
                <a:cubicBezTo>
                  <a:pt x="80" y="113"/>
                  <a:pt x="80" y="113"/>
                  <a:pt x="80" y="113"/>
                </a:cubicBezTo>
                <a:cubicBezTo>
                  <a:pt x="97" y="111"/>
                  <a:pt x="111" y="97"/>
                  <a:pt x="113" y="80"/>
                </a:cubicBezTo>
                <a:cubicBezTo>
                  <a:pt x="128" y="80"/>
                  <a:pt x="128" y="80"/>
                  <a:pt x="128" y="80"/>
                </a:cubicBezTo>
                <a:cubicBezTo>
                  <a:pt x="126" y="106"/>
                  <a:pt x="106" y="126"/>
                  <a:pt x="80" y="1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8" name="Google Shape;228;p9"/>
          <p:cNvGrpSpPr/>
          <p:nvPr/>
        </p:nvGrpSpPr>
        <p:grpSpPr>
          <a:xfrm>
            <a:off x="5764009" y="5051815"/>
            <a:ext cx="659665" cy="698234"/>
            <a:chOff x="3443288" y="5954713"/>
            <a:chExt cx="523875" cy="528637"/>
          </a:xfrm>
        </p:grpSpPr>
        <p:sp>
          <p:nvSpPr>
            <p:cNvPr id="229" name="Google Shape;229;p9"/>
            <p:cNvSpPr/>
            <p:nvPr/>
          </p:nvSpPr>
          <p:spPr>
            <a:xfrm>
              <a:off x="3552825" y="6286500"/>
              <a:ext cx="307975" cy="196850"/>
            </a:xfrm>
            <a:custGeom>
              <a:avLst/>
              <a:gdLst/>
              <a:ahLst/>
              <a:cxnLst/>
              <a:rect l="l" t="t" r="r" b="b"/>
              <a:pathLst>
                <a:path w="90" h="57" extrusionOk="0">
                  <a:moveTo>
                    <a:pt x="57" y="0"/>
                  </a:moveTo>
                  <a:cubicBezTo>
                    <a:pt x="32" y="0"/>
                    <a:pt x="32" y="0"/>
                    <a:pt x="32" y="0"/>
                  </a:cubicBezTo>
                  <a:cubicBezTo>
                    <a:pt x="16" y="0"/>
                    <a:pt x="2" y="13"/>
                    <a:pt x="2" y="29"/>
                  </a:cubicBezTo>
                  <a:cubicBezTo>
                    <a:pt x="1" y="34"/>
                    <a:pt x="0" y="43"/>
                    <a:pt x="3" y="46"/>
                  </a:cubicBezTo>
                  <a:cubicBezTo>
                    <a:pt x="11" y="54"/>
                    <a:pt x="30" y="57"/>
                    <a:pt x="45" y="57"/>
                  </a:cubicBezTo>
                  <a:cubicBezTo>
                    <a:pt x="59" y="57"/>
                    <a:pt x="78" y="54"/>
                    <a:pt x="86" y="46"/>
                  </a:cubicBezTo>
                  <a:cubicBezTo>
                    <a:pt x="90" y="43"/>
                    <a:pt x="88" y="34"/>
                    <a:pt x="87" y="29"/>
                  </a:cubicBezTo>
                  <a:cubicBezTo>
                    <a:pt x="87" y="13"/>
                    <a:pt x="74" y="0"/>
                    <a:pt x="57" y="0"/>
                  </a:cubicBezTo>
                  <a:close/>
                  <a:moveTo>
                    <a:pt x="82" y="41"/>
                  </a:moveTo>
                  <a:cubicBezTo>
                    <a:pt x="76" y="47"/>
                    <a:pt x="62" y="51"/>
                    <a:pt x="45" y="51"/>
                  </a:cubicBezTo>
                  <a:cubicBezTo>
                    <a:pt x="28" y="51"/>
                    <a:pt x="13" y="47"/>
                    <a:pt x="8" y="41"/>
                  </a:cubicBezTo>
                  <a:cubicBezTo>
                    <a:pt x="7" y="40"/>
                    <a:pt x="7" y="35"/>
                    <a:pt x="8" y="30"/>
                  </a:cubicBezTo>
                  <a:cubicBezTo>
                    <a:pt x="8" y="30"/>
                    <a:pt x="8" y="30"/>
                    <a:pt x="8" y="30"/>
                  </a:cubicBezTo>
                  <a:cubicBezTo>
                    <a:pt x="8" y="16"/>
                    <a:pt x="19" y="6"/>
                    <a:pt x="32" y="6"/>
                  </a:cubicBezTo>
                  <a:cubicBezTo>
                    <a:pt x="32" y="6"/>
                    <a:pt x="32" y="6"/>
                    <a:pt x="32" y="6"/>
                  </a:cubicBezTo>
                  <a:cubicBezTo>
                    <a:pt x="57" y="6"/>
                    <a:pt x="57" y="6"/>
                    <a:pt x="57" y="6"/>
                  </a:cubicBezTo>
                  <a:cubicBezTo>
                    <a:pt x="70" y="6"/>
                    <a:pt x="81" y="16"/>
                    <a:pt x="81" y="29"/>
                  </a:cubicBezTo>
                  <a:cubicBezTo>
                    <a:pt x="81" y="30"/>
                    <a:pt x="81" y="30"/>
                    <a:pt x="81" y="30"/>
                  </a:cubicBezTo>
                  <a:cubicBezTo>
                    <a:pt x="82" y="34"/>
                    <a:pt x="83" y="40"/>
                    <a:pt x="82"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p:nvPr/>
          </p:nvSpPr>
          <p:spPr>
            <a:xfrm>
              <a:off x="3621088" y="6103938"/>
              <a:ext cx="168275" cy="168275"/>
            </a:xfrm>
            <a:custGeom>
              <a:avLst/>
              <a:gdLst/>
              <a:ahLst/>
              <a:cxnLst/>
              <a:rect l="l" t="t" r="r" b="b"/>
              <a:pathLst>
                <a:path w="49" h="49" extrusionOk="0">
                  <a:moveTo>
                    <a:pt x="25" y="49"/>
                  </a:moveTo>
                  <a:cubicBezTo>
                    <a:pt x="38" y="49"/>
                    <a:pt x="49" y="38"/>
                    <a:pt x="49" y="24"/>
                  </a:cubicBezTo>
                  <a:cubicBezTo>
                    <a:pt x="49" y="11"/>
                    <a:pt x="38" y="0"/>
                    <a:pt x="25" y="0"/>
                  </a:cubicBezTo>
                  <a:cubicBezTo>
                    <a:pt x="11" y="0"/>
                    <a:pt x="0" y="11"/>
                    <a:pt x="0" y="24"/>
                  </a:cubicBezTo>
                  <a:cubicBezTo>
                    <a:pt x="0" y="38"/>
                    <a:pt x="11" y="49"/>
                    <a:pt x="25" y="49"/>
                  </a:cubicBezTo>
                  <a:close/>
                  <a:moveTo>
                    <a:pt x="25" y="6"/>
                  </a:moveTo>
                  <a:cubicBezTo>
                    <a:pt x="35" y="6"/>
                    <a:pt x="43" y="15"/>
                    <a:pt x="43" y="24"/>
                  </a:cubicBezTo>
                  <a:cubicBezTo>
                    <a:pt x="43" y="34"/>
                    <a:pt x="35" y="42"/>
                    <a:pt x="25" y="42"/>
                  </a:cubicBezTo>
                  <a:cubicBezTo>
                    <a:pt x="14" y="42"/>
                    <a:pt x="6" y="34"/>
                    <a:pt x="6" y="24"/>
                  </a:cubicBezTo>
                  <a:cubicBezTo>
                    <a:pt x="6" y="15"/>
                    <a:pt x="14" y="6"/>
                    <a:pt x="25" y="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9"/>
            <p:cNvSpPr/>
            <p:nvPr/>
          </p:nvSpPr>
          <p:spPr>
            <a:xfrm>
              <a:off x="3656013" y="5954713"/>
              <a:ext cx="98425" cy="128588"/>
            </a:xfrm>
            <a:custGeom>
              <a:avLst/>
              <a:gdLst/>
              <a:ahLst/>
              <a:cxnLst/>
              <a:rect l="l" t="t" r="r" b="b"/>
              <a:pathLst>
                <a:path w="62" h="81" extrusionOk="0">
                  <a:moveTo>
                    <a:pt x="23" y="26"/>
                  </a:moveTo>
                  <a:lnTo>
                    <a:pt x="23" y="81"/>
                  </a:lnTo>
                  <a:lnTo>
                    <a:pt x="38" y="81"/>
                  </a:lnTo>
                  <a:lnTo>
                    <a:pt x="38" y="26"/>
                  </a:lnTo>
                  <a:lnTo>
                    <a:pt x="53" y="42"/>
                  </a:lnTo>
                  <a:lnTo>
                    <a:pt x="62" y="31"/>
                  </a:lnTo>
                  <a:lnTo>
                    <a:pt x="32" y="0"/>
                  </a:lnTo>
                  <a:lnTo>
                    <a:pt x="0" y="31"/>
                  </a:lnTo>
                  <a:lnTo>
                    <a:pt x="8" y="42"/>
                  </a:lnTo>
                  <a:lnTo>
                    <a:pt x="23" y="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9"/>
            <p:cNvSpPr/>
            <p:nvPr/>
          </p:nvSpPr>
          <p:spPr>
            <a:xfrm>
              <a:off x="3443288" y="6116638"/>
              <a:ext cx="127000" cy="96838"/>
            </a:xfrm>
            <a:custGeom>
              <a:avLst/>
              <a:gdLst/>
              <a:ahLst/>
              <a:cxnLst/>
              <a:rect l="l" t="t" r="r" b="b"/>
              <a:pathLst>
                <a:path w="80" h="61" extrusionOk="0">
                  <a:moveTo>
                    <a:pt x="80" y="37"/>
                  </a:moveTo>
                  <a:lnTo>
                    <a:pt x="80" y="24"/>
                  </a:lnTo>
                  <a:lnTo>
                    <a:pt x="26" y="24"/>
                  </a:lnTo>
                  <a:lnTo>
                    <a:pt x="41" y="9"/>
                  </a:lnTo>
                  <a:lnTo>
                    <a:pt x="30" y="0"/>
                  </a:lnTo>
                  <a:lnTo>
                    <a:pt x="0" y="31"/>
                  </a:lnTo>
                  <a:lnTo>
                    <a:pt x="30" y="61"/>
                  </a:lnTo>
                  <a:lnTo>
                    <a:pt x="41" y="53"/>
                  </a:lnTo>
                  <a:lnTo>
                    <a:pt x="26" y="37"/>
                  </a:lnTo>
                  <a:lnTo>
                    <a:pt x="80" y="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p:nvPr/>
          </p:nvSpPr>
          <p:spPr>
            <a:xfrm>
              <a:off x="3840163" y="6116638"/>
              <a:ext cx="127000" cy="96838"/>
            </a:xfrm>
            <a:custGeom>
              <a:avLst/>
              <a:gdLst/>
              <a:ahLst/>
              <a:cxnLst/>
              <a:rect l="l" t="t" r="r" b="b"/>
              <a:pathLst>
                <a:path w="80" h="61" extrusionOk="0">
                  <a:moveTo>
                    <a:pt x="49" y="0"/>
                  </a:moveTo>
                  <a:lnTo>
                    <a:pt x="39" y="9"/>
                  </a:lnTo>
                  <a:lnTo>
                    <a:pt x="54" y="24"/>
                  </a:lnTo>
                  <a:lnTo>
                    <a:pt x="0" y="24"/>
                  </a:lnTo>
                  <a:lnTo>
                    <a:pt x="0" y="37"/>
                  </a:lnTo>
                  <a:lnTo>
                    <a:pt x="54" y="37"/>
                  </a:lnTo>
                  <a:lnTo>
                    <a:pt x="39" y="53"/>
                  </a:lnTo>
                  <a:lnTo>
                    <a:pt x="49" y="61"/>
                  </a:lnTo>
                  <a:lnTo>
                    <a:pt x="80" y="31"/>
                  </a:lnTo>
                  <a:lnTo>
                    <a:pt x="4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p9"/>
          <p:cNvSpPr/>
          <p:nvPr/>
        </p:nvSpPr>
        <p:spPr>
          <a:xfrm>
            <a:off x="7231867" y="3508449"/>
            <a:ext cx="757949" cy="698234"/>
          </a:xfrm>
          <a:custGeom>
            <a:avLst/>
            <a:gdLst/>
            <a:ahLst/>
            <a:cxnLst/>
            <a:rect l="l" t="t" r="r" b="b"/>
            <a:pathLst>
              <a:path w="160" h="128" extrusionOk="0">
                <a:moveTo>
                  <a:pt x="160" y="121"/>
                </a:moveTo>
                <a:cubicBezTo>
                  <a:pt x="160" y="113"/>
                  <a:pt x="160" y="113"/>
                  <a:pt x="160" y="113"/>
                </a:cubicBezTo>
                <a:cubicBezTo>
                  <a:pt x="160" y="109"/>
                  <a:pt x="157" y="106"/>
                  <a:pt x="152" y="106"/>
                </a:cubicBezTo>
                <a:cubicBezTo>
                  <a:pt x="147" y="106"/>
                  <a:pt x="147" y="106"/>
                  <a:pt x="147" y="106"/>
                </a:cubicBezTo>
                <a:cubicBezTo>
                  <a:pt x="147" y="95"/>
                  <a:pt x="147" y="95"/>
                  <a:pt x="147" y="95"/>
                </a:cubicBezTo>
                <a:cubicBezTo>
                  <a:pt x="147" y="93"/>
                  <a:pt x="145" y="92"/>
                  <a:pt x="144" y="92"/>
                </a:cubicBezTo>
                <a:cubicBezTo>
                  <a:pt x="128" y="92"/>
                  <a:pt x="128" y="92"/>
                  <a:pt x="128" y="92"/>
                </a:cubicBezTo>
                <a:cubicBezTo>
                  <a:pt x="128" y="84"/>
                  <a:pt x="128" y="84"/>
                  <a:pt x="128" y="84"/>
                </a:cubicBezTo>
                <a:cubicBezTo>
                  <a:pt x="136" y="84"/>
                  <a:pt x="136" y="84"/>
                  <a:pt x="136" y="84"/>
                </a:cubicBezTo>
                <a:cubicBezTo>
                  <a:pt x="141" y="84"/>
                  <a:pt x="144" y="81"/>
                  <a:pt x="144" y="77"/>
                </a:cubicBezTo>
                <a:cubicBezTo>
                  <a:pt x="144" y="65"/>
                  <a:pt x="144" y="65"/>
                  <a:pt x="144" y="65"/>
                </a:cubicBezTo>
                <a:cubicBezTo>
                  <a:pt x="144" y="61"/>
                  <a:pt x="141" y="58"/>
                  <a:pt x="136" y="58"/>
                </a:cubicBezTo>
                <a:cubicBezTo>
                  <a:pt x="128" y="58"/>
                  <a:pt x="128" y="58"/>
                  <a:pt x="128" y="58"/>
                </a:cubicBezTo>
                <a:cubicBezTo>
                  <a:pt x="128" y="45"/>
                  <a:pt x="128" y="45"/>
                  <a:pt x="128" y="45"/>
                </a:cubicBezTo>
                <a:cubicBezTo>
                  <a:pt x="128" y="44"/>
                  <a:pt x="126" y="42"/>
                  <a:pt x="125" y="42"/>
                </a:cubicBezTo>
                <a:cubicBezTo>
                  <a:pt x="83" y="42"/>
                  <a:pt x="83" y="42"/>
                  <a:pt x="83" y="42"/>
                </a:cubicBezTo>
                <a:cubicBezTo>
                  <a:pt x="83" y="33"/>
                  <a:pt x="83" y="33"/>
                  <a:pt x="83" y="33"/>
                </a:cubicBezTo>
                <a:cubicBezTo>
                  <a:pt x="97" y="33"/>
                  <a:pt x="97" y="33"/>
                  <a:pt x="97" y="33"/>
                </a:cubicBezTo>
                <a:cubicBezTo>
                  <a:pt x="101" y="33"/>
                  <a:pt x="105" y="29"/>
                  <a:pt x="105" y="25"/>
                </a:cubicBezTo>
                <a:cubicBezTo>
                  <a:pt x="105" y="8"/>
                  <a:pt x="105" y="8"/>
                  <a:pt x="105" y="8"/>
                </a:cubicBezTo>
                <a:cubicBezTo>
                  <a:pt x="105" y="3"/>
                  <a:pt x="101" y="0"/>
                  <a:pt x="97" y="0"/>
                </a:cubicBezTo>
                <a:cubicBezTo>
                  <a:pt x="64" y="0"/>
                  <a:pt x="64" y="0"/>
                  <a:pt x="64" y="0"/>
                </a:cubicBezTo>
                <a:cubicBezTo>
                  <a:pt x="60" y="0"/>
                  <a:pt x="56" y="3"/>
                  <a:pt x="56" y="8"/>
                </a:cubicBezTo>
                <a:cubicBezTo>
                  <a:pt x="56" y="25"/>
                  <a:pt x="56" y="25"/>
                  <a:pt x="56" y="25"/>
                </a:cubicBezTo>
                <a:cubicBezTo>
                  <a:pt x="56" y="29"/>
                  <a:pt x="60" y="33"/>
                  <a:pt x="64" y="33"/>
                </a:cubicBezTo>
                <a:cubicBezTo>
                  <a:pt x="78" y="33"/>
                  <a:pt x="78" y="33"/>
                  <a:pt x="78" y="33"/>
                </a:cubicBezTo>
                <a:cubicBezTo>
                  <a:pt x="78" y="42"/>
                  <a:pt x="78" y="42"/>
                  <a:pt x="78" y="42"/>
                </a:cubicBezTo>
                <a:cubicBezTo>
                  <a:pt x="35" y="42"/>
                  <a:pt x="35" y="42"/>
                  <a:pt x="35" y="42"/>
                </a:cubicBezTo>
                <a:cubicBezTo>
                  <a:pt x="34" y="42"/>
                  <a:pt x="32" y="44"/>
                  <a:pt x="32" y="45"/>
                </a:cubicBezTo>
                <a:cubicBezTo>
                  <a:pt x="32" y="58"/>
                  <a:pt x="32" y="58"/>
                  <a:pt x="32" y="58"/>
                </a:cubicBezTo>
                <a:cubicBezTo>
                  <a:pt x="24" y="58"/>
                  <a:pt x="24" y="58"/>
                  <a:pt x="24" y="58"/>
                </a:cubicBezTo>
                <a:cubicBezTo>
                  <a:pt x="19" y="58"/>
                  <a:pt x="16" y="61"/>
                  <a:pt x="16" y="65"/>
                </a:cubicBezTo>
                <a:cubicBezTo>
                  <a:pt x="16" y="77"/>
                  <a:pt x="16" y="77"/>
                  <a:pt x="16" y="77"/>
                </a:cubicBezTo>
                <a:cubicBezTo>
                  <a:pt x="16" y="81"/>
                  <a:pt x="19" y="84"/>
                  <a:pt x="24" y="84"/>
                </a:cubicBezTo>
                <a:cubicBezTo>
                  <a:pt x="32" y="84"/>
                  <a:pt x="32" y="84"/>
                  <a:pt x="32" y="84"/>
                </a:cubicBezTo>
                <a:cubicBezTo>
                  <a:pt x="32" y="92"/>
                  <a:pt x="32" y="92"/>
                  <a:pt x="32" y="92"/>
                </a:cubicBezTo>
                <a:cubicBezTo>
                  <a:pt x="16" y="92"/>
                  <a:pt x="16" y="92"/>
                  <a:pt x="16" y="92"/>
                </a:cubicBezTo>
                <a:cubicBezTo>
                  <a:pt x="15" y="92"/>
                  <a:pt x="13" y="94"/>
                  <a:pt x="13" y="95"/>
                </a:cubicBezTo>
                <a:cubicBezTo>
                  <a:pt x="13" y="106"/>
                  <a:pt x="13" y="106"/>
                  <a:pt x="13" y="106"/>
                </a:cubicBezTo>
                <a:cubicBezTo>
                  <a:pt x="8" y="106"/>
                  <a:pt x="8" y="106"/>
                  <a:pt x="8" y="106"/>
                </a:cubicBezTo>
                <a:cubicBezTo>
                  <a:pt x="3" y="106"/>
                  <a:pt x="0" y="109"/>
                  <a:pt x="0" y="113"/>
                </a:cubicBezTo>
                <a:cubicBezTo>
                  <a:pt x="0" y="121"/>
                  <a:pt x="0" y="121"/>
                  <a:pt x="0" y="121"/>
                </a:cubicBezTo>
                <a:cubicBezTo>
                  <a:pt x="0" y="125"/>
                  <a:pt x="3" y="128"/>
                  <a:pt x="8" y="128"/>
                </a:cubicBezTo>
                <a:cubicBezTo>
                  <a:pt x="25" y="128"/>
                  <a:pt x="25" y="128"/>
                  <a:pt x="25" y="128"/>
                </a:cubicBezTo>
                <a:cubicBezTo>
                  <a:pt x="29" y="128"/>
                  <a:pt x="32" y="125"/>
                  <a:pt x="32" y="121"/>
                </a:cubicBezTo>
                <a:cubicBezTo>
                  <a:pt x="32" y="113"/>
                  <a:pt x="32" y="113"/>
                  <a:pt x="32" y="113"/>
                </a:cubicBezTo>
                <a:cubicBezTo>
                  <a:pt x="32" y="109"/>
                  <a:pt x="29" y="106"/>
                  <a:pt x="25" y="106"/>
                </a:cubicBezTo>
                <a:cubicBezTo>
                  <a:pt x="19" y="106"/>
                  <a:pt x="19" y="106"/>
                  <a:pt x="19" y="106"/>
                </a:cubicBezTo>
                <a:cubicBezTo>
                  <a:pt x="19" y="98"/>
                  <a:pt x="19" y="98"/>
                  <a:pt x="19" y="98"/>
                </a:cubicBezTo>
                <a:cubicBezTo>
                  <a:pt x="51" y="98"/>
                  <a:pt x="51" y="98"/>
                  <a:pt x="51" y="98"/>
                </a:cubicBezTo>
                <a:cubicBezTo>
                  <a:pt x="51" y="106"/>
                  <a:pt x="51" y="106"/>
                  <a:pt x="51" y="106"/>
                </a:cubicBezTo>
                <a:cubicBezTo>
                  <a:pt x="46" y="106"/>
                  <a:pt x="46" y="106"/>
                  <a:pt x="46" y="106"/>
                </a:cubicBezTo>
                <a:cubicBezTo>
                  <a:pt x="42" y="106"/>
                  <a:pt x="38" y="109"/>
                  <a:pt x="38" y="113"/>
                </a:cubicBezTo>
                <a:cubicBezTo>
                  <a:pt x="38" y="121"/>
                  <a:pt x="38" y="121"/>
                  <a:pt x="38" y="121"/>
                </a:cubicBezTo>
                <a:cubicBezTo>
                  <a:pt x="38" y="125"/>
                  <a:pt x="42" y="128"/>
                  <a:pt x="46" y="128"/>
                </a:cubicBezTo>
                <a:cubicBezTo>
                  <a:pt x="63" y="128"/>
                  <a:pt x="63" y="128"/>
                  <a:pt x="63" y="128"/>
                </a:cubicBezTo>
                <a:cubicBezTo>
                  <a:pt x="67" y="128"/>
                  <a:pt x="71" y="125"/>
                  <a:pt x="71" y="121"/>
                </a:cubicBezTo>
                <a:cubicBezTo>
                  <a:pt x="71" y="113"/>
                  <a:pt x="71" y="113"/>
                  <a:pt x="71" y="113"/>
                </a:cubicBezTo>
                <a:cubicBezTo>
                  <a:pt x="71" y="109"/>
                  <a:pt x="67" y="106"/>
                  <a:pt x="63" y="106"/>
                </a:cubicBezTo>
                <a:cubicBezTo>
                  <a:pt x="57" y="106"/>
                  <a:pt x="57" y="106"/>
                  <a:pt x="57" y="106"/>
                </a:cubicBezTo>
                <a:cubicBezTo>
                  <a:pt x="57" y="95"/>
                  <a:pt x="57" y="95"/>
                  <a:pt x="57" y="95"/>
                </a:cubicBezTo>
                <a:cubicBezTo>
                  <a:pt x="57" y="93"/>
                  <a:pt x="56" y="92"/>
                  <a:pt x="54" y="92"/>
                </a:cubicBezTo>
                <a:cubicBezTo>
                  <a:pt x="38" y="92"/>
                  <a:pt x="38" y="92"/>
                  <a:pt x="38" y="92"/>
                </a:cubicBezTo>
                <a:cubicBezTo>
                  <a:pt x="38" y="84"/>
                  <a:pt x="38" y="84"/>
                  <a:pt x="38" y="84"/>
                </a:cubicBezTo>
                <a:cubicBezTo>
                  <a:pt x="47" y="84"/>
                  <a:pt x="47" y="84"/>
                  <a:pt x="47" y="84"/>
                </a:cubicBezTo>
                <a:cubicBezTo>
                  <a:pt x="51" y="84"/>
                  <a:pt x="54" y="81"/>
                  <a:pt x="54" y="77"/>
                </a:cubicBezTo>
                <a:cubicBezTo>
                  <a:pt x="54" y="65"/>
                  <a:pt x="54" y="65"/>
                  <a:pt x="54" y="65"/>
                </a:cubicBezTo>
                <a:cubicBezTo>
                  <a:pt x="54" y="61"/>
                  <a:pt x="51" y="58"/>
                  <a:pt x="47" y="58"/>
                </a:cubicBezTo>
                <a:cubicBezTo>
                  <a:pt x="38" y="58"/>
                  <a:pt x="38" y="58"/>
                  <a:pt x="38" y="58"/>
                </a:cubicBezTo>
                <a:cubicBezTo>
                  <a:pt x="38" y="48"/>
                  <a:pt x="38" y="48"/>
                  <a:pt x="38" y="48"/>
                </a:cubicBezTo>
                <a:cubicBezTo>
                  <a:pt x="78" y="48"/>
                  <a:pt x="78" y="48"/>
                  <a:pt x="78" y="48"/>
                </a:cubicBezTo>
                <a:cubicBezTo>
                  <a:pt x="78" y="58"/>
                  <a:pt x="78" y="58"/>
                  <a:pt x="78" y="58"/>
                </a:cubicBezTo>
                <a:cubicBezTo>
                  <a:pt x="68" y="58"/>
                  <a:pt x="68" y="58"/>
                  <a:pt x="68" y="58"/>
                </a:cubicBezTo>
                <a:cubicBezTo>
                  <a:pt x="64" y="58"/>
                  <a:pt x="61" y="61"/>
                  <a:pt x="61" y="65"/>
                </a:cubicBezTo>
                <a:cubicBezTo>
                  <a:pt x="61" y="77"/>
                  <a:pt x="61" y="77"/>
                  <a:pt x="61" y="77"/>
                </a:cubicBezTo>
                <a:cubicBezTo>
                  <a:pt x="61" y="81"/>
                  <a:pt x="64" y="84"/>
                  <a:pt x="68" y="84"/>
                </a:cubicBezTo>
                <a:cubicBezTo>
                  <a:pt x="92" y="84"/>
                  <a:pt x="92" y="84"/>
                  <a:pt x="92" y="84"/>
                </a:cubicBezTo>
                <a:cubicBezTo>
                  <a:pt x="96" y="84"/>
                  <a:pt x="99" y="81"/>
                  <a:pt x="99" y="77"/>
                </a:cubicBezTo>
                <a:cubicBezTo>
                  <a:pt x="99" y="65"/>
                  <a:pt x="99" y="65"/>
                  <a:pt x="99" y="65"/>
                </a:cubicBezTo>
                <a:cubicBezTo>
                  <a:pt x="99" y="61"/>
                  <a:pt x="96" y="58"/>
                  <a:pt x="92" y="58"/>
                </a:cubicBezTo>
                <a:cubicBezTo>
                  <a:pt x="83" y="58"/>
                  <a:pt x="83" y="58"/>
                  <a:pt x="83" y="58"/>
                </a:cubicBezTo>
                <a:cubicBezTo>
                  <a:pt x="83" y="48"/>
                  <a:pt x="83" y="48"/>
                  <a:pt x="83" y="48"/>
                </a:cubicBezTo>
                <a:cubicBezTo>
                  <a:pt x="122" y="48"/>
                  <a:pt x="122" y="48"/>
                  <a:pt x="122" y="48"/>
                </a:cubicBezTo>
                <a:cubicBezTo>
                  <a:pt x="122" y="58"/>
                  <a:pt x="122" y="58"/>
                  <a:pt x="122" y="58"/>
                </a:cubicBezTo>
                <a:cubicBezTo>
                  <a:pt x="113" y="58"/>
                  <a:pt x="113" y="58"/>
                  <a:pt x="113" y="58"/>
                </a:cubicBezTo>
                <a:cubicBezTo>
                  <a:pt x="109" y="58"/>
                  <a:pt x="106" y="61"/>
                  <a:pt x="106" y="65"/>
                </a:cubicBezTo>
                <a:cubicBezTo>
                  <a:pt x="106" y="77"/>
                  <a:pt x="106" y="77"/>
                  <a:pt x="106" y="77"/>
                </a:cubicBezTo>
                <a:cubicBezTo>
                  <a:pt x="106" y="81"/>
                  <a:pt x="109" y="84"/>
                  <a:pt x="113" y="84"/>
                </a:cubicBezTo>
                <a:cubicBezTo>
                  <a:pt x="122" y="84"/>
                  <a:pt x="122" y="84"/>
                  <a:pt x="122" y="84"/>
                </a:cubicBezTo>
                <a:cubicBezTo>
                  <a:pt x="122" y="92"/>
                  <a:pt x="122" y="92"/>
                  <a:pt x="122" y="92"/>
                </a:cubicBezTo>
                <a:cubicBezTo>
                  <a:pt x="106" y="92"/>
                  <a:pt x="106" y="92"/>
                  <a:pt x="106" y="92"/>
                </a:cubicBezTo>
                <a:cubicBezTo>
                  <a:pt x="104" y="92"/>
                  <a:pt x="103" y="93"/>
                  <a:pt x="103" y="95"/>
                </a:cubicBezTo>
                <a:cubicBezTo>
                  <a:pt x="103" y="106"/>
                  <a:pt x="103" y="106"/>
                  <a:pt x="103" y="106"/>
                </a:cubicBezTo>
                <a:cubicBezTo>
                  <a:pt x="97" y="106"/>
                  <a:pt x="97" y="106"/>
                  <a:pt x="97" y="106"/>
                </a:cubicBezTo>
                <a:cubicBezTo>
                  <a:pt x="93" y="106"/>
                  <a:pt x="90" y="109"/>
                  <a:pt x="90" y="113"/>
                </a:cubicBezTo>
                <a:cubicBezTo>
                  <a:pt x="90" y="121"/>
                  <a:pt x="90" y="121"/>
                  <a:pt x="90" y="121"/>
                </a:cubicBezTo>
                <a:cubicBezTo>
                  <a:pt x="90" y="125"/>
                  <a:pt x="93" y="128"/>
                  <a:pt x="97" y="128"/>
                </a:cubicBezTo>
                <a:cubicBezTo>
                  <a:pt x="114" y="128"/>
                  <a:pt x="114" y="128"/>
                  <a:pt x="114" y="128"/>
                </a:cubicBezTo>
                <a:cubicBezTo>
                  <a:pt x="118" y="128"/>
                  <a:pt x="122" y="125"/>
                  <a:pt x="122" y="121"/>
                </a:cubicBezTo>
                <a:cubicBezTo>
                  <a:pt x="122" y="113"/>
                  <a:pt x="122" y="113"/>
                  <a:pt x="122" y="113"/>
                </a:cubicBezTo>
                <a:cubicBezTo>
                  <a:pt x="122" y="109"/>
                  <a:pt x="118" y="106"/>
                  <a:pt x="114" y="106"/>
                </a:cubicBezTo>
                <a:cubicBezTo>
                  <a:pt x="109" y="106"/>
                  <a:pt x="109" y="106"/>
                  <a:pt x="109" y="106"/>
                </a:cubicBezTo>
                <a:cubicBezTo>
                  <a:pt x="109" y="98"/>
                  <a:pt x="109" y="98"/>
                  <a:pt x="109" y="98"/>
                </a:cubicBezTo>
                <a:cubicBezTo>
                  <a:pt x="141" y="98"/>
                  <a:pt x="141" y="98"/>
                  <a:pt x="141" y="98"/>
                </a:cubicBezTo>
                <a:cubicBezTo>
                  <a:pt x="141" y="106"/>
                  <a:pt x="141" y="106"/>
                  <a:pt x="141" y="106"/>
                </a:cubicBezTo>
                <a:cubicBezTo>
                  <a:pt x="135" y="106"/>
                  <a:pt x="135" y="106"/>
                  <a:pt x="135" y="106"/>
                </a:cubicBezTo>
                <a:cubicBezTo>
                  <a:pt x="131" y="106"/>
                  <a:pt x="128" y="109"/>
                  <a:pt x="128" y="113"/>
                </a:cubicBezTo>
                <a:cubicBezTo>
                  <a:pt x="128" y="121"/>
                  <a:pt x="128" y="121"/>
                  <a:pt x="128" y="121"/>
                </a:cubicBezTo>
                <a:cubicBezTo>
                  <a:pt x="128" y="125"/>
                  <a:pt x="131" y="128"/>
                  <a:pt x="135" y="128"/>
                </a:cubicBezTo>
                <a:cubicBezTo>
                  <a:pt x="152" y="128"/>
                  <a:pt x="152" y="128"/>
                  <a:pt x="152" y="128"/>
                </a:cubicBezTo>
                <a:cubicBezTo>
                  <a:pt x="157" y="128"/>
                  <a:pt x="160" y="125"/>
                  <a:pt x="160" y="121"/>
                </a:cubicBezTo>
                <a:close/>
                <a:moveTo>
                  <a:pt x="62" y="25"/>
                </a:moveTo>
                <a:cubicBezTo>
                  <a:pt x="62" y="8"/>
                  <a:pt x="62" y="8"/>
                  <a:pt x="62" y="8"/>
                </a:cubicBezTo>
                <a:cubicBezTo>
                  <a:pt x="62" y="7"/>
                  <a:pt x="63" y="6"/>
                  <a:pt x="64" y="6"/>
                </a:cubicBezTo>
                <a:cubicBezTo>
                  <a:pt x="97" y="6"/>
                  <a:pt x="97" y="6"/>
                  <a:pt x="97" y="6"/>
                </a:cubicBezTo>
                <a:cubicBezTo>
                  <a:pt x="98" y="6"/>
                  <a:pt x="99" y="7"/>
                  <a:pt x="99" y="8"/>
                </a:cubicBezTo>
                <a:cubicBezTo>
                  <a:pt x="99" y="25"/>
                  <a:pt x="99" y="25"/>
                  <a:pt x="99" y="25"/>
                </a:cubicBezTo>
                <a:cubicBezTo>
                  <a:pt x="99" y="26"/>
                  <a:pt x="98" y="27"/>
                  <a:pt x="97" y="27"/>
                </a:cubicBezTo>
                <a:cubicBezTo>
                  <a:pt x="64" y="27"/>
                  <a:pt x="64" y="27"/>
                  <a:pt x="64" y="27"/>
                </a:cubicBezTo>
                <a:cubicBezTo>
                  <a:pt x="63" y="27"/>
                  <a:pt x="62" y="26"/>
                  <a:pt x="62" y="25"/>
                </a:cubicBezTo>
                <a:close/>
                <a:moveTo>
                  <a:pt x="26" y="113"/>
                </a:moveTo>
                <a:cubicBezTo>
                  <a:pt x="26" y="121"/>
                  <a:pt x="26" y="121"/>
                  <a:pt x="26" y="121"/>
                </a:cubicBezTo>
                <a:cubicBezTo>
                  <a:pt x="26" y="122"/>
                  <a:pt x="26" y="122"/>
                  <a:pt x="25" y="122"/>
                </a:cubicBezTo>
                <a:cubicBezTo>
                  <a:pt x="8" y="122"/>
                  <a:pt x="8" y="122"/>
                  <a:pt x="8" y="122"/>
                </a:cubicBezTo>
                <a:cubicBezTo>
                  <a:pt x="7" y="122"/>
                  <a:pt x="6" y="122"/>
                  <a:pt x="6" y="121"/>
                </a:cubicBezTo>
                <a:cubicBezTo>
                  <a:pt x="6" y="113"/>
                  <a:pt x="6" y="113"/>
                  <a:pt x="6" y="113"/>
                </a:cubicBezTo>
                <a:cubicBezTo>
                  <a:pt x="6" y="112"/>
                  <a:pt x="7" y="112"/>
                  <a:pt x="8" y="112"/>
                </a:cubicBezTo>
                <a:cubicBezTo>
                  <a:pt x="25" y="112"/>
                  <a:pt x="25" y="112"/>
                  <a:pt x="25" y="112"/>
                </a:cubicBezTo>
                <a:cubicBezTo>
                  <a:pt x="26" y="111"/>
                  <a:pt x="26" y="112"/>
                  <a:pt x="26" y="113"/>
                </a:cubicBezTo>
                <a:close/>
                <a:moveTo>
                  <a:pt x="65" y="113"/>
                </a:moveTo>
                <a:cubicBezTo>
                  <a:pt x="65" y="121"/>
                  <a:pt x="65" y="121"/>
                  <a:pt x="65" y="121"/>
                </a:cubicBezTo>
                <a:cubicBezTo>
                  <a:pt x="65" y="122"/>
                  <a:pt x="64" y="122"/>
                  <a:pt x="63" y="122"/>
                </a:cubicBezTo>
                <a:cubicBezTo>
                  <a:pt x="46" y="122"/>
                  <a:pt x="46" y="122"/>
                  <a:pt x="46" y="122"/>
                </a:cubicBezTo>
                <a:cubicBezTo>
                  <a:pt x="45" y="122"/>
                  <a:pt x="44" y="122"/>
                  <a:pt x="44" y="121"/>
                </a:cubicBezTo>
                <a:cubicBezTo>
                  <a:pt x="44" y="113"/>
                  <a:pt x="44" y="113"/>
                  <a:pt x="44" y="113"/>
                </a:cubicBezTo>
                <a:cubicBezTo>
                  <a:pt x="44" y="112"/>
                  <a:pt x="45" y="112"/>
                  <a:pt x="46" y="112"/>
                </a:cubicBezTo>
                <a:cubicBezTo>
                  <a:pt x="63" y="112"/>
                  <a:pt x="63" y="112"/>
                  <a:pt x="63" y="112"/>
                </a:cubicBezTo>
                <a:cubicBezTo>
                  <a:pt x="64" y="111"/>
                  <a:pt x="65" y="112"/>
                  <a:pt x="65" y="113"/>
                </a:cubicBezTo>
                <a:close/>
                <a:moveTo>
                  <a:pt x="49" y="65"/>
                </a:moveTo>
                <a:cubicBezTo>
                  <a:pt x="49" y="77"/>
                  <a:pt x="49" y="77"/>
                  <a:pt x="49" y="77"/>
                </a:cubicBezTo>
                <a:cubicBezTo>
                  <a:pt x="49" y="77"/>
                  <a:pt x="48" y="78"/>
                  <a:pt x="47" y="78"/>
                </a:cubicBezTo>
                <a:cubicBezTo>
                  <a:pt x="24" y="78"/>
                  <a:pt x="24" y="78"/>
                  <a:pt x="24" y="78"/>
                </a:cubicBezTo>
                <a:cubicBezTo>
                  <a:pt x="23" y="78"/>
                  <a:pt x="22" y="77"/>
                  <a:pt x="22" y="77"/>
                </a:cubicBezTo>
                <a:cubicBezTo>
                  <a:pt x="22" y="65"/>
                  <a:pt x="22" y="65"/>
                  <a:pt x="22" y="65"/>
                </a:cubicBezTo>
                <a:cubicBezTo>
                  <a:pt x="22" y="64"/>
                  <a:pt x="23" y="64"/>
                  <a:pt x="24" y="64"/>
                </a:cubicBezTo>
                <a:cubicBezTo>
                  <a:pt x="47" y="64"/>
                  <a:pt x="47" y="64"/>
                  <a:pt x="47" y="64"/>
                </a:cubicBezTo>
                <a:cubicBezTo>
                  <a:pt x="48" y="64"/>
                  <a:pt x="49" y="64"/>
                  <a:pt x="49" y="65"/>
                </a:cubicBezTo>
                <a:close/>
                <a:moveTo>
                  <a:pt x="93" y="65"/>
                </a:moveTo>
                <a:cubicBezTo>
                  <a:pt x="93" y="77"/>
                  <a:pt x="93" y="77"/>
                  <a:pt x="93" y="77"/>
                </a:cubicBezTo>
                <a:cubicBezTo>
                  <a:pt x="93" y="77"/>
                  <a:pt x="93" y="78"/>
                  <a:pt x="92" y="78"/>
                </a:cubicBezTo>
                <a:cubicBezTo>
                  <a:pt x="68" y="78"/>
                  <a:pt x="68" y="78"/>
                  <a:pt x="68" y="78"/>
                </a:cubicBezTo>
                <a:cubicBezTo>
                  <a:pt x="68" y="78"/>
                  <a:pt x="67" y="77"/>
                  <a:pt x="67" y="77"/>
                </a:cubicBezTo>
                <a:cubicBezTo>
                  <a:pt x="67" y="65"/>
                  <a:pt x="67" y="65"/>
                  <a:pt x="67" y="65"/>
                </a:cubicBezTo>
                <a:cubicBezTo>
                  <a:pt x="67" y="64"/>
                  <a:pt x="68" y="64"/>
                  <a:pt x="68" y="64"/>
                </a:cubicBezTo>
                <a:cubicBezTo>
                  <a:pt x="92" y="64"/>
                  <a:pt x="92" y="64"/>
                  <a:pt x="92" y="64"/>
                </a:cubicBezTo>
                <a:cubicBezTo>
                  <a:pt x="93" y="64"/>
                  <a:pt x="93" y="64"/>
                  <a:pt x="93" y="65"/>
                </a:cubicBezTo>
                <a:close/>
                <a:moveTo>
                  <a:pt x="112" y="77"/>
                </a:moveTo>
                <a:cubicBezTo>
                  <a:pt x="112" y="65"/>
                  <a:pt x="112" y="65"/>
                  <a:pt x="112" y="65"/>
                </a:cubicBezTo>
                <a:cubicBezTo>
                  <a:pt x="112" y="64"/>
                  <a:pt x="112" y="64"/>
                  <a:pt x="113" y="64"/>
                </a:cubicBezTo>
                <a:cubicBezTo>
                  <a:pt x="136" y="64"/>
                  <a:pt x="136" y="64"/>
                  <a:pt x="136" y="64"/>
                </a:cubicBezTo>
                <a:cubicBezTo>
                  <a:pt x="137" y="64"/>
                  <a:pt x="138" y="64"/>
                  <a:pt x="138" y="65"/>
                </a:cubicBezTo>
                <a:cubicBezTo>
                  <a:pt x="138" y="77"/>
                  <a:pt x="138" y="77"/>
                  <a:pt x="138" y="77"/>
                </a:cubicBezTo>
                <a:cubicBezTo>
                  <a:pt x="138" y="77"/>
                  <a:pt x="137" y="78"/>
                  <a:pt x="136" y="78"/>
                </a:cubicBezTo>
                <a:cubicBezTo>
                  <a:pt x="113" y="78"/>
                  <a:pt x="113" y="78"/>
                  <a:pt x="113" y="78"/>
                </a:cubicBezTo>
                <a:cubicBezTo>
                  <a:pt x="112" y="78"/>
                  <a:pt x="112" y="78"/>
                  <a:pt x="112" y="77"/>
                </a:cubicBezTo>
                <a:close/>
                <a:moveTo>
                  <a:pt x="116" y="113"/>
                </a:moveTo>
                <a:cubicBezTo>
                  <a:pt x="116" y="121"/>
                  <a:pt x="116" y="121"/>
                  <a:pt x="116" y="121"/>
                </a:cubicBezTo>
                <a:cubicBezTo>
                  <a:pt x="116" y="122"/>
                  <a:pt x="115" y="122"/>
                  <a:pt x="114" y="122"/>
                </a:cubicBezTo>
                <a:cubicBezTo>
                  <a:pt x="97" y="122"/>
                  <a:pt x="97" y="122"/>
                  <a:pt x="97" y="122"/>
                </a:cubicBezTo>
                <a:cubicBezTo>
                  <a:pt x="96" y="122"/>
                  <a:pt x="96" y="122"/>
                  <a:pt x="96" y="121"/>
                </a:cubicBezTo>
                <a:cubicBezTo>
                  <a:pt x="96" y="113"/>
                  <a:pt x="96" y="113"/>
                  <a:pt x="96" y="113"/>
                </a:cubicBezTo>
                <a:cubicBezTo>
                  <a:pt x="96" y="112"/>
                  <a:pt x="96" y="112"/>
                  <a:pt x="97" y="112"/>
                </a:cubicBezTo>
                <a:cubicBezTo>
                  <a:pt x="114" y="112"/>
                  <a:pt x="114" y="112"/>
                  <a:pt x="114" y="112"/>
                </a:cubicBezTo>
                <a:cubicBezTo>
                  <a:pt x="115" y="111"/>
                  <a:pt x="116" y="112"/>
                  <a:pt x="116" y="113"/>
                </a:cubicBezTo>
                <a:close/>
                <a:moveTo>
                  <a:pt x="154" y="121"/>
                </a:moveTo>
                <a:cubicBezTo>
                  <a:pt x="154" y="122"/>
                  <a:pt x="153" y="122"/>
                  <a:pt x="152" y="122"/>
                </a:cubicBezTo>
                <a:cubicBezTo>
                  <a:pt x="135" y="122"/>
                  <a:pt x="135" y="122"/>
                  <a:pt x="135" y="122"/>
                </a:cubicBezTo>
                <a:cubicBezTo>
                  <a:pt x="134" y="122"/>
                  <a:pt x="134" y="122"/>
                  <a:pt x="134" y="121"/>
                </a:cubicBezTo>
                <a:cubicBezTo>
                  <a:pt x="134" y="113"/>
                  <a:pt x="134" y="113"/>
                  <a:pt x="134" y="113"/>
                </a:cubicBezTo>
                <a:cubicBezTo>
                  <a:pt x="134" y="112"/>
                  <a:pt x="134" y="112"/>
                  <a:pt x="135" y="112"/>
                </a:cubicBezTo>
                <a:cubicBezTo>
                  <a:pt x="152" y="112"/>
                  <a:pt x="152" y="112"/>
                  <a:pt x="152" y="112"/>
                </a:cubicBezTo>
                <a:cubicBezTo>
                  <a:pt x="153" y="112"/>
                  <a:pt x="154" y="112"/>
                  <a:pt x="154" y="113"/>
                </a:cubicBezTo>
                <a:lnTo>
                  <a:pt x="154" y="12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9"/>
          <p:cNvSpPr txBox="1"/>
          <p:nvPr/>
        </p:nvSpPr>
        <p:spPr>
          <a:xfrm>
            <a:off x="2331151" y="5653861"/>
            <a:ext cx="2425486" cy="418558"/>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pl-PL" sz="2000" dirty="0">
                <a:solidFill>
                  <a:srgbClr val="FFFFFF"/>
                </a:solidFill>
                <a:latin typeface="Lato"/>
                <a:ea typeface="Lato"/>
                <a:cs typeface="Lato"/>
                <a:sym typeface="Lato"/>
              </a:rPr>
              <a:t>Bądź elastyczny</a:t>
            </a:r>
            <a:endParaRPr dirty="0"/>
          </a:p>
        </p:txBody>
      </p:sp>
      <p:sp>
        <p:nvSpPr>
          <p:cNvPr id="236" name="Google Shape;236;p9"/>
          <p:cNvSpPr txBox="1"/>
          <p:nvPr/>
        </p:nvSpPr>
        <p:spPr>
          <a:xfrm>
            <a:off x="8862174" y="4060745"/>
            <a:ext cx="3042867" cy="726324"/>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pl-PL" sz="2000" dirty="0">
                <a:solidFill>
                  <a:srgbClr val="FFFFFF"/>
                </a:solidFill>
                <a:latin typeface="Lato"/>
                <a:ea typeface="Lato"/>
                <a:cs typeface="Lato"/>
                <a:sym typeface="Lato"/>
              </a:rPr>
              <a:t>Edukuj kierowników i przełożonych</a:t>
            </a:r>
            <a:endParaRPr dirty="0"/>
          </a:p>
        </p:txBody>
      </p:sp>
      <p:sp>
        <p:nvSpPr>
          <p:cNvPr id="237" name="Google Shape;237;p9"/>
          <p:cNvSpPr txBox="1"/>
          <p:nvPr/>
        </p:nvSpPr>
        <p:spPr>
          <a:xfrm>
            <a:off x="7582538" y="1777184"/>
            <a:ext cx="3042867" cy="726324"/>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pl-PL" sz="2000" dirty="0">
                <a:solidFill>
                  <a:srgbClr val="FFFFFF"/>
                </a:solidFill>
                <a:latin typeface="Lato"/>
                <a:ea typeface="Lato"/>
                <a:cs typeface="Lato"/>
                <a:sym typeface="Lato"/>
              </a:rPr>
              <a:t>Komunikuj się z pracownikami</a:t>
            </a:r>
            <a:endParaRPr dirty="0"/>
          </a:p>
        </p:txBody>
      </p:sp>
      <p:sp>
        <p:nvSpPr>
          <p:cNvPr id="58" name="Google Shape;92;p5"/>
          <p:cNvSpPr txBox="1"/>
          <p:nvPr/>
        </p:nvSpPr>
        <p:spPr>
          <a:xfrm>
            <a:off x="2044991" y="352377"/>
            <a:ext cx="11248001" cy="320601"/>
          </a:xfrm>
          <a:prstGeom prst="rect">
            <a:avLst/>
          </a:prstGeom>
          <a:noFill/>
          <a:ln>
            <a:noFill/>
          </a:ln>
        </p:spPr>
        <p:txBody>
          <a:bodyPr spcFirstLastPara="1" wrap="square" lIns="0" tIns="12700" rIns="0" bIns="0" anchor="t" anchorCtr="0">
            <a:spAutoFit/>
          </a:bodyPr>
          <a:lstStyle/>
          <a:p>
            <a:pPr marL="12700" lvl="0"/>
            <a:r>
              <a:rPr lang="pl-PL" sz="2000" b="1" dirty="0">
                <a:solidFill>
                  <a:schemeClr val="dk1"/>
                </a:solidFill>
                <a:latin typeface="Calibri"/>
                <a:ea typeface="Calibri"/>
                <a:cs typeface="Calibri"/>
                <a:sym typeface="Calibri"/>
              </a:rPr>
              <a:t>Część</a:t>
            </a:r>
            <a:r>
              <a:rPr lang="en-US" sz="2000" b="1" i="0" dirty="0">
                <a:solidFill>
                  <a:schemeClr val="dk1"/>
                </a:solidFill>
                <a:latin typeface="Calibri"/>
                <a:ea typeface="Calibri"/>
                <a:cs typeface="Calibri"/>
                <a:sym typeface="Calibri"/>
              </a:rPr>
              <a:t> 1: </a:t>
            </a:r>
            <a:r>
              <a:rPr lang="pl-PL" sz="2000" b="1" dirty="0">
                <a:solidFill>
                  <a:schemeClr val="dk1"/>
                </a:solidFill>
                <a:latin typeface="Calibri"/>
                <a:ea typeface="Calibri"/>
                <a:cs typeface="Calibri"/>
                <a:sym typeface="Calibri"/>
              </a:rPr>
              <a:t>Równowaga między pracą a życiem prywatnym w warunkach telepracy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ppt_w</p:attrName>
                                        </p:attrNameLst>
                                      </p:cBhvr>
                                      <p:tavLst>
                                        <p:tav tm="0">
                                          <p:val>
                                            <p:strVal val="0"/>
                                          </p:val>
                                        </p:tav>
                                        <p:tav tm="100000">
                                          <p:val>
                                            <p:strVal val="#ppt_w"/>
                                          </p:val>
                                        </p:tav>
                                      </p:tavLst>
                                    </p:anim>
                                    <p:anim calcmode="lin" valueType="num">
                                      <p:cBhvr additive="base">
                                        <p:cTn id="8" dur="500"/>
                                        <p:tgtEl>
                                          <p:spTgt spid="2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1023096" y="822687"/>
            <a:ext cx="10845034" cy="629639"/>
          </a:xfrm>
          <a:prstGeom prst="rect">
            <a:avLst/>
          </a:prstGeom>
          <a:noFill/>
          <a:ln>
            <a:noFill/>
          </a:ln>
        </p:spPr>
        <p:txBody>
          <a:bodyPr spcFirstLastPara="1" wrap="square" lIns="0" tIns="13950" rIns="0" bIns="0" anchor="t" anchorCtr="0">
            <a:spAutoFit/>
          </a:bodyPr>
          <a:lstStyle/>
          <a:p>
            <a:pPr marL="12700" lvl="0"/>
            <a:r>
              <a:rPr lang="en-US" sz="2000" dirty="0">
                <a:solidFill>
                  <a:schemeClr val="dk1"/>
                </a:solidFill>
                <a:latin typeface="Calibri"/>
                <a:ea typeface="Calibri"/>
                <a:cs typeface="Calibri"/>
                <a:sym typeface="Calibri"/>
              </a:rPr>
              <a:t>S</a:t>
            </a:r>
            <a:r>
              <a:rPr lang="pl-PL" sz="2000" dirty="0" err="1">
                <a:solidFill>
                  <a:schemeClr val="dk1"/>
                </a:solidFill>
                <a:latin typeface="Calibri"/>
                <a:ea typeface="Calibri"/>
                <a:cs typeface="Calibri"/>
                <a:sym typeface="Calibri"/>
              </a:rPr>
              <a:t>ekcja</a:t>
            </a:r>
            <a:r>
              <a:rPr lang="en-US" sz="2000" dirty="0">
                <a:solidFill>
                  <a:schemeClr val="dk1"/>
                </a:solidFill>
                <a:latin typeface="Calibri"/>
                <a:ea typeface="Calibri"/>
                <a:cs typeface="Calibri"/>
                <a:sym typeface="Calibri"/>
              </a:rPr>
              <a:t> 1.6.: </a:t>
            </a:r>
            <a:r>
              <a:rPr lang="pl-PL" sz="2000" dirty="0">
                <a:solidFill>
                  <a:schemeClr val="dk1"/>
                </a:solidFill>
                <a:latin typeface="Calibri"/>
                <a:ea typeface="Calibri"/>
                <a:cs typeface="Calibri"/>
                <a:sym typeface="Calibri"/>
              </a:rPr>
              <a:t>Wskazówki dotyczące lepszej równowagi między pracą a życiem prywatnym w inteligentnej organizacji pracy</a:t>
            </a:r>
            <a:endParaRPr sz="2000" dirty="0">
              <a:solidFill>
                <a:schemeClr val="dk1"/>
              </a:solidFill>
              <a:latin typeface="Calibri"/>
              <a:ea typeface="Calibri"/>
              <a:cs typeface="Calibri"/>
              <a:sym typeface="Calibri"/>
            </a:endParaRPr>
          </a:p>
        </p:txBody>
      </p:sp>
      <p:grpSp>
        <p:nvGrpSpPr>
          <p:cNvPr id="244" name="Google Shape;244;p10"/>
          <p:cNvGrpSpPr/>
          <p:nvPr/>
        </p:nvGrpSpPr>
        <p:grpSpPr>
          <a:xfrm>
            <a:off x="5177943" y="2172918"/>
            <a:ext cx="2360991" cy="3296161"/>
            <a:chOff x="4710994" y="2020965"/>
            <a:chExt cx="2649838" cy="4368561"/>
          </a:xfrm>
        </p:grpSpPr>
        <p:sp>
          <p:nvSpPr>
            <p:cNvPr id="245" name="Google Shape;245;p10"/>
            <p:cNvSpPr/>
            <p:nvPr/>
          </p:nvSpPr>
          <p:spPr>
            <a:xfrm>
              <a:off x="5668197" y="6203630"/>
              <a:ext cx="712603" cy="185896"/>
            </a:xfrm>
            <a:custGeom>
              <a:avLst/>
              <a:gdLst/>
              <a:ahLst/>
              <a:cxnLst/>
              <a:rect l="l" t="t" r="r" b="b"/>
              <a:pathLst>
                <a:path w="339" h="89" extrusionOk="0">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6" name="Google Shape;246;p10"/>
            <p:cNvSpPr/>
            <p:nvPr/>
          </p:nvSpPr>
          <p:spPr>
            <a:xfrm>
              <a:off x="5496977" y="6131880"/>
              <a:ext cx="1055043" cy="158175"/>
            </a:xfrm>
            <a:custGeom>
              <a:avLst/>
              <a:gdLst/>
              <a:ahLst/>
              <a:cxnLst/>
              <a:rect l="l" t="t" r="r" b="b"/>
              <a:pathLst>
                <a:path w="503" h="75" extrusionOk="0">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7" name="Google Shape;247;p10"/>
            <p:cNvSpPr/>
            <p:nvPr/>
          </p:nvSpPr>
          <p:spPr>
            <a:xfrm>
              <a:off x="5461102" y="5613328"/>
              <a:ext cx="1133315" cy="107624"/>
            </a:xfrm>
            <a:custGeom>
              <a:avLst/>
              <a:gdLst/>
              <a:ahLst/>
              <a:cxnLst/>
              <a:rect l="l" t="t" r="r" b="b"/>
              <a:pathLst>
                <a:path w="540" h="51" extrusionOk="0">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8" name="Google Shape;248;p10"/>
            <p:cNvSpPr/>
            <p:nvPr/>
          </p:nvSpPr>
          <p:spPr>
            <a:xfrm>
              <a:off x="5461102" y="5771503"/>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9" name="Google Shape;249;p10"/>
            <p:cNvSpPr/>
            <p:nvPr/>
          </p:nvSpPr>
          <p:spPr>
            <a:xfrm>
              <a:off x="5461102" y="5929677"/>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0" name="Google Shape;250;p10"/>
            <p:cNvSpPr/>
            <p:nvPr/>
          </p:nvSpPr>
          <p:spPr>
            <a:xfrm>
              <a:off x="5461102" y="6073176"/>
              <a:ext cx="1121901" cy="66857"/>
            </a:xfrm>
            <a:custGeom>
              <a:avLst/>
              <a:gdLst/>
              <a:ahLst/>
              <a:cxnLst/>
              <a:rect l="l" t="t" r="r" b="b"/>
              <a:pathLst>
                <a:path w="535" h="32" extrusionOk="0">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1" name="Google Shape;251;p10"/>
            <p:cNvSpPr/>
            <p:nvPr/>
          </p:nvSpPr>
          <p:spPr>
            <a:xfrm>
              <a:off x="5451318" y="5453522"/>
              <a:ext cx="1151253" cy="109255"/>
            </a:xfrm>
            <a:custGeom>
              <a:avLst/>
              <a:gdLst/>
              <a:ahLst/>
              <a:cxnLst/>
              <a:rect l="l" t="t" r="r" b="b"/>
              <a:pathLst>
                <a:path w="548" h="52" extrusionOk="0">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2" name="Google Shape;252;p10"/>
            <p:cNvSpPr/>
            <p:nvPr/>
          </p:nvSpPr>
          <p:spPr>
            <a:xfrm>
              <a:off x="5611124" y="2020965"/>
              <a:ext cx="1749708" cy="1105593"/>
            </a:xfrm>
            <a:custGeom>
              <a:avLst/>
              <a:gdLst/>
              <a:ahLst/>
              <a:cxnLst/>
              <a:rect l="l" t="t" r="r" b="b"/>
              <a:pathLst>
                <a:path w="1073" h="678" extrusionOk="0">
                  <a:moveTo>
                    <a:pt x="0" y="0"/>
                  </a:moveTo>
                  <a:lnTo>
                    <a:pt x="1073" y="678"/>
                  </a:lnTo>
                  <a:lnTo>
                    <a:pt x="868" y="238"/>
                  </a:lnTo>
                  <a:lnTo>
                    <a:pt x="401" y="0"/>
                  </a:lnTo>
                  <a:lnTo>
                    <a:pt x="0"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3" name="Google Shape;253;p10"/>
            <p:cNvSpPr/>
            <p:nvPr/>
          </p:nvSpPr>
          <p:spPr>
            <a:xfrm>
              <a:off x="5611124" y="2020965"/>
              <a:ext cx="1749708" cy="1105594"/>
            </a:xfrm>
            <a:custGeom>
              <a:avLst/>
              <a:gdLst/>
              <a:ahLst/>
              <a:cxnLst/>
              <a:rect l="l" t="t" r="r" b="b"/>
              <a:pathLst>
                <a:path w="1073" h="678" extrusionOk="0">
                  <a:moveTo>
                    <a:pt x="0" y="0"/>
                  </a:moveTo>
                  <a:lnTo>
                    <a:pt x="1073" y="678"/>
                  </a:lnTo>
                  <a:lnTo>
                    <a:pt x="868" y="238"/>
                  </a:lnTo>
                  <a:lnTo>
                    <a:pt x="401" y="0"/>
                  </a:lnTo>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4" name="Google Shape;254;p10"/>
            <p:cNvSpPr/>
            <p:nvPr/>
          </p:nvSpPr>
          <p:spPr>
            <a:xfrm>
              <a:off x="4710994" y="2924355"/>
              <a:ext cx="2649838" cy="779460"/>
            </a:xfrm>
            <a:custGeom>
              <a:avLst/>
              <a:gdLst/>
              <a:ahLst/>
              <a:cxnLst/>
              <a:rect l="l" t="t" r="r" b="b"/>
              <a:pathLst>
                <a:path w="1625" h="478" extrusionOk="0">
                  <a:moveTo>
                    <a:pt x="0" y="0"/>
                  </a:moveTo>
                  <a:lnTo>
                    <a:pt x="1625" y="204"/>
                  </a:lnTo>
                  <a:lnTo>
                    <a:pt x="1608" y="426"/>
                  </a:lnTo>
                  <a:lnTo>
                    <a:pt x="0" y="478"/>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5" name="Google Shape;255;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lnTo>
                    <a:pt x="1295"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6" name="Google Shape;256;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7" name="Google Shape;257;p10"/>
            <p:cNvSpPr/>
            <p:nvPr/>
          </p:nvSpPr>
          <p:spPr>
            <a:xfrm>
              <a:off x="4914828" y="4165294"/>
              <a:ext cx="1969849" cy="787613"/>
            </a:xfrm>
            <a:custGeom>
              <a:avLst/>
              <a:gdLst/>
              <a:ahLst/>
              <a:cxnLst/>
              <a:rect l="l" t="t" r="r" b="b"/>
              <a:pathLst>
                <a:path w="1208" h="483" extrusionOk="0">
                  <a:moveTo>
                    <a:pt x="0" y="0"/>
                  </a:moveTo>
                  <a:lnTo>
                    <a:pt x="1208" y="258"/>
                  </a:lnTo>
                  <a:lnTo>
                    <a:pt x="1138" y="483"/>
                  </a:lnTo>
                  <a:lnTo>
                    <a:pt x="57" y="103"/>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8" name="Google Shape;258;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lnTo>
                    <a:pt x="1334"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9" name="Google Shape;259;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0" name="Google Shape;260;p10"/>
            <p:cNvSpPr/>
            <p:nvPr/>
          </p:nvSpPr>
          <p:spPr>
            <a:xfrm>
              <a:off x="5185519" y="4659387"/>
              <a:ext cx="1488801" cy="694665"/>
            </a:xfrm>
            <a:custGeom>
              <a:avLst/>
              <a:gdLst/>
              <a:ahLst/>
              <a:cxnLst/>
              <a:rect l="l" t="t" r="r" b="b"/>
              <a:pathLst>
                <a:path w="913" h="426" extrusionOk="0">
                  <a:moveTo>
                    <a:pt x="0" y="0"/>
                  </a:moveTo>
                  <a:lnTo>
                    <a:pt x="913" y="361"/>
                  </a:lnTo>
                  <a:lnTo>
                    <a:pt x="864" y="426"/>
                  </a:lnTo>
                  <a:lnTo>
                    <a:pt x="31" y="112"/>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1" name="Google Shape;261;p10"/>
            <p:cNvSpPr/>
            <p:nvPr/>
          </p:nvSpPr>
          <p:spPr>
            <a:xfrm>
              <a:off x="4710994" y="2020965"/>
              <a:ext cx="1554028" cy="1682850"/>
            </a:xfrm>
            <a:custGeom>
              <a:avLst/>
              <a:gdLst/>
              <a:ahLst/>
              <a:cxnLst/>
              <a:rect l="l" t="t" r="r" b="b"/>
              <a:pathLst>
                <a:path w="953" h="1032" extrusionOk="0">
                  <a:moveTo>
                    <a:pt x="552" y="0"/>
                  </a:moveTo>
                  <a:lnTo>
                    <a:pt x="0" y="554"/>
                  </a:lnTo>
                  <a:lnTo>
                    <a:pt x="0" y="1032"/>
                  </a:lnTo>
                  <a:lnTo>
                    <a:pt x="953" y="0"/>
                  </a:lnTo>
                  <a:lnTo>
                    <a:pt x="552" y="0"/>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2" name="Google Shape;262;p10"/>
            <p:cNvSpPr/>
            <p:nvPr/>
          </p:nvSpPr>
          <p:spPr>
            <a:xfrm>
              <a:off x="5382830" y="4586007"/>
              <a:ext cx="1501847" cy="768045"/>
            </a:xfrm>
            <a:custGeom>
              <a:avLst/>
              <a:gdLst/>
              <a:ahLst/>
              <a:cxnLst/>
              <a:rect l="l" t="t" r="r" b="b"/>
              <a:pathLst>
                <a:path w="921" h="471" extrusionOk="0">
                  <a:moveTo>
                    <a:pt x="58" y="471"/>
                  </a:moveTo>
                  <a:lnTo>
                    <a:pt x="851" y="225"/>
                  </a:lnTo>
                  <a:lnTo>
                    <a:pt x="921" y="0"/>
                  </a:lnTo>
                  <a:lnTo>
                    <a:pt x="0" y="415"/>
                  </a:lnTo>
                  <a:lnTo>
                    <a:pt x="58" y="471"/>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3" name="Google Shape;263;p10"/>
            <p:cNvSpPr/>
            <p:nvPr/>
          </p:nvSpPr>
          <p:spPr>
            <a:xfrm>
              <a:off x="5382830" y="5248058"/>
              <a:ext cx="1291490" cy="105993"/>
            </a:xfrm>
            <a:custGeom>
              <a:avLst/>
              <a:gdLst/>
              <a:ahLst/>
              <a:cxnLst/>
              <a:rect l="l" t="t" r="r" b="b"/>
              <a:pathLst>
                <a:path w="792" h="65" extrusionOk="0">
                  <a:moveTo>
                    <a:pt x="0" y="9"/>
                  </a:moveTo>
                  <a:lnTo>
                    <a:pt x="792" y="0"/>
                  </a:lnTo>
                  <a:lnTo>
                    <a:pt x="743" y="65"/>
                  </a:lnTo>
                  <a:lnTo>
                    <a:pt x="58" y="65"/>
                  </a:lnTo>
                  <a:lnTo>
                    <a:pt x="0" y="9"/>
                  </a:ln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grpSp>
      <p:sp>
        <p:nvSpPr>
          <p:cNvPr id="264" name="Google Shape;264;p10"/>
          <p:cNvSpPr/>
          <p:nvPr/>
        </p:nvSpPr>
        <p:spPr>
          <a:xfrm rot="-5205577" flipH="1">
            <a:off x="1324810" y="2155499"/>
            <a:ext cx="4228599" cy="3331000"/>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1EA185"/>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5" name="Google Shape;265;p10"/>
          <p:cNvSpPr/>
          <p:nvPr/>
        </p:nvSpPr>
        <p:spPr>
          <a:xfrm>
            <a:off x="4105318" y="3676061"/>
            <a:ext cx="101889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rgbClr val="FFFFFF"/>
                </a:solidFill>
                <a:latin typeface="Lato"/>
                <a:ea typeface="Lato"/>
                <a:cs typeface="Lato"/>
                <a:sym typeface="Lato"/>
              </a:rPr>
              <a:t>Biurowe</a:t>
            </a:r>
            <a:endParaRPr dirty="0"/>
          </a:p>
        </p:txBody>
      </p:sp>
      <p:grpSp>
        <p:nvGrpSpPr>
          <p:cNvPr id="266" name="Google Shape;266;p10"/>
          <p:cNvGrpSpPr/>
          <p:nvPr/>
        </p:nvGrpSpPr>
        <p:grpSpPr>
          <a:xfrm>
            <a:off x="7403785" y="1576959"/>
            <a:ext cx="4780355" cy="4515088"/>
            <a:chOff x="7403785" y="1733073"/>
            <a:chExt cx="4780355" cy="4515088"/>
          </a:xfrm>
        </p:grpSpPr>
        <p:sp>
          <p:nvSpPr>
            <p:cNvPr id="267" name="Google Shape;267;p10"/>
            <p:cNvSpPr/>
            <p:nvPr/>
          </p:nvSpPr>
          <p:spPr>
            <a:xfrm rot="5400000">
              <a:off x="6869065" y="2356917"/>
              <a:ext cx="4425964" cy="3356524"/>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F29B26"/>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8" name="Google Shape;268;p10"/>
            <p:cNvSpPr/>
            <p:nvPr/>
          </p:nvSpPr>
          <p:spPr>
            <a:xfrm>
              <a:off x="7449602" y="3823225"/>
              <a:ext cx="128069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Lato"/>
                <a:buNone/>
              </a:pPr>
              <a:r>
                <a:rPr lang="pl-PL" b="1" dirty="0">
                  <a:solidFill>
                    <a:srgbClr val="FFFFFF"/>
                  </a:solidFill>
                  <a:latin typeface="Lato"/>
                  <a:sym typeface="Lato"/>
                </a:rPr>
                <a:t>Personalne</a:t>
              </a:r>
              <a:endParaRPr dirty="0"/>
            </a:p>
          </p:txBody>
        </p:sp>
        <p:sp>
          <p:nvSpPr>
            <p:cNvPr id="269" name="Google Shape;269;p10"/>
            <p:cNvSpPr/>
            <p:nvPr/>
          </p:nvSpPr>
          <p:spPr>
            <a:xfrm>
              <a:off x="10070464" y="1733073"/>
              <a:ext cx="1972854" cy="523180"/>
            </a:xfrm>
            <a:prstGeom prst="rect">
              <a:avLst/>
            </a:prstGeom>
            <a:noFill/>
            <a:ln>
              <a:noFill/>
            </a:ln>
          </p:spPr>
          <p:txBody>
            <a:bodyPr spcFirstLastPara="1" wrap="square" lIns="91425" tIns="45700" rIns="91425" bIns="45700" anchor="t" anchorCtr="0">
              <a:spAutoFit/>
            </a:bodyPr>
            <a:lstStyle/>
            <a:p>
              <a:pPr lvl="0"/>
              <a:r>
                <a:rPr lang="pl-PL" b="1" dirty="0">
                  <a:solidFill>
                    <a:srgbClr val="445469"/>
                  </a:solidFill>
                  <a:latin typeface="Lato"/>
                  <a:ea typeface="Lato"/>
                  <a:cs typeface="Lato"/>
                  <a:sym typeface="Lato"/>
                </a:rPr>
                <a:t>Rób przerwy w ciągu dnia </a:t>
              </a:r>
              <a:endParaRPr sz="1400" b="1" i="0" u="none" strike="noStrike" cap="none" dirty="0">
                <a:solidFill>
                  <a:srgbClr val="445469"/>
                </a:solidFill>
                <a:latin typeface="Lato"/>
                <a:ea typeface="Lato"/>
                <a:cs typeface="Lato"/>
                <a:sym typeface="Lato"/>
              </a:endParaRPr>
            </a:p>
          </p:txBody>
        </p:sp>
        <p:sp>
          <p:nvSpPr>
            <p:cNvPr id="270" name="Google Shape;270;p10"/>
            <p:cNvSpPr/>
            <p:nvPr/>
          </p:nvSpPr>
          <p:spPr>
            <a:xfrm>
              <a:off x="10571586" y="3072433"/>
              <a:ext cx="1423822" cy="738623"/>
            </a:xfrm>
            <a:prstGeom prst="rect">
              <a:avLst/>
            </a:prstGeom>
            <a:noFill/>
            <a:ln>
              <a:noFill/>
            </a:ln>
          </p:spPr>
          <p:txBody>
            <a:bodyPr spcFirstLastPara="1" wrap="square" lIns="91425" tIns="45700" rIns="91425" bIns="45700" anchor="t" anchorCtr="0">
              <a:spAutoFit/>
            </a:bodyPr>
            <a:lstStyle/>
            <a:p>
              <a:pPr lvl="0"/>
              <a:r>
                <a:rPr lang="en-US" b="1" dirty="0" err="1">
                  <a:solidFill>
                    <a:srgbClr val="445469"/>
                  </a:solidFill>
                  <a:latin typeface="Lato"/>
                  <a:ea typeface="Lato"/>
                  <a:cs typeface="Lato"/>
                  <a:sym typeface="Lato"/>
                </a:rPr>
                <a:t>Zaplanuj</a:t>
              </a:r>
              <a:r>
                <a:rPr lang="en-US" b="1" dirty="0">
                  <a:solidFill>
                    <a:srgbClr val="445469"/>
                  </a:solidFill>
                  <a:latin typeface="Lato"/>
                  <a:ea typeface="Lato"/>
                  <a:cs typeface="Lato"/>
                  <a:sym typeface="Lato"/>
                </a:rPr>
                <a:t> </a:t>
              </a:r>
              <a:r>
                <a:rPr lang="en-US" b="1" dirty="0" err="1">
                  <a:solidFill>
                    <a:srgbClr val="445469"/>
                  </a:solidFill>
                  <a:latin typeface="Lato"/>
                  <a:ea typeface="Lato"/>
                  <a:cs typeface="Lato"/>
                  <a:sym typeface="Lato"/>
                </a:rPr>
                <a:t>działania</a:t>
              </a:r>
              <a:r>
                <a:rPr lang="en-US" b="1" dirty="0">
                  <a:solidFill>
                    <a:srgbClr val="445469"/>
                  </a:solidFill>
                  <a:latin typeface="Lato"/>
                  <a:ea typeface="Lato"/>
                  <a:cs typeface="Lato"/>
                  <a:sym typeface="Lato"/>
                </a:rPr>
                <a:t> </a:t>
              </a:r>
              <a:r>
                <a:rPr lang="en-US" b="1" dirty="0" err="1">
                  <a:solidFill>
                    <a:srgbClr val="445469"/>
                  </a:solidFill>
                  <a:latin typeface="Lato"/>
                  <a:ea typeface="Lato"/>
                  <a:cs typeface="Lato"/>
                  <a:sym typeface="Lato"/>
                </a:rPr>
                <a:t>po</a:t>
              </a:r>
              <a:r>
                <a:rPr lang="en-US" b="1" dirty="0">
                  <a:solidFill>
                    <a:srgbClr val="445469"/>
                  </a:solidFill>
                  <a:latin typeface="Lato"/>
                  <a:ea typeface="Lato"/>
                  <a:cs typeface="Lato"/>
                  <a:sym typeface="Lato"/>
                </a:rPr>
                <a:t> </a:t>
              </a:r>
              <a:r>
                <a:rPr lang="en-US" b="1" dirty="0" err="1">
                  <a:solidFill>
                    <a:srgbClr val="445469"/>
                  </a:solidFill>
                  <a:latin typeface="Lato"/>
                  <a:ea typeface="Lato"/>
                  <a:cs typeface="Lato"/>
                  <a:sym typeface="Lato"/>
                </a:rPr>
                <a:t>pracy</a:t>
              </a:r>
              <a:endParaRPr dirty="0"/>
            </a:p>
          </p:txBody>
        </p:sp>
        <p:sp>
          <p:nvSpPr>
            <p:cNvPr id="271" name="Google Shape;271;p10"/>
            <p:cNvSpPr/>
            <p:nvPr/>
          </p:nvSpPr>
          <p:spPr>
            <a:xfrm>
              <a:off x="10070464" y="4597521"/>
              <a:ext cx="1972854"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rgbClr val="445469"/>
                  </a:solidFill>
                  <a:latin typeface="Lato"/>
                  <a:ea typeface="Lato"/>
                  <a:cs typeface="Lato"/>
                  <a:sym typeface="Lato"/>
                </a:rPr>
                <a:t>Jedz zdrową żywność/przygotuj dobry lunch</a:t>
              </a:r>
              <a:endParaRPr dirty="0"/>
            </a:p>
          </p:txBody>
        </p:sp>
        <p:sp>
          <p:nvSpPr>
            <p:cNvPr id="272" name="Google Shape;272;p10"/>
            <p:cNvSpPr/>
            <p:nvPr/>
          </p:nvSpPr>
          <p:spPr>
            <a:xfrm>
              <a:off x="9807143" y="5550140"/>
              <a:ext cx="23769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rgbClr val="445469"/>
                  </a:solidFill>
                  <a:latin typeface="Lato"/>
                  <a:ea typeface="Lato"/>
                  <a:cs typeface="Lato"/>
                  <a:sym typeface="Lato"/>
                </a:rPr>
                <a:t>Idź na spacer/uprawiaj sport</a:t>
              </a:r>
              <a:endParaRPr dirty="0"/>
            </a:p>
          </p:txBody>
        </p:sp>
      </p:grpSp>
      <p:sp>
        <p:nvSpPr>
          <p:cNvPr id="273" name="Google Shape;273;p10"/>
          <p:cNvSpPr/>
          <p:nvPr/>
        </p:nvSpPr>
        <p:spPr>
          <a:xfrm>
            <a:off x="898266" y="1430979"/>
            <a:ext cx="1862014" cy="523180"/>
          </a:xfrm>
          <a:prstGeom prst="rect">
            <a:avLst/>
          </a:prstGeom>
          <a:noFill/>
          <a:ln>
            <a:noFill/>
          </a:ln>
        </p:spPr>
        <p:txBody>
          <a:bodyPr spcFirstLastPara="1" wrap="square" lIns="91425" tIns="45700" rIns="91425" bIns="45700" anchor="t" anchorCtr="0">
            <a:spAutoFit/>
          </a:bodyPr>
          <a:lstStyle/>
          <a:p>
            <a:pPr lvl="0"/>
            <a:r>
              <a:rPr lang="pl-PL" b="1" dirty="0">
                <a:solidFill>
                  <a:srgbClr val="445469"/>
                </a:solidFill>
                <a:latin typeface="Lato"/>
                <a:ea typeface="Lato"/>
                <a:cs typeface="Lato"/>
                <a:sym typeface="Lato"/>
              </a:rPr>
              <a:t>Ustal harmonogram </a:t>
            </a:r>
            <a:br>
              <a:rPr lang="pl-PL" b="1" dirty="0">
                <a:solidFill>
                  <a:srgbClr val="445469"/>
                </a:solidFill>
                <a:latin typeface="Lato"/>
                <a:ea typeface="Lato"/>
                <a:cs typeface="Lato"/>
                <a:sym typeface="Lato"/>
              </a:rPr>
            </a:br>
            <a:r>
              <a:rPr lang="pl-PL" b="1" dirty="0">
                <a:solidFill>
                  <a:srgbClr val="445469"/>
                </a:solidFill>
                <a:latin typeface="Lato"/>
                <a:ea typeface="Lato"/>
                <a:cs typeface="Lato"/>
                <a:sym typeface="Lato"/>
              </a:rPr>
              <a:t>i przestrzegaj go</a:t>
            </a:r>
            <a:endParaRPr dirty="0"/>
          </a:p>
        </p:txBody>
      </p:sp>
      <p:sp>
        <p:nvSpPr>
          <p:cNvPr id="274" name="Google Shape;274;p10"/>
          <p:cNvSpPr/>
          <p:nvPr/>
        </p:nvSpPr>
        <p:spPr>
          <a:xfrm>
            <a:off x="328939" y="2459510"/>
            <a:ext cx="2023940" cy="954067"/>
          </a:xfrm>
          <a:prstGeom prst="rect">
            <a:avLst/>
          </a:prstGeom>
          <a:noFill/>
          <a:ln>
            <a:noFill/>
          </a:ln>
        </p:spPr>
        <p:txBody>
          <a:bodyPr spcFirstLastPara="1" wrap="square" lIns="91425" tIns="45700" rIns="91425" bIns="45700" anchor="t" anchorCtr="0">
            <a:spAutoFit/>
          </a:bodyPr>
          <a:lstStyle/>
          <a:p>
            <a:pPr lvl="0"/>
            <a:r>
              <a:rPr lang="pl-PL" b="1" dirty="0">
                <a:solidFill>
                  <a:srgbClr val="445469"/>
                </a:solidFill>
                <a:latin typeface="Lato"/>
                <a:ea typeface="Lato"/>
                <a:cs typeface="Lato"/>
                <a:sym typeface="Lato"/>
              </a:rPr>
              <a:t>Pokaż swój status online/offline w narzędziach komunikacji</a:t>
            </a:r>
            <a:endParaRPr dirty="0"/>
          </a:p>
        </p:txBody>
      </p:sp>
      <p:sp>
        <p:nvSpPr>
          <p:cNvPr id="275" name="Google Shape;275;p10"/>
          <p:cNvSpPr/>
          <p:nvPr/>
        </p:nvSpPr>
        <p:spPr>
          <a:xfrm>
            <a:off x="274690" y="3917583"/>
            <a:ext cx="1550911" cy="738623"/>
          </a:xfrm>
          <a:prstGeom prst="rect">
            <a:avLst/>
          </a:prstGeom>
          <a:noFill/>
          <a:ln>
            <a:noFill/>
          </a:ln>
        </p:spPr>
        <p:txBody>
          <a:bodyPr spcFirstLastPara="1" wrap="square" lIns="91425" tIns="45700" rIns="91425" bIns="45700" anchor="t" anchorCtr="0">
            <a:spAutoFit/>
          </a:bodyPr>
          <a:lstStyle/>
          <a:p>
            <a:pPr lvl="0"/>
            <a:r>
              <a:rPr lang="pl-PL" b="1" dirty="0">
                <a:solidFill>
                  <a:schemeClr val="bg2">
                    <a:lumMod val="75000"/>
                  </a:schemeClr>
                </a:solidFill>
              </a:rPr>
              <a:t>Przygotuj się tak, jak byś szedł do biura</a:t>
            </a:r>
            <a:endParaRPr b="1" dirty="0">
              <a:solidFill>
                <a:schemeClr val="bg2">
                  <a:lumMod val="75000"/>
                </a:schemeClr>
              </a:solidFill>
            </a:endParaRPr>
          </a:p>
        </p:txBody>
      </p:sp>
      <p:sp>
        <p:nvSpPr>
          <p:cNvPr id="276" name="Google Shape;276;p10"/>
          <p:cNvSpPr/>
          <p:nvPr/>
        </p:nvSpPr>
        <p:spPr>
          <a:xfrm>
            <a:off x="360094" y="5287438"/>
            <a:ext cx="2561370" cy="738623"/>
          </a:xfrm>
          <a:prstGeom prst="rect">
            <a:avLst/>
          </a:prstGeom>
          <a:noFill/>
          <a:ln>
            <a:noFill/>
          </a:ln>
        </p:spPr>
        <p:txBody>
          <a:bodyPr spcFirstLastPara="1" wrap="square" lIns="91425" tIns="45700" rIns="91425" bIns="45700" anchor="t" anchorCtr="0">
            <a:spAutoFit/>
          </a:bodyPr>
          <a:lstStyle/>
          <a:p>
            <a:pPr lvl="0"/>
            <a:r>
              <a:rPr lang="pl-PL" b="1" dirty="0">
                <a:solidFill>
                  <a:srgbClr val="445469"/>
                </a:solidFill>
                <a:latin typeface="Lato"/>
                <a:ea typeface="Lato"/>
                <a:cs typeface="Lato"/>
                <a:sym typeface="Lato"/>
              </a:rPr>
              <a:t>Pracuj w ładnym miejscu w domu i stwórz przestrzeń biurową</a:t>
            </a:r>
          </a:p>
        </p:txBody>
      </p:sp>
      <p:sp>
        <p:nvSpPr>
          <p:cNvPr id="37" name="Google Shape;92;p5"/>
          <p:cNvSpPr txBox="1"/>
          <p:nvPr/>
        </p:nvSpPr>
        <p:spPr>
          <a:xfrm>
            <a:off x="1825601" y="398666"/>
            <a:ext cx="11248001" cy="320601"/>
          </a:xfrm>
          <a:prstGeom prst="rect">
            <a:avLst/>
          </a:prstGeom>
          <a:noFill/>
          <a:ln>
            <a:noFill/>
          </a:ln>
        </p:spPr>
        <p:txBody>
          <a:bodyPr spcFirstLastPara="1" wrap="square" lIns="0" tIns="12700" rIns="0" bIns="0" anchor="t" anchorCtr="0">
            <a:spAutoFit/>
          </a:bodyPr>
          <a:lstStyle/>
          <a:p>
            <a:pPr marL="12700" lvl="0"/>
            <a:r>
              <a:rPr lang="pl-PL" sz="2000" b="1" dirty="0">
                <a:solidFill>
                  <a:schemeClr val="dk1"/>
                </a:solidFill>
                <a:latin typeface="Calibri"/>
                <a:ea typeface="Calibri"/>
                <a:cs typeface="Calibri"/>
                <a:sym typeface="Calibri"/>
              </a:rPr>
              <a:t>Część </a:t>
            </a:r>
            <a:r>
              <a:rPr lang="en-US" sz="2000" b="1" i="0" dirty="0">
                <a:solidFill>
                  <a:schemeClr val="dk1"/>
                </a:solidFill>
                <a:latin typeface="Calibri"/>
                <a:ea typeface="Calibri"/>
                <a:cs typeface="Calibri"/>
                <a:sym typeface="Calibri"/>
              </a:rPr>
              <a:t>1: </a:t>
            </a:r>
            <a:r>
              <a:rPr lang="pl-PL" sz="2000" b="1" dirty="0">
                <a:solidFill>
                  <a:schemeClr val="dk1"/>
                </a:solidFill>
                <a:latin typeface="Calibri"/>
                <a:ea typeface="Calibri"/>
                <a:cs typeface="Calibri"/>
                <a:sym typeface="Calibri"/>
              </a:rPr>
              <a:t>Równowaga między pracą a życiem prywatnym w warunkach telepracy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721</Words>
  <Application>Microsoft Office PowerPoint</Application>
  <PresentationFormat>Panorámica</PresentationFormat>
  <Paragraphs>103</Paragraphs>
  <Slides>11</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Montserrat Light</vt:lpstr>
      <vt:lpstr>Oxygen</vt:lpstr>
      <vt:lpstr>Source Sans Pro</vt:lpstr>
      <vt:lpstr>Calibri</vt:lpstr>
      <vt:lpstr>Lato Light</vt:lpstr>
      <vt:lpstr>Lato Black</vt:lpstr>
      <vt:lpstr>Lato</vt:lpstr>
      <vt:lpstr>Tahoma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Monia</dc:creator>
  <cp:lastModifiedBy>Javier Serón Molina</cp:lastModifiedBy>
  <cp:revision>13</cp:revision>
  <dcterms:created xsi:type="dcterms:W3CDTF">2021-06-29T11:11:56Z</dcterms:created>
  <dcterms:modified xsi:type="dcterms:W3CDTF">2023-02-06T15:56:44Z</dcterms:modified>
</cp:coreProperties>
</file>