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1"/>
  </p:notesMasterIdLst>
  <p:handoutMasterIdLst>
    <p:handoutMasterId r:id="rId22"/>
  </p:handoutMasterIdLst>
  <p:sldIdLst>
    <p:sldId id="256" r:id="rId2"/>
    <p:sldId id="268" r:id="rId3"/>
    <p:sldId id="269" r:id="rId4"/>
    <p:sldId id="274" r:id="rId5"/>
    <p:sldId id="276" r:id="rId6"/>
    <p:sldId id="278" r:id="rId7"/>
    <p:sldId id="277" r:id="rId8"/>
    <p:sldId id="279" r:id="rId9"/>
    <p:sldId id="281" r:id="rId10"/>
    <p:sldId id="282" r:id="rId11"/>
    <p:sldId id="283" r:id="rId12"/>
    <p:sldId id="284" r:id="rId13"/>
    <p:sldId id="285" r:id="rId14"/>
    <p:sldId id="286" r:id="rId15"/>
    <p:sldId id="288" r:id="rId16"/>
    <p:sldId id="302" r:id="rId17"/>
    <p:sldId id="303" r:id="rId18"/>
    <p:sldId id="294" r:id="rId19"/>
    <p:sldId id="264" r:id="rId20"/>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A373"/>
    <a:srgbClr val="91F7D7"/>
    <a:srgbClr val="1EEEAE"/>
    <a:srgbClr val="07614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snapToGrid="0">
      <p:cViewPr varScale="1">
        <p:scale>
          <a:sx n="113" d="100"/>
          <a:sy n="113" d="100"/>
        </p:scale>
        <p:origin x="474" y="114"/>
      </p:cViewPr>
      <p:guideLst/>
    </p:cSldViewPr>
  </p:slideViewPr>
  <p:notesTextViewPr>
    <p:cViewPr>
      <p:scale>
        <a:sx n="1" d="1"/>
        <a:sy n="1" d="1"/>
      </p:scale>
      <p:origin x="0" y="0"/>
    </p:cViewPr>
  </p:notesTextViewPr>
  <p:notesViewPr>
    <p:cSldViewPr snapToGrid="0">
      <p:cViewPr varScale="1">
        <p:scale>
          <a:sx n="52" d="100"/>
          <a:sy n="52" d="100"/>
        </p:scale>
        <p:origin x="286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0B681D2-1C60-4C5E-933F-D4E935ABF294}" type="doc">
      <dgm:prSet loTypeId="urn:microsoft.com/office/officeart/2005/8/layout/cycle8" loCatId="cycle" qsTypeId="urn:microsoft.com/office/officeart/2005/8/quickstyle/simple1" qsCatId="simple" csTypeId="urn:microsoft.com/office/officeart/2005/8/colors/accent1_2" csCatId="accent1" phldr="1"/>
      <dgm:spPr/>
    </dgm:pt>
    <dgm:pt modelId="{0AA38D39-45D5-474E-82F9-C587C09A677F}">
      <dgm:prSet phldrT="[Texto]"/>
      <dgm:spPr>
        <a:solidFill>
          <a:srgbClr val="91F7D7"/>
        </a:solidFill>
      </dgm:spPr>
      <dgm:t>
        <a:bodyPr/>
        <a:lstStyle/>
        <a:p>
          <a:r>
            <a:rPr lang="es-ES" b="1" dirty="0" err="1">
              <a:solidFill>
                <a:schemeClr val="tx1"/>
              </a:solidFill>
            </a:rPr>
            <a:t>Website</a:t>
          </a:r>
          <a:endParaRPr lang="es-ES" b="1" dirty="0">
            <a:solidFill>
              <a:schemeClr val="tx1"/>
            </a:solidFill>
          </a:endParaRPr>
        </a:p>
      </dgm:t>
    </dgm:pt>
    <dgm:pt modelId="{F856F17D-A13D-467B-8DB7-6F48AD36BDEA}" type="parTrans" cxnId="{E31C22C4-C98E-4E9D-9846-2FFC96C3685F}">
      <dgm:prSet/>
      <dgm:spPr/>
      <dgm:t>
        <a:bodyPr/>
        <a:lstStyle/>
        <a:p>
          <a:endParaRPr lang="es-ES"/>
        </a:p>
      </dgm:t>
    </dgm:pt>
    <dgm:pt modelId="{49896D60-60E5-44E3-8206-422F9AAF63EF}" type="sibTrans" cxnId="{E31C22C4-C98E-4E9D-9846-2FFC96C3685F}">
      <dgm:prSet/>
      <dgm:spPr/>
      <dgm:t>
        <a:bodyPr/>
        <a:lstStyle/>
        <a:p>
          <a:endParaRPr lang="es-ES"/>
        </a:p>
      </dgm:t>
    </dgm:pt>
    <dgm:pt modelId="{C03CC71F-40E0-4CAD-B0F0-CF09A247AD20}">
      <dgm:prSet phldrT="[Texto]" custT="1"/>
      <dgm:spPr>
        <a:solidFill>
          <a:srgbClr val="076145"/>
        </a:solidFill>
      </dgm:spPr>
      <dgm:t>
        <a:bodyPr/>
        <a:lstStyle/>
        <a:p>
          <a:r>
            <a:rPr lang="es-ES" sz="2000" b="1" dirty="0"/>
            <a:t>Business </a:t>
          </a:r>
          <a:r>
            <a:rPr lang="es-ES" sz="2000" b="1" dirty="0" err="1"/>
            <a:t>Organisation</a:t>
          </a:r>
          <a:r>
            <a:rPr lang="es-ES" sz="2000" b="1" dirty="0"/>
            <a:t> </a:t>
          </a:r>
        </a:p>
      </dgm:t>
    </dgm:pt>
    <dgm:pt modelId="{331FDBC3-EB76-444C-8FE0-9032656CBB3E}" type="parTrans" cxnId="{99ACAB0E-272B-4F89-80D7-110B17084239}">
      <dgm:prSet/>
      <dgm:spPr/>
      <dgm:t>
        <a:bodyPr/>
        <a:lstStyle/>
        <a:p>
          <a:endParaRPr lang="es-ES"/>
        </a:p>
      </dgm:t>
    </dgm:pt>
    <dgm:pt modelId="{F033E54B-BD05-450F-B1A4-09899A072F93}" type="sibTrans" cxnId="{99ACAB0E-272B-4F89-80D7-110B17084239}">
      <dgm:prSet/>
      <dgm:spPr/>
      <dgm:t>
        <a:bodyPr/>
        <a:lstStyle/>
        <a:p>
          <a:endParaRPr lang="es-ES"/>
        </a:p>
      </dgm:t>
    </dgm:pt>
    <dgm:pt modelId="{D8EFFD35-B6E4-4BB5-8B11-C478D5623C1E}">
      <dgm:prSet phldrT="[Texto]" custT="1"/>
      <dgm:spPr>
        <a:solidFill>
          <a:srgbClr val="1EEEAE"/>
        </a:solidFill>
      </dgm:spPr>
      <dgm:t>
        <a:bodyPr/>
        <a:lstStyle/>
        <a:p>
          <a:r>
            <a:rPr lang="es-ES" sz="2000" b="1" dirty="0" err="1">
              <a:solidFill>
                <a:schemeClr val="tx1"/>
              </a:solidFill>
            </a:rPr>
            <a:t>Supplier</a:t>
          </a:r>
          <a:endParaRPr lang="es-ES" sz="2000" b="1" dirty="0">
            <a:solidFill>
              <a:schemeClr val="tx1"/>
            </a:solidFill>
          </a:endParaRPr>
        </a:p>
      </dgm:t>
    </dgm:pt>
    <dgm:pt modelId="{9EAB77BB-D168-4F92-9A41-42AFCC4414F7}" type="parTrans" cxnId="{B8BA21E5-ED06-4F40-B006-D12AD4E9F6E7}">
      <dgm:prSet/>
      <dgm:spPr/>
      <dgm:t>
        <a:bodyPr/>
        <a:lstStyle/>
        <a:p>
          <a:endParaRPr lang="es-ES"/>
        </a:p>
      </dgm:t>
    </dgm:pt>
    <dgm:pt modelId="{149ABE8E-10B1-4415-8992-BC7EA89352A6}" type="sibTrans" cxnId="{B8BA21E5-ED06-4F40-B006-D12AD4E9F6E7}">
      <dgm:prSet/>
      <dgm:spPr/>
      <dgm:t>
        <a:bodyPr/>
        <a:lstStyle/>
        <a:p>
          <a:endParaRPr lang="es-ES"/>
        </a:p>
      </dgm:t>
    </dgm:pt>
    <dgm:pt modelId="{50FE7FC8-B2FB-4C2A-96D2-F055D8EEAE4C}" type="pres">
      <dgm:prSet presAssocID="{F0B681D2-1C60-4C5E-933F-D4E935ABF294}" presName="compositeShape" presStyleCnt="0">
        <dgm:presLayoutVars>
          <dgm:chMax val="7"/>
          <dgm:dir/>
          <dgm:resizeHandles val="exact"/>
        </dgm:presLayoutVars>
      </dgm:prSet>
      <dgm:spPr/>
    </dgm:pt>
    <dgm:pt modelId="{1A8B9D37-71C6-46E8-9516-FD55008A5C97}" type="pres">
      <dgm:prSet presAssocID="{F0B681D2-1C60-4C5E-933F-D4E935ABF294}" presName="wedge1" presStyleLbl="node1" presStyleIdx="0" presStyleCnt="3"/>
      <dgm:spPr/>
    </dgm:pt>
    <dgm:pt modelId="{CA0F2115-BFBC-4B4A-BEED-12FE654122C4}" type="pres">
      <dgm:prSet presAssocID="{F0B681D2-1C60-4C5E-933F-D4E935ABF294}" presName="dummy1a" presStyleCnt="0"/>
      <dgm:spPr/>
    </dgm:pt>
    <dgm:pt modelId="{51705041-341F-43E1-9C9A-5308446D1153}" type="pres">
      <dgm:prSet presAssocID="{F0B681D2-1C60-4C5E-933F-D4E935ABF294}" presName="dummy1b" presStyleCnt="0"/>
      <dgm:spPr/>
    </dgm:pt>
    <dgm:pt modelId="{60128A77-B645-4B38-A7AE-C64A9BB1EB87}" type="pres">
      <dgm:prSet presAssocID="{F0B681D2-1C60-4C5E-933F-D4E935ABF294}" presName="wedge1Tx" presStyleLbl="node1" presStyleIdx="0" presStyleCnt="3">
        <dgm:presLayoutVars>
          <dgm:chMax val="0"/>
          <dgm:chPref val="0"/>
          <dgm:bulletEnabled val="1"/>
        </dgm:presLayoutVars>
      </dgm:prSet>
      <dgm:spPr/>
    </dgm:pt>
    <dgm:pt modelId="{A1BA322E-D800-4AC1-BBA9-D94CDC33569B}" type="pres">
      <dgm:prSet presAssocID="{F0B681D2-1C60-4C5E-933F-D4E935ABF294}" presName="wedge2" presStyleLbl="node1" presStyleIdx="1" presStyleCnt="3"/>
      <dgm:spPr/>
    </dgm:pt>
    <dgm:pt modelId="{4D1B4790-D3B0-4B25-B784-B6ABC3E1FEEF}" type="pres">
      <dgm:prSet presAssocID="{F0B681D2-1C60-4C5E-933F-D4E935ABF294}" presName="dummy2a" presStyleCnt="0"/>
      <dgm:spPr/>
    </dgm:pt>
    <dgm:pt modelId="{195204FE-2781-4E4B-B9F4-4F9578915B7C}" type="pres">
      <dgm:prSet presAssocID="{F0B681D2-1C60-4C5E-933F-D4E935ABF294}" presName="dummy2b" presStyleCnt="0"/>
      <dgm:spPr/>
    </dgm:pt>
    <dgm:pt modelId="{D39826DD-A6F9-488D-ACBE-1B2FC33F452C}" type="pres">
      <dgm:prSet presAssocID="{F0B681D2-1C60-4C5E-933F-D4E935ABF294}" presName="wedge2Tx" presStyleLbl="node1" presStyleIdx="1" presStyleCnt="3">
        <dgm:presLayoutVars>
          <dgm:chMax val="0"/>
          <dgm:chPref val="0"/>
          <dgm:bulletEnabled val="1"/>
        </dgm:presLayoutVars>
      </dgm:prSet>
      <dgm:spPr/>
    </dgm:pt>
    <dgm:pt modelId="{2A36F690-E055-4D05-B28B-ACC6178DA003}" type="pres">
      <dgm:prSet presAssocID="{F0B681D2-1C60-4C5E-933F-D4E935ABF294}" presName="wedge3" presStyleLbl="node1" presStyleIdx="2" presStyleCnt="3"/>
      <dgm:spPr/>
    </dgm:pt>
    <dgm:pt modelId="{ACA82088-3034-46EC-8E0E-E5A4D1F63464}" type="pres">
      <dgm:prSet presAssocID="{F0B681D2-1C60-4C5E-933F-D4E935ABF294}" presName="dummy3a" presStyleCnt="0"/>
      <dgm:spPr/>
    </dgm:pt>
    <dgm:pt modelId="{9B2B4DA8-50F0-434B-80EE-A714B30C84D2}" type="pres">
      <dgm:prSet presAssocID="{F0B681D2-1C60-4C5E-933F-D4E935ABF294}" presName="dummy3b" presStyleCnt="0"/>
      <dgm:spPr/>
    </dgm:pt>
    <dgm:pt modelId="{D975AC98-1B69-4DFA-9F59-F21FB2996102}" type="pres">
      <dgm:prSet presAssocID="{F0B681D2-1C60-4C5E-933F-D4E935ABF294}" presName="wedge3Tx" presStyleLbl="node1" presStyleIdx="2" presStyleCnt="3">
        <dgm:presLayoutVars>
          <dgm:chMax val="0"/>
          <dgm:chPref val="0"/>
          <dgm:bulletEnabled val="1"/>
        </dgm:presLayoutVars>
      </dgm:prSet>
      <dgm:spPr/>
    </dgm:pt>
    <dgm:pt modelId="{72805E54-7012-4FB7-B845-25E3CA8EA6C9}" type="pres">
      <dgm:prSet presAssocID="{49896D60-60E5-44E3-8206-422F9AAF63EF}" presName="arrowWedge1" presStyleLbl="fgSibTrans2D1" presStyleIdx="0" presStyleCnt="3"/>
      <dgm:spPr/>
    </dgm:pt>
    <dgm:pt modelId="{A2CA5873-2D33-45CF-9F04-97BB7F2AB7CE}" type="pres">
      <dgm:prSet presAssocID="{F033E54B-BD05-450F-B1A4-09899A072F93}" presName="arrowWedge2" presStyleLbl="fgSibTrans2D1" presStyleIdx="1" presStyleCnt="3"/>
      <dgm:spPr/>
    </dgm:pt>
    <dgm:pt modelId="{6397F411-7A28-46C8-94D3-CB17667236FE}" type="pres">
      <dgm:prSet presAssocID="{149ABE8E-10B1-4415-8992-BC7EA89352A6}" presName="arrowWedge3" presStyleLbl="fgSibTrans2D1" presStyleIdx="2" presStyleCnt="3"/>
      <dgm:spPr/>
    </dgm:pt>
  </dgm:ptLst>
  <dgm:cxnLst>
    <dgm:cxn modelId="{99ACAB0E-272B-4F89-80D7-110B17084239}" srcId="{F0B681D2-1C60-4C5E-933F-D4E935ABF294}" destId="{C03CC71F-40E0-4CAD-B0F0-CF09A247AD20}" srcOrd="1" destOrd="0" parTransId="{331FDBC3-EB76-444C-8FE0-9032656CBB3E}" sibTransId="{F033E54B-BD05-450F-B1A4-09899A072F93}"/>
    <dgm:cxn modelId="{F2745D2E-E640-4B70-99B8-643E3E155214}" type="presOf" srcId="{D8EFFD35-B6E4-4BB5-8B11-C478D5623C1E}" destId="{2A36F690-E055-4D05-B28B-ACC6178DA003}" srcOrd="0" destOrd="0" presId="urn:microsoft.com/office/officeart/2005/8/layout/cycle8"/>
    <dgm:cxn modelId="{3634A861-2B5C-44F7-9150-70539CCE5CEE}" type="presOf" srcId="{C03CC71F-40E0-4CAD-B0F0-CF09A247AD20}" destId="{A1BA322E-D800-4AC1-BBA9-D94CDC33569B}" srcOrd="0" destOrd="0" presId="urn:microsoft.com/office/officeart/2005/8/layout/cycle8"/>
    <dgm:cxn modelId="{F834C245-2ABD-4E9C-B1BB-74D01C2D5EF5}" type="presOf" srcId="{C03CC71F-40E0-4CAD-B0F0-CF09A247AD20}" destId="{D39826DD-A6F9-488D-ACBE-1B2FC33F452C}" srcOrd="1" destOrd="0" presId="urn:microsoft.com/office/officeart/2005/8/layout/cycle8"/>
    <dgm:cxn modelId="{1B87D445-DCD6-435C-9477-7F2135485153}" type="presOf" srcId="{D8EFFD35-B6E4-4BB5-8B11-C478D5623C1E}" destId="{D975AC98-1B69-4DFA-9F59-F21FB2996102}" srcOrd="1" destOrd="0" presId="urn:microsoft.com/office/officeart/2005/8/layout/cycle8"/>
    <dgm:cxn modelId="{C28D8D47-CA05-4EBF-A409-A19F0389C511}" type="presOf" srcId="{F0B681D2-1C60-4C5E-933F-D4E935ABF294}" destId="{50FE7FC8-B2FB-4C2A-96D2-F055D8EEAE4C}" srcOrd="0" destOrd="0" presId="urn:microsoft.com/office/officeart/2005/8/layout/cycle8"/>
    <dgm:cxn modelId="{A992A671-0723-4915-90E8-2BD6EDCAE054}" type="presOf" srcId="{0AA38D39-45D5-474E-82F9-C587C09A677F}" destId="{1A8B9D37-71C6-46E8-9516-FD55008A5C97}" srcOrd="0" destOrd="0" presId="urn:microsoft.com/office/officeart/2005/8/layout/cycle8"/>
    <dgm:cxn modelId="{4A4D9C9F-B128-48CE-B7B6-E53738559F3C}" type="presOf" srcId="{0AA38D39-45D5-474E-82F9-C587C09A677F}" destId="{60128A77-B645-4B38-A7AE-C64A9BB1EB87}" srcOrd="1" destOrd="0" presId="urn:microsoft.com/office/officeart/2005/8/layout/cycle8"/>
    <dgm:cxn modelId="{E31C22C4-C98E-4E9D-9846-2FFC96C3685F}" srcId="{F0B681D2-1C60-4C5E-933F-D4E935ABF294}" destId="{0AA38D39-45D5-474E-82F9-C587C09A677F}" srcOrd="0" destOrd="0" parTransId="{F856F17D-A13D-467B-8DB7-6F48AD36BDEA}" sibTransId="{49896D60-60E5-44E3-8206-422F9AAF63EF}"/>
    <dgm:cxn modelId="{B8BA21E5-ED06-4F40-B006-D12AD4E9F6E7}" srcId="{F0B681D2-1C60-4C5E-933F-D4E935ABF294}" destId="{D8EFFD35-B6E4-4BB5-8B11-C478D5623C1E}" srcOrd="2" destOrd="0" parTransId="{9EAB77BB-D168-4F92-9A41-42AFCC4414F7}" sibTransId="{149ABE8E-10B1-4415-8992-BC7EA89352A6}"/>
    <dgm:cxn modelId="{292BDB17-5F37-4F3B-9B2B-FCE0AB5B39A1}" type="presParOf" srcId="{50FE7FC8-B2FB-4C2A-96D2-F055D8EEAE4C}" destId="{1A8B9D37-71C6-46E8-9516-FD55008A5C97}" srcOrd="0" destOrd="0" presId="urn:microsoft.com/office/officeart/2005/8/layout/cycle8"/>
    <dgm:cxn modelId="{B172CAC8-1B18-4C91-9484-B5666C800983}" type="presParOf" srcId="{50FE7FC8-B2FB-4C2A-96D2-F055D8EEAE4C}" destId="{CA0F2115-BFBC-4B4A-BEED-12FE654122C4}" srcOrd="1" destOrd="0" presId="urn:microsoft.com/office/officeart/2005/8/layout/cycle8"/>
    <dgm:cxn modelId="{8F253099-DB02-4931-B445-66A99D9EF5BC}" type="presParOf" srcId="{50FE7FC8-B2FB-4C2A-96D2-F055D8EEAE4C}" destId="{51705041-341F-43E1-9C9A-5308446D1153}" srcOrd="2" destOrd="0" presId="urn:microsoft.com/office/officeart/2005/8/layout/cycle8"/>
    <dgm:cxn modelId="{4926C7A9-23C3-44D3-B455-857F1E85526A}" type="presParOf" srcId="{50FE7FC8-B2FB-4C2A-96D2-F055D8EEAE4C}" destId="{60128A77-B645-4B38-A7AE-C64A9BB1EB87}" srcOrd="3" destOrd="0" presId="urn:microsoft.com/office/officeart/2005/8/layout/cycle8"/>
    <dgm:cxn modelId="{98B682B4-903F-48B5-9BF8-CB8B79B8BADD}" type="presParOf" srcId="{50FE7FC8-B2FB-4C2A-96D2-F055D8EEAE4C}" destId="{A1BA322E-D800-4AC1-BBA9-D94CDC33569B}" srcOrd="4" destOrd="0" presId="urn:microsoft.com/office/officeart/2005/8/layout/cycle8"/>
    <dgm:cxn modelId="{7A59FAB0-53C0-41B2-87C5-2FE193C7403A}" type="presParOf" srcId="{50FE7FC8-B2FB-4C2A-96D2-F055D8EEAE4C}" destId="{4D1B4790-D3B0-4B25-B784-B6ABC3E1FEEF}" srcOrd="5" destOrd="0" presId="urn:microsoft.com/office/officeart/2005/8/layout/cycle8"/>
    <dgm:cxn modelId="{D57CEA3B-9941-46FC-A0FA-159F2E64D5C9}" type="presParOf" srcId="{50FE7FC8-B2FB-4C2A-96D2-F055D8EEAE4C}" destId="{195204FE-2781-4E4B-B9F4-4F9578915B7C}" srcOrd="6" destOrd="0" presId="urn:microsoft.com/office/officeart/2005/8/layout/cycle8"/>
    <dgm:cxn modelId="{F24CF91E-E7A7-404F-9EEC-8A9FCC3DB86F}" type="presParOf" srcId="{50FE7FC8-B2FB-4C2A-96D2-F055D8EEAE4C}" destId="{D39826DD-A6F9-488D-ACBE-1B2FC33F452C}" srcOrd="7" destOrd="0" presId="urn:microsoft.com/office/officeart/2005/8/layout/cycle8"/>
    <dgm:cxn modelId="{44C879FC-2EF8-4AFC-8FD2-BBA5CAA26FEC}" type="presParOf" srcId="{50FE7FC8-B2FB-4C2A-96D2-F055D8EEAE4C}" destId="{2A36F690-E055-4D05-B28B-ACC6178DA003}" srcOrd="8" destOrd="0" presId="urn:microsoft.com/office/officeart/2005/8/layout/cycle8"/>
    <dgm:cxn modelId="{B8D66CA4-A2B8-4566-8EFF-25EF409E6BCC}" type="presParOf" srcId="{50FE7FC8-B2FB-4C2A-96D2-F055D8EEAE4C}" destId="{ACA82088-3034-46EC-8E0E-E5A4D1F63464}" srcOrd="9" destOrd="0" presId="urn:microsoft.com/office/officeart/2005/8/layout/cycle8"/>
    <dgm:cxn modelId="{AF3869EA-D311-483B-8B33-16C6A4E7EC52}" type="presParOf" srcId="{50FE7FC8-B2FB-4C2A-96D2-F055D8EEAE4C}" destId="{9B2B4DA8-50F0-434B-80EE-A714B30C84D2}" srcOrd="10" destOrd="0" presId="urn:microsoft.com/office/officeart/2005/8/layout/cycle8"/>
    <dgm:cxn modelId="{AA82455A-3307-443D-B689-B3A0FECF7340}" type="presParOf" srcId="{50FE7FC8-B2FB-4C2A-96D2-F055D8EEAE4C}" destId="{D975AC98-1B69-4DFA-9F59-F21FB2996102}" srcOrd="11" destOrd="0" presId="urn:microsoft.com/office/officeart/2005/8/layout/cycle8"/>
    <dgm:cxn modelId="{9F2AE1C5-999C-4D09-B477-85B716841364}" type="presParOf" srcId="{50FE7FC8-B2FB-4C2A-96D2-F055D8EEAE4C}" destId="{72805E54-7012-4FB7-B845-25E3CA8EA6C9}" srcOrd="12" destOrd="0" presId="urn:microsoft.com/office/officeart/2005/8/layout/cycle8"/>
    <dgm:cxn modelId="{BD7D35CC-BD9D-4B59-86ED-4654F481A870}" type="presParOf" srcId="{50FE7FC8-B2FB-4C2A-96D2-F055D8EEAE4C}" destId="{A2CA5873-2D33-45CF-9F04-97BB7F2AB7CE}" srcOrd="13" destOrd="0" presId="urn:microsoft.com/office/officeart/2005/8/layout/cycle8"/>
    <dgm:cxn modelId="{1C76D33E-BBBB-4A48-8468-A4F5B40B554F}" type="presParOf" srcId="{50FE7FC8-B2FB-4C2A-96D2-F055D8EEAE4C}" destId="{6397F411-7A28-46C8-94D3-CB17667236FE}" srcOrd="1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8B9D37-71C6-46E8-9516-FD55008A5C97}">
      <dsp:nvSpPr>
        <dsp:cNvPr id="0" name=""/>
        <dsp:cNvSpPr/>
      </dsp:nvSpPr>
      <dsp:spPr>
        <a:xfrm>
          <a:off x="749360" y="209485"/>
          <a:ext cx="2707198" cy="2707198"/>
        </a:xfrm>
        <a:prstGeom prst="pie">
          <a:avLst>
            <a:gd name="adj1" fmla="val 16200000"/>
            <a:gd name="adj2" fmla="val 1800000"/>
          </a:avLst>
        </a:prstGeom>
        <a:solidFill>
          <a:srgbClr val="91F7D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s-ES" sz="2100" b="1" kern="1200" dirty="0" err="1">
              <a:solidFill>
                <a:schemeClr val="tx1"/>
              </a:solidFill>
            </a:rPr>
            <a:t>Website</a:t>
          </a:r>
          <a:endParaRPr lang="es-ES" sz="2100" b="1" kern="1200" dirty="0">
            <a:solidFill>
              <a:schemeClr val="tx1"/>
            </a:solidFill>
          </a:endParaRPr>
        </a:p>
      </dsp:txBody>
      <dsp:txXfrm>
        <a:off x="2176118" y="783153"/>
        <a:ext cx="966856" cy="805713"/>
      </dsp:txXfrm>
    </dsp:sp>
    <dsp:sp modelId="{A1BA322E-D800-4AC1-BBA9-D94CDC33569B}">
      <dsp:nvSpPr>
        <dsp:cNvPr id="0" name=""/>
        <dsp:cNvSpPr/>
      </dsp:nvSpPr>
      <dsp:spPr>
        <a:xfrm>
          <a:off x="693604" y="306171"/>
          <a:ext cx="2707198" cy="2707198"/>
        </a:xfrm>
        <a:prstGeom prst="pie">
          <a:avLst>
            <a:gd name="adj1" fmla="val 1800000"/>
            <a:gd name="adj2" fmla="val 9000000"/>
          </a:avLst>
        </a:prstGeom>
        <a:solidFill>
          <a:srgbClr val="07614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s-ES" sz="2000" b="1" kern="1200" dirty="0"/>
            <a:t>Business </a:t>
          </a:r>
          <a:r>
            <a:rPr lang="es-ES" sz="2000" b="1" kern="1200" dirty="0" err="1"/>
            <a:t>Organisation</a:t>
          </a:r>
          <a:r>
            <a:rPr lang="es-ES" sz="2000" b="1" kern="1200" dirty="0"/>
            <a:t> </a:t>
          </a:r>
        </a:p>
      </dsp:txBody>
      <dsp:txXfrm>
        <a:off x="1338175" y="2062627"/>
        <a:ext cx="1450284" cy="709028"/>
      </dsp:txXfrm>
    </dsp:sp>
    <dsp:sp modelId="{2A36F690-E055-4D05-B28B-ACC6178DA003}">
      <dsp:nvSpPr>
        <dsp:cNvPr id="0" name=""/>
        <dsp:cNvSpPr/>
      </dsp:nvSpPr>
      <dsp:spPr>
        <a:xfrm>
          <a:off x="637849" y="209485"/>
          <a:ext cx="2707198" cy="2707198"/>
        </a:xfrm>
        <a:prstGeom prst="pie">
          <a:avLst>
            <a:gd name="adj1" fmla="val 9000000"/>
            <a:gd name="adj2" fmla="val 16200000"/>
          </a:avLst>
        </a:prstGeom>
        <a:solidFill>
          <a:srgbClr val="1EEEAE"/>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s-ES" sz="2000" b="1" kern="1200" dirty="0" err="1">
              <a:solidFill>
                <a:schemeClr val="tx1"/>
              </a:solidFill>
            </a:rPr>
            <a:t>Supplier</a:t>
          </a:r>
          <a:endParaRPr lang="es-ES" sz="2000" b="1" kern="1200" dirty="0">
            <a:solidFill>
              <a:schemeClr val="tx1"/>
            </a:solidFill>
          </a:endParaRPr>
        </a:p>
      </dsp:txBody>
      <dsp:txXfrm>
        <a:off x="951433" y="783153"/>
        <a:ext cx="966856" cy="805713"/>
      </dsp:txXfrm>
    </dsp:sp>
    <dsp:sp modelId="{72805E54-7012-4FB7-B845-25E3CA8EA6C9}">
      <dsp:nvSpPr>
        <dsp:cNvPr id="0" name=""/>
        <dsp:cNvSpPr/>
      </dsp:nvSpPr>
      <dsp:spPr>
        <a:xfrm>
          <a:off x="581995" y="41897"/>
          <a:ext cx="3042375" cy="3042375"/>
        </a:xfrm>
        <a:prstGeom prst="circularArrow">
          <a:avLst>
            <a:gd name="adj1" fmla="val 5085"/>
            <a:gd name="adj2" fmla="val 327528"/>
            <a:gd name="adj3" fmla="val 1472472"/>
            <a:gd name="adj4" fmla="val 1619943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2CA5873-2D33-45CF-9F04-97BB7F2AB7CE}">
      <dsp:nvSpPr>
        <dsp:cNvPr id="0" name=""/>
        <dsp:cNvSpPr/>
      </dsp:nvSpPr>
      <dsp:spPr>
        <a:xfrm>
          <a:off x="526016" y="138411"/>
          <a:ext cx="3042375" cy="3042375"/>
        </a:xfrm>
        <a:prstGeom prst="circularArrow">
          <a:avLst>
            <a:gd name="adj1" fmla="val 5085"/>
            <a:gd name="adj2" fmla="val 327528"/>
            <a:gd name="adj3" fmla="val 8671970"/>
            <a:gd name="adj4" fmla="val 180050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397F411-7A28-46C8-94D3-CB17667236FE}">
      <dsp:nvSpPr>
        <dsp:cNvPr id="0" name=""/>
        <dsp:cNvSpPr/>
      </dsp:nvSpPr>
      <dsp:spPr>
        <a:xfrm>
          <a:off x="470037" y="41897"/>
          <a:ext cx="3042375" cy="3042375"/>
        </a:xfrm>
        <a:prstGeom prst="circularArrow">
          <a:avLst>
            <a:gd name="adj1" fmla="val 5085"/>
            <a:gd name="adj2" fmla="val 327528"/>
            <a:gd name="adj3" fmla="val 15873039"/>
            <a:gd name="adj4" fmla="val 90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8BDEF21F-A6F0-41B8-AA0F-CC975C7895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880A2CBA-C9C0-4B3C-991A-F22DB63D15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F4FA70-0E02-437E-A78C-CE05301291EA}" type="datetimeFigureOut">
              <a:rPr lang="es-ES" smtClean="0"/>
              <a:t>06/02/2023</a:t>
            </a:fld>
            <a:endParaRPr lang="es-ES"/>
          </a:p>
        </p:txBody>
      </p:sp>
      <p:sp>
        <p:nvSpPr>
          <p:cNvPr id="4" name="Marcador de pie de página 3">
            <a:extLst>
              <a:ext uri="{FF2B5EF4-FFF2-40B4-BE49-F238E27FC236}">
                <a16:creationId xmlns:a16="http://schemas.microsoft.com/office/drawing/2014/main" id="{CD4826BE-ACD3-48FC-B5A1-D33628CAB8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4CD73359-D707-4EAE-AAB6-6DC9146A8A9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33C069-59B1-4A62-AB0D-C900094E721A}" type="slidenum">
              <a:rPr lang="es-ES" smtClean="0"/>
              <a:t>‹Nº›</a:t>
            </a:fld>
            <a:endParaRPr lang="es-ES"/>
          </a:p>
        </p:txBody>
      </p:sp>
    </p:spTree>
    <p:extLst>
      <p:ext uri="{BB962C8B-B14F-4D97-AF65-F5344CB8AC3E}">
        <p14:creationId xmlns:p14="http://schemas.microsoft.com/office/powerpoint/2010/main" val="842523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FF3FB-DEDF-4780-82C6-53DC23E6D14E}" type="datetimeFigureOut">
              <a:rPr lang="es-ES" smtClean="0"/>
              <a:t>06/02/2023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94B92E-D071-4B96-991C-97F62C0BDD53}" type="slidenum">
              <a:rPr lang="es-ES" smtClean="0"/>
              <a:t>‹Nº›</a:t>
            </a:fld>
            <a:endParaRPr lang="es-ES"/>
          </a:p>
        </p:txBody>
      </p:sp>
    </p:spTree>
    <p:extLst>
      <p:ext uri="{BB962C8B-B14F-4D97-AF65-F5344CB8AC3E}">
        <p14:creationId xmlns:p14="http://schemas.microsoft.com/office/powerpoint/2010/main" val="1844088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3194B92E-D071-4B96-991C-97F62C0BDD53}" type="slidenum">
              <a:rPr lang="es-ES" smtClean="0"/>
              <a:t>3</a:t>
            </a:fld>
            <a:endParaRPr lang="es-ES"/>
          </a:p>
        </p:txBody>
      </p:sp>
    </p:spTree>
    <p:extLst>
      <p:ext uri="{BB962C8B-B14F-4D97-AF65-F5344CB8AC3E}">
        <p14:creationId xmlns:p14="http://schemas.microsoft.com/office/powerpoint/2010/main" val="33215777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311345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265513762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4_General Slide_Left">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1540504"/>
      </p:ext>
    </p:extLst>
  </p:cSld>
  <p:clrMapOvr>
    <a:masterClrMapping/>
  </p:clrMapOvr>
  <p:transition advClick="0"/>
  <p:extLst>
    <p:ext uri="{DCECCB84-F9BA-43D5-87BE-67443E8EF086}">
      <p15:sldGuideLst xmlns:p15="http://schemas.microsoft.com/office/powerpoint/2012/main">
        <p15:guide id="1" pos="1912">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5"/>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6">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b="0" i="0" u="none" strike="noStrike" dirty="0">
                <a:solidFill>
                  <a:schemeClr val="bg1"/>
                </a:solidFill>
                <a:effectLst/>
                <a:latin typeface="YADLjI9qxTA 0"/>
              </a:rPr>
              <a:t>With the support of the Erasmus+ </a:t>
            </a:r>
            <a:r>
              <a:rPr lang="en-US" sz="1200" b="0" i="0" u="none" strike="noStrike" dirty="0" err="1">
                <a:solidFill>
                  <a:schemeClr val="bg1"/>
                </a:solidFill>
                <a:effectLst/>
                <a:latin typeface="YADLjI9qxTA 0"/>
              </a:rPr>
              <a:t>programme</a:t>
            </a:r>
            <a:r>
              <a:rPr lang="en-US" sz="12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solidFill>
                <a:schemeClr val="bg1"/>
              </a:solidFill>
              <a:effectLst/>
              <a:latin typeface="YADLjI9qxTA 0"/>
            </a:endParaRPr>
          </a:p>
        </p:txBody>
      </p:sp>
    </p:spTree>
    <p:extLst>
      <p:ext uri="{BB962C8B-B14F-4D97-AF65-F5344CB8AC3E}">
        <p14:creationId xmlns:p14="http://schemas.microsoft.com/office/powerpoint/2010/main" val="3851572312"/>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3"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seon.io/resources/which-online-payment-methods-have-the-highest-fraud-risk/" TargetMode="External"/><Relationship Id="rId2" Type="http://schemas.openxmlformats.org/officeDocument/2006/relationships/hyperlink" Target="https://www2.snb.ca/content/snb/en/sites/licensing/vendor/eft-faq.html#:~:text=Electronic%20funds%20transfer%20(EFT)is,%2C%20through%20computer%2Dbased%20systems" TargetMode="External"/><Relationship Id="rId1" Type="http://schemas.openxmlformats.org/officeDocument/2006/relationships/slideLayout" Target="../slideLayouts/slideLayout1.xml"/><Relationship Id="rId6" Type="http://schemas.openxmlformats.org/officeDocument/2006/relationships/hyperlink" Target="https://www.indeed.com/career-advice/career-development/consumer-to-business#:~:text=Examples%20of%20how%20consumer%20to,cut%20of%20the%20ad%20revenue" TargetMode="External"/><Relationship Id="rId5" Type="http://schemas.openxmlformats.org/officeDocument/2006/relationships/hyperlink" Target="https://www.inveon.com/data-driven-marketing-and-management-for-e-commerce-platforms" TargetMode="External"/><Relationship Id="rId4" Type="http://schemas.openxmlformats.org/officeDocument/2006/relationships/hyperlink" Target="https://www.investopedia.com/terms/b/btob.asp"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350C6F4-6589-4745-8D09-15078EE9ADB2}"/>
              </a:ext>
            </a:extLst>
          </p:cNvPr>
          <p:cNvSpPr txBox="1"/>
          <p:nvPr/>
        </p:nvSpPr>
        <p:spPr>
          <a:xfrm>
            <a:off x="3258328" y="3257551"/>
            <a:ext cx="5103472" cy="369332"/>
          </a:xfrm>
          <a:prstGeom prst="rect">
            <a:avLst/>
          </a:prstGeom>
          <a:noFill/>
        </p:spPr>
        <p:txBody>
          <a:bodyPr wrap="square">
            <a:spAutoFit/>
          </a:bodyPr>
          <a:lstStyle/>
          <a:p>
            <a:r>
              <a:rPr lang="en-GB" sz="1800" b="1" dirty="0">
                <a:effectLst/>
                <a:latin typeface="Bahnschrift Light" panose="020B0502040204020203" pitchFamily="34" charset="0"/>
                <a:ea typeface="Calibri" panose="020F0502020204030204" pitchFamily="34" charset="0"/>
              </a:rPr>
              <a:t>“Enhancing SMEs’ Resilience After Lock Down”</a:t>
            </a:r>
            <a:endParaRPr lang="es-ES" sz="1800" b="1" dirty="0">
              <a:latin typeface="Bahnschrift Light" panose="020B0502040204020203" pitchFamily="34" charset="0"/>
            </a:endParaRPr>
          </a:p>
        </p:txBody>
      </p:sp>
      <p:sp>
        <p:nvSpPr>
          <p:cNvPr id="5" name="CuadroTexto 4">
            <a:extLst>
              <a:ext uri="{FF2B5EF4-FFF2-40B4-BE49-F238E27FC236}">
                <a16:creationId xmlns:a16="http://schemas.microsoft.com/office/drawing/2014/main" id="{6A46D3C6-E20C-4FBA-B5EB-C2B5FDE05068}"/>
              </a:ext>
            </a:extLst>
          </p:cNvPr>
          <p:cNvSpPr txBox="1"/>
          <p:nvPr/>
        </p:nvSpPr>
        <p:spPr>
          <a:xfrm>
            <a:off x="2761286" y="4093428"/>
            <a:ext cx="6472909" cy="1200329"/>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US" b="1" dirty="0">
                <a:solidFill>
                  <a:srgbClr val="0CA373"/>
                </a:solidFill>
                <a:latin typeface="Tahoma" panose="020B0604030504040204" pitchFamily="34" charset="0"/>
                <a:ea typeface="Tahoma" panose="020B0604030504040204" pitchFamily="34" charset="0"/>
                <a:cs typeface="Tahoma" panose="020B0604030504040204" pitchFamily="34" charset="0"/>
              </a:rPr>
              <a:t>D</a:t>
            </a:r>
            <a:r>
              <a:rPr lang="en-US" b="1" i="0" dirty="0">
                <a:solidFill>
                  <a:srgbClr val="0CA373"/>
                </a:solidFill>
                <a:effectLst/>
                <a:latin typeface="Tahoma" panose="020B0604030504040204" pitchFamily="34" charset="0"/>
                <a:ea typeface="Tahoma" panose="020B0604030504040204" pitchFamily="34" charset="0"/>
                <a:cs typeface="Tahoma" panose="020B0604030504040204" pitchFamily="34" charset="0"/>
              </a:rPr>
              <a:t>EVELOPMENT OF NEW E-COMMERCE / M-COMMERCE CHANNELS</a:t>
            </a: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endParaRPr lang="en-US" b="1" spc="-114" dirty="0">
              <a:solidFill>
                <a:srgbClr val="0CA373"/>
              </a:solidFill>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kumimoji="0" lang="pt-BR" sz="1800" b="1" i="0" u="none" strike="noStrike" kern="1200" cap="none" spc="-114" normalizeH="0" baseline="0" noProof="0" dirty="0" err="1">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By</a:t>
            </a:r>
            <a:r>
              <a:rPr kumimoji="0" lang="pt-BR"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pt-BR"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Internet Web Solutions</a:t>
            </a:r>
            <a:endParaRPr kumimoji="0" lang="pt-BR" sz="1800" b="1"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6" name="Imagen 5">
            <a:extLst>
              <a:ext uri="{FF2B5EF4-FFF2-40B4-BE49-F238E27FC236}">
                <a16:creationId xmlns:a16="http://schemas.microsoft.com/office/drawing/2014/main" id="{69A4D7A1-6ADA-46A7-96FF-90B678EE248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1046" t="12687" r="9066" b="50000"/>
          <a:stretch/>
        </p:blipFill>
        <p:spPr>
          <a:xfrm>
            <a:off x="3683242" y="921747"/>
            <a:ext cx="4531601" cy="2395275"/>
          </a:xfrm>
          <a:prstGeom prst="rect">
            <a:avLst/>
          </a:prstGeom>
        </p:spPr>
      </p:pic>
      <p:sp>
        <p:nvSpPr>
          <p:cNvPr id="7" name="object 5">
            <a:extLst>
              <a:ext uri="{FF2B5EF4-FFF2-40B4-BE49-F238E27FC236}">
                <a16:creationId xmlns:a16="http://schemas.microsoft.com/office/drawing/2014/main" id="{75E6C6FD-3E82-48C3-9D72-C6EB7E75547D}"/>
              </a:ext>
            </a:extLst>
          </p:cNvPr>
          <p:cNvSpPr/>
          <p:nvPr/>
        </p:nvSpPr>
        <p:spPr>
          <a:xfrm>
            <a:off x="11920635" y="0"/>
            <a:ext cx="71543" cy="619584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8" name="object 5">
            <a:extLst>
              <a:ext uri="{FF2B5EF4-FFF2-40B4-BE49-F238E27FC236}">
                <a16:creationId xmlns:a16="http://schemas.microsoft.com/office/drawing/2014/main" id="{FA5FE859-222B-4C59-8EA5-38A3D7D38CDC}"/>
              </a:ext>
            </a:extLst>
          </p:cNvPr>
          <p:cNvSpPr/>
          <p:nvPr/>
        </p:nvSpPr>
        <p:spPr>
          <a:xfrm rot="16200000" flipH="1">
            <a:off x="8667826" y="-3293392"/>
            <a:ext cx="53498" cy="6994850"/>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9" name="object 5">
            <a:extLst>
              <a:ext uri="{FF2B5EF4-FFF2-40B4-BE49-F238E27FC236}">
                <a16:creationId xmlns:a16="http://schemas.microsoft.com/office/drawing/2014/main" id="{32B3A989-932D-4975-BB6B-BE23E9259ADE}"/>
              </a:ext>
            </a:extLst>
          </p:cNvPr>
          <p:cNvSpPr/>
          <p:nvPr/>
        </p:nvSpPr>
        <p:spPr>
          <a:xfrm rot="10800000">
            <a:off x="186595" y="1100896"/>
            <a:ext cx="45719" cy="5094952"/>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10" name="object 5">
            <a:extLst>
              <a:ext uri="{FF2B5EF4-FFF2-40B4-BE49-F238E27FC236}">
                <a16:creationId xmlns:a16="http://schemas.microsoft.com/office/drawing/2014/main" id="{CA99EEAB-A3DE-4E88-84FB-BB4AA4B234F5}"/>
              </a:ext>
            </a:extLst>
          </p:cNvPr>
          <p:cNvSpPr/>
          <p:nvPr/>
        </p:nvSpPr>
        <p:spPr>
          <a:xfrm rot="5400000" flipH="1">
            <a:off x="3209704" y="2697741"/>
            <a:ext cx="53501" cy="647290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202518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780670" cy="68993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400" kern="0" spc="-150" dirty="0">
                <a:solidFill>
                  <a:schemeClr val="tx1"/>
                </a:solidFill>
                <a:latin typeface="+mj-lt"/>
                <a:ea typeface="Tahoma" panose="020B0604030504040204" pitchFamily="34" charset="0"/>
                <a:cs typeface="Tahoma" panose="020B0604030504040204" pitchFamily="34" charset="0"/>
              </a:rPr>
              <a:t>UNIT 1: </a:t>
            </a:r>
            <a:r>
              <a:rPr lang="en-US" sz="4400" kern="0" spc="-150" dirty="0">
                <a:solidFill>
                  <a:schemeClr val="tx1"/>
                </a:solidFill>
                <a:latin typeface="+mj-lt"/>
                <a:ea typeface="Tahoma" panose="020B0604030504040204" pitchFamily="34" charset="0"/>
                <a:cs typeface="Tahoma" panose="020B0604030504040204" pitchFamily="34" charset="0"/>
              </a:rPr>
              <a:t>Basics of e-commerce for a more resilient SME</a:t>
            </a:r>
            <a:endParaRPr lang="es-ES" sz="44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5" y="1796020"/>
            <a:ext cx="4025769" cy="321883"/>
          </a:xfrm>
          <a:prstGeom prst="rect">
            <a:avLst/>
          </a:prstGeom>
        </p:spPr>
        <p:txBody>
          <a:bodyPr vert="horz" wrap="square" lIns="0" tIns="13970" rIns="0" bIns="0" rtlCol="0">
            <a:spAutoFit/>
          </a:bodyPr>
          <a:lstStyle/>
          <a:p>
            <a:pPr marL="12700">
              <a:spcBef>
                <a:spcPts val="110"/>
              </a:spcBef>
            </a:pPr>
            <a:r>
              <a:rPr lang="es-ES" sz="2000" spc="50" dirty="0">
                <a:latin typeface="+mj-lt"/>
                <a:cs typeface="Tahoma"/>
              </a:rPr>
              <a:t>SECTION 1.3.: </a:t>
            </a:r>
            <a:r>
              <a:rPr lang="en-US" sz="2000" dirty="0">
                <a:ea typeface="Lato Light" panose="020F0502020204030203" pitchFamily="34" charset="0"/>
                <a:cs typeface="Abhaya Libre" panose="02000603000000000000" pitchFamily="2" charset="77"/>
              </a:rPr>
              <a:t>Types of E-commerce</a:t>
            </a:r>
          </a:p>
        </p:txBody>
      </p:sp>
      <p:sp>
        <p:nvSpPr>
          <p:cNvPr id="4" name="Rectángulo 3"/>
          <p:cNvSpPr/>
          <p:nvPr/>
        </p:nvSpPr>
        <p:spPr>
          <a:xfrm>
            <a:off x="377554" y="2201705"/>
            <a:ext cx="10608497" cy="3587842"/>
          </a:xfrm>
          <a:prstGeom prst="rect">
            <a:avLst/>
          </a:prstGeom>
        </p:spPr>
        <p:txBody>
          <a:bodyPr wrap="square">
            <a:spAutoFit/>
          </a:bodyPr>
          <a:lstStyle/>
          <a:p>
            <a:pPr marR="0" lvl="0" algn="l" defTabSz="914400" rtl="0" eaLnBrk="1" fontAlgn="base" latinLnBrk="0" hangingPunct="1">
              <a:lnSpc>
                <a:spcPct val="150000"/>
              </a:lnSpc>
              <a:spcBef>
                <a:spcPct val="20000"/>
              </a:spcBef>
              <a:spcAft>
                <a:spcPct val="0"/>
              </a:spcAft>
              <a:buClrTx/>
              <a:buSzTx/>
              <a:tabLst/>
              <a:defRPr/>
            </a:pPr>
            <a:r>
              <a:rPr kumimoji="0" lang="es-ES" sz="2200" b="1" i="0" u="none" strike="noStrike" kern="1200" cap="none" spc="0" normalizeH="0" baseline="0" noProof="0" dirty="0">
                <a:ln>
                  <a:noFill/>
                </a:ln>
                <a:solidFill>
                  <a:srgbClr val="0CA373"/>
                </a:solidFill>
                <a:effectLst/>
                <a:uLnTx/>
                <a:uFillTx/>
                <a:latin typeface="+mn-lt"/>
                <a:ea typeface="+mn-ea"/>
                <a:cs typeface="+mn-cs"/>
              </a:rPr>
              <a:t>BUSINESS TO </a:t>
            </a:r>
            <a:r>
              <a:rPr lang="es-ES" sz="2200" b="1" dirty="0">
                <a:solidFill>
                  <a:srgbClr val="0CA373"/>
                </a:solidFill>
              </a:rPr>
              <a:t>CONSUMER</a:t>
            </a:r>
            <a:r>
              <a:rPr kumimoji="0" lang="es-ES" sz="2200" b="1" i="0" u="none" strike="noStrike" kern="1200" cap="none" spc="0" normalizeH="0" baseline="0" noProof="0" dirty="0">
                <a:ln>
                  <a:noFill/>
                </a:ln>
                <a:solidFill>
                  <a:srgbClr val="0CA373"/>
                </a:solidFill>
                <a:effectLst/>
                <a:uLnTx/>
                <a:uFillTx/>
                <a:latin typeface="+mn-lt"/>
                <a:ea typeface="+mn-ea"/>
                <a:cs typeface="+mn-cs"/>
              </a:rPr>
              <a:t> (B2C)</a:t>
            </a:r>
          </a:p>
          <a:p>
            <a:pPr marL="342900" marR="0" lvl="0" indent="-342900" algn="l" defTabSz="914400" rtl="0" eaLnBrk="1" fontAlgn="base" latinLnBrk="0" hangingPunct="1">
              <a:lnSpc>
                <a:spcPct val="150000"/>
              </a:lnSpc>
              <a:spcBef>
                <a:spcPct val="20000"/>
              </a:spcBef>
              <a:spcAft>
                <a:spcPct val="0"/>
              </a:spcAft>
              <a:buClrTx/>
              <a:buSzTx/>
              <a:buFont typeface="Arial" pitchFamily="34" charset="0"/>
              <a:buChar char="•"/>
              <a:tabLst/>
              <a:defRPr/>
            </a:pPr>
            <a:r>
              <a:rPr lang="es-ES" sz="2100" dirty="0" err="1"/>
              <a:t>Also</a:t>
            </a:r>
            <a:r>
              <a:rPr lang="es-ES" sz="2100" dirty="0"/>
              <a:t> </a:t>
            </a:r>
            <a:r>
              <a:rPr lang="es-ES" sz="2100" dirty="0" err="1"/>
              <a:t>called</a:t>
            </a:r>
            <a:r>
              <a:rPr lang="es-ES" sz="2100" dirty="0"/>
              <a:t> </a:t>
            </a:r>
            <a:r>
              <a:rPr lang="es-ES" sz="2100" dirty="0" err="1"/>
              <a:t>direct-to-consumer</a:t>
            </a:r>
            <a:r>
              <a:rPr lang="es-ES" sz="2100" dirty="0"/>
              <a:t>, </a:t>
            </a:r>
            <a:r>
              <a:rPr lang="es-ES" sz="2100" dirty="0" err="1"/>
              <a:t>it</a:t>
            </a:r>
            <a:r>
              <a:rPr lang="es-ES" sz="2100" dirty="0"/>
              <a:t> </a:t>
            </a:r>
            <a:r>
              <a:rPr lang="es-ES" sz="2100" dirty="0" err="1"/>
              <a:t>is</a:t>
            </a:r>
            <a:r>
              <a:rPr lang="es-ES" sz="2100" dirty="0"/>
              <a:t> a </a:t>
            </a:r>
            <a:r>
              <a:rPr lang="es-ES" sz="2100" dirty="0" err="1"/>
              <a:t>model</a:t>
            </a:r>
            <a:r>
              <a:rPr lang="es-ES" sz="2100" dirty="0"/>
              <a:t> </a:t>
            </a:r>
            <a:r>
              <a:rPr lang="es-ES" sz="2100" dirty="0" err="1"/>
              <a:t>that</a:t>
            </a:r>
            <a:r>
              <a:rPr lang="es-ES" sz="2100" dirty="0"/>
              <a:t> </a:t>
            </a:r>
            <a:r>
              <a:rPr lang="es-ES" sz="2100" dirty="0" err="1"/>
              <a:t>includes</a:t>
            </a:r>
            <a:r>
              <a:rPr lang="es-ES" sz="2100" dirty="0"/>
              <a:t> online </a:t>
            </a:r>
            <a:r>
              <a:rPr lang="es-ES" sz="2100" dirty="0" err="1"/>
              <a:t>businesses</a:t>
            </a:r>
            <a:r>
              <a:rPr lang="es-ES" sz="2100" dirty="0"/>
              <a:t> </a:t>
            </a:r>
            <a:r>
              <a:rPr lang="es-ES" sz="2100" dirty="0" err="1"/>
              <a:t>selling</a:t>
            </a:r>
            <a:r>
              <a:rPr lang="es-ES" sz="2100" dirty="0"/>
              <a:t> </a:t>
            </a:r>
            <a:r>
              <a:rPr lang="es-ES" sz="2100" b="1" dirty="0" err="1">
                <a:solidFill>
                  <a:srgbClr val="0CA373"/>
                </a:solidFill>
              </a:rPr>
              <a:t>directly</a:t>
            </a:r>
            <a:r>
              <a:rPr lang="es-ES" sz="2100" b="1" dirty="0">
                <a:solidFill>
                  <a:srgbClr val="0CA373"/>
                </a:solidFill>
              </a:rPr>
              <a:t> </a:t>
            </a:r>
            <a:r>
              <a:rPr lang="es-ES" sz="2100" b="1" dirty="0" err="1">
                <a:solidFill>
                  <a:srgbClr val="0CA373"/>
                </a:solidFill>
              </a:rPr>
              <a:t>to</a:t>
            </a:r>
            <a:r>
              <a:rPr lang="es-ES" sz="2100" b="1" dirty="0">
                <a:solidFill>
                  <a:srgbClr val="0CA373"/>
                </a:solidFill>
              </a:rPr>
              <a:t> </a:t>
            </a:r>
            <a:r>
              <a:rPr lang="es-ES" sz="2100" b="1" dirty="0" err="1">
                <a:solidFill>
                  <a:srgbClr val="0CA373"/>
                </a:solidFill>
              </a:rPr>
              <a:t>the</a:t>
            </a:r>
            <a:r>
              <a:rPr lang="es-ES" sz="2100" b="1" dirty="0">
                <a:solidFill>
                  <a:srgbClr val="0CA373"/>
                </a:solidFill>
              </a:rPr>
              <a:t> general </a:t>
            </a:r>
            <a:r>
              <a:rPr lang="es-ES" sz="2100" b="1" dirty="0" err="1">
                <a:solidFill>
                  <a:srgbClr val="0CA373"/>
                </a:solidFill>
              </a:rPr>
              <a:t>public</a:t>
            </a:r>
            <a:r>
              <a:rPr lang="es-ES" sz="2100" b="1" dirty="0">
                <a:solidFill>
                  <a:srgbClr val="0CA373"/>
                </a:solidFill>
              </a:rPr>
              <a:t>.</a:t>
            </a:r>
            <a:r>
              <a:rPr lang="es-ES" sz="2100" dirty="0"/>
              <a:t> </a:t>
            </a:r>
            <a:r>
              <a:rPr lang="es-ES" sz="2100" dirty="0" err="1"/>
              <a:t>To</a:t>
            </a:r>
            <a:r>
              <a:rPr lang="es-ES" sz="2100" dirty="0"/>
              <a:t> do so, sites and apps </a:t>
            </a:r>
            <a:r>
              <a:rPr lang="es-ES" sz="2100" dirty="0" err="1"/>
              <a:t>tend</a:t>
            </a:r>
            <a:r>
              <a:rPr lang="es-ES" sz="2100" dirty="0"/>
              <a:t> </a:t>
            </a:r>
            <a:r>
              <a:rPr lang="es-ES" sz="2100" dirty="0" err="1"/>
              <a:t>to</a:t>
            </a:r>
            <a:r>
              <a:rPr lang="es-ES" sz="2100" dirty="0"/>
              <a:t> resemble catalogues and use shopping </a:t>
            </a:r>
            <a:r>
              <a:rPr lang="es-ES" sz="2100" dirty="0" err="1"/>
              <a:t>cart</a:t>
            </a:r>
            <a:r>
              <a:rPr lang="es-ES" sz="2100" dirty="0"/>
              <a:t> software.</a:t>
            </a:r>
          </a:p>
          <a:p>
            <a:pPr marL="342900" marR="0" lvl="0" indent="-342900" algn="l" defTabSz="914400" rtl="0" eaLnBrk="1" fontAlgn="base" latinLnBrk="0" hangingPunct="1">
              <a:lnSpc>
                <a:spcPct val="150000"/>
              </a:lnSpc>
              <a:spcBef>
                <a:spcPct val="20000"/>
              </a:spcBef>
              <a:spcAft>
                <a:spcPct val="0"/>
              </a:spcAft>
              <a:buClrTx/>
              <a:buSzTx/>
              <a:buFont typeface="Arial" pitchFamily="34" charset="0"/>
              <a:buChar char="•"/>
              <a:tabLst/>
              <a:defRPr/>
            </a:pPr>
            <a:r>
              <a:rPr lang="es-ES" sz="2100" dirty="0"/>
              <a:t>In </a:t>
            </a:r>
            <a:r>
              <a:rPr lang="es-ES" sz="2100" dirty="0" err="1"/>
              <a:t>order</a:t>
            </a:r>
            <a:r>
              <a:rPr lang="es-ES" sz="2100" dirty="0"/>
              <a:t> </a:t>
            </a:r>
            <a:r>
              <a:rPr lang="es-ES" sz="2100" dirty="0" err="1"/>
              <a:t>to</a:t>
            </a:r>
            <a:r>
              <a:rPr lang="es-ES" sz="2100" dirty="0"/>
              <a:t> </a:t>
            </a:r>
            <a:r>
              <a:rPr lang="es-ES" sz="2100" dirty="0" err="1"/>
              <a:t>improve</a:t>
            </a:r>
            <a:r>
              <a:rPr lang="es-ES" sz="2100" dirty="0"/>
              <a:t> </a:t>
            </a:r>
            <a:r>
              <a:rPr lang="es-ES" sz="2100" dirty="0" err="1"/>
              <a:t>customers</a:t>
            </a:r>
            <a:r>
              <a:rPr lang="es-ES" sz="2100" dirty="0"/>
              <a:t>’ </a:t>
            </a:r>
            <a:r>
              <a:rPr lang="es-ES" sz="2100" dirty="0" err="1"/>
              <a:t>browsing</a:t>
            </a:r>
            <a:r>
              <a:rPr lang="es-ES" sz="2100" dirty="0"/>
              <a:t> and </a:t>
            </a:r>
            <a:r>
              <a:rPr lang="es-ES" sz="2100" dirty="0" err="1"/>
              <a:t>buying</a:t>
            </a:r>
            <a:r>
              <a:rPr lang="es-ES" sz="2100" dirty="0"/>
              <a:t> </a:t>
            </a:r>
            <a:r>
              <a:rPr lang="es-ES" sz="2100" dirty="0" err="1"/>
              <a:t>experience</a:t>
            </a:r>
            <a:r>
              <a:rPr lang="es-ES" sz="2100" dirty="0"/>
              <a:t>, </a:t>
            </a:r>
            <a:r>
              <a:rPr lang="es-ES" sz="2100" dirty="0" err="1"/>
              <a:t>the</a:t>
            </a:r>
            <a:r>
              <a:rPr lang="es-ES" sz="2100" dirty="0"/>
              <a:t> </a:t>
            </a:r>
            <a:r>
              <a:rPr lang="es-ES" sz="2100" dirty="0" err="1"/>
              <a:t>website</a:t>
            </a:r>
            <a:r>
              <a:rPr lang="es-ES" sz="2100" dirty="0"/>
              <a:t>/app </a:t>
            </a:r>
            <a:r>
              <a:rPr lang="es-ES" sz="2100" dirty="0" err="1"/>
              <a:t>should</a:t>
            </a:r>
            <a:r>
              <a:rPr lang="es-ES" sz="2100" dirty="0"/>
              <a:t> </a:t>
            </a:r>
            <a:r>
              <a:rPr lang="es-ES" sz="2100" dirty="0" err="1"/>
              <a:t>have</a:t>
            </a:r>
            <a:r>
              <a:rPr lang="es-ES" sz="2100" dirty="0"/>
              <a:t> a </a:t>
            </a:r>
            <a:r>
              <a:rPr lang="es-ES" sz="2100" b="1" dirty="0">
                <a:solidFill>
                  <a:srgbClr val="0CA373"/>
                </a:solidFill>
              </a:rPr>
              <a:t>simple, </a:t>
            </a:r>
            <a:r>
              <a:rPr lang="es-ES" sz="2100" b="1" dirty="0" err="1">
                <a:solidFill>
                  <a:srgbClr val="0CA373"/>
                </a:solidFill>
              </a:rPr>
              <a:t>clean</a:t>
            </a:r>
            <a:r>
              <a:rPr lang="es-ES" sz="2100" b="1" dirty="0">
                <a:solidFill>
                  <a:srgbClr val="0CA373"/>
                </a:solidFill>
              </a:rPr>
              <a:t> and </a:t>
            </a:r>
            <a:r>
              <a:rPr lang="es-ES" sz="2100" b="1" dirty="0" err="1">
                <a:solidFill>
                  <a:srgbClr val="0CA373"/>
                </a:solidFill>
              </a:rPr>
              <a:t>attractive</a:t>
            </a:r>
            <a:r>
              <a:rPr lang="es-ES" sz="2100" b="1" dirty="0">
                <a:solidFill>
                  <a:srgbClr val="0CA373"/>
                </a:solidFill>
              </a:rPr>
              <a:t> </a:t>
            </a:r>
            <a:r>
              <a:rPr lang="es-ES" sz="2100" b="1" dirty="0" err="1">
                <a:solidFill>
                  <a:srgbClr val="0CA373"/>
                </a:solidFill>
              </a:rPr>
              <a:t>design</a:t>
            </a:r>
            <a:r>
              <a:rPr lang="es-ES" sz="2100" dirty="0"/>
              <a:t>. </a:t>
            </a:r>
            <a:r>
              <a:rPr lang="es-ES" sz="2100" dirty="0" err="1"/>
              <a:t>Not</a:t>
            </a:r>
            <a:r>
              <a:rPr lang="es-ES" sz="2100" dirty="0"/>
              <a:t> </a:t>
            </a:r>
            <a:r>
              <a:rPr lang="es-ES" sz="2100" dirty="0" err="1"/>
              <a:t>everyone</a:t>
            </a:r>
            <a:r>
              <a:rPr lang="es-ES" sz="2100" dirty="0"/>
              <a:t> </a:t>
            </a:r>
            <a:r>
              <a:rPr lang="es-ES" sz="2100" dirty="0" err="1"/>
              <a:t>is</a:t>
            </a:r>
            <a:r>
              <a:rPr lang="es-ES" sz="2100" dirty="0"/>
              <a:t> </a:t>
            </a:r>
            <a:r>
              <a:rPr lang="es-ES" sz="2100" dirty="0" err="1"/>
              <a:t>skilled</a:t>
            </a:r>
            <a:r>
              <a:rPr lang="es-ES" sz="2100" dirty="0"/>
              <a:t> in IT </a:t>
            </a:r>
            <a:r>
              <a:rPr lang="es-ES" sz="2100" dirty="0" err="1"/>
              <a:t>or</a:t>
            </a:r>
            <a:r>
              <a:rPr lang="es-ES" sz="2100" dirty="0"/>
              <a:t> has </a:t>
            </a:r>
            <a:r>
              <a:rPr lang="es-ES" sz="2100" dirty="0" err="1"/>
              <a:t>enough</a:t>
            </a:r>
            <a:r>
              <a:rPr lang="es-ES" sz="2100" dirty="0"/>
              <a:t> time/</a:t>
            </a:r>
            <a:r>
              <a:rPr lang="es-ES" sz="2100" dirty="0" err="1"/>
              <a:t>energy</a:t>
            </a:r>
            <a:r>
              <a:rPr lang="es-ES" sz="2100" dirty="0"/>
              <a:t> </a:t>
            </a:r>
            <a:r>
              <a:rPr lang="es-ES" sz="2100" dirty="0" err="1"/>
              <a:t>to</a:t>
            </a:r>
            <a:r>
              <a:rPr lang="es-ES" sz="2100" dirty="0"/>
              <a:t> </a:t>
            </a:r>
            <a:r>
              <a:rPr lang="es-ES" sz="2100" dirty="0" err="1"/>
              <a:t>learn</a:t>
            </a:r>
            <a:r>
              <a:rPr lang="es-ES" sz="2100" dirty="0"/>
              <a:t>.</a:t>
            </a:r>
          </a:p>
        </p:txBody>
      </p:sp>
    </p:spTree>
    <p:extLst>
      <p:ext uri="{BB962C8B-B14F-4D97-AF65-F5344CB8AC3E}">
        <p14:creationId xmlns:p14="http://schemas.microsoft.com/office/powerpoint/2010/main" val="20785634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780670" cy="68993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400" kern="0" spc="-150" dirty="0">
                <a:solidFill>
                  <a:schemeClr val="tx1"/>
                </a:solidFill>
                <a:latin typeface="+mj-lt"/>
                <a:ea typeface="Tahoma" panose="020B0604030504040204" pitchFamily="34" charset="0"/>
                <a:cs typeface="Tahoma" panose="020B0604030504040204" pitchFamily="34" charset="0"/>
              </a:rPr>
              <a:t>UNIT 1: </a:t>
            </a:r>
            <a:r>
              <a:rPr lang="en-US" sz="4400" kern="0" spc="-150" dirty="0">
                <a:solidFill>
                  <a:schemeClr val="tx1"/>
                </a:solidFill>
                <a:latin typeface="+mj-lt"/>
                <a:ea typeface="Tahoma" panose="020B0604030504040204" pitchFamily="34" charset="0"/>
                <a:cs typeface="Tahoma" panose="020B0604030504040204" pitchFamily="34" charset="0"/>
              </a:rPr>
              <a:t>Basics of e-commerce for a more resilient SME</a:t>
            </a:r>
            <a:endParaRPr lang="es-ES" sz="44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5" y="1796020"/>
            <a:ext cx="4025769" cy="321883"/>
          </a:xfrm>
          <a:prstGeom prst="rect">
            <a:avLst/>
          </a:prstGeom>
        </p:spPr>
        <p:txBody>
          <a:bodyPr vert="horz" wrap="square" lIns="0" tIns="13970" rIns="0" bIns="0" rtlCol="0">
            <a:spAutoFit/>
          </a:bodyPr>
          <a:lstStyle/>
          <a:p>
            <a:pPr marL="12700">
              <a:spcBef>
                <a:spcPts val="110"/>
              </a:spcBef>
            </a:pPr>
            <a:r>
              <a:rPr lang="es-ES" sz="2000" spc="50" dirty="0">
                <a:latin typeface="+mj-lt"/>
                <a:cs typeface="Tahoma"/>
              </a:rPr>
              <a:t>SECTION 1.3.: </a:t>
            </a:r>
            <a:r>
              <a:rPr lang="en-US" sz="2000" dirty="0">
                <a:ea typeface="Lato Light" panose="020F0502020204030203" pitchFamily="34" charset="0"/>
                <a:cs typeface="Abhaya Libre" panose="02000603000000000000" pitchFamily="2" charset="77"/>
              </a:rPr>
              <a:t>Types of E-commerce</a:t>
            </a:r>
          </a:p>
        </p:txBody>
      </p:sp>
      <p:sp>
        <p:nvSpPr>
          <p:cNvPr id="4" name="Rectángulo 3"/>
          <p:cNvSpPr/>
          <p:nvPr/>
        </p:nvSpPr>
        <p:spPr>
          <a:xfrm>
            <a:off x="377555" y="2201705"/>
            <a:ext cx="10886794" cy="3876189"/>
          </a:xfrm>
          <a:prstGeom prst="rect">
            <a:avLst/>
          </a:prstGeom>
        </p:spPr>
        <p:txBody>
          <a:bodyPr wrap="square">
            <a:spAutoFit/>
          </a:bodyPr>
          <a:lstStyle/>
          <a:p>
            <a:pPr marR="0" lvl="0" algn="l" defTabSz="914400" rtl="0" eaLnBrk="1" fontAlgn="base" latinLnBrk="0" hangingPunct="1">
              <a:lnSpc>
                <a:spcPct val="150000"/>
              </a:lnSpc>
              <a:spcBef>
                <a:spcPct val="20000"/>
              </a:spcBef>
              <a:spcAft>
                <a:spcPct val="0"/>
              </a:spcAft>
              <a:buClrTx/>
              <a:buSzTx/>
              <a:tabLst/>
              <a:defRPr/>
            </a:pPr>
            <a:r>
              <a:rPr kumimoji="0" lang="es-ES" sz="2200" b="1" i="0" u="none" strike="noStrike" kern="1200" cap="none" spc="0" normalizeH="0" baseline="0" noProof="0" dirty="0">
                <a:ln>
                  <a:noFill/>
                </a:ln>
                <a:solidFill>
                  <a:srgbClr val="0CA373"/>
                </a:solidFill>
                <a:effectLst/>
                <a:uLnTx/>
                <a:uFillTx/>
                <a:latin typeface="+mn-lt"/>
                <a:ea typeface="+mn-ea"/>
                <a:cs typeface="+mn-cs"/>
              </a:rPr>
              <a:t>CONSUMER TO BUSINESS (C2B)</a:t>
            </a:r>
          </a:p>
          <a:p>
            <a:pPr marL="342900" marR="0" lvl="0" indent="-342900" algn="l" defTabSz="914400" rtl="0" eaLnBrk="1" fontAlgn="base" latinLnBrk="0" hangingPunct="1">
              <a:lnSpc>
                <a:spcPct val="150000"/>
              </a:lnSpc>
              <a:spcBef>
                <a:spcPct val="20000"/>
              </a:spcBef>
              <a:spcAft>
                <a:spcPct val="0"/>
              </a:spcAft>
              <a:buClrTx/>
              <a:buSzTx/>
              <a:buFont typeface="Arial" pitchFamily="34" charset="0"/>
              <a:buChar char="•"/>
              <a:tabLst/>
              <a:defRPr/>
            </a:pPr>
            <a:r>
              <a:rPr lang="en-US" sz="1850" dirty="0"/>
              <a:t>This modality consists of consumers creating value that businesses can make use of. Examples of it would be:</a:t>
            </a:r>
          </a:p>
          <a:p>
            <a:pPr marL="800100" lvl="1" indent="-342900" fontAlgn="base">
              <a:lnSpc>
                <a:spcPct val="150000"/>
              </a:lnSpc>
              <a:spcBef>
                <a:spcPct val="20000"/>
              </a:spcBef>
              <a:spcAft>
                <a:spcPct val="0"/>
              </a:spcAft>
              <a:buFont typeface="Calibri" panose="020F0502020204030204" pitchFamily="34" charset="0"/>
              <a:buChar char="»"/>
              <a:defRPr/>
            </a:pPr>
            <a:r>
              <a:rPr lang="en-US" sz="1850" dirty="0"/>
              <a:t>Businesses posting a project proposal or necessity online. After reviewing it, interested individuals apply for the project and the most suitable offer is chosen. </a:t>
            </a:r>
          </a:p>
          <a:p>
            <a:pPr marL="800100" lvl="1" indent="-342900" fontAlgn="base">
              <a:lnSpc>
                <a:spcPct val="150000"/>
              </a:lnSpc>
              <a:spcBef>
                <a:spcPct val="20000"/>
              </a:spcBef>
              <a:spcAft>
                <a:spcPct val="0"/>
              </a:spcAft>
              <a:buFont typeface="Calibri" panose="020F0502020204030204" pitchFamily="34" charset="0"/>
              <a:buChar char="»"/>
              <a:defRPr/>
            </a:pPr>
            <a:r>
              <a:rPr lang="en-US" sz="1850" dirty="0"/>
              <a:t>Users including </a:t>
            </a:r>
            <a:r>
              <a:rPr lang="en-US" sz="1850" b="1" dirty="0">
                <a:solidFill>
                  <a:srgbClr val="0CA373"/>
                </a:solidFill>
              </a:rPr>
              <a:t>sponsored links </a:t>
            </a:r>
            <a:r>
              <a:rPr lang="en-US" sz="1850" dirty="0"/>
              <a:t>in blogs, forums and social media profiles.</a:t>
            </a:r>
          </a:p>
          <a:p>
            <a:pPr marL="1257300" lvl="2" indent="-342900" fontAlgn="base">
              <a:lnSpc>
                <a:spcPct val="150000"/>
              </a:lnSpc>
              <a:spcBef>
                <a:spcPct val="20000"/>
              </a:spcBef>
              <a:spcAft>
                <a:spcPct val="0"/>
              </a:spcAft>
              <a:buFont typeface="Calibri" panose="020F0502020204030204" pitchFamily="34" charset="0"/>
              <a:buChar char="›"/>
              <a:defRPr/>
            </a:pPr>
            <a:r>
              <a:rPr lang="en-US" sz="1850" dirty="0"/>
              <a:t>Sometimes, similar actions are not necessarily paid: e.g., users reviewing products online or posting suggestions for product development or modification. </a:t>
            </a:r>
          </a:p>
          <a:p>
            <a:pPr marL="342900" indent="-342900" fontAlgn="base">
              <a:lnSpc>
                <a:spcPct val="150000"/>
              </a:lnSpc>
              <a:spcBef>
                <a:spcPct val="20000"/>
              </a:spcBef>
              <a:spcAft>
                <a:spcPct val="0"/>
              </a:spcAft>
              <a:buFont typeface="Arial" pitchFamily="34" charset="0"/>
              <a:buChar char="•"/>
              <a:defRPr/>
            </a:pPr>
            <a:r>
              <a:rPr lang="en-US" sz="1850" dirty="0"/>
              <a:t>C2B help bring together consumers and businesses by giving them a platform to </a:t>
            </a:r>
            <a:r>
              <a:rPr lang="en-US" sz="1850" b="1" dirty="0">
                <a:solidFill>
                  <a:srgbClr val="0CA373"/>
                </a:solidFill>
              </a:rPr>
              <a:t>converge</a:t>
            </a:r>
            <a:r>
              <a:rPr lang="en-US" sz="1850" dirty="0"/>
              <a:t> evenly.</a:t>
            </a:r>
          </a:p>
        </p:txBody>
      </p:sp>
    </p:spTree>
    <p:extLst>
      <p:ext uri="{BB962C8B-B14F-4D97-AF65-F5344CB8AC3E}">
        <p14:creationId xmlns:p14="http://schemas.microsoft.com/office/powerpoint/2010/main" val="15823912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780670" cy="68993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400" kern="0" spc="-150" dirty="0">
                <a:solidFill>
                  <a:schemeClr val="tx1"/>
                </a:solidFill>
                <a:latin typeface="+mj-lt"/>
                <a:ea typeface="Tahoma" panose="020B0604030504040204" pitchFamily="34" charset="0"/>
                <a:cs typeface="Tahoma" panose="020B0604030504040204" pitchFamily="34" charset="0"/>
              </a:rPr>
              <a:t>UNIT 1: </a:t>
            </a:r>
            <a:r>
              <a:rPr lang="en-US" sz="4400" kern="0" spc="-150" dirty="0">
                <a:solidFill>
                  <a:schemeClr val="tx1"/>
                </a:solidFill>
                <a:latin typeface="+mj-lt"/>
                <a:ea typeface="Tahoma" panose="020B0604030504040204" pitchFamily="34" charset="0"/>
                <a:cs typeface="Tahoma" panose="020B0604030504040204" pitchFamily="34" charset="0"/>
              </a:rPr>
              <a:t>Basics of e-commerce for a more resilient SME</a:t>
            </a:r>
            <a:endParaRPr lang="es-ES" sz="44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5" y="1796020"/>
            <a:ext cx="4025769" cy="321883"/>
          </a:xfrm>
          <a:prstGeom prst="rect">
            <a:avLst/>
          </a:prstGeom>
        </p:spPr>
        <p:txBody>
          <a:bodyPr vert="horz" wrap="square" lIns="0" tIns="13970" rIns="0" bIns="0" rtlCol="0">
            <a:spAutoFit/>
          </a:bodyPr>
          <a:lstStyle/>
          <a:p>
            <a:pPr marL="12700">
              <a:spcBef>
                <a:spcPts val="110"/>
              </a:spcBef>
            </a:pPr>
            <a:r>
              <a:rPr lang="es-ES" sz="2000" spc="50" dirty="0">
                <a:latin typeface="+mj-lt"/>
                <a:cs typeface="Tahoma"/>
              </a:rPr>
              <a:t>SECTION 1.3.: </a:t>
            </a:r>
            <a:r>
              <a:rPr lang="en-US" sz="2000" dirty="0">
                <a:ea typeface="Lato Light" panose="020F0502020204030203" pitchFamily="34" charset="0"/>
                <a:cs typeface="Abhaya Libre" panose="02000603000000000000" pitchFamily="2" charset="77"/>
              </a:rPr>
              <a:t>Types of E-commerce</a:t>
            </a:r>
          </a:p>
        </p:txBody>
      </p:sp>
      <p:sp>
        <p:nvSpPr>
          <p:cNvPr id="4" name="Rectángulo 3"/>
          <p:cNvSpPr/>
          <p:nvPr/>
        </p:nvSpPr>
        <p:spPr>
          <a:xfrm>
            <a:off x="377554" y="2201705"/>
            <a:ext cx="10078411" cy="4014945"/>
          </a:xfrm>
          <a:prstGeom prst="rect">
            <a:avLst/>
          </a:prstGeom>
        </p:spPr>
        <p:txBody>
          <a:bodyPr wrap="square">
            <a:spAutoFit/>
          </a:bodyPr>
          <a:lstStyle/>
          <a:p>
            <a:pPr marR="0" lvl="0" algn="l" defTabSz="914400" rtl="0" eaLnBrk="1" fontAlgn="base" latinLnBrk="0" hangingPunct="1">
              <a:lnSpc>
                <a:spcPct val="150000"/>
              </a:lnSpc>
              <a:spcBef>
                <a:spcPct val="20000"/>
              </a:spcBef>
              <a:spcAft>
                <a:spcPct val="0"/>
              </a:spcAft>
              <a:buClrTx/>
              <a:buSzTx/>
              <a:tabLst/>
              <a:defRPr/>
            </a:pPr>
            <a:r>
              <a:rPr kumimoji="0" lang="es-ES" sz="2200" b="1" i="0" u="none" strike="noStrike" kern="1200" cap="none" spc="0" normalizeH="0" baseline="0" noProof="0" dirty="0">
                <a:ln>
                  <a:noFill/>
                </a:ln>
                <a:solidFill>
                  <a:srgbClr val="0CA373"/>
                </a:solidFill>
                <a:effectLst/>
                <a:uLnTx/>
                <a:uFillTx/>
                <a:latin typeface="+mn-lt"/>
                <a:ea typeface="+mn-ea"/>
                <a:cs typeface="+mn-cs"/>
              </a:rPr>
              <a:t>CONSUMER TO CONSUMER (C2C)</a:t>
            </a:r>
          </a:p>
          <a:p>
            <a:pPr marL="342900" marR="0" lvl="0" indent="-342900" algn="l" defTabSz="914400" rtl="0" eaLnBrk="1" fontAlgn="base" latinLnBrk="0" hangingPunct="1">
              <a:lnSpc>
                <a:spcPct val="150000"/>
              </a:lnSpc>
              <a:spcBef>
                <a:spcPct val="20000"/>
              </a:spcBef>
              <a:spcAft>
                <a:spcPct val="0"/>
              </a:spcAft>
              <a:buClrTx/>
              <a:buSzTx/>
              <a:buFont typeface="Arial" pitchFamily="34" charset="0"/>
              <a:buChar char="•"/>
              <a:tabLst/>
              <a:defRPr/>
            </a:pPr>
            <a:r>
              <a:rPr lang="en-US" sz="1950" dirty="0"/>
              <a:t>This way of doing business entails customers doing business with each other, with </a:t>
            </a:r>
            <a:r>
              <a:rPr lang="en-US" sz="1950" b="1" dirty="0">
                <a:solidFill>
                  <a:srgbClr val="0CA373"/>
                </a:solidFill>
              </a:rPr>
              <a:t>no visible middlemen</a:t>
            </a:r>
            <a:r>
              <a:rPr lang="en-US" sz="1950" dirty="0"/>
              <a:t> in the transaction process.</a:t>
            </a:r>
          </a:p>
          <a:p>
            <a:pPr marL="342900" marR="0" lvl="0" indent="-342900" algn="l" defTabSz="914400" rtl="0" eaLnBrk="1" fontAlgn="base" latinLnBrk="0" hangingPunct="1">
              <a:lnSpc>
                <a:spcPct val="150000"/>
              </a:lnSpc>
              <a:spcBef>
                <a:spcPct val="20000"/>
              </a:spcBef>
              <a:spcAft>
                <a:spcPct val="0"/>
              </a:spcAft>
              <a:buClrTx/>
              <a:buSzTx/>
              <a:buFont typeface="Arial" pitchFamily="34" charset="0"/>
              <a:buChar char="•"/>
              <a:tabLst/>
              <a:defRPr/>
            </a:pPr>
            <a:r>
              <a:rPr lang="en-US" sz="1950" dirty="0"/>
              <a:t>In this case, businesses act as providers of the environment in which the transaction takes place (usually charging a fee), which often takes the form of </a:t>
            </a:r>
            <a:r>
              <a:rPr lang="en-US" sz="1950" b="1" dirty="0">
                <a:solidFill>
                  <a:srgbClr val="0CA373"/>
                </a:solidFill>
              </a:rPr>
              <a:t>marketplaces</a:t>
            </a:r>
            <a:r>
              <a:rPr lang="en-US" sz="1950" dirty="0"/>
              <a:t> (eBay, Facebook, Vinted) or Internet </a:t>
            </a:r>
            <a:r>
              <a:rPr lang="en-US" sz="1950" b="1" dirty="0">
                <a:solidFill>
                  <a:srgbClr val="0CA373"/>
                </a:solidFill>
              </a:rPr>
              <a:t>classifieds</a:t>
            </a:r>
            <a:r>
              <a:rPr lang="en-US" sz="1950" dirty="0"/>
              <a:t> boards.</a:t>
            </a:r>
          </a:p>
          <a:p>
            <a:pPr marL="342900" marR="0" lvl="0" indent="-342900" algn="l" defTabSz="914400" rtl="0" eaLnBrk="1" fontAlgn="base" latinLnBrk="0" hangingPunct="1">
              <a:lnSpc>
                <a:spcPct val="150000"/>
              </a:lnSpc>
              <a:spcBef>
                <a:spcPct val="20000"/>
              </a:spcBef>
              <a:spcAft>
                <a:spcPct val="0"/>
              </a:spcAft>
              <a:buClrTx/>
              <a:buSzTx/>
              <a:buFont typeface="Arial" pitchFamily="34" charset="0"/>
              <a:buChar char="•"/>
              <a:tabLst/>
              <a:defRPr/>
            </a:pPr>
            <a:r>
              <a:rPr lang="en-US" sz="1950" dirty="0"/>
              <a:t>Another important aspect of this modality is C2C marketing: satisfied users generate – </a:t>
            </a:r>
            <a:r>
              <a:rPr lang="en-US" sz="1950" b="1" dirty="0">
                <a:solidFill>
                  <a:srgbClr val="0CA373"/>
                </a:solidFill>
              </a:rPr>
              <a:t>highly trusted</a:t>
            </a:r>
            <a:r>
              <a:rPr lang="en-US" sz="1950" dirty="0"/>
              <a:t> – product reviews and recommendations for family and friends.</a:t>
            </a:r>
          </a:p>
        </p:txBody>
      </p:sp>
    </p:spTree>
    <p:extLst>
      <p:ext uri="{BB962C8B-B14F-4D97-AF65-F5344CB8AC3E}">
        <p14:creationId xmlns:p14="http://schemas.microsoft.com/office/powerpoint/2010/main" val="35659009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780670" cy="68993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400" kern="0" spc="-150" dirty="0">
                <a:solidFill>
                  <a:schemeClr val="tx1"/>
                </a:solidFill>
                <a:latin typeface="+mj-lt"/>
                <a:ea typeface="Tahoma" panose="020B0604030504040204" pitchFamily="34" charset="0"/>
                <a:cs typeface="Tahoma" panose="020B0604030504040204" pitchFamily="34" charset="0"/>
              </a:rPr>
              <a:t>UNIT 1: </a:t>
            </a:r>
            <a:r>
              <a:rPr lang="en-US" sz="4400" kern="0" spc="-150" dirty="0">
                <a:solidFill>
                  <a:schemeClr val="tx1"/>
                </a:solidFill>
                <a:latin typeface="+mj-lt"/>
                <a:ea typeface="Tahoma" panose="020B0604030504040204" pitchFamily="34" charset="0"/>
                <a:cs typeface="Tahoma" panose="020B0604030504040204" pitchFamily="34" charset="0"/>
              </a:rPr>
              <a:t>Basics of e-commerce for a more resilient SME</a:t>
            </a:r>
            <a:endParaRPr lang="es-ES" sz="44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5" y="1796020"/>
            <a:ext cx="4393228" cy="321883"/>
          </a:xfrm>
          <a:prstGeom prst="rect">
            <a:avLst/>
          </a:prstGeom>
        </p:spPr>
        <p:txBody>
          <a:bodyPr vert="horz" wrap="square" lIns="0" tIns="13970" rIns="0" bIns="0" rtlCol="0">
            <a:spAutoFit/>
          </a:bodyPr>
          <a:lstStyle/>
          <a:p>
            <a:pPr marL="12700">
              <a:spcBef>
                <a:spcPts val="110"/>
              </a:spcBef>
            </a:pPr>
            <a:r>
              <a:rPr lang="es-ES" sz="2000" spc="50" dirty="0">
                <a:latin typeface="+mj-lt"/>
                <a:cs typeface="Tahoma"/>
              </a:rPr>
              <a:t>SECTION 1.4.: </a:t>
            </a:r>
            <a:r>
              <a:rPr lang="es-ES" sz="2000" spc="50" dirty="0">
                <a:cs typeface="Tahoma"/>
              </a:rPr>
              <a:t>Business </a:t>
            </a:r>
            <a:r>
              <a:rPr lang="es-ES" sz="2000" spc="50" dirty="0" err="1">
                <a:cs typeface="Tahoma"/>
              </a:rPr>
              <a:t>opportunities</a:t>
            </a:r>
            <a:endParaRPr lang="en-US" sz="2000" dirty="0">
              <a:ea typeface="Lato Light" panose="020F0502020204030203" pitchFamily="34" charset="0"/>
              <a:cs typeface="Abhaya Libre" panose="02000603000000000000" pitchFamily="2" charset="77"/>
            </a:endParaRPr>
          </a:p>
        </p:txBody>
      </p:sp>
      <p:sp>
        <p:nvSpPr>
          <p:cNvPr id="5" name="Rectángulo 4">
            <a:extLst>
              <a:ext uri="{FF2B5EF4-FFF2-40B4-BE49-F238E27FC236}">
                <a16:creationId xmlns:a16="http://schemas.microsoft.com/office/drawing/2014/main" id="{6A311F91-968A-4BDC-9487-1267F8EA16F9}"/>
              </a:ext>
            </a:extLst>
          </p:cNvPr>
          <p:cNvSpPr/>
          <p:nvPr/>
        </p:nvSpPr>
        <p:spPr>
          <a:xfrm>
            <a:off x="377554" y="2201705"/>
            <a:ext cx="10078411" cy="3507114"/>
          </a:xfrm>
          <a:prstGeom prst="rect">
            <a:avLst/>
          </a:prstGeom>
        </p:spPr>
        <p:txBody>
          <a:bodyPr wrap="square">
            <a:spAutoFit/>
          </a:bodyPr>
          <a:lstStyle/>
          <a:p>
            <a:pPr marR="0" lvl="0" algn="l" defTabSz="914400" rtl="0" eaLnBrk="1" fontAlgn="base" latinLnBrk="0" hangingPunct="1">
              <a:lnSpc>
                <a:spcPct val="150000"/>
              </a:lnSpc>
              <a:spcBef>
                <a:spcPct val="20000"/>
              </a:spcBef>
              <a:spcAft>
                <a:spcPct val="0"/>
              </a:spcAft>
              <a:buClrTx/>
              <a:buSzTx/>
              <a:tabLst/>
              <a:defRPr/>
            </a:pPr>
            <a:r>
              <a:rPr lang="en-US" sz="2200" b="1" dirty="0">
                <a:solidFill>
                  <a:srgbClr val="0CA373"/>
                </a:solidFill>
              </a:rPr>
              <a:t>AN EVERCHANGING SCENARIO</a:t>
            </a:r>
          </a:p>
          <a:p>
            <a:pPr marL="285750" indent="-285750" fontAlgn="base">
              <a:lnSpc>
                <a:spcPct val="150000"/>
              </a:lnSpc>
              <a:spcBef>
                <a:spcPct val="20000"/>
              </a:spcBef>
              <a:spcAft>
                <a:spcPct val="0"/>
              </a:spcAft>
              <a:buFont typeface="Arial" panose="020B0604020202020204" pitchFamily="34" charset="0"/>
              <a:buChar char="•"/>
              <a:defRPr/>
            </a:pPr>
            <a:r>
              <a:rPr lang="en-US" sz="2000" dirty="0"/>
              <a:t>This fast-paced development era requires </a:t>
            </a:r>
            <a:r>
              <a:rPr lang="en-US" sz="2000" b="1" dirty="0">
                <a:solidFill>
                  <a:srgbClr val="0CA373"/>
                </a:solidFill>
              </a:rPr>
              <a:t>agile</a:t>
            </a:r>
            <a:r>
              <a:rPr lang="en-US" sz="2000" dirty="0"/>
              <a:t> entities that can provide customers with the services and products required promptly. </a:t>
            </a:r>
          </a:p>
          <a:p>
            <a:pPr marL="285750" indent="-285750" fontAlgn="base">
              <a:lnSpc>
                <a:spcPct val="150000"/>
              </a:lnSpc>
              <a:spcBef>
                <a:spcPct val="20000"/>
              </a:spcBef>
              <a:spcAft>
                <a:spcPct val="0"/>
              </a:spcAft>
              <a:buFont typeface="Arial" panose="020B0604020202020204" pitchFamily="34" charset="0"/>
              <a:buChar char="•"/>
              <a:defRPr/>
            </a:pPr>
            <a:r>
              <a:rPr lang="en-US" sz="2000" dirty="0"/>
              <a:t>Also, by using new technologies and approaches, companies are entering new markets: e.g., currently, </a:t>
            </a:r>
            <a:r>
              <a:rPr lang="en-US" sz="2000" b="1" dirty="0">
                <a:solidFill>
                  <a:srgbClr val="0CA373"/>
                </a:solidFill>
              </a:rPr>
              <a:t>user data collection and management </a:t>
            </a:r>
            <a:r>
              <a:rPr lang="en-US" sz="2000" dirty="0"/>
              <a:t>is having a steadily growing prominence. </a:t>
            </a:r>
          </a:p>
          <a:p>
            <a:pPr marL="285750" indent="-285750" fontAlgn="base">
              <a:lnSpc>
                <a:spcPct val="150000"/>
              </a:lnSpc>
              <a:spcBef>
                <a:spcPct val="20000"/>
              </a:spcBef>
              <a:spcAft>
                <a:spcPct val="0"/>
              </a:spcAft>
              <a:buFont typeface="Arial" panose="020B0604020202020204" pitchFamily="34" charset="0"/>
              <a:buChar char="•"/>
              <a:defRPr/>
            </a:pPr>
            <a:r>
              <a:rPr lang="en-US" sz="2000" dirty="0"/>
              <a:t>Additionally, the appearance of these unexploited areas provides </a:t>
            </a:r>
            <a:r>
              <a:rPr lang="en-US" sz="2000" b="1" dirty="0">
                <a:solidFill>
                  <a:srgbClr val="0CA373"/>
                </a:solidFill>
              </a:rPr>
              <a:t>growth opportunities </a:t>
            </a:r>
            <a:r>
              <a:rPr lang="en-US" sz="2000" dirty="0"/>
              <a:t>that, in turn, elicit the appearance of joint ventures to profit from them.</a:t>
            </a:r>
          </a:p>
        </p:txBody>
      </p:sp>
    </p:spTree>
    <p:extLst>
      <p:ext uri="{BB962C8B-B14F-4D97-AF65-F5344CB8AC3E}">
        <p14:creationId xmlns:p14="http://schemas.microsoft.com/office/powerpoint/2010/main" val="9356888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780670" cy="68993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400" kern="0" spc="-150" dirty="0">
                <a:solidFill>
                  <a:schemeClr val="tx1"/>
                </a:solidFill>
                <a:latin typeface="+mj-lt"/>
                <a:ea typeface="Tahoma" panose="020B0604030504040204" pitchFamily="34" charset="0"/>
                <a:cs typeface="Tahoma" panose="020B0604030504040204" pitchFamily="34" charset="0"/>
              </a:rPr>
              <a:t>UNIT 1: </a:t>
            </a:r>
            <a:r>
              <a:rPr lang="en-US" sz="4400" kern="0" spc="-150" dirty="0">
                <a:solidFill>
                  <a:schemeClr val="tx1"/>
                </a:solidFill>
                <a:latin typeface="+mj-lt"/>
                <a:ea typeface="Tahoma" panose="020B0604030504040204" pitchFamily="34" charset="0"/>
                <a:cs typeface="Tahoma" panose="020B0604030504040204" pitchFamily="34" charset="0"/>
              </a:rPr>
              <a:t>Basics of e-commerce for a more resilient SME</a:t>
            </a:r>
            <a:endParaRPr lang="es-ES" sz="44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5" y="1796020"/>
            <a:ext cx="4393228" cy="321883"/>
          </a:xfrm>
          <a:prstGeom prst="rect">
            <a:avLst/>
          </a:prstGeom>
        </p:spPr>
        <p:txBody>
          <a:bodyPr vert="horz" wrap="square" lIns="0" tIns="13970" rIns="0" bIns="0" rtlCol="0">
            <a:spAutoFit/>
          </a:bodyPr>
          <a:lstStyle/>
          <a:p>
            <a:pPr marL="12700">
              <a:spcBef>
                <a:spcPts val="110"/>
              </a:spcBef>
            </a:pPr>
            <a:r>
              <a:rPr lang="es-ES" sz="2000" spc="50" dirty="0">
                <a:latin typeface="+mj-lt"/>
                <a:cs typeface="Tahoma"/>
              </a:rPr>
              <a:t>SECTION 1.4.: </a:t>
            </a:r>
            <a:r>
              <a:rPr lang="es-ES" sz="2000" spc="50" dirty="0">
                <a:cs typeface="Tahoma"/>
              </a:rPr>
              <a:t>Business </a:t>
            </a:r>
            <a:r>
              <a:rPr lang="es-ES" sz="2000" spc="50" dirty="0" err="1">
                <a:cs typeface="Tahoma"/>
              </a:rPr>
              <a:t>opportunities</a:t>
            </a:r>
            <a:endParaRPr lang="en-US" sz="2000" dirty="0">
              <a:ea typeface="Lato Light" panose="020F0502020204030203" pitchFamily="34" charset="0"/>
              <a:cs typeface="Abhaya Libre" panose="02000603000000000000" pitchFamily="2" charset="77"/>
            </a:endParaRPr>
          </a:p>
        </p:txBody>
      </p:sp>
      <p:sp>
        <p:nvSpPr>
          <p:cNvPr id="5" name="Rectángulo 4">
            <a:extLst>
              <a:ext uri="{FF2B5EF4-FFF2-40B4-BE49-F238E27FC236}">
                <a16:creationId xmlns:a16="http://schemas.microsoft.com/office/drawing/2014/main" id="{6A311F91-968A-4BDC-9487-1267F8EA16F9}"/>
              </a:ext>
            </a:extLst>
          </p:cNvPr>
          <p:cNvSpPr/>
          <p:nvPr/>
        </p:nvSpPr>
        <p:spPr>
          <a:xfrm>
            <a:off x="377554" y="2201705"/>
            <a:ext cx="10330203" cy="3968779"/>
          </a:xfrm>
          <a:prstGeom prst="rect">
            <a:avLst/>
          </a:prstGeom>
        </p:spPr>
        <p:txBody>
          <a:bodyPr wrap="square">
            <a:spAutoFit/>
          </a:bodyPr>
          <a:lstStyle/>
          <a:p>
            <a:pPr marR="0" lvl="0" algn="l" defTabSz="914400" rtl="0" eaLnBrk="1" fontAlgn="base" latinLnBrk="0" hangingPunct="1">
              <a:lnSpc>
                <a:spcPct val="150000"/>
              </a:lnSpc>
              <a:spcBef>
                <a:spcPct val="20000"/>
              </a:spcBef>
              <a:spcAft>
                <a:spcPct val="0"/>
              </a:spcAft>
              <a:buClrTx/>
              <a:buSzTx/>
              <a:tabLst/>
              <a:defRPr/>
            </a:pPr>
            <a:r>
              <a:rPr lang="en-US" sz="2200" b="1" dirty="0">
                <a:solidFill>
                  <a:srgbClr val="0CA373"/>
                </a:solidFill>
              </a:rPr>
              <a:t>NEW SOURCES OF REVENUE</a:t>
            </a:r>
          </a:p>
          <a:p>
            <a:pPr marL="285750" marR="0" lvl="0" indent="-285750" algn="l" defTabSz="914400" rtl="0" eaLnBrk="1" fontAlgn="base" latinLnBrk="0" hangingPunct="1">
              <a:lnSpc>
                <a:spcPct val="150000"/>
              </a:lnSpc>
              <a:spcBef>
                <a:spcPct val="20000"/>
              </a:spcBef>
              <a:spcAft>
                <a:spcPct val="0"/>
              </a:spcAft>
              <a:buClrTx/>
              <a:buSzTx/>
              <a:buFont typeface="Arial" panose="020B0604020202020204" pitchFamily="34" charset="0"/>
              <a:buChar char="•"/>
              <a:tabLst/>
              <a:defRPr/>
            </a:pPr>
            <a:r>
              <a:rPr lang="en-US" sz="2000" dirty="0"/>
              <a:t>Currently, digital technologies are the basis of vital business systems, </a:t>
            </a:r>
            <a:r>
              <a:rPr lang="en-US" sz="2000" b="1" dirty="0">
                <a:solidFill>
                  <a:srgbClr val="0CA373"/>
                </a:solidFill>
              </a:rPr>
              <a:t>powering</a:t>
            </a:r>
            <a:r>
              <a:rPr lang="en-US" sz="2000" dirty="0"/>
              <a:t> production, warehousing, payment, delivery and customer support among others. </a:t>
            </a:r>
          </a:p>
          <a:p>
            <a:pPr marL="285750" marR="0" lvl="0" indent="-285750" algn="l" defTabSz="914400" rtl="0" eaLnBrk="1" fontAlgn="base" latinLnBrk="0" hangingPunct="1">
              <a:lnSpc>
                <a:spcPct val="150000"/>
              </a:lnSpc>
              <a:spcBef>
                <a:spcPct val="20000"/>
              </a:spcBef>
              <a:spcAft>
                <a:spcPct val="0"/>
              </a:spcAft>
              <a:buClrTx/>
              <a:buSzTx/>
              <a:buFont typeface="Arial" panose="020B0604020202020204" pitchFamily="34" charset="0"/>
              <a:buChar char="•"/>
              <a:tabLst/>
              <a:defRPr/>
            </a:pPr>
            <a:r>
              <a:rPr lang="en-US" sz="2000" dirty="0"/>
              <a:t>These are not only supporting elements but also open a brand new world of </a:t>
            </a:r>
            <a:r>
              <a:rPr lang="en-US" sz="2000" b="1" dirty="0">
                <a:solidFill>
                  <a:srgbClr val="0CA373"/>
                </a:solidFill>
              </a:rPr>
              <a:t>opportunities</a:t>
            </a:r>
            <a:r>
              <a:rPr lang="en-US" sz="2000" dirty="0"/>
              <a:t> for businesses to develop since the data obtained about customer </a:t>
            </a:r>
            <a:r>
              <a:rPr lang="en-US" sz="2000" dirty="0" err="1"/>
              <a:t>behaviour</a:t>
            </a:r>
            <a:r>
              <a:rPr lang="en-US" sz="2000" dirty="0"/>
              <a:t> can be leveraged into valuable knowledge.</a:t>
            </a:r>
          </a:p>
          <a:p>
            <a:pPr marL="285750" marR="0" lvl="0" indent="-285750" algn="l" defTabSz="914400" rtl="0" eaLnBrk="1" fontAlgn="base" latinLnBrk="0" hangingPunct="1">
              <a:lnSpc>
                <a:spcPct val="150000"/>
              </a:lnSpc>
              <a:spcBef>
                <a:spcPct val="20000"/>
              </a:spcBef>
              <a:spcAft>
                <a:spcPct val="0"/>
              </a:spcAft>
              <a:buClrTx/>
              <a:buSzTx/>
              <a:buFont typeface="Arial" panose="020B0604020202020204" pitchFamily="34" charset="0"/>
              <a:buChar char="•"/>
              <a:tabLst/>
              <a:defRPr/>
            </a:pPr>
            <a:r>
              <a:rPr lang="en-US" sz="2000" dirty="0"/>
              <a:t>Moreover, this information can be used to adapt systems to these trends </a:t>
            </a:r>
            <a:r>
              <a:rPr lang="en-US" sz="2000" b="1" dirty="0">
                <a:solidFill>
                  <a:srgbClr val="0CA373"/>
                </a:solidFill>
              </a:rPr>
              <a:t>on the go</a:t>
            </a:r>
            <a:r>
              <a:rPr lang="en-US" sz="2000" dirty="0"/>
              <a:t>, enhancing business operations and decisions.</a:t>
            </a:r>
          </a:p>
        </p:txBody>
      </p:sp>
    </p:spTree>
    <p:extLst>
      <p:ext uri="{BB962C8B-B14F-4D97-AF65-F5344CB8AC3E}">
        <p14:creationId xmlns:p14="http://schemas.microsoft.com/office/powerpoint/2010/main" val="11394330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1236985" y="502964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1" y="2814121"/>
            <a:ext cx="6800849" cy="400110"/>
          </a:xfrm>
          <a:prstGeom prst="rect">
            <a:avLst/>
          </a:prstGeom>
          <a:noFill/>
        </p:spPr>
        <p:txBody>
          <a:bodyPr wrap="square" rtlCol="0">
            <a:spAutoFit/>
          </a:bodyPr>
          <a:lstStyle/>
          <a:p>
            <a:r>
              <a:rPr lang="en-US" sz="2000" dirty="0"/>
              <a:t>E-commerce describes any transaction done on the Internet </a:t>
            </a:r>
          </a:p>
        </p:txBody>
      </p:sp>
      <p:sp>
        <p:nvSpPr>
          <p:cNvPr id="12" name="CuadroTexto 11"/>
          <p:cNvSpPr txBox="1"/>
          <p:nvPr/>
        </p:nvSpPr>
        <p:spPr>
          <a:xfrm>
            <a:off x="1615181" y="3530217"/>
            <a:ext cx="6800849" cy="707886"/>
          </a:xfrm>
          <a:prstGeom prst="rect">
            <a:avLst/>
          </a:prstGeom>
          <a:noFill/>
        </p:spPr>
        <p:txBody>
          <a:bodyPr wrap="square" rtlCol="0">
            <a:spAutoFit/>
          </a:bodyPr>
          <a:lstStyle/>
          <a:p>
            <a:r>
              <a:rPr lang="en-US" sz="2000" dirty="0"/>
              <a:t>This modality switches physical shops for digital ones, which, though advantageous, also entail some disadvantages</a:t>
            </a:r>
          </a:p>
        </p:txBody>
      </p:sp>
      <p:sp>
        <p:nvSpPr>
          <p:cNvPr id="13" name="CuadroTexto 12"/>
          <p:cNvSpPr txBox="1"/>
          <p:nvPr/>
        </p:nvSpPr>
        <p:spPr>
          <a:xfrm>
            <a:off x="1605564" y="4284374"/>
            <a:ext cx="6810466" cy="707886"/>
          </a:xfrm>
          <a:prstGeom prst="rect">
            <a:avLst/>
          </a:prstGeom>
          <a:noFill/>
        </p:spPr>
        <p:txBody>
          <a:bodyPr wrap="square" rtlCol="0">
            <a:spAutoFit/>
          </a:bodyPr>
          <a:lstStyle/>
          <a:p>
            <a:r>
              <a:rPr lang="en-US" sz="2000" dirty="0"/>
              <a:t>Adapting to businesses and consumers being either or both the buyer and seller is fundamental for e-commerce</a:t>
            </a:r>
          </a:p>
        </p:txBody>
      </p:sp>
      <p:sp>
        <p:nvSpPr>
          <p:cNvPr id="14" name="CuadroTexto 13"/>
          <p:cNvSpPr txBox="1"/>
          <p:nvPr/>
        </p:nvSpPr>
        <p:spPr>
          <a:xfrm>
            <a:off x="1578483" y="4994445"/>
            <a:ext cx="6837547" cy="707886"/>
          </a:xfrm>
          <a:prstGeom prst="rect">
            <a:avLst/>
          </a:prstGeom>
          <a:noFill/>
        </p:spPr>
        <p:txBody>
          <a:bodyPr wrap="square" rtlCol="0">
            <a:spAutoFit/>
          </a:bodyPr>
          <a:lstStyle/>
          <a:p>
            <a:r>
              <a:rPr lang="en-US" sz="2000" dirty="0"/>
              <a:t>This new scenario and the management of user-produced data opens new, vast business opportunities</a:t>
            </a:r>
          </a:p>
        </p:txBody>
      </p:sp>
      <p:sp>
        <p:nvSpPr>
          <p:cNvPr id="17" name="object 2"/>
          <p:cNvSpPr txBox="1">
            <a:spLocks/>
          </p:cNvSpPr>
          <p:nvPr/>
        </p:nvSpPr>
        <p:spPr>
          <a:xfrm>
            <a:off x="480795" y="1302505"/>
            <a:ext cx="496135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US" sz="4800" kern="0" spc="-150" dirty="0">
                <a:solidFill>
                  <a:schemeClr val="tx1"/>
                </a:solidFill>
                <a:latin typeface="+mj-lt"/>
                <a:ea typeface="Tahoma" panose="020B0604030504040204" pitchFamily="34" charset="0"/>
                <a:cs typeface="Tahoma" panose="020B0604030504040204" pitchFamily="34" charset="0"/>
              </a:rPr>
              <a:t>Key takeaways:</a:t>
            </a:r>
          </a:p>
        </p:txBody>
      </p:sp>
      <p:pic>
        <p:nvPicPr>
          <p:cNvPr id="1026" name="Picture 2" descr="Logro objetivo y trabajo en equipo empresarial. vector gratuit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14996" y="4623758"/>
            <a:ext cx="1531308" cy="13356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499032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err="1">
                <a:solidFill>
                  <a:schemeClr val="tx1"/>
                </a:solidFill>
                <a:latin typeface="+mj-lt"/>
                <a:ea typeface="Tahoma" panose="020B0604030504040204" pitchFamily="34" charset="0"/>
                <a:cs typeface="Tahoma" panose="020B0604030504040204" pitchFamily="34" charset="0"/>
              </a:rPr>
              <a:t>Assessment</a:t>
            </a:r>
            <a:r>
              <a:rPr lang="es-ES" sz="4800" kern="0" spc="-150" dirty="0">
                <a:solidFill>
                  <a:schemeClr val="tx1"/>
                </a:solidFill>
                <a:latin typeface="+mj-lt"/>
                <a:ea typeface="Tahoma" panose="020B0604030504040204" pitchFamily="34" charset="0"/>
                <a:cs typeface="Tahoma" panose="020B0604030504040204" pitchFamily="34" charset="0"/>
              </a:rPr>
              <a:t> test</a:t>
            </a:r>
          </a:p>
        </p:txBody>
      </p:sp>
      <p:sp>
        <p:nvSpPr>
          <p:cNvPr id="6" name="CuadroTexto 5">
            <a:extLst>
              <a:ext uri="{FF2B5EF4-FFF2-40B4-BE49-F238E27FC236}">
                <a16:creationId xmlns:a16="http://schemas.microsoft.com/office/drawing/2014/main" id="{2F93D046-13B6-A431-F6B7-F1751CE0719B}"/>
              </a:ext>
            </a:extLst>
          </p:cNvPr>
          <p:cNvSpPr txBox="1"/>
          <p:nvPr/>
        </p:nvSpPr>
        <p:spPr>
          <a:xfrm>
            <a:off x="436097" y="1869768"/>
            <a:ext cx="2991729" cy="1477328"/>
          </a:xfrm>
          <a:prstGeom prst="rect">
            <a:avLst/>
          </a:prstGeom>
          <a:noFill/>
        </p:spPr>
        <p:txBody>
          <a:bodyPr wrap="square" rtlCol="0">
            <a:spAutoFit/>
          </a:bodyPr>
          <a:lstStyle/>
          <a:p>
            <a:pPr marL="342900" indent="-342900">
              <a:buAutoNum type="arabicPeriod"/>
            </a:pPr>
            <a:r>
              <a:rPr lang="es-ES" b="1" dirty="0"/>
              <a:t>M-</a:t>
            </a:r>
            <a:r>
              <a:rPr lang="es-ES" b="1" dirty="0" err="1"/>
              <a:t>commerce</a:t>
            </a:r>
            <a:r>
              <a:rPr lang="es-ES" b="1" dirty="0"/>
              <a:t> </a:t>
            </a:r>
            <a:r>
              <a:rPr lang="es-ES" b="1" dirty="0" err="1"/>
              <a:t>refers</a:t>
            </a:r>
            <a:r>
              <a:rPr lang="es-ES" b="1" dirty="0"/>
              <a:t> </a:t>
            </a:r>
            <a:r>
              <a:rPr lang="es-ES" b="1" dirty="0" err="1"/>
              <a:t>to</a:t>
            </a:r>
            <a:r>
              <a:rPr lang="es-ES" b="1" dirty="0"/>
              <a:t>:</a:t>
            </a:r>
          </a:p>
          <a:p>
            <a:endParaRPr lang="es-ES" dirty="0"/>
          </a:p>
          <a:p>
            <a:r>
              <a:rPr lang="es-ES" dirty="0"/>
              <a:t>a.- </a:t>
            </a:r>
            <a:r>
              <a:rPr lang="es-ES" dirty="0" err="1"/>
              <a:t>My</a:t>
            </a:r>
            <a:r>
              <a:rPr lang="es-ES" dirty="0"/>
              <a:t> </a:t>
            </a:r>
            <a:r>
              <a:rPr lang="es-ES" dirty="0" err="1"/>
              <a:t>own</a:t>
            </a:r>
            <a:r>
              <a:rPr lang="es-ES" dirty="0"/>
              <a:t> </a:t>
            </a:r>
            <a:r>
              <a:rPr lang="es-ES" dirty="0" err="1"/>
              <a:t>commerce</a:t>
            </a:r>
            <a:endParaRPr lang="es-ES" dirty="0"/>
          </a:p>
          <a:p>
            <a:r>
              <a:rPr lang="es-ES" dirty="0"/>
              <a:t>b.- Mobile online </a:t>
            </a:r>
            <a:r>
              <a:rPr lang="es-ES" dirty="0" err="1"/>
              <a:t>commerce</a:t>
            </a:r>
            <a:endParaRPr lang="es-ES" dirty="0"/>
          </a:p>
          <a:p>
            <a:r>
              <a:rPr lang="es-ES" dirty="0"/>
              <a:t>c.- </a:t>
            </a:r>
            <a:r>
              <a:rPr lang="es-ES" dirty="0" err="1"/>
              <a:t>Middle</a:t>
            </a:r>
            <a:r>
              <a:rPr lang="es-ES" dirty="0"/>
              <a:t> </a:t>
            </a:r>
            <a:r>
              <a:rPr lang="es-ES" dirty="0" err="1"/>
              <a:t>commerce</a:t>
            </a:r>
            <a:endParaRPr lang="es-ES" dirty="0"/>
          </a:p>
        </p:txBody>
      </p:sp>
      <p:sp>
        <p:nvSpPr>
          <p:cNvPr id="7" name="CuadroTexto 6">
            <a:extLst>
              <a:ext uri="{FF2B5EF4-FFF2-40B4-BE49-F238E27FC236}">
                <a16:creationId xmlns:a16="http://schemas.microsoft.com/office/drawing/2014/main" id="{DCBB8D56-9B34-66DA-42F2-9AEEF77103E8}"/>
              </a:ext>
            </a:extLst>
          </p:cNvPr>
          <p:cNvSpPr txBox="1"/>
          <p:nvPr/>
        </p:nvSpPr>
        <p:spPr>
          <a:xfrm>
            <a:off x="3957234" y="1773775"/>
            <a:ext cx="3371218" cy="1754326"/>
          </a:xfrm>
          <a:prstGeom prst="rect">
            <a:avLst/>
          </a:prstGeom>
          <a:noFill/>
        </p:spPr>
        <p:txBody>
          <a:bodyPr wrap="square" rtlCol="0">
            <a:spAutoFit/>
          </a:bodyPr>
          <a:lstStyle/>
          <a:p>
            <a:r>
              <a:rPr lang="es-ES" b="1" dirty="0"/>
              <a:t>2. </a:t>
            </a:r>
            <a:r>
              <a:rPr lang="en-US" sz="1800" b="1" dirty="0">
                <a:latin typeface="+mn-lt"/>
                <a:cs typeface="+mn-cs"/>
              </a:rPr>
              <a:t>Business to people (B2P): </a:t>
            </a:r>
            <a:endParaRPr lang="en-US" sz="1800" dirty="0">
              <a:latin typeface="+mn-lt"/>
              <a:cs typeface="+mn-cs"/>
            </a:endParaRPr>
          </a:p>
          <a:p>
            <a:endParaRPr lang="es-ES" dirty="0"/>
          </a:p>
          <a:p>
            <a:r>
              <a:rPr lang="es-ES" dirty="0"/>
              <a:t>a.- </a:t>
            </a:r>
            <a:r>
              <a:rPr lang="es-ES" dirty="0" err="1"/>
              <a:t>Takes</a:t>
            </a:r>
            <a:r>
              <a:rPr lang="es-ES" dirty="0"/>
              <a:t> care </a:t>
            </a:r>
            <a:r>
              <a:rPr lang="es-ES" dirty="0" err="1"/>
              <a:t>of</a:t>
            </a:r>
            <a:r>
              <a:rPr lang="es-ES" dirty="0"/>
              <a:t> </a:t>
            </a:r>
            <a:r>
              <a:rPr lang="es-ES" dirty="0" err="1"/>
              <a:t>peoples</a:t>
            </a:r>
            <a:r>
              <a:rPr lang="es-ES" dirty="0"/>
              <a:t>’ </a:t>
            </a:r>
            <a:r>
              <a:rPr lang="es-ES" dirty="0" err="1"/>
              <a:t>needs</a:t>
            </a:r>
            <a:endParaRPr lang="es-ES" dirty="0"/>
          </a:p>
          <a:p>
            <a:r>
              <a:rPr lang="es-ES" dirty="0"/>
              <a:t>b.- </a:t>
            </a:r>
            <a:r>
              <a:rPr lang="es-ES" dirty="0" err="1"/>
              <a:t>Focuses</a:t>
            </a:r>
            <a:r>
              <a:rPr lang="es-ES" dirty="0"/>
              <a:t> </a:t>
            </a:r>
            <a:r>
              <a:rPr lang="es-ES" dirty="0" err="1"/>
              <a:t>on</a:t>
            </a:r>
            <a:r>
              <a:rPr lang="es-ES" dirty="0"/>
              <a:t> </a:t>
            </a:r>
            <a:r>
              <a:rPr lang="es-ES" dirty="0" err="1"/>
              <a:t>developing</a:t>
            </a:r>
            <a:r>
              <a:rPr lang="es-ES" dirty="0"/>
              <a:t> </a:t>
            </a:r>
            <a:r>
              <a:rPr lang="es-ES" dirty="0" err="1"/>
              <a:t>business</a:t>
            </a:r>
            <a:r>
              <a:rPr lang="es-ES" dirty="0"/>
              <a:t> </a:t>
            </a:r>
            <a:r>
              <a:rPr lang="es-ES" dirty="0" err="1"/>
              <a:t>connections</a:t>
            </a:r>
            <a:r>
              <a:rPr lang="es-ES" dirty="0"/>
              <a:t> </a:t>
            </a:r>
            <a:r>
              <a:rPr lang="es-ES" dirty="0" err="1"/>
              <a:t>with</a:t>
            </a:r>
            <a:r>
              <a:rPr lang="es-ES" dirty="0"/>
              <a:t> </a:t>
            </a:r>
            <a:r>
              <a:rPr lang="es-ES" dirty="0" err="1"/>
              <a:t>people</a:t>
            </a:r>
            <a:endParaRPr lang="es-ES" dirty="0"/>
          </a:p>
          <a:p>
            <a:r>
              <a:rPr lang="es-ES" dirty="0"/>
              <a:t>c.- </a:t>
            </a:r>
            <a:r>
              <a:rPr lang="es-ES" dirty="0" err="1"/>
              <a:t>Doesn’t</a:t>
            </a:r>
            <a:r>
              <a:rPr lang="es-ES" dirty="0"/>
              <a:t> </a:t>
            </a:r>
            <a:r>
              <a:rPr lang="es-ES" dirty="0" err="1"/>
              <a:t>exist</a:t>
            </a:r>
            <a:endParaRPr lang="es-ES" dirty="0"/>
          </a:p>
        </p:txBody>
      </p:sp>
      <p:sp>
        <p:nvSpPr>
          <p:cNvPr id="8" name="CuadroTexto 7">
            <a:extLst>
              <a:ext uri="{FF2B5EF4-FFF2-40B4-BE49-F238E27FC236}">
                <a16:creationId xmlns:a16="http://schemas.microsoft.com/office/drawing/2014/main" id="{8CFC1708-71AC-F087-74E0-130A56C9B741}"/>
              </a:ext>
            </a:extLst>
          </p:cNvPr>
          <p:cNvSpPr txBox="1"/>
          <p:nvPr/>
        </p:nvSpPr>
        <p:spPr>
          <a:xfrm>
            <a:off x="7994184" y="1801491"/>
            <a:ext cx="3482199" cy="2031325"/>
          </a:xfrm>
          <a:prstGeom prst="rect">
            <a:avLst/>
          </a:prstGeom>
          <a:noFill/>
        </p:spPr>
        <p:txBody>
          <a:bodyPr wrap="square" rtlCol="0">
            <a:spAutoFit/>
          </a:bodyPr>
          <a:lstStyle/>
          <a:p>
            <a:r>
              <a:rPr lang="es-ES" b="1" dirty="0"/>
              <a:t>3. Business </a:t>
            </a:r>
            <a:r>
              <a:rPr lang="es-ES" b="1" dirty="0" err="1"/>
              <a:t>to</a:t>
            </a:r>
            <a:r>
              <a:rPr lang="es-ES" b="1" dirty="0"/>
              <a:t> </a:t>
            </a:r>
            <a:r>
              <a:rPr lang="es-ES" b="1" dirty="0" err="1"/>
              <a:t>Customer</a:t>
            </a:r>
            <a:r>
              <a:rPr lang="es-ES" b="1" dirty="0"/>
              <a:t> (B2C) apps prime:</a:t>
            </a:r>
          </a:p>
          <a:p>
            <a:r>
              <a:rPr lang="es-ES" dirty="0"/>
              <a:t>a.- </a:t>
            </a:r>
            <a:r>
              <a:rPr lang="en-US" dirty="0"/>
              <a:t>Seamless integration between the apps</a:t>
            </a:r>
            <a:endParaRPr lang="en-US" sz="1800" dirty="0"/>
          </a:p>
          <a:p>
            <a:r>
              <a:rPr lang="es-ES" dirty="0"/>
              <a:t>b.- A s</a:t>
            </a:r>
            <a:r>
              <a:rPr lang="es-ES" sz="1800" dirty="0"/>
              <a:t>imple, </a:t>
            </a:r>
            <a:r>
              <a:rPr lang="es-ES" sz="1800" dirty="0" err="1"/>
              <a:t>clean</a:t>
            </a:r>
            <a:r>
              <a:rPr lang="es-ES" sz="1800" dirty="0"/>
              <a:t> and </a:t>
            </a:r>
            <a:r>
              <a:rPr lang="es-ES" sz="1800" dirty="0" err="1"/>
              <a:t>attractive</a:t>
            </a:r>
            <a:r>
              <a:rPr lang="es-ES" sz="1800" dirty="0"/>
              <a:t> </a:t>
            </a:r>
            <a:r>
              <a:rPr lang="es-ES" sz="1800" dirty="0" err="1"/>
              <a:t>design</a:t>
            </a:r>
            <a:r>
              <a:rPr lang="es-ES" sz="1800" dirty="0"/>
              <a:t> </a:t>
            </a:r>
          </a:p>
          <a:p>
            <a:r>
              <a:rPr lang="es-ES" dirty="0"/>
              <a:t>c.- </a:t>
            </a:r>
            <a:r>
              <a:rPr lang="es-ES" dirty="0" err="1"/>
              <a:t>Having</a:t>
            </a:r>
            <a:r>
              <a:rPr lang="es-ES" dirty="0"/>
              <a:t> </a:t>
            </a:r>
            <a:r>
              <a:rPr lang="es-ES" dirty="0" err="1"/>
              <a:t>elegant</a:t>
            </a:r>
            <a:r>
              <a:rPr lang="es-ES" dirty="0"/>
              <a:t> </a:t>
            </a:r>
            <a:r>
              <a:rPr lang="es-ES" dirty="0" err="1"/>
              <a:t>animations</a:t>
            </a:r>
            <a:endParaRPr lang="es-ES" dirty="0"/>
          </a:p>
        </p:txBody>
      </p:sp>
      <p:sp>
        <p:nvSpPr>
          <p:cNvPr id="9" name="CuadroTexto 8">
            <a:extLst>
              <a:ext uri="{FF2B5EF4-FFF2-40B4-BE49-F238E27FC236}">
                <a16:creationId xmlns:a16="http://schemas.microsoft.com/office/drawing/2014/main" id="{F83D507A-6406-66B3-0BAD-63E9CDCFA0AC}"/>
              </a:ext>
            </a:extLst>
          </p:cNvPr>
          <p:cNvSpPr txBox="1"/>
          <p:nvPr/>
        </p:nvSpPr>
        <p:spPr>
          <a:xfrm>
            <a:off x="436096" y="3942887"/>
            <a:ext cx="2991729" cy="2031325"/>
          </a:xfrm>
          <a:prstGeom prst="rect">
            <a:avLst/>
          </a:prstGeom>
          <a:noFill/>
        </p:spPr>
        <p:txBody>
          <a:bodyPr wrap="square" rtlCol="0">
            <a:spAutoFit/>
          </a:bodyPr>
          <a:lstStyle/>
          <a:p>
            <a:r>
              <a:rPr lang="es-ES" b="1" dirty="0"/>
              <a:t>4. </a:t>
            </a:r>
            <a:r>
              <a:rPr lang="es-ES" b="1" dirty="0" err="1"/>
              <a:t>Everchanging</a:t>
            </a:r>
            <a:r>
              <a:rPr lang="es-ES" b="1" dirty="0"/>
              <a:t> </a:t>
            </a:r>
            <a:r>
              <a:rPr lang="es-ES" b="1" dirty="0" err="1"/>
              <a:t>scenarios</a:t>
            </a:r>
            <a:r>
              <a:rPr lang="es-ES" b="1" dirty="0"/>
              <a:t> </a:t>
            </a:r>
            <a:r>
              <a:rPr lang="es-ES" b="1" dirty="0" err="1"/>
              <a:t>demand</a:t>
            </a:r>
            <a:r>
              <a:rPr lang="es-ES" b="1" dirty="0"/>
              <a:t>:</a:t>
            </a:r>
            <a:endParaRPr lang="es-ES" dirty="0"/>
          </a:p>
          <a:p>
            <a:endParaRPr lang="es-ES" dirty="0"/>
          </a:p>
          <a:p>
            <a:r>
              <a:rPr lang="es-ES" dirty="0"/>
              <a:t>a.- Agile </a:t>
            </a:r>
            <a:r>
              <a:rPr lang="es-ES" dirty="0" err="1"/>
              <a:t>entities</a:t>
            </a:r>
            <a:r>
              <a:rPr lang="es-ES" dirty="0"/>
              <a:t> </a:t>
            </a:r>
            <a:r>
              <a:rPr lang="es-ES" dirty="0" err="1"/>
              <a:t>that</a:t>
            </a:r>
            <a:r>
              <a:rPr lang="es-ES" dirty="0"/>
              <a:t> can </a:t>
            </a:r>
            <a:r>
              <a:rPr lang="es-ES" dirty="0" err="1"/>
              <a:t>fulfil</a:t>
            </a:r>
            <a:r>
              <a:rPr lang="es-ES" dirty="0"/>
              <a:t> </a:t>
            </a:r>
            <a:r>
              <a:rPr lang="es-ES" dirty="0" err="1"/>
              <a:t>customers</a:t>
            </a:r>
            <a:r>
              <a:rPr lang="es-ES" dirty="0"/>
              <a:t>’ </a:t>
            </a:r>
            <a:r>
              <a:rPr lang="es-ES" dirty="0" err="1"/>
              <a:t>needs</a:t>
            </a:r>
            <a:endParaRPr lang="es-ES" dirty="0"/>
          </a:p>
          <a:p>
            <a:r>
              <a:rPr lang="es-ES" dirty="0"/>
              <a:t>b.- </a:t>
            </a:r>
            <a:r>
              <a:rPr lang="es-ES" dirty="0" err="1"/>
              <a:t>Not</a:t>
            </a:r>
            <a:r>
              <a:rPr lang="es-ES" dirty="0"/>
              <a:t> </a:t>
            </a:r>
            <a:r>
              <a:rPr lang="es-ES" dirty="0" err="1"/>
              <a:t>changing</a:t>
            </a:r>
            <a:r>
              <a:rPr lang="es-ES" dirty="0"/>
              <a:t> </a:t>
            </a:r>
            <a:r>
              <a:rPr lang="es-ES" dirty="0" err="1"/>
              <a:t>our</a:t>
            </a:r>
            <a:r>
              <a:rPr lang="es-ES" dirty="0"/>
              <a:t> </a:t>
            </a:r>
            <a:r>
              <a:rPr lang="es-ES" dirty="0" err="1"/>
              <a:t>proposal</a:t>
            </a:r>
            <a:endParaRPr lang="es-ES" dirty="0"/>
          </a:p>
          <a:p>
            <a:r>
              <a:rPr lang="es-ES" dirty="0"/>
              <a:t>c.- </a:t>
            </a:r>
            <a:r>
              <a:rPr lang="es-ES" dirty="0" err="1"/>
              <a:t>Changing</a:t>
            </a:r>
            <a:r>
              <a:rPr lang="es-ES" dirty="0"/>
              <a:t> </a:t>
            </a:r>
            <a:r>
              <a:rPr lang="es-ES" dirty="0" err="1"/>
              <a:t>all</a:t>
            </a:r>
            <a:r>
              <a:rPr lang="es-ES" dirty="0"/>
              <a:t> </a:t>
            </a:r>
            <a:r>
              <a:rPr lang="es-ES" dirty="0" err="1"/>
              <a:t>tech</a:t>
            </a:r>
            <a:r>
              <a:rPr lang="es-ES" dirty="0"/>
              <a:t> </a:t>
            </a:r>
            <a:r>
              <a:rPr lang="es-ES" dirty="0" err="1"/>
              <a:t>devices</a:t>
            </a:r>
            <a:endParaRPr lang="es-ES" dirty="0"/>
          </a:p>
        </p:txBody>
      </p:sp>
      <p:sp>
        <p:nvSpPr>
          <p:cNvPr id="11" name="CuadroTexto 10">
            <a:extLst>
              <a:ext uri="{FF2B5EF4-FFF2-40B4-BE49-F238E27FC236}">
                <a16:creationId xmlns:a16="http://schemas.microsoft.com/office/drawing/2014/main" id="{632D2207-2CA0-ECC9-396F-F61C875CA3DD}"/>
              </a:ext>
            </a:extLst>
          </p:cNvPr>
          <p:cNvSpPr txBox="1"/>
          <p:nvPr/>
        </p:nvSpPr>
        <p:spPr>
          <a:xfrm>
            <a:off x="7994184" y="4081387"/>
            <a:ext cx="3256911" cy="1754326"/>
          </a:xfrm>
          <a:prstGeom prst="rect">
            <a:avLst/>
          </a:prstGeom>
          <a:noFill/>
        </p:spPr>
        <p:txBody>
          <a:bodyPr wrap="square" rtlCol="0">
            <a:spAutoFit/>
          </a:bodyPr>
          <a:lstStyle/>
          <a:p>
            <a:r>
              <a:rPr lang="es-ES" b="1" dirty="0"/>
              <a:t>5. ¿</a:t>
            </a:r>
            <a:r>
              <a:rPr lang="es-ES" b="1" dirty="0" err="1"/>
              <a:t>Does</a:t>
            </a:r>
            <a:r>
              <a:rPr lang="es-ES" b="1" dirty="0"/>
              <a:t> e-</a:t>
            </a:r>
            <a:r>
              <a:rPr lang="es-ES" b="1" dirty="0" err="1"/>
              <a:t>commerce</a:t>
            </a:r>
            <a:r>
              <a:rPr lang="es-ES" b="1" dirty="0"/>
              <a:t> </a:t>
            </a:r>
            <a:r>
              <a:rPr lang="es-ES" b="1" dirty="0" err="1"/>
              <a:t>lower</a:t>
            </a:r>
            <a:r>
              <a:rPr lang="es-ES" b="1" dirty="0"/>
              <a:t> </a:t>
            </a:r>
            <a:r>
              <a:rPr lang="es-ES" b="1" dirty="0" err="1"/>
              <a:t>costs</a:t>
            </a:r>
            <a:r>
              <a:rPr lang="es-ES" b="1" dirty="0"/>
              <a:t>?</a:t>
            </a:r>
            <a:endParaRPr lang="en-US" sz="1800" b="1" dirty="0"/>
          </a:p>
          <a:p>
            <a:endParaRPr lang="es-ES" b="1" dirty="0"/>
          </a:p>
          <a:p>
            <a:r>
              <a:rPr lang="es-ES" dirty="0"/>
              <a:t>a.- No</a:t>
            </a:r>
            <a:endParaRPr lang="en-US" sz="1800" dirty="0"/>
          </a:p>
          <a:p>
            <a:r>
              <a:rPr lang="es-ES" dirty="0"/>
              <a:t>b.- Yes</a:t>
            </a:r>
          </a:p>
          <a:p>
            <a:r>
              <a:rPr lang="es-ES" dirty="0"/>
              <a:t>c.- </a:t>
            </a:r>
            <a:r>
              <a:rPr lang="en-US" dirty="0"/>
              <a:t>Only for big tech companies</a:t>
            </a:r>
            <a:endParaRPr lang="es-ES" dirty="0"/>
          </a:p>
        </p:txBody>
      </p:sp>
    </p:spTree>
    <p:extLst>
      <p:ext uri="{BB962C8B-B14F-4D97-AF65-F5344CB8AC3E}">
        <p14:creationId xmlns:p14="http://schemas.microsoft.com/office/powerpoint/2010/main" val="23630096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err="1">
                <a:solidFill>
                  <a:schemeClr val="tx1"/>
                </a:solidFill>
                <a:latin typeface="+mj-lt"/>
                <a:ea typeface="Tahoma" panose="020B0604030504040204" pitchFamily="34" charset="0"/>
                <a:cs typeface="Tahoma" panose="020B0604030504040204" pitchFamily="34" charset="0"/>
              </a:rPr>
              <a:t>Assessment</a:t>
            </a:r>
            <a:r>
              <a:rPr lang="es-ES" sz="4800" kern="0" spc="-150" dirty="0">
                <a:solidFill>
                  <a:schemeClr val="tx1"/>
                </a:solidFill>
                <a:latin typeface="+mj-lt"/>
                <a:ea typeface="Tahoma" panose="020B0604030504040204" pitchFamily="34" charset="0"/>
                <a:cs typeface="Tahoma" panose="020B0604030504040204" pitchFamily="34" charset="0"/>
              </a:rPr>
              <a:t> test</a:t>
            </a:r>
          </a:p>
        </p:txBody>
      </p:sp>
      <p:sp>
        <p:nvSpPr>
          <p:cNvPr id="6" name="CuadroTexto 5">
            <a:extLst>
              <a:ext uri="{FF2B5EF4-FFF2-40B4-BE49-F238E27FC236}">
                <a16:creationId xmlns:a16="http://schemas.microsoft.com/office/drawing/2014/main" id="{2F93D046-13B6-A431-F6B7-F1751CE0719B}"/>
              </a:ext>
            </a:extLst>
          </p:cNvPr>
          <p:cNvSpPr txBox="1"/>
          <p:nvPr/>
        </p:nvSpPr>
        <p:spPr>
          <a:xfrm>
            <a:off x="436097" y="1869768"/>
            <a:ext cx="2991729" cy="1477328"/>
          </a:xfrm>
          <a:prstGeom prst="rect">
            <a:avLst/>
          </a:prstGeom>
          <a:noFill/>
        </p:spPr>
        <p:txBody>
          <a:bodyPr wrap="square" rtlCol="0">
            <a:spAutoFit/>
          </a:bodyPr>
          <a:lstStyle/>
          <a:p>
            <a:pPr marL="342900" indent="-342900">
              <a:buAutoNum type="arabicPeriod"/>
            </a:pPr>
            <a:r>
              <a:rPr lang="es-ES" b="1" dirty="0"/>
              <a:t>M-</a:t>
            </a:r>
            <a:r>
              <a:rPr lang="es-ES" b="1" dirty="0" err="1"/>
              <a:t>commerce</a:t>
            </a:r>
            <a:r>
              <a:rPr lang="es-ES" b="1" dirty="0"/>
              <a:t> </a:t>
            </a:r>
            <a:r>
              <a:rPr lang="es-ES" b="1" dirty="0" err="1"/>
              <a:t>refers</a:t>
            </a:r>
            <a:r>
              <a:rPr lang="es-ES" b="1" dirty="0"/>
              <a:t> </a:t>
            </a:r>
            <a:r>
              <a:rPr lang="es-ES" b="1" dirty="0" err="1"/>
              <a:t>to</a:t>
            </a:r>
            <a:r>
              <a:rPr lang="es-ES" b="1" dirty="0"/>
              <a:t>:</a:t>
            </a:r>
          </a:p>
          <a:p>
            <a:endParaRPr lang="es-ES" dirty="0"/>
          </a:p>
          <a:p>
            <a:r>
              <a:rPr lang="es-ES" dirty="0"/>
              <a:t>a.- </a:t>
            </a:r>
            <a:r>
              <a:rPr lang="es-ES" dirty="0" err="1"/>
              <a:t>My</a:t>
            </a:r>
            <a:r>
              <a:rPr lang="es-ES" dirty="0"/>
              <a:t> </a:t>
            </a:r>
            <a:r>
              <a:rPr lang="es-ES" dirty="0" err="1"/>
              <a:t>own</a:t>
            </a:r>
            <a:r>
              <a:rPr lang="es-ES" dirty="0"/>
              <a:t> </a:t>
            </a:r>
            <a:r>
              <a:rPr lang="es-ES" dirty="0" err="1"/>
              <a:t>commerce</a:t>
            </a:r>
            <a:endParaRPr lang="es-ES" dirty="0"/>
          </a:p>
          <a:p>
            <a:r>
              <a:rPr lang="es-ES" b="1" dirty="0"/>
              <a:t>b.- Mobile online </a:t>
            </a:r>
            <a:r>
              <a:rPr lang="es-ES" b="1" dirty="0" err="1"/>
              <a:t>commerce</a:t>
            </a:r>
            <a:endParaRPr lang="es-ES" b="1" dirty="0"/>
          </a:p>
          <a:p>
            <a:r>
              <a:rPr lang="es-ES" dirty="0"/>
              <a:t>c.- </a:t>
            </a:r>
            <a:r>
              <a:rPr lang="es-ES" dirty="0" err="1"/>
              <a:t>Middle</a:t>
            </a:r>
            <a:r>
              <a:rPr lang="es-ES" dirty="0"/>
              <a:t> </a:t>
            </a:r>
            <a:r>
              <a:rPr lang="es-ES" dirty="0" err="1"/>
              <a:t>commerce</a:t>
            </a:r>
            <a:endParaRPr lang="es-ES" dirty="0"/>
          </a:p>
        </p:txBody>
      </p:sp>
      <p:sp>
        <p:nvSpPr>
          <p:cNvPr id="7" name="CuadroTexto 6">
            <a:extLst>
              <a:ext uri="{FF2B5EF4-FFF2-40B4-BE49-F238E27FC236}">
                <a16:creationId xmlns:a16="http://schemas.microsoft.com/office/drawing/2014/main" id="{DCBB8D56-9B34-66DA-42F2-9AEEF77103E8}"/>
              </a:ext>
            </a:extLst>
          </p:cNvPr>
          <p:cNvSpPr txBox="1"/>
          <p:nvPr/>
        </p:nvSpPr>
        <p:spPr>
          <a:xfrm>
            <a:off x="3957234" y="1773775"/>
            <a:ext cx="3371218" cy="1754326"/>
          </a:xfrm>
          <a:prstGeom prst="rect">
            <a:avLst/>
          </a:prstGeom>
          <a:noFill/>
        </p:spPr>
        <p:txBody>
          <a:bodyPr wrap="square" rtlCol="0">
            <a:spAutoFit/>
          </a:bodyPr>
          <a:lstStyle/>
          <a:p>
            <a:r>
              <a:rPr lang="es-ES" b="1" dirty="0"/>
              <a:t>2. </a:t>
            </a:r>
            <a:r>
              <a:rPr lang="en-US" sz="1800" b="1" dirty="0">
                <a:latin typeface="+mn-lt"/>
                <a:cs typeface="+mn-cs"/>
              </a:rPr>
              <a:t>Business to people (B2P): </a:t>
            </a:r>
            <a:endParaRPr lang="en-US" sz="1800" dirty="0">
              <a:latin typeface="+mn-lt"/>
              <a:cs typeface="+mn-cs"/>
            </a:endParaRPr>
          </a:p>
          <a:p>
            <a:endParaRPr lang="es-ES" dirty="0"/>
          </a:p>
          <a:p>
            <a:r>
              <a:rPr lang="es-ES" dirty="0"/>
              <a:t>a.- </a:t>
            </a:r>
            <a:r>
              <a:rPr lang="es-ES" dirty="0" err="1"/>
              <a:t>Takes</a:t>
            </a:r>
            <a:r>
              <a:rPr lang="es-ES" dirty="0"/>
              <a:t> care </a:t>
            </a:r>
            <a:r>
              <a:rPr lang="es-ES" dirty="0" err="1"/>
              <a:t>of</a:t>
            </a:r>
            <a:r>
              <a:rPr lang="es-ES" dirty="0"/>
              <a:t> </a:t>
            </a:r>
            <a:r>
              <a:rPr lang="es-ES" dirty="0" err="1"/>
              <a:t>peoples</a:t>
            </a:r>
            <a:r>
              <a:rPr lang="es-ES" dirty="0"/>
              <a:t>’ </a:t>
            </a:r>
            <a:r>
              <a:rPr lang="es-ES" dirty="0" err="1"/>
              <a:t>needs</a:t>
            </a:r>
            <a:endParaRPr lang="es-ES" dirty="0"/>
          </a:p>
          <a:p>
            <a:r>
              <a:rPr lang="es-ES" dirty="0"/>
              <a:t>b.- </a:t>
            </a:r>
            <a:r>
              <a:rPr lang="es-ES" dirty="0" err="1"/>
              <a:t>Focuses</a:t>
            </a:r>
            <a:r>
              <a:rPr lang="es-ES" dirty="0"/>
              <a:t> </a:t>
            </a:r>
            <a:r>
              <a:rPr lang="es-ES" dirty="0" err="1"/>
              <a:t>on</a:t>
            </a:r>
            <a:r>
              <a:rPr lang="es-ES" dirty="0"/>
              <a:t> </a:t>
            </a:r>
            <a:r>
              <a:rPr lang="es-ES" dirty="0" err="1"/>
              <a:t>developing</a:t>
            </a:r>
            <a:r>
              <a:rPr lang="es-ES" dirty="0"/>
              <a:t> </a:t>
            </a:r>
            <a:r>
              <a:rPr lang="es-ES" dirty="0" err="1"/>
              <a:t>business</a:t>
            </a:r>
            <a:r>
              <a:rPr lang="es-ES" dirty="0"/>
              <a:t> </a:t>
            </a:r>
            <a:r>
              <a:rPr lang="es-ES" dirty="0" err="1"/>
              <a:t>connections</a:t>
            </a:r>
            <a:r>
              <a:rPr lang="es-ES" dirty="0"/>
              <a:t> </a:t>
            </a:r>
            <a:r>
              <a:rPr lang="es-ES" dirty="0" err="1"/>
              <a:t>with</a:t>
            </a:r>
            <a:r>
              <a:rPr lang="es-ES" dirty="0"/>
              <a:t> </a:t>
            </a:r>
            <a:r>
              <a:rPr lang="es-ES" dirty="0" err="1"/>
              <a:t>people</a:t>
            </a:r>
            <a:endParaRPr lang="es-ES" dirty="0"/>
          </a:p>
          <a:p>
            <a:r>
              <a:rPr lang="es-ES" b="1" dirty="0"/>
              <a:t>c.- </a:t>
            </a:r>
            <a:r>
              <a:rPr lang="es-ES" b="1" dirty="0" err="1"/>
              <a:t>Doesn’t</a:t>
            </a:r>
            <a:r>
              <a:rPr lang="es-ES" b="1" dirty="0"/>
              <a:t> </a:t>
            </a:r>
            <a:r>
              <a:rPr lang="es-ES" b="1" dirty="0" err="1"/>
              <a:t>exist</a:t>
            </a:r>
            <a:endParaRPr lang="es-ES" b="1" dirty="0"/>
          </a:p>
        </p:txBody>
      </p:sp>
      <p:sp>
        <p:nvSpPr>
          <p:cNvPr id="8" name="CuadroTexto 7">
            <a:extLst>
              <a:ext uri="{FF2B5EF4-FFF2-40B4-BE49-F238E27FC236}">
                <a16:creationId xmlns:a16="http://schemas.microsoft.com/office/drawing/2014/main" id="{8CFC1708-71AC-F087-74E0-130A56C9B741}"/>
              </a:ext>
            </a:extLst>
          </p:cNvPr>
          <p:cNvSpPr txBox="1"/>
          <p:nvPr/>
        </p:nvSpPr>
        <p:spPr>
          <a:xfrm>
            <a:off x="7994184" y="1801491"/>
            <a:ext cx="3482199" cy="2031325"/>
          </a:xfrm>
          <a:prstGeom prst="rect">
            <a:avLst/>
          </a:prstGeom>
          <a:noFill/>
        </p:spPr>
        <p:txBody>
          <a:bodyPr wrap="square" rtlCol="0">
            <a:spAutoFit/>
          </a:bodyPr>
          <a:lstStyle/>
          <a:p>
            <a:r>
              <a:rPr lang="es-ES" b="1" dirty="0"/>
              <a:t>3. Business </a:t>
            </a:r>
            <a:r>
              <a:rPr lang="es-ES" b="1" dirty="0" err="1"/>
              <a:t>to</a:t>
            </a:r>
            <a:r>
              <a:rPr lang="es-ES" b="1" dirty="0"/>
              <a:t> </a:t>
            </a:r>
            <a:r>
              <a:rPr lang="es-ES" b="1" dirty="0" err="1"/>
              <a:t>Customer</a:t>
            </a:r>
            <a:r>
              <a:rPr lang="es-ES" b="1" dirty="0"/>
              <a:t> (B2C) apps prime:</a:t>
            </a:r>
          </a:p>
          <a:p>
            <a:r>
              <a:rPr lang="es-ES" dirty="0"/>
              <a:t>a.- </a:t>
            </a:r>
            <a:r>
              <a:rPr lang="en-US" dirty="0"/>
              <a:t>Seamless integration between the apps</a:t>
            </a:r>
            <a:endParaRPr lang="en-US" sz="1800" dirty="0"/>
          </a:p>
          <a:p>
            <a:r>
              <a:rPr lang="es-ES" b="1" dirty="0"/>
              <a:t>b.- A s</a:t>
            </a:r>
            <a:r>
              <a:rPr lang="es-ES" sz="1800" b="1" dirty="0"/>
              <a:t>imple, </a:t>
            </a:r>
            <a:r>
              <a:rPr lang="es-ES" sz="1800" b="1" dirty="0" err="1"/>
              <a:t>clean</a:t>
            </a:r>
            <a:r>
              <a:rPr lang="es-ES" sz="1800" b="1" dirty="0"/>
              <a:t> and </a:t>
            </a:r>
            <a:r>
              <a:rPr lang="es-ES" sz="1800" b="1" dirty="0" err="1"/>
              <a:t>attractive</a:t>
            </a:r>
            <a:r>
              <a:rPr lang="es-ES" sz="1800" b="1" dirty="0"/>
              <a:t> </a:t>
            </a:r>
            <a:r>
              <a:rPr lang="es-ES" sz="1800" b="1" dirty="0" err="1"/>
              <a:t>design</a:t>
            </a:r>
            <a:r>
              <a:rPr lang="es-ES" sz="1800" b="1" dirty="0"/>
              <a:t> </a:t>
            </a:r>
          </a:p>
          <a:p>
            <a:r>
              <a:rPr lang="es-ES" dirty="0"/>
              <a:t>c.- </a:t>
            </a:r>
            <a:r>
              <a:rPr lang="es-ES" dirty="0" err="1"/>
              <a:t>Having</a:t>
            </a:r>
            <a:r>
              <a:rPr lang="es-ES" dirty="0"/>
              <a:t> </a:t>
            </a:r>
            <a:r>
              <a:rPr lang="es-ES" dirty="0" err="1"/>
              <a:t>elegant</a:t>
            </a:r>
            <a:r>
              <a:rPr lang="es-ES" dirty="0"/>
              <a:t> </a:t>
            </a:r>
            <a:r>
              <a:rPr lang="es-ES" dirty="0" err="1"/>
              <a:t>animations</a:t>
            </a:r>
            <a:endParaRPr lang="es-ES" dirty="0"/>
          </a:p>
        </p:txBody>
      </p:sp>
      <p:sp>
        <p:nvSpPr>
          <p:cNvPr id="9" name="CuadroTexto 8">
            <a:extLst>
              <a:ext uri="{FF2B5EF4-FFF2-40B4-BE49-F238E27FC236}">
                <a16:creationId xmlns:a16="http://schemas.microsoft.com/office/drawing/2014/main" id="{F83D507A-6406-66B3-0BAD-63E9CDCFA0AC}"/>
              </a:ext>
            </a:extLst>
          </p:cNvPr>
          <p:cNvSpPr txBox="1"/>
          <p:nvPr/>
        </p:nvSpPr>
        <p:spPr>
          <a:xfrm>
            <a:off x="436096" y="3942887"/>
            <a:ext cx="2991729" cy="2031325"/>
          </a:xfrm>
          <a:prstGeom prst="rect">
            <a:avLst/>
          </a:prstGeom>
          <a:noFill/>
        </p:spPr>
        <p:txBody>
          <a:bodyPr wrap="square" rtlCol="0">
            <a:spAutoFit/>
          </a:bodyPr>
          <a:lstStyle/>
          <a:p>
            <a:r>
              <a:rPr lang="es-ES" b="1" dirty="0"/>
              <a:t>4. </a:t>
            </a:r>
            <a:r>
              <a:rPr lang="es-ES" b="1" dirty="0" err="1"/>
              <a:t>Everchanging</a:t>
            </a:r>
            <a:r>
              <a:rPr lang="es-ES" b="1" dirty="0"/>
              <a:t> </a:t>
            </a:r>
            <a:r>
              <a:rPr lang="es-ES" b="1" dirty="0" err="1"/>
              <a:t>scenarios</a:t>
            </a:r>
            <a:r>
              <a:rPr lang="es-ES" b="1" dirty="0"/>
              <a:t> </a:t>
            </a:r>
            <a:r>
              <a:rPr lang="es-ES" b="1" dirty="0" err="1"/>
              <a:t>demand</a:t>
            </a:r>
            <a:r>
              <a:rPr lang="es-ES" b="1" dirty="0"/>
              <a:t>:</a:t>
            </a:r>
            <a:endParaRPr lang="es-ES" dirty="0"/>
          </a:p>
          <a:p>
            <a:endParaRPr lang="es-ES" dirty="0"/>
          </a:p>
          <a:p>
            <a:r>
              <a:rPr lang="es-ES" b="1" dirty="0"/>
              <a:t>a.- Agile </a:t>
            </a:r>
            <a:r>
              <a:rPr lang="es-ES" b="1" dirty="0" err="1"/>
              <a:t>entities</a:t>
            </a:r>
            <a:r>
              <a:rPr lang="es-ES" b="1" dirty="0"/>
              <a:t> </a:t>
            </a:r>
            <a:r>
              <a:rPr lang="es-ES" b="1" dirty="0" err="1"/>
              <a:t>that</a:t>
            </a:r>
            <a:r>
              <a:rPr lang="es-ES" b="1" dirty="0"/>
              <a:t> can </a:t>
            </a:r>
            <a:r>
              <a:rPr lang="es-ES" b="1" dirty="0" err="1"/>
              <a:t>fulfil</a:t>
            </a:r>
            <a:r>
              <a:rPr lang="es-ES" b="1" dirty="0"/>
              <a:t> </a:t>
            </a:r>
            <a:r>
              <a:rPr lang="es-ES" b="1" dirty="0" err="1"/>
              <a:t>customers</a:t>
            </a:r>
            <a:r>
              <a:rPr lang="es-ES" b="1" dirty="0"/>
              <a:t>’ </a:t>
            </a:r>
            <a:r>
              <a:rPr lang="es-ES" b="1" dirty="0" err="1"/>
              <a:t>needs</a:t>
            </a:r>
            <a:endParaRPr lang="es-ES" b="1" dirty="0"/>
          </a:p>
          <a:p>
            <a:r>
              <a:rPr lang="es-ES" dirty="0"/>
              <a:t>b.- </a:t>
            </a:r>
            <a:r>
              <a:rPr lang="es-ES" dirty="0" err="1"/>
              <a:t>Not</a:t>
            </a:r>
            <a:r>
              <a:rPr lang="es-ES" dirty="0"/>
              <a:t> </a:t>
            </a:r>
            <a:r>
              <a:rPr lang="es-ES" dirty="0" err="1"/>
              <a:t>changing</a:t>
            </a:r>
            <a:r>
              <a:rPr lang="es-ES" dirty="0"/>
              <a:t> </a:t>
            </a:r>
            <a:r>
              <a:rPr lang="es-ES" dirty="0" err="1"/>
              <a:t>our</a:t>
            </a:r>
            <a:r>
              <a:rPr lang="es-ES" dirty="0"/>
              <a:t> </a:t>
            </a:r>
            <a:r>
              <a:rPr lang="es-ES" dirty="0" err="1"/>
              <a:t>proposal</a:t>
            </a:r>
            <a:endParaRPr lang="es-ES" dirty="0"/>
          </a:p>
          <a:p>
            <a:r>
              <a:rPr lang="es-ES" dirty="0"/>
              <a:t>c.- </a:t>
            </a:r>
            <a:r>
              <a:rPr lang="es-ES" dirty="0" err="1"/>
              <a:t>Changing</a:t>
            </a:r>
            <a:r>
              <a:rPr lang="es-ES" dirty="0"/>
              <a:t> </a:t>
            </a:r>
            <a:r>
              <a:rPr lang="es-ES" dirty="0" err="1"/>
              <a:t>all</a:t>
            </a:r>
            <a:r>
              <a:rPr lang="es-ES" dirty="0"/>
              <a:t> </a:t>
            </a:r>
            <a:r>
              <a:rPr lang="es-ES" dirty="0" err="1"/>
              <a:t>tech</a:t>
            </a:r>
            <a:r>
              <a:rPr lang="es-ES" dirty="0"/>
              <a:t> </a:t>
            </a:r>
            <a:r>
              <a:rPr lang="es-ES" dirty="0" err="1"/>
              <a:t>devices</a:t>
            </a:r>
            <a:endParaRPr lang="es-ES" dirty="0"/>
          </a:p>
        </p:txBody>
      </p:sp>
      <p:sp>
        <p:nvSpPr>
          <p:cNvPr id="11" name="CuadroTexto 10">
            <a:extLst>
              <a:ext uri="{FF2B5EF4-FFF2-40B4-BE49-F238E27FC236}">
                <a16:creationId xmlns:a16="http://schemas.microsoft.com/office/drawing/2014/main" id="{632D2207-2CA0-ECC9-396F-F61C875CA3DD}"/>
              </a:ext>
            </a:extLst>
          </p:cNvPr>
          <p:cNvSpPr txBox="1"/>
          <p:nvPr/>
        </p:nvSpPr>
        <p:spPr>
          <a:xfrm>
            <a:off x="7994184" y="4081387"/>
            <a:ext cx="3256911" cy="1754326"/>
          </a:xfrm>
          <a:prstGeom prst="rect">
            <a:avLst/>
          </a:prstGeom>
          <a:noFill/>
        </p:spPr>
        <p:txBody>
          <a:bodyPr wrap="square" rtlCol="0">
            <a:spAutoFit/>
          </a:bodyPr>
          <a:lstStyle/>
          <a:p>
            <a:r>
              <a:rPr lang="es-ES" b="1" dirty="0"/>
              <a:t>5. ¿</a:t>
            </a:r>
            <a:r>
              <a:rPr lang="es-ES" b="1" dirty="0" err="1"/>
              <a:t>Does</a:t>
            </a:r>
            <a:r>
              <a:rPr lang="es-ES" b="1" dirty="0"/>
              <a:t> e-</a:t>
            </a:r>
            <a:r>
              <a:rPr lang="es-ES" b="1" dirty="0" err="1"/>
              <a:t>commerce</a:t>
            </a:r>
            <a:r>
              <a:rPr lang="es-ES" b="1" dirty="0"/>
              <a:t> </a:t>
            </a:r>
            <a:r>
              <a:rPr lang="es-ES" b="1" dirty="0" err="1"/>
              <a:t>lower</a:t>
            </a:r>
            <a:r>
              <a:rPr lang="es-ES" b="1" dirty="0"/>
              <a:t> </a:t>
            </a:r>
            <a:r>
              <a:rPr lang="es-ES" b="1" dirty="0" err="1"/>
              <a:t>costs</a:t>
            </a:r>
            <a:r>
              <a:rPr lang="es-ES" b="1" dirty="0"/>
              <a:t>?</a:t>
            </a:r>
            <a:endParaRPr lang="en-US" sz="1800" b="1" dirty="0"/>
          </a:p>
          <a:p>
            <a:endParaRPr lang="es-ES" b="1" dirty="0"/>
          </a:p>
          <a:p>
            <a:r>
              <a:rPr lang="es-ES" dirty="0"/>
              <a:t>a.- No</a:t>
            </a:r>
            <a:endParaRPr lang="en-US" sz="1800" dirty="0"/>
          </a:p>
          <a:p>
            <a:r>
              <a:rPr lang="es-ES" b="1" dirty="0"/>
              <a:t>b.- Yes</a:t>
            </a:r>
          </a:p>
          <a:p>
            <a:r>
              <a:rPr lang="es-ES" dirty="0"/>
              <a:t>c.- </a:t>
            </a:r>
            <a:r>
              <a:rPr lang="en-US" dirty="0"/>
              <a:t>Only for big tech companies</a:t>
            </a:r>
            <a:endParaRPr lang="es-ES" dirty="0"/>
          </a:p>
        </p:txBody>
      </p:sp>
    </p:spTree>
    <p:extLst>
      <p:ext uri="{BB962C8B-B14F-4D97-AF65-F5344CB8AC3E}">
        <p14:creationId xmlns:p14="http://schemas.microsoft.com/office/powerpoint/2010/main" val="41139666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4" y="1022287"/>
            <a:ext cx="12642833" cy="68993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400" kern="0" spc="-150" dirty="0">
                <a:solidFill>
                  <a:schemeClr val="tx1"/>
                </a:solidFill>
                <a:latin typeface="+mj-lt"/>
                <a:ea typeface="Tahoma" panose="020B0604030504040204" pitchFamily="34" charset="0"/>
                <a:cs typeface="Tahoma" panose="020B0604030504040204" pitchFamily="34" charset="0"/>
              </a:rPr>
              <a:t>UNIT 1: </a:t>
            </a:r>
            <a:r>
              <a:rPr lang="en-US" sz="4400" kern="0" spc="-150" dirty="0">
                <a:solidFill>
                  <a:schemeClr val="tx1"/>
                </a:solidFill>
                <a:latin typeface="+mj-lt"/>
                <a:ea typeface="Tahoma" panose="020B0604030504040204" pitchFamily="34" charset="0"/>
                <a:cs typeface="Tahoma" panose="020B0604030504040204" pitchFamily="34" charset="0"/>
              </a:rPr>
              <a:t>Basics of e-commerce for a more resilient SME</a:t>
            </a:r>
            <a:endParaRPr lang="es-ES" sz="44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5071521"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SOURCES</a:t>
            </a:r>
          </a:p>
        </p:txBody>
      </p:sp>
      <p:sp>
        <p:nvSpPr>
          <p:cNvPr id="5" name="Rectángulo 4">
            <a:extLst>
              <a:ext uri="{FF2B5EF4-FFF2-40B4-BE49-F238E27FC236}">
                <a16:creationId xmlns:a16="http://schemas.microsoft.com/office/drawing/2014/main" id="{3A059082-DD04-8F1C-1A64-49AB92FCB658}"/>
              </a:ext>
            </a:extLst>
          </p:cNvPr>
          <p:cNvSpPr/>
          <p:nvPr/>
        </p:nvSpPr>
        <p:spPr>
          <a:xfrm>
            <a:off x="827384" y="2298393"/>
            <a:ext cx="10269068" cy="4524315"/>
          </a:xfrm>
          <a:prstGeom prst="rect">
            <a:avLst/>
          </a:prstGeom>
        </p:spPr>
        <p:txBody>
          <a:bodyPr wrap="square">
            <a:spAutoFit/>
          </a:bodyPr>
          <a:lstStyle/>
          <a:p>
            <a:pPr marL="342900" indent="-342900">
              <a:buFont typeface="Arial" panose="020B0604020202020204" pitchFamily="34" charset="0"/>
              <a:buChar char="•"/>
              <a:defRPr/>
            </a:pPr>
            <a:r>
              <a:rPr lang="es-ES" sz="1900" dirty="0"/>
              <a:t>New Brunswick </a:t>
            </a:r>
            <a:r>
              <a:rPr lang="es-ES" sz="1900" dirty="0" err="1"/>
              <a:t>administration</a:t>
            </a:r>
            <a:r>
              <a:rPr lang="es-ES" sz="1900" dirty="0"/>
              <a:t> --- </a:t>
            </a:r>
            <a:r>
              <a:rPr lang="es-ES" sz="1900" dirty="0">
                <a:hlinkClick r:id="rId2"/>
              </a:rPr>
              <a:t>https://www2.snb.ca/content/snb/en/sites/licensing/vendor/eft-faq.html#:~:text=Electronic%20funds%20transfer%20(EFT)is,%2C%20through%20computer%2Dbased%20systems</a:t>
            </a:r>
            <a:endParaRPr lang="es-ES" sz="1900" dirty="0"/>
          </a:p>
          <a:p>
            <a:pPr marL="342900" indent="-342900">
              <a:buFont typeface="Arial" panose="020B0604020202020204" pitchFamily="34" charset="0"/>
              <a:buChar char="•"/>
              <a:defRPr/>
            </a:pPr>
            <a:endParaRPr lang="en-GB" altLang="es-ES" sz="1900" dirty="0">
              <a:latin typeface="Calibri" panose="020F0502020204030204" pitchFamily="34" charset="0"/>
              <a:cs typeface="Calibri" panose="020F0502020204030204" pitchFamily="34" charset="0"/>
              <a:hlinkClick r:id="rId3"/>
            </a:endParaRPr>
          </a:p>
          <a:p>
            <a:pPr marL="342900" indent="-342900">
              <a:buFont typeface="Arial" panose="020B0604020202020204" pitchFamily="34" charset="0"/>
              <a:buChar char="•"/>
              <a:defRPr/>
            </a:pPr>
            <a:r>
              <a:rPr lang="es-ES" sz="1900" dirty="0" err="1"/>
              <a:t>Investopedia</a:t>
            </a:r>
            <a:r>
              <a:rPr lang="es-ES" sz="1900" dirty="0"/>
              <a:t> --- </a:t>
            </a:r>
            <a:r>
              <a:rPr lang="en-GB" altLang="es-ES" sz="1900" dirty="0">
                <a:latin typeface="Calibri" panose="020F0502020204030204" pitchFamily="34" charset="0"/>
                <a:cs typeface="Calibri" panose="020F0502020204030204" pitchFamily="34" charset="0"/>
                <a:hlinkClick r:id="rId4"/>
              </a:rPr>
              <a:t>https://www.investopedia.com/terms/b/btob.asp</a:t>
            </a:r>
            <a:endParaRPr lang="en-GB" altLang="es-ES" sz="19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19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es-ES" sz="1900" dirty="0" err="1"/>
              <a:t>Inveon</a:t>
            </a:r>
            <a:r>
              <a:rPr lang="es-ES" sz="1900" dirty="0"/>
              <a:t> --- </a:t>
            </a:r>
            <a:r>
              <a:rPr lang="en-GB" altLang="es-ES" sz="1900" dirty="0">
                <a:latin typeface="Calibri" panose="020F0502020204030204" pitchFamily="34" charset="0"/>
                <a:cs typeface="Calibri" panose="020F0502020204030204" pitchFamily="34" charset="0"/>
                <a:hlinkClick r:id="rId5"/>
              </a:rPr>
              <a:t>https://www.inveon.com/data-driven-marketing-and-management-for-e-commerce-platforms</a:t>
            </a:r>
            <a:endParaRPr lang="en-GB" altLang="es-ES" sz="19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19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es-ES" sz="1900" dirty="0" err="1"/>
              <a:t>Indeed</a:t>
            </a:r>
            <a:r>
              <a:rPr lang="es-ES" sz="1900" dirty="0"/>
              <a:t> --- </a:t>
            </a:r>
            <a:r>
              <a:rPr lang="en-GB" altLang="es-ES" sz="1900" dirty="0">
                <a:latin typeface="Calibri" panose="020F0502020204030204" pitchFamily="34" charset="0"/>
                <a:cs typeface="Calibri" panose="020F0502020204030204" pitchFamily="34" charset="0"/>
                <a:hlinkClick r:id="rId6"/>
              </a:rPr>
              <a:t>https://www.indeed.com/career-advice/career-development/consumer-to-business#:~:text=Examples%20of%20how%20consumer%20to,cut%20of%20the%20ad%20revenue</a:t>
            </a:r>
            <a:endParaRPr lang="en-GB" altLang="es-ES" sz="19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19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165176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CA373"/>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B5BDFEE-9D4F-41FD-95C4-D610A93D9D75}"/>
              </a:ext>
            </a:extLst>
          </p:cNvPr>
          <p:cNvSpPr txBox="1"/>
          <p:nvPr/>
        </p:nvSpPr>
        <p:spPr>
          <a:xfrm>
            <a:off x="2889030" y="2205051"/>
            <a:ext cx="7185135" cy="1569660"/>
          </a:xfrm>
          <a:prstGeom prst="rect">
            <a:avLst/>
          </a:prstGeom>
          <a:noFill/>
        </p:spPr>
        <p:txBody>
          <a:bodyPr wrap="square">
            <a:spAutoFit/>
          </a:bodyPr>
          <a:lstStyle/>
          <a:p>
            <a:r>
              <a:rPr lang="es-ES" sz="9600" b="1" spc="95" dirty="0" err="1">
                <a:solidFill>
                  <a:schemeClr val="bg1"/>
                </a:solidFill>
                <a:latin typeface="Roboto"/>
                <a:cs typeface="Roboto"/>
              </a:rPr>
              <a:t>Thank-</a:t>
            </a:r>
            <a:r>
              <a:rPr lang="es-ES" sz="9600" b="1" spc="-50" dirty="0" err="1">
                <a:solidFill>
                  <a:schemeClr val="bg1"/>
                </a:solidFill>
                <a:latin typeface="Roboto"/>
                <a:cs typeface="Roboto"/>
              </a:rPr>
              <a:t>you</a:t>
            </a:r>
            <a:r>
              <a:rPr lang="es-ES" sz="9600" b="1" spc="-50" dirty="0">
                <a:solidFill>
                  <a:schemeClr val="bg1"/>
                </a:solidFill>
                <a:latin typeface="Roboto"/>
                <a:cs typeface="Roboto"/>
              </a:rPr>
              <a:t>!</a:t>
            </a:r>
            <a:endParaRPr lang="es-ES" dirty="0">
              <a:solidFill>
                <a:schemeClr val="bg1"/>
              </a:solidFill>
            </a:endParaRPr>
          </a:p>
        </p:txBody>
      </p:sp>
    </p:spTree>
    <p:extLst>
      <p:ext uri="{BB962C8B-B14F-4D97-AF65-F5344CB8AC3E}">
        <p14:creationId xmlns:p14="http://schemas.microsoft.com/office/powerpoint/2010/main" val="3146647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1236985" y="502964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3" y="2814121"/>
            <a:ext cx="3167662" cy="369332"/>
          </a:xfrm>
          <a:prstGeom prst="rect">
            <a:avLst/>
          </a:prstGeom>
          <a:noFill/>
        </p:spPr>
        <p:txBody>
          <a:bodyPr wrap="none" rtlCol="0">
            <a:spAutoFit/>
          </a:bodyPr>
          <a:lstStyle/>
          <a:p>
            <a:r>
              <a:rPr lang="es-ES" dirty="0" err="1"/>
              <a:t>Know</a:t>
            </a:r>
            <a:r>
              <a:rPr lang="es-ES" dirty="0"/>
              <a:t> </a:t>
            </a:r>
            <a:r>
              <a:rPr lang="es-ES" dirty="0" err="1"/>
              <a:t>the</a:t>
            </a:r>
            <a:r>
              <a:rPr lang="es-ES" dirty="0"/>
              <a:t> </a:t>
            </a:r>
            <a:r>
              <a:rPr lang="es-ES" dirty="0" err="1"/>
              <a:t>basics</a:t>
            </a:r>
            <a:r>
              <a:rPr lang="es-ES" dirty="0"/>
              <a:t> </a:t>
            </a:r>
            <a:r>
              <a:rPr lang="es-ES" dirty="0" err="1"/>
              <a:t>of</a:t>
            </a:r>
            <a:r>
              <a:rPr lang="es-ES" dirty="0"/>
              <a:t> e-</a:t>
            </a:r>
            <a:r>
              <a:rPr lang="es-ES" dirty="0" err="1"/>
              <a:t>commerce</a:t>
            </a:r>
            <a:endParaRPr lang="en-GB" dirty="0"/>
          </a:p>
        </p:txBody>
      </p:sp>
      <p:sp>
        <p:nvSpPr>
          <p:cNvPr id="12" name="CuadroTexto 11"/>
          <p:cNvSpPr txBox="1"/>
          <p:nvPr/>
        </p:nvSpPr>
        <p:spPr>
          <a:xfrm>
            <a:off x="1615183" y="3530217"/>
            <a:ext cx="4168472" cy="646331"/>
          </a:xfrm>
          <a:prstGeom prst="rect">
            <a:avLst/>
          </a:prstGeom>
          <a:noFill/>
        </p:spPr>
        <p:txBody>
          <a:bodyPr wrap="square" rtlCol="0">
            <a:spAutoFit/>
          </a:bodyPr>
          <a:lstStyle/>
          <a:p>
            <a:r>
              <a:rPr lang="es-ES" dirty="0" err="1"/>
              <a:t>Weigh</a:t>
            </a:r>
            <a:r>
              <a:rPr lang="es-ES" dirty="0"/>
              <a:t> </a:t>
            </a:r>
            <a:r>
              <a:rPr lang="es-ES" dirty="0" err="1"/>
              <a:t>the</a:t>
            </a:r>
            <a:r>
              <a:rPr lang="es-ES" dirty="0"/>
              <a:t> </a:t>
            </a:r>
            <a:r>
              <a:rPr lang="es-ES" dirty="0" err="1"/>
              <a:t>advantages</a:t>
            </a:r>
            <a:r>
              <a:rPr lang="es-ES" dirty="0"/>
              <a:t> and </a:t>
            </a:r>
            <a:r>
              <a:rPr lang="es-ES" dirty="0" err="1"/>
              <a:t>disadvantages</a:t>
            </a:r>
            <a:r>
              <a:rPr lang="es-ES" dirty="0"/>
              <a:t> </a:t>
            </a:r>
            <a:r>
              <a:rPr lang="es-ES" dirty="0" err="1"/>
              <a:t>of</a:t>
            </a:r>
            <a:r>
              <a:rPr lang="es-ES" dirty="0"/>
              <a:t> e-</a:t>
            </a:r>
            <a:r>
              <a:rPr lang="es-ES" dirty="0" err="1"/>
              <a:t>commerce</a:t>
            </a:r>
            <a:endParaRPr lang="en-GB" dirty="0"/>
          </a:p>
        </p:txBody>
      </p:sp>
      <p:sp>
        <p:nvSpPr>
          <p:cNvPr id="13" name="CuadroTexto 12"/>
          <p:cNvSpPr txBox="1"/>
          <p:nvPr/>
        </p:nvSpPr>
        <p:spPr>
          <a:xfrm>
            <a:off x="1615182" y="4241991"/>
            <a:ext cx="4107150" cy="369332"/>
          </a:xfrm>
          <a:prstGeom prst="rect">
            <a:avLst/>
          </a:prstGeom>
          <a:noFill/>
        </p:spPr>
        <p:txBody>
          <a:bodyPr wrap="none" rtlCol="0">
            <a:spAutoFit/>
          </a:bodyPr>
          <a:lstStyle/>
          <a:p>
            <a:r>
              <a:rPr lang="es-ES" dirty="0" err="1"/>
              <a:t>Recognise</a:t>
            </a:r>
            <a:r>
              <a:rPr lang="es-ES" dirty="0"/>
              <a:t> </a:t>
            </a:r>
            <a:r>
              <a:rPr lang="es-ES" dirty="0" err="1"/>
              <a:t>the</a:t>
            </a:r>
            <a:r>
              <a:rPr lang="es-ES" dirty="0"/>
              <a:t> </a:t>
            </a:r>
            <a:r>
              <a:rPr lang="es-ES" dirty="0" err="1"/>
              <a:t>main</a:t>
            </a:r>
            <a:r>
              <a:rPr lang="es-ES" dirty="0"/>
              <a:t> </a:t>
            </a:r>
            <a:r>
              <a:rPr lang="es-ES" dirty="0" err="1"/>
              <a:t>types</a:t>
            </a:r>
            <a:r>
              <a:rPr lang="es-ES" dirty="0"/>
              <a:t> </a:t>
            </a:r>
            <a:r>
              <a:rPr lang="es-ES" dirty="0" err="1"/>
              <a:t>of</a:t>
            </a:r>
            <a:r>
              <a:rPr lang="es-ES" dirty="0"/>
              <a:t> e-</a:t>
            </a:r>
            <a:r>
              <a:rPr lang="es-ES" dirty="0" err="1"/>
              <a:t>commerce</a:t>
            </a:r>
            <a:r>
              <a:rPr lang="es-ES" dirty="0"/>
              <a:t> </a:t>
            </a:r>
            <a:endParaRPr lang="en-GB" dirty="0"/>
          </a:p>
        </p:txBody>
      </p:sp>
      <p:sp>
        <p:nvSpPr>
          <p:cNvPr id="14" name="CuadroTexto 13"/>
          <p:cNvSpPr txBox="1"/>
          <p:nvPr/>
        </p:nvSpPr>
        <p:spPr>
          <a:xfrm>
            <a:off x="1578484" y="4986701"/>
            <a:ext cx="3798925" cy="369332"/>
          </a:xfrm>
          <a:prstGeom prst="rect">
            <a:avLst/>
          </a:prstGeom>
          <a:noFill/>
        </p:spPr>
        <p:txBody>
          <a:bodyPr wrap="none" rtlCol="0">
            <a:spAutoFit/>
          </a:bodyPr>
          <a:lstStyle/>
          <a:p>
            <a:r>
              <a:rPr lang="es-ES" dirty="0" err="1"/>
              <a:t>Properly</a:t>
            </a:r>
            <a:r>
              <a:rPr lang="es-ES" dirty="0"/>
              <a:t> </a:t>
            </a:r>
            <a:r>
              <a:rPr lang="es-ES" dirty="0" err="1"/>
              <a:t>assess</a:t>
            </a:r>
            <a:r>
              <a:rPr lang="es-ES" dirty="0"/>
              <a:t> </a:t>
            </a:r>
            <a:r>
              <a:rPr lang="es-ES" dirty="0" err="1"/>
              <a:t>business</a:t>
            </a:r>
            <a:r>
              <a:rPr lang="es-ES" dirty="0"/>
              <a:t> </a:t>
            </a:r>
            <a:r>
              <a:rPr lang="es-ES" dirty="0" err="1"/>
              <a:t>opportunities</a:t>
            </a:r>
            <a:endParaRPr lang="en-GB" dirty="0"/>
          </a:p>
        </p:txBody>
      </p:sp>
      <p:sp>
        <p:nvSpPr>
          <p:cNvPr id="17" name="object 2"/>
          <p:cNvSpPr txBox="1">
            <a:spLocks/>
          </p:cNvSpPr>
          <p:nvPr/>
        </p:nvSpPr>
        <p:spPr>
          <a:xfrm>
            <a:off x="480794" y="1302505"/>
            <a:ext cx="5615206" cy="720710"/>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600" kern="0" spc="-150" dirty="0">
                <a:solidFill>
                  <a:schemeClr val="tx1"/>
                </a:solidFill>
                <a:latin typeface="+mj-lt"/>
                <a:ea typeface="Tahoma" panose="020B0604030504040204" pitchFamily="34" charset="0"/>
                <a:cs typeface="Tahoma" panose="020B0604030504040204" pitchFamily="34" charset="0"/>
              </a:rPr>
              <a:t>OBJECTIVES AND GOALS</a:t>
            </a:r>
          </a:p>
        </p:txBody>
      </p:sp>
      <p:sp>
        <p:nvSpPr>
          <p:cNvPr id="18" name="object 3"/>
          <p:cNvSpPr txBox="1"/>
          <p:nvPr/>
        </p:nvSpPr>
        <p:spPr>
          <a:xfrm>
            <a:off x="539786" y="2053993"/>
            <a:ext cx="5064599" cy="321883"/>
          </a:xfrm>
          <a:prstGeom prst="rect">
            <a:avLst/>
          </a:prstGeom>
        </p:spPr>
        <p:txBody>
          <a:bodyPr vert="horz" wrap="square" lIns="0" tIns="13970" rIns="0" bIns="0" rtlCol="0">
            <a:spAutoFit/>
          </a:bodyPr>
          <a:lstStyle/>
          <a:p>
            <a:pPr algn="just"/>
            <a:r>
              <a:rPr lang="en-GB" sz="2000" dirty="0">
                <a:latin typeface="Calibri" panose="020F0502020204030204" pitchFamily="34" charset="0"/>
                <a:ea typeface="Calibri" panose="020F0502020204030204" pitchFamily="34" charset="0"/>
                <a:cs typeface="Times New Roman" panose="02020603050405020304" pitchFamily="18" charset="0"/>
              </a:rPr>
              <a:t>At the end of this module you will be able to:</a:t>
            </a:r>
          </a:p>
        </p:txBody>
      </p:sp>
      <p:pic>
        <p:nvPicPr>
          <p:cNvPr id="1026" name="Picture 2" descr="Logro objetivo y trabajo en equipo empresarial. vector gratui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83654" y="758722"/>
            <a:ext cx="5962650" cy="5200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913353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object 16"/>
          <p:cNvSpPr txBox="1">
            <a:spLocks/>
          </p:cNvSpPr>
          <p:nvPr/>
        </p:nvSpPr>
        <p:spPr>
          <a:xfrm>
            <a:off x="4779004" y="192646"/>
            <a:ext cx="1874345"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s-ES" sz="4800" b="1" spc="-150" dirty="0"/>
              <a:t>INDEX</a:t>
            </a:r>
          </a:p>
        </p:txBody>
      </p:sp>
      <p:sp>
        <p:nvSpPr>
          <p:cNvPr id="15" name="TextBox 30">
            <a:extLst>
              <a:ext uri="{FF2B5EF4-FFF2-40B4-BE49-F238E27FC236}">
                <a16:creationId xmlns:a16="http://schemas.microsoft.com/office/drawing/2014/main" id="{083B46CC-E042-4953-AC20-CB0BD445B293}"/>
              </a:ext>
            </a:extLst>
          </p:cNvPr>
          <p:cNvSpPr txBox="1"/>
          <p:nvPr/>
        </p:nvSpPr>
        <p:spPr>
          <a:xfrm>
            <a:off x="2930433" y="3530048"/>
            <a:ext cx="5444915" cy="1323439"/>
          </a:xfrm>
          <a:prstGeom prst="rect">
            <a:avLst/>
          </a:prstGeom>
          <a:noFill/>
        </p:spPr>
        <p:txBody>
          <a:bodyPr wrap="square" rtlCol="0">
            <a:spAutoFit/>
          </a:bodyPr>
          <a:lstStyle/>
          <a:p>
            <a:pPr marL="457200" indent="-457200">
              <a:buFont typeface="+mj-lt"/>
              <a:buAutoNum type="arabicPeriod"/>
            </a:pPr>
            <a:r>
              <a:rPr lang="en-US" sz="2000" dirty="0">
                <a:ea typeface="Lato Light" panose="020F0502020204030203" pitchFamily="34" charset="0"/>
                <a:cs typeface="Abhaya Libre" panose="02000603000000000000" pitchFamily="2" charset="77"/>
              </a:rPr>
              <a:t>What is e-commerce</a:t>
            </a:r>
          </a:p>
          <a:p>
            <a:pPr marL="457200" indent="-457200">
              <a:buFont typeface="+mj-lt"/>
              <a:buAutoNum type="arabicPeriod"/>
            </a:pPr>
            <a:r>
              <a:rPr lang="en-US" sz="2000" dirty="0">
                <a:ea typeface="Lato Light" panose="020F0502020204030203" pitchFamily="34" charset="0"/>
                <a:cs typeface="Abhaya Libre" panose="02000603000000000000" pitchFamily="2" charset="77"/>
              </a:rPr>
              <a:t>Advantages and disadvantages of e-commerce</a:t>
            </a:r>
          </a:p>
          <a:p>
            <a:pPr marL="457200" indent="-457200">
              <a:buFont typeface="+mj-lt"/>
              <a:buAutoNum type="arabicPeriod"/>
            </a:pPr>
            <a:r>
              <a:rPr lang="en-US" sz="2000" dirty="0">
                <a:ea typeface="Lato Light" panose="020F0502020204030203" pitchFamily="34" charset="0"/>
                <a:cs typeface="Abhaya Libre" panose="02000603000000000000" pitchFamily="2" charset="77"/>
              </a:rPr>
              <a:t>Types of E-commerce (B2B, B2C, C2B, C2C)</a:t>
            </a:r>
          </a:p>
          <a:p>
            <a:pPr marL="457200" indent="-457200">
              <a:buFont typeface="+mj-lt"/>
              <a:buAutoNum type="arabicPeriod"/>
            </a:pPr>
            <a:r>
              <a:rPr lang="en-US" sz="2000" dirty="0">
                <a:ea typeface="Lato Light" panose="020F0502020204030203" pitchFamily="34" charset="0"/>
                <a:cs typeface="Abhaya Libre" panose="02000603000000000000" pitchFamily="2" charset="77"/>
              </a:rPr>
              <a:t>Business opportunities</a:t>
            </a:r>
          </a:p>
        </p:txBody>
      </p:sp>
      <p:sp>
        <p:nvSpPr>
          <p:cNvPr id="16" name="TextBox 31">
            <a:extLst>
              <a:ext uri="{FF2B5EF4-FFF2-40B4-BE49-F238E27FC236}">
                <a16:creationId xmlns:a16="http://schemas.microsoft.com/office/drawing/2014/main" id="{B44A9437-C13C-447F-B838-A5014954A54B}"/>
              </a:ext>
            </a:extLst>
          </p:cNvPr>
          <p:cNvSpPr txBox="1"/>
          <p:nvPr/>
        </p:nvSpPr>
        <p:spPr>
          <a:xfrm>
            <a:off x="2120348" y="2900197"/>
            <a:ext cx="7456885" cy="461665"/>
          </a:xfrm>
          <a:prstGeom prst="rect">
            <a:avLst/>
          </a:prstGeom>
          <a:noFill/>
        </p:spPr>
        <p:txBody>
          <a:bodyPr wrap="square" rtlCol="0">
            <a:spAutoFit/>
          </a:bodyPr>
          <a:lstStyle/>
          <a:p>
            <a:r>
              <a:rPr lang="en-US" sz="2400" dirty="0">
                <a:solidFill>
                  <a:srgbClr val="0CA373"/>
                </a:solidFill>
                <a:latin typeface="Oxygen" panose="02000503000000090004" pitchFamily="2" charset="77"/>
                <a:ea typeface="Nunito Bold" charset="0"/>
                <a:cs typeface="Abhaya Libre SemiBold" panose="02000603000000000000" pitchFamily="2" charset="77"/>
              </a:rPr>
              <a:t>Unit 1: Basics of e-commerce for a more resilient SME</a:t>
            </a:r>
          </a:p>
        </p:txBody>
      </p:sp>
      <p:sp>
        <p:nvSpPr>
          <p:cNvPr id="17" name="Shape 2633">
            <a:extLst>
              <a:ext uri="{FF2B5EF4-FFF2-40B4-BE49-F238E27FC236}">
                <a16:creationId xmlns:a16="http://schemas.microsoft.com/office/drawing/2014/main" id="{354204D6-DFCF-4292-A499-16DD32AC42EA}"/>
              </a:ext>
            </a:extLst>
          </p:cNvPr>
          <p:cNvSpPr/>
          <p:nvPr/>
        </p:nvSpPr>
        <p:spPr>
          <a:xfrm>
            <a:off x="5447205" y="2088559"/>
            <a:ext cx="537944" cy="537944"/>
          </a:xfrm>
          <a:custGeom>
            <a:avLst/>
            <a:gdLst/>
            <a:ahLst/>
            <a:cxnLst>
              <a:cxn ang="0">
                <a:pos x="wd2" y="hd2"/>
              </a:cxn>
              <a:cxn ang="5400000">
                <a:pos x="wd2" y="hd2"/>
              </a:cxn>
              <a:cxn ang="10800000">
                <a:pos x="wd2" y="hd2"/>
              </a:cxn>
              <a:cxn ang="16200000">
                <a:pos x="wd2" y="hd2"/>
              </a:cxn>
            </a:cxnLst>
            <a:rect l="0" t="0" r="r" b="b"/>
            <a:pathLst>
              <a:path w="21600" h="21600" extrusionOk="0">
                <a:moveTo>
                  <a:pt x="12144" y="18334"/>
                </a:moveTo>
                <a:lnTo>
                  <a:pt x="15583" y="6873"/>
                </a:lnTo>
                <a:lnTo>
                  <a:pt x="20168" y="6873"/>
                </a:lnTo>
                <a:cubicBezTo>
                  <a:pt x="20168" y="6873"/>
                  <a:pt x="12144" y="18334"/>
                  <a:pt x="12144" y="18334"/>
                </a:cubicBezTo>
                <a:close/>
                <a:moveTo>
                  <a:pt x="10800" y="19403"/>
                </a:moveTo>
                <a:lnTo>
                  <a:pt x="7041" y="6873"/>
                </a:lnTo>
                <a:lnTo>
                  <a:pt x="14559" y="6873"/>
                </a:lnTo>
                <a:cubicBezTo>
                  <a:pt x="14559" y="6873"/>
                  <a:pt x="10800" y="19403"/>
                  <a:pt x="10800" y="19403"/>
                </a:cubicBezTo>
                <a:close/>
                <a:moveTo>
                  <a:pt x="1432" y="6873"/>
                </a:moveTo>
                <a:lnTo>
                  <a:pt x="6017" y="6873"/>
                </a:lnTo>
                <a:lnTo>
                  <a:pt x="9456" y="18334"/>
                </a:lnTo>
                <a:cubicBezTo>
                  <a:pt x="9456" y="18334"/>
                  <a:pt x="1432" y="6873"/>
                  <a:pt x="1432" y="6873"/>
                </a:cubicBezTo>
                <a:close/>
                <a:moveTo>
                  <a:pt x="6578" y="982"/>
                </a:moveTo>
                <a:lnTo>
                  <a:pt x="8536" y="982"/>
                </a:lnTo>
                <a:lnTo>
                  <a:pt x="6082" y="5891"/>
                </a:lnTo>
                <a:lnTo>
                  <a:pt x="1669" y="5891"/>
                </a:lnTo>
                <a:cubicBezTo>
                  <a:pt x="1669" y="5891"/>
                  <a:pt x="6578" y="982"/>
                  <a:pt x="6578" y="982"/>
                </a:cubicBezTo>
                <a:close/>
                <a:moveTo>
                  <a:pt x="11973" y="982"/>
                </a:moveTo>
                <a:lnTo>
                  <a:pt x="14427" y="5891"/>
                </a:lnTo>
                <a:lnTo>
                  <a:pt x="7173" y="5891"/>
                </a:lnTo>
                <a:lnTo>
                  <a:pt x="9627" y="982"/>
                </a:lnTo>
                <a:cubicBezTo>
                  <a:pt x="9627" y="982"/>
                  <a:pt x="11973" y="982"/>
                  <a:pt x="11973" y="982"/>
                </a:cubicBezTo>
                <a:close/>
                <a:moveTo>
                  <a:pt x="15022" y="982"/>
                </a:moveTo>
                <a:lnTo>
                  <a:pt x="19931" y="5891"/>
                </a:lnTo>
                <a:lnTo>
                  <a:pt x="15518" y="5891"/>
                </a:lnTo>
                <a:lnTo>
                  <a:pt x="13064" y="982"/>
                </a:lnTo>
                <a:cubicBezTo>
                  <a:pt x="13064" y="982"/>
                  <a:pt x="15022" y="982"/>
                  <a:pt x="15022" y="982"/>
                </a:cubicBezTo>
                <a:close/>
                <a:moveTo>
                  <a:pt x="21600" y="6382"/>
                </a:moveTo>
                <a:cubicBezTo>
                  <a:pt x="21600" y="6272"/>
                  <a:pt x="21557" y="6175"/>
                  <a:pt x="21495" y="6093"/>
                </a:cubicBezTo>
                <a:lnTo>
                  <a:pt x="21502" y="6088"/>
                </a:lnTo>
                <a:lnTo>
                  <a:pt x="21471" y="6057"/>
                </a:lnTo>
                <a:cubicBezTo>
                  <a:pt x="21459" y="6044"/>
                  <a:pt x="21448" y="6032"/>
                  <a:pt x="21434" y="6020"/>
                </a:cubicBezTo>
                <a:lnTo>
                  <a:pt x="15611" y="197"/>
                </a:lnTo>
                <a:lnTo>
                  <a:pt x="15604" y="201"/>
                </a:lnTo>
                <a:cubicBezTo>
                  <a:pt x="15514" y="82"/>
                  <a:pt x="15379" y="0"/>
                  <a:pt x="15218" y="0"/>
                </a:cubicBezTo>
                <a:lnTo>
                  <a:pt x="6382" y="0"/>
                </a:lnTo>
                <a:cubicBezTo>
                  <a:pt x="6221" y="0"/>
                  <a:pt x="6086" y="82"/>
                  <a:pt x="5996" y="201"/>
                </a:cubicBezTo>
                <a:lnTo>
                  <a:pt x="5989" y="197"/>
                </a:lnTo>
                <a:lnTo>
                  <a:pt x="166" y="6020"/>
                </a:lnTo>
                <a:cubicBezTo>
                  <a:pt x="152" y="6032"/>
                  <a:pt x="141" y="6044"/>
                  <a:pt x="129" y="6057"/>
                </a:cubicBezTo>
                <a:lnTo>
                  <a:pt x="98" y="6088"/>
                </a:lnTo>
                <a:lnTo>
                  <a:pt x="105" y="6093"/>
                </a:lnTo>
                <a:cubicBezTo>
                  <a:pt x="43" y="6175"/>
                  <a:pt x="0" y="6272"/>
                  <a:pt x="0" y="6382"/>
                </a:cubicBezTo>
                <a:cubicBezTo>
                  <a:pt x="0" y="6499"/>
                  <a:pt x="46" y="6602"/>
                  <a:pt x="115" y="6686"/>
                </a:cubicBezTo>
                <a:lnTo>
                  <a:pt x="109" y="6690"/>
                </a:lnTo>
                <a:lnTo>
                  <a:pt x="10418" y="21418"/>
                </a:lnTo>
                <a:lnTo>
                  <a:pt x="10424" y="21413"/>
                </a:lnTo>
                <a:cubicBezTo>
                  <a:pt x="10514" y="21525"/>
                  <a:pt x="10646" y="21600"/>
                  <a:pt x="10800" y="21600"/>
                </a:cubicBezTo>
                <a:cubicBezTo>
                  <a:pt x="10954" y="21600"/>
                  <a:pt x="11086" y="21525"/>
                  <a:pt x="11176" y="21413"/>
                </a:cubicBezTo>
                <a:lnTo>
                  <a:pt x="11182" y="21418"/>
                </a:lnTo>
                <a:lnTo>
                  <a:pt x="21491" y="6690"/>
                </a:lnTo>
                <a:lnTo>
                  <a:pt x="21485" y="6686"/>
                </a:lnTo>
                <a:cubicBezTo>
                  <a:pt x="21553" y="6602"/>
                  <a:pt x="21600" y="6499"/>
                  <a:pt x="21600" y="6382"/>
                </a:cubicBezTo>
              </a:path>
            </a:pathLst>
          </a:custGeom>
          <a:solidFill>
            <a:srgbClr val="0CA373"/>
          </a:solidFill>
          <a:ln w="12700">
            <a:miter lim="400000"/>
          </a:ln>
        </p:spPr>
        <p:txBody>
          <a:bodyPr lIns="19045" tIns="19045" rIns="19045" bIns="19045" anchor="ctr"/>
          <a:lstStyle/>
          <a:p>
            <a:pPr algn="ctr" defTabSz="228526">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400" dirty="0">
              <a:solidFill>
                <a:srgbClr val="0CA373"/>
              </a:solidFill>
              <a:latin typeface="Oxygen" panose="02000503000000090004" pitchFamily="2" charset="77"/>
              <a:cs typeface="Abhaya Libre" panose="02000603000000000000" pitchFamily="2" charset="77"/>
            </a:endParaRPr>
          </a:p>
        </p:txBody>
      </p:sp>
    </p:spTree>
    <p:extLst>
      <p:ext uri="{BB962C8B-B14F-4D97-AF65-F5344CB8AC3E}">
        <p14:creationId xmlns:p14="http://schemas.microsoft.com/office/powerpoint/2010/main" val="2664093853"/>
      </p:ext>
    </p:extLst>
  </p:cSld>
  <p:clrMapOvr>
    <a:masterClrMapping/>
  </p:clrMapOvr>
  <p:transition advClick="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780670" cy="68993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400" kern="0" spc="-150" dirty="0">
                <a:solidFill>
                  <a:schemeClr val="tx1"/>
                </a:solidFill>
                <a:latin typeface="+mj-lt"/>
                <a:ea typeface="Tahoma" panose="020B0604030504040204" pitchFamily="34" charset="0"/>
                <a:cs typeface="Tahoma" panose="020B0604030504040204" pitchFamily="34" charset="0"/>
              </a:rPr>
              <a:t>UNIT 1: </a:t>
            </a:r>
            <a:r>
              <a:rPr lang="en-US" sz="4400" kern="0" spc="-150" dirty="0">
                <a:solidFill>
                  <a:schemeClr val="tx1"/>
                </a:solidFill>
                <a:latin typeface="+mj-lt"/>
                <a:ea typeface="Tahoma" panose="020B0604030504040204" pitchFamily="34" charset="0"/>
                <a:cs typeface="Tahoma" panose="020B0604030504040204" pitchFamily="34" charset="0"/>
              </a:rPr>
              <a:t>Basics of e-commerce for a more resilient SME</a:t>
            </a:r>
            <a:endParaRPr lang="es-ES" sz="44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5" y="1773775"/>
            <a:ext cx="5401807" cy="321883"/>
          </a:xfrm>
          <a:prstGeom prst="rect">
            <a:avLst/>
          </a:prstGeom>
        </p:spPr>
        <p:txBody>
          <a:bodyPr vert="horz" wrap="square" lIns="0" tIns="13970" rIns="0" bIns="0" rtlCol="0">
            <a:spAutoFit/>
          </a:bodyPr>
          <a:lstStyle/>
          <a:p>
            <a:pPr marL="12700">
              <a:spcBef>
                <a:spcPts val="110"/>
              </a:spcBef>
            </a:pPr>
            <a:r>
              <a:rPr lang="es-ES" sz="2000" spc="50" dirty="0">
                <a:latin typeface="+mj-lt"/>
                <a:cs typeface="Tahoma"/>
              </a:rPr>
              <a:t>SECTION 1.1.: </a:t>
            </a:r>
            <a:r>
              <a:rPr lang="en-US" sz="2000" dirty="0">
                <a:ea typeface="Lato Light" panose="020F0502020204030203" pitchFamily="34" charset="0"/>
                <a:cs typeface="Abhaya Libre" panose="02000603000000000000" pitchFamily="2" charset="77"/>
              </a:rPr>
              <a:t>What is e-commerce/m-commerce</a:t>
            </a:r>
          </a:p>
        </p:txBody>
      </p:sp>
      <p:sp>
        <p:nvSpPr>
          <p:cNvPr id="4" name="Rectángulo 3"/>
          <p:cNvSpPr/>
          <p:nvPr/>
        </p:nvSpPr>
        <p:spPr>
          <a:xfrm>
            <a:off x="377556" y="2624568"/>
            <a:ext cx="9192572" cy="2677656"/>
          </a:xfrm>
          <a:prstGeom prst="rect">
            <a:avLst/>
          </a:prstGeom>
        </p:spPr>
        <p:txBody>
          <a:bodyPr wrap="square">
            <a:spAutoFit/>
          </a:bodyPr>
          <a:lstStyle/>
          <a:p>
            <a:pPr marL="342900" indent="-342900" defTabSz="914400">
              <a:buFont typeface="Arial" panose="020B0604020202020204" pitchFamily="34" charset="0"/>
              <a:buChar char="•"/>
              <a:defRPr/>
            </a:pPr>
            <a:r>
              <a:rPr lang="en-US" sz="2400" b="1" dirty="0">
                <a:solidFill>
                  <a:srgbClr val="0CA373"/>
                </a:solidFill>
              </a:rPr>
              <a:t>E-commerce</a:t>
            </a:r>
            <a:r>
              <a:rPr lang="en-US" sz="2400" dirty="0">
                <a:solidFill>
                  <a:srgbClr val="000000"/>
                </a:solidFill>
              </a:rPr>
              <a:t> is the activity of buying and selling goods or services </a:t>
            </a:r>
            <a:r>
              <a:rPr lang="en-US" sz="2400" dirty="0"/>
              <a:t>using the Internet, while </a:t>
            </a:r>
            <a:r>
              <a:rPr lang="en-US" sz="2400" b="1" dirty="0">
                <a:solidFill>
                  <a:srgbClr val="0CA373"/>
                </a:solidFill>
              </a:rPr>
              <a:t>m-commerce</a:t>
            </a:r>
            <a:r>
              <a:rPr lang="en-US" sz="2400" dirty="0"/>
              <a:t> refers to those transactions done using mobile phones and similar devices.</a:t>
            </a:r>
          </a:p>
          <a:p>
            <a:pPr marL="342900" indent="-342900" defTabSz="914400">
              <a:buFont typeface="Arial" panose="020B0604020202020204" pitchFamily="34" charset="0"/>
              <a:buChar char="•"/>
              <a:defRPr/>
            </a:pPr>
            <a:endParaRPr lang="en-US" sz="2400" dirty="0"/>
          </a:p>
          <a:p>
            <a:pPr marL="342900" indent="-342900" defTabSz="914400">
              <a:buFont typeface="Arial" panose="020B0604020202020204" pitchFamily="34" charset="0"/>
              <a:buChar char="•"/>
              <a:defRPr/>
            </a:pPr>
            <a:r>
              <a:rPr lang="en-US" sz="2400" dirty="0"/>
              <a:t>The terms e-commerce and m-commerce (or eCommerce and </a:t>
            </a:r>
            <a:r>
              <a:rPr lang="en-US" sz="2400" dirty="0" err="1"/>
              <a:t>mCommerce</a:t>
            </a:r>
            <a:r>
              <a:rPr lang="en-US" sz="2400" dirty="0"/>
              <a:t> respectively) are the result of clipping “e(</a:t>
            </a:r>
            <a:r>
              <a:rPr lang="en-US" sz="2400" dirty="0" err="1"/>
              <a:t>lectronic</a:t>
            </a:r>
            <a:r>
              <a:rPr lang="en-US" sz="2400" dirty="0"/>
              <a:t>)” and “m(</a:t>
            </a:r>
            <a:r>
              <a:rPr lang="en-US" sz="2400" dirty="0" err="1"/>
              <a:t>obile</a:t>
            </a:r>
            <a:r>
              <a:rPr lang="en-US" sz="2400" dirty="0"/>
              <a:t>)” and adding “commerce”. </a:t>
            </a:r>
            <a:endParaRPr lang="en-US" sz="2000" dirty="0"/>
          </a:p>
        </p:txBody>
      </p:sp>
    </p:spTree>
    <p:extLst>
      <p:ext uri="{BB962C8B-B14F-4D97-AF65-F5344CB8AC3E}">
        <p14:creationId xmlns:p14="http://schemas.microsoft.com/office/powerpoint/2010/main" val="4171606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780670" cy="68993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400" kern="0" spc="-150" dirty="0">
                <a:solidFill>
                  <a:schemeClr val="tx1"/>
                </a:solidFill>
                <a:latin typeface="+mj-lt"/>
                <a:ea typeface="Tahoma" panose="020B0604030504040204" pitchFamily="34" charset="0"/>
                <a:cs typeface="Tahoma" panose="020B0604030504040204" pitchFamily="34" charset="0"/>
              </a:rPr>
              <a:t>UNIT 1: </a:t>
            </a:r>
            <a:r>
              <a:rPr lang="en-US" sz="4400" kern="0" spc="-150" dirty="0">
                <a:solidFill>
                  <a:schemeClr val="tx1"/>
                </a:solidFill>
                <a:latin typeface="+mj-lt"/>
                <a:ea typeface="Tahoma" panose="020B0604030504040204" pitchFamily="34" charset="0"/>
                <a:cs typeface="Tahoma" panose="020B0604030504040204" pitchFamily="34" charset="0"/>
              </a:rPr>
              <a:t>Basics of e-commerce for a more resilient SME</a:t>
            </a:r>
            <a:endParaRPr lang="es-ES" sz="44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5" y="1773775"/>
            <a:ext cx="5956983" cy="321883"/>
          </a:xfrm>
          <a:prstGeom prst="rect">
            <a:avLst/>
          </a:prstGeom>
        </p:spPr>
        <p:txBody>
          <a:bodyPr vert="horz" wrap="square" lIns="0" tIns="13970" rIns="0" bIns="0" rtlCol="0">
            <a:spAutoFit/>
          </a:bodyPr>
          <a:lstStyle/>
          <a:p>
            <a:pPr marL="12700">
              <a:spcBef>
                <a:spcPts val="110"/>
              </a:spcBef>
            </a:pPr>
            <a:r>
              <a:rPr lang="es-ES" sz="2000" spc="50" dirty="0">
                <a:latin typeface="+mj-lt"/>
                <a:cs typeface="Tahoma"/>
              </a:rPr>
              <a:t>SECTION 1.1.: </a:t>
            </a:r>
            <a:r>
              <a:rPr lang="en-US" sz="2000" dirty="0">
                <a:ea typeface="Lato Light" panose="020F0502020204030203" pitchFamily="34" charset="0"/>
                <a:cs typeface="Abhaya Libre" panose="02000603000000000000" pitchFamily="2" charset="77"/>
              </a:rPr>
              <a:t>What is e-commerce/m-commerce</a:t>
            </a:r>
          </a:p>
        </p:txBody>
      </p:sp>
      <p:sp>
        <p:nvSpPr>
          <p:cNvPr id="4" name="Rectángulo 3"/>
          <p:cNvSpPr/>
          <p:nvPr/>
        </p:nvSpPr>
        <p:spPr>
          <a:xfrm>
            <a:off x="377556" y="2263232"/>
            <a:ext cx="10217932" cy="3850285"/>
          </a:xfrm>
          <a:prstGeom prst="rect">
            <a:avLst/>
          </a:prstGeom>
        </p:spPr>
        <p:txBody>
          <a:bodyPr wrap="square">
            <a:spAutoFit/>
          </a:bodyPr>
          <a:lstStyle/>
          <a:p>
            <a:pPr marL="342900" indent="-342900" defTabSz="914400">
              <a:buFont typeface="Arial" panose="020B0604020202020204" pitchFamily="34" charset="0"/>
              <a:buChar char="•"/>
              <a:defRPr/>
            </a:pPr>
            <a:r>
              <a:rPr lang="en-US" sz="2200" dirty="0"/>
              <a:t>Electronic commerce makes use of technologies such as Internet marketing, data collection and management, supply chain management, and specifically those that facilitate commercial transactions, such as Electronic Data Interchange (EDI) and Electronic Funds Transfer (EFT).</a:t>
            </a:r>
          </a:p>
          <a:p>
            <a:pPr marL="342900" indent="-342900" defTabSz="914400">
              <a:buClr>
                <a:schemeClr val="tx1"/>
              </a:buClr>
              <a:buFont typeface="Arial" panose="020B0604020202020204" pitchFamily="34" charset="0"/>
              <a:buChar char="•"/>
              <a:defRPr/>
            </a:pPr>
            <a:endParaRPr kumimoji="0" lang="en-US" sz="2200" i="0" u="none" strike="noStrike" kern="1200" cap="none" spc="0" normalizeH="0" baseline="0" noProof="0" dirty="0">
              <a:ln>
                <a:noFill/>
              </a:ln>
              <a:effectLst/>
              <a:uLnTx/>
              <a:uFillTx/>
              <a:latin typeface="+mn-lt"/>
              <a:ea typeface="+mn-ea"/>
              <a:cs typeface="+mn-cs"/>
            </a:endParaRPr>
          </a:p>
          <a:p>
            <a:pPr marL="342900" indent="-342900" defTabSz="914400">
              <a:buClr>
                <a:schemeClr val="tx1"/>
              </a:buClr>
              <a:buFont typeface="Arial" panose="020B0604020202020204" pitchFamily="34" charset="0"/>
              <a:buChar char="•"/>
              <a:defRPr/>
            </a:pPr>
            <a:r>
              <a:rPr kumimoji="0" lang="tr-TR" sz="2200" b="1" i="0" u="none" strike="noStrike" kern="1200" cap="none" spc="0" normalizeH="0" baseline="0" noProof="0" dirty="0">
                <a:ln>
                  <a:noFill/>
                </a:ln>
                <a:solidFill>
                  <a:srgbClr val="0CA373"/>
                </a:solidFill>
                <a:effectLst/>
                <a:uLnTx/>
                <a:uFillTx/>
                <a:latin typeface="+mn-lt"/>
                <a:ea typeface="+mn-ea"/>
                <a:cs typeface="+mn-cs"/>
              </a:rPr>
              <a:t>EDI</a:t>
            </a:r>
            <a:r>
              <a:rPr kumimoji="0" lang="tr-TR" sz="2200" i="0" u="none" strike="noStrike" kern="1200" cap="none" spc="0" normalizeH="0" baseline="0" noProof="0" dirty="0">
                <a:ln>
                  <a:noFill/>
                </a:ln>
                <a:effectLst/>
                <a:uLnTx/>
                <a:uFillTx/>
                <a:latin typeface="+mn-lt"/>
                <a:ea typeface="+mn-ea"/>
                <a:cs typeface="+mn-cs"/>
              </a:rPr>
              <a:t> is the </a:t>
            </a:r>
            <a:r>
              <a:rPr kumimoji="0" lang="es-ES" sz="2200" i="0" u="none" strike="noStrike" kern="1200" cap="none" spc="0" normalizeH="0" baseline="0" noProof="0" dirty="0" err="1">
                <a:ln>
                  <a:noFill/>
                </a:ln>
                <a:effectLst/>
                <a:uLnTx/>
                <a:uFillTx/>
                <a:latin typeface="+mn-lt"/>
                <a:ea typeface="+mn-ea"/>
                <a:cs typeface="+mn-cs"/>
              </a:rPr>
              <a:t>electronic</a:t>
            </a:r>
            <a:r>
              <a:rPr kumimoji="0" lang="es-ES" sz="2200" i="0" u="none" strike="noStrike" kern="1200" cap="none" spc="0" normalizeH="0" baseline="0" noProof="0" dirty="0">
                <a:ln>
                  <a:noFill/>
                </a:ln>
                <a:effectLst/>
                <a:uLnTx/>
                <a:uFillTx/>
                <a:latin typeface="+mn-lt"/>
                <a:ea typeface="+mn-ea"/>
                <a:cs typeface="+mn-cs"/>
              </a:rPr>
              <a:t> </a:t>
            </a:r>
            <a:r>
              <a:rPr kumimoji="0" lang="es-ES" sz="2200" i="0" u="none" strike="noStrike" kern="1200" cap="none" spc="0" normalizeH="0" baseline="0" noProof="0" dirty="0" err="1">
                <a:ln>
                  <a:noFill/>
                </a:ln>
                <a:effectLst/>
                <a:uLnTx/>
                <a:uFillTx/>
                <a:latin typeface="+mn-lt"/>
                <a:ea typeface="+mn-ea"/>
                <a:cs typeface="+mn-cs"/>
              </a:rPr>
              <a:t>transmission</a:t>
            </a:r>
            <a:r>
              <a:rPr kumimoji="0" lang="es-ES" sz="2200" i="0" u="none" strike="noStrike" kern="1200" cap="none" spc="0" normalizeH="0" baseline="0" noProof="0" dirty="0">
                <a:ln>
                  <a:noFill/>
                </a:ln>
                <a:effectLst/>
                <a:uLnTx/>
                <a:uFillTx/>
                <a:latin typeface="+mn-lt"/>
                <a:ea typeface="+mn-ea"/>
                <a:cs typeface="+mn-cs"/>
              </a:rPr>
              <a:t> </a:t>
            </a:r>
            <a:r>
              <a:rPr kumimoji="0" lang="es-ES" sz="2200" i="0" u="none" strike="noStrike" kern="1200" cap="none" spc="0" normalizeH="0" baseline="0" noProof="0" dirty="0" err="1">
                <a:ln>
                  <a:noFill/>
                </a:ln>
                <a:effectLst/>
                <a:uLnTx/>
                <a:uFillTx/>
                <a:latin typeface="+mn-lt"/>
                <a:ea typeface="+mn-ea"/>
                <a:cs typeface="+mn-cs"/>
              </a:rPr>
              <a:t>of</a:t>
            </a:r>
            <a:r>
              <a:rPr kumimoji="0" lang="es-ES" sz="2200" i="0" u="none" strike="noStrike" kern="1200" cap="none" spc="0" normalizeH="0" baseline="0" noProof="0" dirty="0">
                <a:ln>
                  <a:noFill/>
                </a:ln>
                <a:effectLst/>
                <a:uLnTx/>
                <a:uFillTx/>
                <a:latin typeface="+mn-lt"/>
                <a:ea typeface="+mn-ea"/>
                <a:cs typeface="+mn-cs"/>
              </a:rPr>
              <a:t> </a:t>
            </a:r>
            <a:r>
              <a:rPr kumimoji="0" lang="es-ES" sz="2200" i="0" u="none" strike="noStrike" kern="1200" cap="none" spc="0" normalizeH="0" baseline="0" noProof="0" dirty="0" err="1">
                <a:ln>
                  <a:noFill/>
                </a:ln>
                <a:effectLst/>
                <a:uLnTx/>
                <a:uFillTx/>
                <a:latin typeface="+mn-lt"/>
                <a:ea typeface="+mn-ea"/>
                <a:cs typeface="+mn-cs"/>
              </a:rPr>
              <a:t>business</a:t>
            </a:r>
            <a:r>
              <a:rPr kumimoji="0" lang="es-ES" sz="2200" i="0" u="none" strike="noStrike" kern="1200" cap="none" spc="0" normalizeH="0" baseline="0" noProof="0" dirty="0">
                <a:ln>
                  <a:noFill/>
                </a:ln>
                <a:effectLst/>
                <a:uLnTx/>
                <a:uFillTx/>
                <a:latin typeface="+mn-lt"/>
                <a:ea typeface="+mn-ea"/>
                <a:cs typeface="+mn-cs"/>
              </a:rPr>
              <a:t> </a:t>
            </a:r>
            <a:r>
              <a:rPr kumimoji="0" lang="es-ES" sz="2200" i="0" u="none" strike="noStrike" kern="1200" cap="none" spc="0" normalizeH="0" baseline="0" noProof="0" dirty="0" err="1">
                <a:ln>
                  <a:noFill/>
                </a:ln>
                <a:effectLst/>
                <a:uLnTx/>
                <a:uFillTx/>
                <a:latin typeface="+mn-lt"/>
                <a:ea typeface="+mn-ea"/>
                <a:cs typeface="+mn-cs"/>
              </a:rPr>
              <a:t>information</a:t>
            </a:r>
            <a:r>
              <a:rPr kumimoji="0" lang="es-ES" sz="2200" i="0" u="none" strike="noStrike" kern="1200" cap="none" spc="0" normalizeH="0" baseline="0" noProof="0" dirty="0">
                <a:ln>
                  <a:noFill/>
                </a:ln>
                <a:effectLst/>
                <a:uLnTx/>
                <a:uFillTx/>
                <a:latin typeface="+mn-lt"/>
                <a:ea typeface="+mn-ea"/>
                <a:cs typeface="+mn-cs"/>
              </a:rPr>
              <a:t> </a:t>
            </a:r>
            <a:r>
              <a:rPr kumimoji="0" lang="es-ES" sz="2200" i="0" u="none" strike="noStrike" kern="1200" cap="none" spc="0" normalizeH="0" baseline="0" noProof="0" dirty="0" err="1">
                <a:ln>
                  <a:noFill/>
                </a:ln>
                <a:effectLst/>
                <a:uLnTx/>
                <a:uFillTx/>
                <a:latin typeface="+mn-lt"/>
                <a:ea typeface="+mn-ea"/>
                <a:cs typeface="+mn-cs"/>
              </a:rPr>
              <a:t>using</a:t>
            </a:r>
            <a:r>
              <a:rPr kumimoji="0" lang="es-ES" sz="2200" i="0" u="none" strike="noStrike" kern="1200" cap="none" spc="0" normalizeH="0" baseline="0" noProof="0" dirty="0">
                <a:ln>
                  <a:noFill/>
                </a:ln>
                <a:effectLst/>
                <a:uLnTx/>
                <a:uFillTx/>
                <a:latin typeface="+mn-lt"/>
                <a:ea typeface="+mn-ea"/>
                <a:cs typeface="+mn-cs"/>
              </a:rPr>
              <a:t> a </a:t>
            </a:r>
            <a:r>
              <a:rPr kumimoji="0" lang="es-ES" sz="2200" b="1" i="0" u="none" strike="noStrike" kern="1200" cap="none" spc="0" normalizeH="0" baseline="0" noProof="0" dirty="0" err="1">
                <a:ln>
                  <a:noFill/>
                </a:ln>
                <a:solidFill>
                  <a:srgbClr val="0CA373"/>
                </a:solidFill>
                <a:effectLst/>
                <a:uLnTx/>
                <a:uFillTx/>
                <a:latin typeface="+mn-lt"/>
                <a:ea typeface="+mn-ea"/>
                <a:cs typeface="+mn-cs"/>
              </a:rPr>
              <a:t>standardised</a:t>
            </a:r>
            <a:r>
              <a:rPr kumimoji="0" lang="es-ES" sz="2200" b="1" i="0" u="none" strike="noStrike" kern="1200" cap="none" spc="0" normalizeH="0" baseline="0" noProof="0" dirty="0">
                <a:ln>
                  <a:noFill/>
                </a:ln>
                <a:solidFill>
                  <a:srgbClr val="0CA373"/>
                </a:solidFill>
                <a:effectLst/>
                <a:uLnTx/>
                <a:uFillTx/>
                <a:latin typeface="+mn-lt"/>
                <a:ea typeface="+mn-ea"/>
                <a:cs typeface="+mn-cs"/>
              </a:rPr>
              <a:t> </a:t>
            </a:r>
            <a:r>
              <a:rPr kumimoji="0" lang="es-ES" sz="2200" b="1" i="0" u="none" strike="noStrike" kern="1200" cap="none" spc="0" normalizeH="0" baseline="0" noProof="0" dirty="0" err="1">
                <a:ln>
                  <a:noFill/>
                </a:ln>
                <a:solidFill>
                  <a:srgbClr val="0CA373"/>
                </a:solidFill>
                <a:effectLst/>
                <a:uLnTx/>
                <a:uFillTx/>
                <a:latin typeface="+mn-lt"/>
                <a:ea typeface="+mn-ea"/>
                <a:cs typeface="+mn-cs"/>
              </a:rPr>
              <a:t>format</a:t>
            </a:r>
            <a:r>
              <a:rPr kumimoji="0" lang="es-ES" sz="2200" b="1" i="0" u="none" strike="noStrike" kern="1200" cap="none" spc="0" normalizeH="0" baseline="0" noProof="0" dirty="0">
                <a:ln>
                  <a:noFill/>
                </a:ln>
                <a:solidFill>
                  <a:srgbClr val="0CA373"/>
                </a:solidFill>
                <a:effectLst/>
                <a:uLnTx/>
                <a:uFillTx/>
                <a:latin typeface="+mn-lt"/>
                <a:ea typeface="+mn-ea"/>
                <a:cs typeface="+mn-cs"/>
              </a:rPr>
              <a:t> </a:t>
            </a:r>
            <a:r>
              <a:rPr kumimoji="0" lang="es-ES" sz="2200" i="0" u="none" strike="noStrike" kern="1200" cap="none" spc="0" normalizeH="0" baseline="0" noProof="0" dirty="0" err="1">
                <a:ln>
                  <a:noFill/>
                </a:ln>
                <a:effectLst/>
                <a:uLnTx/>
                <a:uFillTx/>
                <a:latin typeface="+mn-lt"/>
                <a:ea typeface="+mn-ea"/>
                <a:cs typeface="+mn-cs"/>
              </a:rPr>
              <a:t>to</a:t>
            </a:r>
            <a:r>
              <a:rPr kumimoji="0" lang="es-ES" sz="2200" i="0" u="none" strike="noStrike" kern="1200" cap="none" spc="0" normalizeH="0" baseline="0" noProof="0" dirty="0">
                <a:ln>
                  <a:noFill/>
                </a:ln>
                <a:effectLst/>
                <a:uLnTx/>
                <a:uFillTx/>
                <a:latin typeface="+mn-lt"/>
                <a:ea typeface="+mn-ea"/>
                <a:cs typeface="+mn-cs"/>
              </a:rPr>
              <a:t> </a:t>
            </a:r>
            <a:r>
              <a:rPr kumimoji="0" lang="es-ES" sz="2200" i="0" u="none" strike="noStrike" kern="1200" cap="none" spc="0" normalizeH="0" baseline="0" noProof="0" dirty="0" err="1">
                <a:ln>
                  <a:noFill/>
                </a:ln>
                <a:effectLst/>
                <a:uLnTx/>
                <a:uFillTx/>
                <a:latin typeface="+mn-lt"/>
                <a:ea typeface="+mn-ea"/>
                <a:cs typeface="+mn-cs"/>
              </a:rPr>
              <a:t>facilitate</a:t>
            </a:r>
            <a:r>
              <a:rPr kumimoji="0" lang="es-ES" sz="2200" i="0" u="none" strike="noStrike" kern="1200" cap="none" spc="0" normalizeH="0" baseline="0" noProof="0" dirty="0">
                <a:ln>
                  <a:noFill/>
                </a:ln>
                <a:effectLst/>
                <a:uLnTx/>
                <a:uFillTx/>
                <a:latin typeface="+mn-lt"/>
                <a:ea typeface="+mn-ea"/>
                <a:cs typeface="+mn-cs"/>
              </a:rPr>
              <a:t> </a:t>
            </a:r>
            <a:r>
              <a:rPr kumimoji="0" lang="es-ES" sz="2200" i="0" u="none" strike="noStrike" kern="1200" cap="none" spc="0" normalizeH="0" baseline="0" noProof="0" dirty="0" err="1">
                <a:ln>
                  <a:noFill/>
                </a:ln>
                <a:effectLst/>
                <a:uLnTx/>
                <a:uFillTx/>
                <a:latin typeface="+mn-lt"/>
                <a:ea typeface="+mn-ea"/>
                <a:cs typeface="+mn-cs"/>
              </a:rPr>
              <a:t>transactions</a:t>
            </a:r>
            <a:r>
              <a:rPr kumimoji="0" lang="es-ES" sz="2200" i="0" u="none" strike="noStrike" kern="1200" cap="none" spc="0" normalizeH="0" baseline="0" noProof="0" dirty="0">
                <a:ln>
                  <a:noFill/>
                </a:ln>
                <a:effectLst/>
                <a:uLnTx/>
                <a:uFillTx/>
                <a:latin typeface="+mn-lt"/>
                <a:ea typeface="+mn-ea"/>
                <a:cs typeface="+mn-cs"/>
              </a:rPr>
              <a:t> </a:t>
            </a:r>
            <a:r>
              <a:rPr kumimoji="0" lang="es-ES" sz="2200" i="0" u="none" strike="noStrike" kern="1200" cap="none" spc="0" normalizeH="0" baseline="0" noProof="0" dirty="0" err="1">
                <a:ln>
                  <a:noFill/>
                </a:ln>
                <a:effectLst/>
                <a:uLnTx/>
                <a:uFillTx/>
                <a:latin typeface="+mn-lt"/>
                <a:ea typeface="+mn-ea"/>
                <a:cs typeface="+mn-cs"/>
              </a:rPr>
              <a:t>without</a:t>
            </a:r>
            <a:r>
              <a:rPr kumimoji="0" lang="es-ES" sz="2200" i="0" u="none" strike="noStrike" kern="1200" cap="none" spc="0" normalizeH="0" baseline="0" noProof="0" dirty="0">
                <a:ln>
                  <a:noFill/>
                </a:ln>
                <a:effectLst/>
                <a:uLnTx/>
                <a:uFillTx/>
                <a:latin typeface="+mn-lt"/>
                <a:ea typeface="+mn-ea"/>
                <a:cs typeface="+mn-cs"/>
              </a:rPr>
              <a:t> </a:t>
            </a:r>
            <a:r>
              <a:rPr kumimoji="0" lang="es-ES" sz="2200" i="0" u="none" strike="noStrike" kern="1200" cap="none" spc="0" normalizeH="0" baseline="0" noProof="0" dirty="0" err="1">
                <a:ln>
                  <a:noFill/>
                </a:ln>
                <a:effectLst/>
                <a:uLnTx/>
                <a:uFillTx/>
                <a:latin typeface="+mn-lt"/>
                <a:ea typeface="+mn-ea"/>
                <a:cs typeface="+mn-cs"/>
              </a:rPr>
              <a:t>special</a:t>
            </a:r>
            <a:r>
              <a:rPr kumimoji="0" lang="es-ES" sz="2200" i="0" u="none" strike="noStrike" kern="1200" cap="none" spc="0" normalizeH="0" baseline="0" noProof="0" dirty="0">
                <a:ln>
                  <a:noFill/>
                </a:ln>
                <a:effectLst/>
                <a:uLnTx/>
                <a:uFillTx/>
                <a:latin typeface="+mn-lt"/>
                <a:ea typeface="+mn-ea"/>
                <a:cs typeface="+mn-cs"/>
              </a:rPr>
              <a:t> </a:t>
            </a:r>
            <a:r>
              <a:rPr kumimoji="0" lang="es-ES" sz="2200" i="0" u="none" strike="noStrike" kern="1200" cap="none" spc="0" normalizeH="0" baseline="0" noProof="0" dirty="0" err="1">
                <a:ln>
                  <a:noFill/>
                </a:ln>
                <a:effectLst/>
                <a:uLnTx/>
                <a:uFillTx/>
                <a:latin typeface="+mn-lt"/>
                <a:ea typeface="+mn-ea"/>
                <a:cs typeface="+mn-cs"/>
              </a:rPr>
              <a:t>arrangements</a:t>
            </a:r>
            <a:r>
              <a:rPr kumimoji="0" lang="es-ES" sz="2200" i="0" u="none" strike="noStrike" kern="1200" cap="none" spc="0" normalizeH="0" baseline="0" noProof="0" dirty="0">
                <a:ln>
                  <a:noFill/>
                </a:ln>
                <a:effectLst/>
                <a:uLnTx/>
                <a:uFillTx/>
                <a:latin typeface="+mn-lt"/>
                <a:ea typeface="+mn-ea"/>
                <a:cs typeface="+mn-cs"/>
              </a:rPr>
              <a:t>.</a:t>
            </a:r>
            <a:r>
              <a:rPr lang="es-ES" sz="2200" dirty="0"/>
              <a:t> </a:t>
            </a:r>
            <a:r>
              <a:rPr lang="es-ES" sz="2200" dirty="0" err="1"/>
              <a:t>It</a:t>
            </a:r>
            <a:r>
              <a:rPr lang="es-ES" sz="2200" dirty="0"/>
              <a:t> </a:t>
            </a:r>
            <a:r>
              <a:rPr lang="es-ES" sz="2200" dirty="0" err="1"/>
              <a:t>also</a:t>
            </a:r>
            <a:r>
              <a:rPr lang="es-ES" sz="2200" dirty="0"/>
              <a:t> </a:t>
            </a:r>
            <a:r>
              <a:rPr lang="es-ES" sz="2200" dirty="0" err="1"/>
              <a:t>includes</a:t>
            </a:r>
            <a:r>
              <a:rPr lang="es-ES" sz="2200" dirty="0"/>
              <a:t> </a:t>
            </a:r>
            <a:r>
              <a:rPr lang="es-ES" sz="2200" dirty="0" err="1"/>
              <a:t>the</a:t>
            </a:r>
            <a:r>
              <a:rPr lang="es-ES" sz="2200" dirty="0"/>
              <a:t> </a:t>
            </a:r>
            <a:r>
              <a:rPr lang="es-ES" sz="2200" dirty="0" err="1"/>
              <a:t>exchange</a:t>
            </a:r>
            <a:r>
              <a:rPr lang="es-ES" sz="2200" dirty="0"/>
              <a:t> </a:t>
            </a:r>
            <a:r>
              <a:rPr lang="es-ES" sz="2200" dirty="0" err="1"/>
              <a:t>of</a:t>
            </a:r>
            <a:r>
              <a:rPr lang="es-ES" sz="2200" dirty="0"/>
              <a:t> </a:t>
            </a:r>
            <a:r>
              <a:rPr lang="es-ES" sz="2200" dirty="0" err="1"/>
              <a:t>documents</a:t>
            </a:r>
            <a:r>
              <a:rPr lang="es-ES" sz="2200" dirty="0"/>
              <a:t> </a:t>
            </a:r>
            <a:r>
              <a:rPr lang="es-ES" sz="2200" dirty="0" err="1"/>
              <a:t>such</a:t>
            </a:r>
            <a:r>
              <a:rPr lang="es-ES" sz="2200" dirty="0"/>
              <a:t> as </a:t>
            </a:r>
            <a:r>
              <a:rPr lang="es-ES" sz="2200" dirty="0" err="1"/>
              <a:t>invoices</a:t>
            </a:r>
            <a:r>
              <a:rPr lang="es-ES" sz="2200" dirty="0"/>
              <a:t> and data.</a:t>
            </a:r>
          </a:p>
          <a:p>
            <a:pPr marL="342900" marR="0" lvl="0" indent="-342900" algn="l" defTabSz="914400" rtl="0" eaLnBrk="1" fontAlgn="base" latinLnBrk="0" hangingPunct="1">
              <a:lnSpc>
                <a:spcPct val="90000"/>
              </a:lnSpc>
              <a:spcBef>
                <a:spcPct val="20000"/>
              </a:spcBef>
              <a:spcAft>
                <a:spcPct val="0"/>
              </a:spcAft>
              <a:buClrTx/>
              <a:buSzTx/>
              <a:buFontTx/>
              <a:buChar char="•"/>
              <a:tabLst/>
              <a:defRPr/>
            </a:pPr>
            <a:endParaRPr kumimoji="0" lang="tr-TR" sz="2200" i="0" u="none" strike="noStrike" kern="1200" cap="none" spc="0" normalizeH="0" baseline="0" noProof="0" dirty="0">
              <a:ln>
                <a:noFill/>
              </a:ln>
              <a:effectLst/>
              <a:uLnTx/>
              <a:uFillTx/>
              <a:latin typeface="+mn-lt"/>
              <a:ea typeface="+mn-ea"/>
              <a:cs typeface="+mn-cs"/>
            </a:endParaRPr>
          </a:p>
          <a:p>
            <a:pPr marL="342900" marR="0" lvl="0" indent="-342900" algn="l" defTabSz="914400" rtl="0" eaLnBrk="1" fontAlgn="base" latinLnBrk="0" hangingPunct="1">
              <a:lnSpc>
                <a:spcPct val="90000"/>
              </a:lnSpc>
              <a:spcBef>
                <a:spcPct val="20000"/>
              </a:spcBef>
              <a:spcAft>
                <a:spcPct val="0"/>
              </a:spcAft>
              <a:buClr>
                <a:schemeClr val="tx1"/>
              </a:buClr>
              <a:buSzTx/>
              <a:buFont typeface="Arial" panose="020B0604020202020204" pitchFamily="34" charset="0"/>
              <a:buChar char="•"/>
              <a:tabLst/>
              <a:defRPr/>
            </a:pPr>
            <a:r>
              <a:rPr kumimoji="0" lang="tr-TR" sz="2200" b="1" i="0" u="none" strike="noStrike" kern="1200" cap="none" spc="0" normalizeH="0" baseline="0" noProof="0" dirty="0">
                <a:ln>
                  <a:noFill/>
                </a:ln>
                <a:solidFill>
                  <a:srgbClr val="0CA373"/>
                </a:solidFill>
                <a:effectLst/>
                <a:uLnTx/>
                <a:uFillTx/>
                <a:latin typeface="+mn-lt"/>
                <a:ea typeface="+mn-ea"/>
                <a:cs typeface="+mn-cs"/>
              </a:rPr>
              <a:t>EFT</a:t>
            </a:r>
            <a:r>
              <a:rPr kumimoji="0" lang="tr-TR" sz="2200" i="0" u="none" strike="noStrike" kern="1200" cap="none" spc="0" normalizeH="0" baseline="0" noProof="0" dirty="0">
                <a:ln>
                  <a:noFill/>
                </a:ln>
                <a:effectLst/>
                <a:uLnTx/>
                <a:uFillTx/>
                <a:latin typeface="+mn-lt"/>
                <a:ea typeface="+mn-ea"/>
                <a:cs typeface="+mn-cs"/>
              </a:rPr>
              <a:t> is the</a:t>
            </a:r>
            <a:r>
              <a:rPr kumimoji="0" lang="es-ES" sz="2200" i="0" u="none" strike="noStrike" kern="1200" cap="none" spc="0" normalizeH="0" baseline="0" noProof="0" dirty="0">
                <a:ln>
                  <a:noFill/>
                </a:ln>
                <a:effectLst/>
                <a:uLnTx/>
                <a:uFillTx/>
                <a:latin typeface="+mn-lt"/>
                <a:ea typeface="+mn-ea"/>
                <a:cs typeface="+mn-cs"/>
              </a:rPr>
              <a:t> </a:t>
            </a:r>
            <a:r>
              <a:rPr kumimoji="0" lang="es-ES" sz="2200" i="0" u="none" strike="noStrike" kern="1200" cap="none" spc="0" normalizeH="0" baseline="0" noProof="0" dirty="0" err="1">
                <a:ln>
                  <a:noFill/>
                </a:ln>
                <a:effectLst/>
                <a:uLnTx/>
                <a:uFillTx/>
                <a:latin typeface="+mn-lt"/>
                <a:ea typeface="+mn-ea"/>
                <a:cs typeface="+mn-cs"/>
              </a:rPr>
              <a:t>automatic</a:t>
            </a:r>
            <a:r>
              <a:rPr kumimoji="0" lang="tr-TR" sz="2200" b="1" i="0" u="none" strike="noStrike" kern="1200" cap="none" spc="0" normalizeH="0" baseline="0" noProof="0" dirty="0">
                <a:ln>
                  <a:noFill/>
                </a:ln>
                <a:solidFill>
                  <a:srgbClr val="0CA373"/>
                </a:solidFill>
                <a:effectLst/>
                <a:uLnTx/>
                <a:uFillTx/>
                <a:latin typeface="+mn-lt"/>
                <a:ea typeface="+mn-ea"/>
                <a:cs typeface="+mn-cs"/>
              </a:rPr>
              <a:t> exchange or transfer of </a:t>
            </a:r>
            <a:r>
              <a:rPr kumimoji="0" lang="es-ES" sz="2200" b="1" i="0" u="none" strike="noStrike" kern="1200" cap="none" spc="0" normalizeH="0" baseline="0" noProof="0" dirty="0" err="1">
                <a:ln>
                  <a:noFill/>
                </a:ln>
                <a:solidFill>
                  <a:srgbClr val="0CA373"/>
                </a:solidFill>
                <a:effectLst/>
                <a:uLnTx/>
                <a:uFillTx/>
                <a:latin typeface="+mn-lt"/>
                <a:ea typeface="+mn-ea"/>
                <a:cs typeface="+mn-cs"/>
              </a:rPr>
              <a:t>funds</a:t>
            </a:r>
            <a:r>
              <a:rPr kumimoji="0" lang="tr-TR" sz="2200" b="1" i="0" u="none" strike="noStrike" kern="1200" cap="none" spc="0" normalizeH="0" baseline="0" noProof="0" dirty="0">
                <a:ln>
                  <a:noFill/>
                </a:ln>
                <a:solidFill>
                  <a:srgbClr val="0CA373"/>
                </a:solidFill>
                <a:effectLst/>
                <a:uLnTx/>
                <a:uFillTx/>
                <a:latin typeface="+mn-lt"/>
                <a:ea typeface="+mn-ea"/>
                <a:cs typeface="+mn-cs"/>
              </a:rPr>
              <a:t> </a:t>
            </a:r>
            <a:r>
              <a:rPr kumimoji="0" lang="tr-TR" sz="2200" i="0" u="none" strike="noStrike" kern="1200" cap="none" spc="0" normalizeH="0" baseline="0" noProof="0" dirty="0">
                <a:ln>
                  <a:noFill/>
                </a:ln>
                <a:effectLst/>
                <a:uLnTx/>
                <a:uFillTx/>
                <a:latin typeface="+mn-lt"/>
                <a:ea typeface="+mn-ea"/>
                <a:cs typeface="+mn-cs"/>
              </a:rPr>
              <a:t>from one account to anothe</a:t>
            </a:r>
            <a:r>
              <a:rPr kumimoji="0" lang="es-ES" sz="2200" i="0" u="none" strike="noStrike" kern="1200" cap="none" spc="0" normalizeH="0" baseline="0" noProof="0" dirty="0">
                <a:ln>
                  <a:noFill/>
                </a:ln>
                <a:effectLst/>
                <a:uLnTx/>
                <a:uFillTx/>
                <a:latin typeface="+mn-lt"/>
                <a:ea typeface="+mn-ea"/>
                <a:cs typeface="+mn-cs"/>
              </a:rPr>
              <a:t>r </a:t>
            </a:r>
            <a:r>
              <a:rPr kumimoji="0" lang="es-ES" sz="2200" i="0" u="none" strike="noStrike" kern="1200" cap="none" spc="0" normalizeH="0" baseline="0" noProof="0" dirty="0" err="1">
                <a:ln>
                  <a:noFill/>
                </a:ln>
                <a:effectLst/>
                <a:uLnTx/>
                <a:uFillTx/>
                <a:latin typeface="+mn-lt"/>
                <a:ea typeface="+mn-ea"/>
                <a:cs typeface="+mn-cs"/>
              </a:rPr>
              <a:t>via</a:t>
            </a:r>
            <a:r>
              <a:rPr kumimoji="0" lang="es-ES" sz="2200" i="0" u="none" strike="noStrike" kern="1200" cap="none" spc="0" normalizeH="0" baseline="0" noProof="0" dirty="0">
                <a:ln>
                  <a:noFill/>
                </a:ln>
                <a:effectLst/>
                <a:uLnTx/>
                <a:uFillTx/>
                <a:latin typeface="+mn-lt"/>
                <a:ea typeface="+mn-ea"/>
                <a:cs typeface="+mn-cs"/>
              </a:rPr>
              <a:t> </a:t>
            </a:r>
            <a:r>
              <a:rPr kumimoji="0" lang="es-ES" sz="2200" i="0" u="none" strike="noStrike" kern="1200" cap="none" spc="0" normalizeH="0" baseline="0" noProof="0" dirty="0" err="1">
                <a:ln>
                  <a:noFill/>
                </a:ln>
                <a:effectLst/>
                <a:uLnTx/>
                <a:uFillTx/>
                <a:latin typeface="+mn-lt"/>
                <a:ea typeface="+mn-ea"/>
                <a:cs typeface="+mn-cs"/>
              </a:rPr>
              <a:t>electronic</a:t>
            </a:r>
            <a:r>
              <a:rPr kumimoji="0" lang="es-ES" sz="2200" i="0" u="none" strike="noStrike" kern="1200" cap="none" spc="0" normalizeH="0" baseline="0" noProof="0" dirty="0">
                <a:ln>
                  <a:noFill/>
                </a:ln>
                <a:effectLst/>
                <a:uLnTx/>
                <a:uFillTx/>
                <a:latin typeface="+mn-lt"/>
                <a:ea typeface="+mn-ea"/>
                <a:cs typeface="+mn-cs"/>
              </a:rPr>
              <a:t> </a:t>
            </a:r>
            <a:r>
              <a:rPr kumimoji="0" lang="es-ES" sz="2200" i="0" u="none" strike="noStrike" kern="1200" cap="none" spc="0" normalizeH="0" baseline="0" noProof="0" dirty="0" err="1">
                <a:ln>
                  <a:noFill/>
                </a:ln>
                <a:effectLst/>
                <a:uLnTx/>
                <a:uFillTx/>
                <a:latin typeface="+mn-lt"/>
                <a:ea typeface="+mn-ea"/>
                <a:cs typeface="+mn-cs"/>
              </a:rPr>
              <a:t>means</a:t>
            </a:r>
            <a:r>
              <a:rPr kumimoji="0" lang="es-ES" sz="2200" i="0" u="none" strike="noStrike" kern="1200" cap="none" spc="0" normalizeH="0" baseline="0" noProof="0" dirty="0">
                <a:ln>
                  <a:noFill/>
                </a:ln>
                <a:effectLst/>
                <a:uLnTx/>
                <a:uFillTx/>
                <a:latin typeface="+mn-lt"/>
                <a:ea typeface="+mn-ea"/>
                <a:cs typeface="+mn-cs"/>
              </a:rPr>
              <a:t>, </a:t>
            </a:r>
            <a:r>
              <a:rPr kumimoji="0" lang="es-ES" sz="2200" i="0" u="none" strike="noStrike" kern="1200" cap="none" spc="0" normalizeH="0" baseline="0" noProof="0" dirty="0" err="1">
                <a:ln>
                  <a:noFill/>
                </a:ln>
                <a:effectLst/>
                <a:uLnTx/>
                <a:uFillTx/>
                <a:latin typeface="+mn-lt"/>
                <a:ea typeface="+mn-ea"/>
                <a:cs typeface="+mn-cs"/>
              </a:rPr>
              <a:t>either</a:t>
            </a:r>
            <a:r>
              <a:rPr kumimoji="0" lang="es-ES" sz="2200" i="0" u="none" strike="noStrike" kern="1200" cap="none" spc="0" normalizeH="0" baseline="0" noProof="0" dirty="0">
                <a:ln>
                  <a:noFill/>
                </a:ln>
                <a:effectLst/>
                <a:uLnTx/>
                <a:uFillTx/>
                <a:latin typeface="+mn-lt"/>
                <a:ea typeface="+mn-ea"/>
                <a:cs typeface="+mn-cs"/>
              </a:rPr>
              <a:t> </a:t>
            </a:r>
            <a:r>
              <a:rPr kumimoji="0" lang="es-ES" sz="2200" i="0" u="none" strike="noStrike" kern="1200" cap="none" spc="0" normalizeH="0" baseline="0" noProof="0" dirty="0" err="1">
                <a:ln>
                  <a:noFill/>
                </a:ln>
                <a:effectLst/>
                <a:uLnTx/>
                <a:uFillTx/>
                <a:latin typeface="+mn-lt"/>
                <a:ea typeface="+mn-ea"/>
                <a:cs typeface="+mn-cs"/>
              </a:rPr>
              <a:t>within</a:t>
            </a:r>
            <a:r>
              <a:rPr kumimoji="0" lang="es-ES" sz="2200" i="0" u="none" strike="noStrike" kern="1200" cap="none" spc="0" normalizeH="0" baseline="0" noProof="0" dirty="0">
                <a:ln>
                  <a:noFill/>
                </a:ln>
                <a:effectLst/>
                <a:uLnTx/>
                <a:uFillTx/>
                <a:latin typeface="+mn-lt"/>
                <a:ea typeface="+mn-ea"/>
                <a:cs typeface="+mn-cs"/>
              </a:rPr>
              <a:t> </a:t>
            </a:r>
            <a:r>
              <a:rPr kumimoji="0" lang="es-ES" sz="2200" i="0" u="none" strike="noStrike" kern="1200" cap="none" spc="0" normalizeH="0" baseline="0" noProof="0" dirty="0" err="1">
                <a:ln>
                  <a:noFill/>
                </a:ln>
                <a:effectLst/>
                <a:uLnTx/>
                <a:uFillTx/>
                <a:latin typeface="+mn-lt"/>
                <a:ea typeface="+mn-ea"/>
                <a:cs typeface="+mn-cs"/>
              </a:rPr>
              <a:t>the</a:t>
            </a:r>
            <a:r>
              <a:rPr kumimoji="0" lang="es-ES" sz="2200" i="0" u="none" strike="noStrike" kern="1200" cap="none" spc="0" normalizeH="0" baseline="0" noProof="0" dirty="0">
                <a:ln>
                  <a:noFill/>
                </a:ln>
                <a:effectLst/>
                <a:uLnTx/>
                <a:uFillTx/>
                <a:latin typeface="+mn-lt"/>
                <a:ea typeface="+mn-ea"/>
                <a:cs typeface="+mn-cs"/>
              </a:rPr>
              <a:t> </a:t>
            </a:r>
            <a:r>
              <a:rPr kumimoji="0" lang="es-ES" sz="2200" i="0" u="none" strike="noStrike" kern="1200" cap="none" spc="0" normalizeH="0" baseline="0" noProof="0" dirty="0" err="1">
                <a:ln>
                  <a:noFill/>
                </a:ln>
                <a:effectLst/>
                <a:uLnTx/>
                <a:uFillTx/>
                <a:latin typeface="+mn-lt"/>
                <a:ea typeface="+mn-ea"/>
                <a:cs typeface="+mn-cs"/>
              </a:rPr>
              <a:t>same</a:t>
            </a:r>
            <a:r>
              <a:rPr kumimoji="0" lang="es-ES" sz="2200" i="0" u="none" strike="noStrike" kern="1200" cap="none" spc="0" normalizeH="0" baseline="0" noProof="0" dirty="0">
                <a:ln>
                  <a:noFill/>
                </a:ln>
                <a:effectLst/>
                <a:uLnTx/>
                <a:uFillTx/>
                <a:latin typeface="+mn-lt"/>
                <a:ea typeface="+mn-ea"/>
                <a:cs typeface="+mn-cs"/>
              </a:rPr>
              <a:t> </a:t>
            </a:r>
            <a:r>
              <a:rPr kumimoji="0" lang="es-ES" sz="2200" i="0" u="none" strike="noStrike" kern="1200" cap="none" spc="0" normalizeH="0" baseline="0" noProof="0" dirty="0" err="1">
                <a:ln>
                  <a:noFill/>
                </a:ln>
                <a:effectLst/>
                <a:uLnTx/>
                <a:uFillTx/>
                <a:latin typeface="+mn-lt"/>
                <a:ea typeface="+mn-ea"/>
                <a:cs typeface="+mn-cs"/>
              </a:rPr>
              <a:t>financial</a:t>
            </a:r>
            <a:r>
              <a:rPr kumimoji="0" lang="es-ES" sz="2200" i="0" u="none" strike="noStrike" kern="1200" cap="none" spc="0" normalizeH="0" baseline="0" noProof="0" dirty="0">
                <a:ln>
                  <a:noFill/>
                </a:ln>
                <a:effectLst/>
                <a:uLnTx/>
                <a:uFillTx/>
                <a:latin typeface="+mn-lt"/>
                <a:ea typeface="+mn-ea"/>
                <a:cs typeface="+mn-cs"/>
              </a:rPr>
              <a:t> </a:t>
            </a:r>
            <a:r>
              <a:rPr kumimoji="0" lang="es-ES" sz="2200" i="0" u="none" strike="noStrike" kern="1200" cap="none" spc="0" normalizeH="0" baseline="0" noProof="0" dirty="0" err="1">
                <a:ln>
                  <a:noFill/>
                </a:ln>
                <a:effectLst/>
                <a:uLnTx/>
                <a:uFillTx/>
                <a:latin typeface="+mn-lt"/>
                <a:ea typeface="+mn-ea"/>
                <a:cs typeface="+mn-cs"/>
              </a:rPr>
              <a:t>institution</a:t>
            </a:r>
            <a:r>
              <a:rPr kumimoji="0" lang="es-ES" sz="2200" i="0" u="none" strike="noStrike" kern="1200" cap="none" spc="0" normalizeH="0" baseline="0" noProof="0" dirty="0">
                <a:ln>
                  <a:noFill/>
                </a:ln>
                <a:effectLst/>
                <a:uLnTx/>
                <a:uFillTx/>
                <a:latin typeface="+mn-lt"/>
                <a:ea typeface="+mn-ea"/>
                <a:cs typeface="+mn-cs"/>
              </a:rPr>
              <a:t> </a:t>
            </a:r>
            <a:r>
              <a:rPr kumimoji="0" lang="es-ES" sz="2200" i="0" u="none" strike="noStrike" kern="1200" cap="none" spc="0" normalizeH="0" baseline="0" noProof="0" dirty="0" err="1">
                <a:ln>
                  <a:noFill/>
                </a:ln>
                <a:effectLst/>
                <a:uLnTx/>
                <a:uFillTx/>
                <a:latin typeface="+mn-lt"/>
                <a:ea typeface="+mn-ea"/>
                <a:cs typeface="+mn-cs"/>
              </a:rPr>
              <a:t>or</a:t>
            </a:r>
            <a:r>
              <a:rPr kumimoji="0" lang="es-ES" sz="2200" i="0" u="none" strike="noStrike" kern="1200" cap="none" spc="0" normalizeH="0" baseline="0" noProof="0" dirty="0">
                <a:ln>
                  <a:noFill/>
                </a:ln>
                <a:effectLst/>
                <a:uLnTx/>
                <a:uFillTx/>
                <a:latin typeface="+mn-lt"/>
                <a:ea typeface="+mn-ea"/>
                <a:cs typeface="+mn-cs"/>
              </a:rPr>
              <a:t> </a:t>
            </a:r>
            <a:r>
              <a:rPr kumimoji="0" lang="es-ES" sz="2200" i="0" u="none" strike="noStrike" kern="1200" cap="none" spc="0" normalizeH="0" baseline="0" noProof="0" dirty="0" err="1">
                <a:ln>
                  <a:noFill/>
                </a:ln>
                <a:effectLst/>
                <a:uLnTx/>
                <a:uFillTx/>
                <a:latin typeface="+mn-lt"/>
                <a:ea typeface="+mn-ea"/>
                <a:cs typeface="+mn-cs"/>
              </a:rPr>
              <a:t>across</a:t>
            </a:r>
            <a:r>
              <a:rPr kumimoji="0" lang="es-ES" sz="2200" i="0" u="none" strike="noStrike" kern="1200" cap="none" spc="0" normalizeH="0" baseline="0" noProof="0" dirty="0">
                <a:ln>
                  <a:noFill/>
                </a:ln>
                <a:effectLst/>
                <a:uLnTx/>
                <a:uFillTx/>
                <a:latin typeface="+mn-lt"/>
                <a:ea typeface="+mn-ea"/>
                <a:cs typeface="+mn-cs"/>
              </a:rPr>
              <a:t> </a:t>
            </a:r>
            <a:r>
              <a:rPr kumimoji="0" lang="es-ES" sz="2200" i="0" u="none" strike="noStrike" kern="1200" cap="none" spc="0" normalizeH="0" baseline="0" noProof="0" dirty="0" err="1">
                <a:ln>
                  <a:noFill/>
                </a:ln>
                <a:effectLst/>
                <a:uLnTx/>
                <a:uFillTx/>
                <a:latin typeface="+mn-lt"/>
                <a:ea typeface="+mn-ea"/>
                <a:cs typeface="+mn-cs"/>
              </a:rPr>
              <a:t>multiple</a:t>
            </a:r>
            <a:r>
              <a:rPr kumimoji="0" lang="es-ES" sz="2200" i="0" u="none" strike="noStrike" kern="1200" cap="none" spc="0" normalizeH="0" baseline="0" noProof="0" dirty="0">
                <a:ln>
                  <a:noFill/>
                </a:ln>
                <a:effectLst/>
                <a:uLnTx/>
                <a:uFillTx/>
                <a:latin typeface="+mn-lt"/>
                <a:ea typeface="+mn-ea"/>
                <a:cs typeface="+mn-cs"/>
              </a:rPr>
              <a:t> </a:t>
            </a:r>
            <a:r>
              <a:rPr kumimoji="0" lang="es-ES" sz="2200" i="0" u="none" strike="noStrike" kern="1200" cap="none" spc="0" normalizeH="0" baseline="0" noProof="0" dirty="0" err="1">
                <a:ln>
                  <a:noFill/>
                </a:ln>
                <a:effectLst/>
                <a:uLnTx/>
                <a:uFillTx/>
                <a:latin typeface="+mn-lt"/>
                <a:ea typeface="+mn-ea"/>
                <a:cs typeface="+mn-cs"/>
              </a:rPr>
              <a:t>ones</a:t>
            </a:r>
            <a:r>
              <a:rPr kumimoji="0" lang="es-ES" sz="2200" i="0" u="none" strike="noStrike" kern="1200" cap="none" spc="0" normalizeH="0" baseline="0" noProof="0" dirty="0">
                <a:ln>
                  <a:noFill/>
                </a:ln>
                <a:effectLst/>
                <a:uLnTx/>
                <a:uFillTx/>
                <a:latin typeface="+mn-lt"/>
                <a:ea typeface="+mn-ea"/>
                <a:cs typeface="+mn-cs"/>
              </a:rPr>
              <a:t>.</a:t>
            </a:r>
            <a:endParaRPr kumimoji="0" lang="tr-TR" sz="2200" i="0" u="none" strike="noStrike" kern="1200" cap="none" spc="0" normalizeH="0" baseline="0" noProof="0" dirty="0">
              <a:ln>
                <a:noFill/>
              </a:ln>
              <a:effectLst/>
              <a:uLnTx/>
              <a:uFillTx/>
              <a:latin typeface="+mn-lt"/>
              <a:ea typeface="+mn-ea"/>
              <a:cs typeface="+mn-cs"/>
            </a:endParaRPr>
          </a:p>
        </p:txBody>
      </p:sp>
    </p:spTree>
    <p:extLst>
      <p:ext uri="{BB962C8B-B14F-4D97-AF65-F5344CB8AC3E}">
        <p14:creationId xmlns:p14="http://schemas.microsoft.com/office/powerpoint/2010/main" val="1624395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780670" cy="68993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400" kern="0" spc="-150" dirty="0">
                <a:solidFill>
                  <a:schemeClr val="tx1"/>
                </a:solidFill>
                <a:latin typeface="+mj-lt"/>
                <a:ea typeface="Tahoma" panose="020B0604030504040204" pitchFamily="34" charset="0"/>
                <a:cs typeface="Tahoma" panose="020B0604030504040204" pitchFamily="34" charset="0"/>
              </a:rPr>
              <a:t>UNIT 1: </a:t>
            </a:r>
            <a:r>
              <a:rPr lang="en-US" sz="4400" kern="0" spc="-150" dirty="0">
                <a:solidFill>
                  <a:schemeClr val="tx1"/>
                </a:solidFill>
                <a:latin typeface="+mj-lt"/>
                <a:ea typeface="Tahoma" panose="020B0604030504040204" pitchFamily="34" charset="0"/>
                <a:cs typeface="Tahoma" panose="020B0604030504040204" pitchFamily="34" charset="0"/>
              </a:rPr>
              <a:t>Basics of e-commerce for a more resilient SME</a:t>
            </a:r>
            <a:endParaRPr lang="es-ES" sz="44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5" y="1773775"/>
            <a:ext cx="8395384" cy="321883"/>
          </a:xfrm>
          <a:prstGeom prst="rect">
            <a:avLst/>
          </a:prstGeom>
        </p:spPr>
        <p:txBody>
          <a:bodyPr vert="horz" wrap="square" lIns="0" tIns="13970" rIns="0" bIns="0" rtlCol="0">
            <a:spAutoFit/>
          </a:bodyPr>
          <a:lstStyle/>
          <a:p>
            <a:pPr marL="12700">
              <a:spcBef>
                <a:spcPts val="110"/>
              </a:spcBef>
            </a:pPr>
            <a:r>
              <a:rPr lang="es-ES" sz="2000" spc="50" dirty="0">
                <a:latin typeface="+mj-lt"/>
                <a:cs typeface="Tahoma"/>
              </a:rPr>
              <a:t>SECTION 1.2.: </a:t>
            </a:r>
            <a:r>
              <a:rPr lang="en-US" sz="2000" b="1" dirty="0">
                <a:solidFill>
                  <a:srgbClr val="0CA373"/>
                </a:solidFill>
                <a:ea typeface="Lato Light" panose="020F0502020204030203" pitchFamily="34" charset="0"/>
                <a:cs typeface="Abhaya Libre" panose="02000603000000000000" pitchFamily="2" charset="77"/>
              </a:rPr>
              <a:t>Advantages</a:t>
            </a:r>
            <a:r>
              <a:rPr lang="en-US" sz="2000" dirty="0">
                <a:ea typeface="Lato Light" panose="020F0502020204030203" pitchFamily="34" charset="0"/>
                <a:cs typeface="Abhaya Libre" panose="02000603000000000000" pitchFamily="2" charset="77"/>
              </a:rPr>
              <a:t> and disadvantages of e-commerce/m-commerce</a:t>
            </a:r>
          </a:p>
        </p:txBody>
      </p:sp>
      <p:sp>
        <p:nvSpPr>
          <p:cNvPr id="4" name="Rectángulo 3"/>
          <p:cNvSpPr/>
          <p:nvPr/>
        </p:nvSpPr>
        <p:spPr>
          <a:xfrm>
            <a:off x="377555" y="2241011"/>
            <a:ext cx="11191593" cy="3753848"/>
          </a:xfrm>
          <a:prstGeom prst="rect">
            <a:avLst/>
          </a:prstGeom>
        </p:spPr>
        <p:txBody>
          <a:bodyPr wrap="square">
            <a:spAutoFit/>
          </a:bodyPr>
          <a:lstStyle/>
          <a:p>
            <a:pPr marL="342900" indent="-342900">
              <a:lnSpc>
                <a:spcPct val="150000"/>
              </a:lnSpc>
              <a:buFont typeface="Arial" panose="020B0604020202020204" pitchFamily="34" charset="0"/>
              <a:buChar char="•"/>
            </a:pPr>
            <a:r>
              <a:rPr lang="es-ES" sz="2300" dirty="0" err="1"/>
              <a:t>Being</a:t>
            </a:r>
            <a:r>
              <a:rPr lang="es-ES" sz="2300" dirty="0"/>
              <a:t> online </a:t>
            </a:r>
            <a:r>
              <a:rPr lang="es-ES" sz="2300" dirty="0" err="1"/>
              <a:t>enables</a:t>
            </a:r>
            <a:r>
              <a:rPr lang="es-ES" sz="2300" dirty="0"/>
              <a:t> </a:t>
            </a:r>
            <a:r>
              <a:rPr lang="es-ES" sz="2300" dirty="0" err="1"/>
              <a:t>transactions</a:t>
            </a:r>
            <a:r>
              <a:rPr lang="es-ES" sz="2300" dirty="0"/>
              <a:t> </a:t>
            </a:r>
            <a:r>
              <a:rPr lang="es-ES" sz="2300" b="1" dirty="0" err="1">
                <a:solidFill>
                  <a:srgbClr val="0CA373"/>
                </a:solidFill>
              </a:rPr>
              <a:t>anywhere</a:t>
            </a:r>
            <a:r>
              <a:rPr lang="es-ES" sz="2300" b="1" dirty="0">
                <a:solidFill>
                  <a:srgbClr val="0CA373"/>
                </a:solidFill>
              </a:rPr>
              <a:t>, at </a:t>
            </a:r>
            <a:r>
              <a:rPr lang="es-ES" sz="2300" b="1" dirty="0" err="1">
                <a:solidFill>
                  <a:srgbClr val="0CA373"/>
                </a:solidFill>
              </a:rPr>
              <a:t>any</a:t>
            </a:r>
            <a:r>
              <a:rPr lang="es-ES" sz="2300" b="1" dirty="0">
                <a:solidFill>
                  <a:srgbClr val="0CA373"/>
                </a:solidFill>
              </a:rPr>
              <a:t> time</a:t>
            </a:r>
            <a:r>
              <a:rPr lang="es-ES" sz="2300" dirty="0"/>
              <a:t>.</a:t>
            </a:r>
            <a:endParaRPr lang="tr-TR" sz="2300" dirty="0"/>
          </a:p>
          <a:p>
            <a:pPr marL="342900" indent="-342900">
              <a:lnSpc>
                <a:spcPct val="150000"/>
              </a:lnSpc>
              <a:buFont typeface="Arial" panose="020B0604020202020204" pitchFamily="34" charset="0"/>
              <a:buChar char="•"/>
            </a:pPr>
            <a:r>
              <a:rPr lang="tr-TR" sz="2300" b="1" dirty="0">
                <a:solidFill>
                  <a:srgbClr val="0CA373"/>
                </a:solidFill>
              </a:rPr>
              <a:t>Low</a:t>
            </a:r>
            <a:r>
              <a:rPr lang="es-ES" sz="2300" b="1" dirty="0" err="1">
                <a:solidFill>
                  <a:srgbClr val="0CA373"/>
                </a:solidFill>
              </a:rPr>
              <a:t>ers</a:t>
            </a:r>
            <a:r>
              <a:rPr lang="tr-TR" sz="2300" b="1" dirty="0">
                <a:solidFill>
                  <a:srgbClr val="0CA373"/>
                </a:solidFill>
              </a:rPr>
              <a:t> </a:t>
            </a:r>
            <a:r>
              <a:rPr lang="tr-TR" sz="2300" dirty="0"/>
              <a:t>operational costs</a:t>
            </a:r>
            <a:r>
              <a:rPr lang="es-ES" sz="2300" dirty="0"/>
              <a:t>, </a:t>
            </a:r>
            <a:r>
              <a:rPr lang="es-ES" sz="2300" dirty="0" err="1"/>
              <a:t>which</a:t>
            </a:r>
            <a:r>
              <a:rPr lang="es-ES" sz="2300" dirty="0"/>
              <a:t> can be </a:t>
            </a:r>
            <a:r>
              <a:rPr lang="es-ES" sz="2300" dirty="0" err="1"/>
              <a:t>used</a:t>
            </a:r>
            <a:r>
              <a:rPr lang="es-ES" sz="2300" dirty="0"/>
              <a:t> </a:t>
            </a:r>
            <a:r>
              <a:rPr lang="es-ES" sz="2300" dirty="0" err="1"/>
              <a:t>to</a:t>
            </a:r>
            <a:r>
              <a:rPr lang="es-ES" sz="2300" dirty="0"/>
              <a:t> </a:t>
            </a:r>
            <a:r>
              <a:rPr lang="es-ES" sz="2300" dirty="0" err="1"/>
              <a:t>improve</a:t>
            </a:r>
            <a:r>
              <a:rPr lang="es-ES" sz="2300" dirty="0"/>
              <a:t> </a:t>
            </a:r>
            <a:r>
              <a:rPr lang="es-ES" sz="2300" dirty="0" err="1"/>
              <a:t>the</a:t>
            </a:r>
            <a:r>
              <a:rPr lang="es-ES" sz="2300" dirty="0"/>
              <a:t> </a:t>
            </a:r>
            <a:r>
              <a:rPr lang="es-ES" sz="2300" dirty="0" err="1"/>
              <a:t>quality</a:t>
            </a:r>
            <a:r>
              <a:rPr lang="es-ES" sz="2300" dirty="0"/>
              <a:t> </a:t>
            </a:r>
            <a:r>
              <a:rPr lang="es-ES" sz="2300" dirty="0" err="1"/>
              <a:t>of</a:t>
            </a:r>
            <a:r>
              <a:rPr lang="es-ES" sz="2300" dirty="0"/>
              <a:t> </a:t>
            </a:r>
            <a:r>
              <a:rPr lang="es-ES" sz="2300" dirty="0" err="1"/>
              <a:t>service</a:t>
            </a:r>
            <a:r>
              <a:rPr lang="es-ES" sz="2300" dirty="0"/>
              <a:t>. </a:t>
            </a:r>
          </a:p>
          <a:p>
            <a:pPr marL="342900" indent="-342900">
              <a:lnSpc>
                <a:spcPct val="150000"/>
              </a:lnSpc>
              <a:buFont typeface="Arial" panose="020B0604020202020204" pitchFamily="34" charset="0"/>
              <a:buChar char="•"/>
            </a:pPr>
            <a:r>
              <a:rPr lang="es-ES" sz="2300" b="1" dirty="0" err="1">
                <a:solidFill>
                  <a:srgbClr val="0CA373"/>
                </a:solidFill>
              </a:rPr>
              <a:t>Simplifying</a:t>
            </a:r>
            <a:r>
              <a:rPr lang="es-ES" sz="2300" dirty="0"/>
              <a:t> </a:t>
            </a:r>
            <a:r>
              <a:rPr lang="es-ES" sz="2300" dirty="0" err="1"/>
              <a:t>our</a:t>
            </a:r>
            <a:r>
              <a:rPr lang="es-ES" sz="2300" dirty="0"/>
              <a:t> </a:t>
            </a:r>
            <a:r>
              <a:rPr lang="es-ES" sz="2300" dirty="0" err="1"/>
              <a:t>organisations</a:t>
            </a:r>
            <a:r>
              <a:rPr lang="es-ES" sz="2300" dirty="0"/>
              <a:t> </a:t>
            </a:r>
            <a:r>
              <a:rPr lang="es-ES" sz="2300" dirty="0" err="1"/>
              <a:t>makes</a:t>
            </a:r>
            <a:r>
              <a:rPr lang="es-ES" sz="2300" dirty="0"/>
              <a:t> </a:t>
            </a:r>
            <a:r>
              <a:rPr lang="es-ES" sz="2300" dirty="0" err="1"/>
              <a:t>starting</a:t>
            </a:r>
            <a:r>
              <a:rPr lang="tr-TR" sz="2300" dirty="0"/>
              <a:t> and manag</a:t>
            </a:r>
            <a:r>
              <a:rPr lang="es-ES" sz="2300" dirty="0" err="1"/>
              <a:t>ing</a:t>
            </a:r>
            <a:r>
              <a:rPr lang="tr-TR" sz="2300" dirty="0"/>
              <a:t> a business</a:t>
            </a:r>
            <a:r>
              <a:rPr lang="es-ES" sz="2300" dirty="0"/>
              <a:t> </a:t>
            </a:r>
            <a:r>
              <a:rPr lang="es-ES" sz="2300" dirty="0" err="1"/>
              <a:t>easier</a:t>
            </a:r>
            <a:r>
              <a:rPr lang="tr-TR" sz="2300" dirty="0"/>
              <a:t>. </a:t>
            </a:r>
            <a:endParaRPr lang="es-ES" sz="2300" dirty="0"/>
          </a:p>
          <a:p>
            <a:pPr marL="342900" indent="-342900">
              <a:lnSpc>
                <a:spcPct val="150000"/>
              </a:lnSpc>
              <a:buFont typeface="Arial" panose="020B0604020202020204" pitchFamily="34" charset="0"/>
              <a:buChar char="•"/>
            </a:pPr>
            <a:r>
              <a:rPr lang="es-ES" sz="2300" dirty="0" err="1"/>
              <a:t>Quickens</a:t>
            </a:r>
            <a:r>
              <a:rPr lang="es-ES" sz="2300" dirty="0"/>
              <a:t> and </a:t>
            </a:r>
            <a:r>
              <a:rPr lang="es-ES" sz="2300" dirty="0" err="1"/>
              <a:t>simplifies</a:t>
            </a:r>
            <a:r>
              <a:rPr lang="es-ES" sz="2300" dirty="0"/>
              <a:t> </a:t>
            </a:r>
            <a:r>
              <a:rPr lang="es-ES" sz="2300" dirty="0" err="1"/>
              <a:t>transactions</a:t>
            </a:r>
            <a:r>
              <a:rPr lang="es-ES" sz="2300" dirty="0"/>
              <a:t>, </a:t>
            </a:r>
            <a:r>
              <a:rPr lang="es-ES" sz="2300" dirty="0" err="1"/>
              <a:t>enabling</a:t>
            </a:r>
            <a:r>
              <a:rPr lang="es-ES" sz="2300" dirty="0"/>
              <a:t> new </a:t>
            </a:r>
            <a:r>
              <a:rPr lang="es-ES" sz="2300" b="1" dirty="0" err="1">
                <a:solidFill>
                  <a:srgbClr val="0CA373"/>
                </a:solidFill>
              </a:rPr>
              <a:t>windows</a:t>
            </a:r>
            <a:r>
              <a:rPr lang="es-ES" sz="2300" b="1" dirty="0">
                <a:solidFill>
                  <a:srgbClr val="0CA373"/>
                </a:solidFill>
              </a:rPr>
              <a:t> </a:t>
            </a:r>
            <a:r>
              <a:rPr lang="es-ES" sz="2300" b="1" dirty="0" err="1">
                <a:solidFill>
                  <a:srgbClr val="0CA373"/>
                </a:solidFill>
              </a:rPr>
              <a:t>of</a:t>
            </a:r>
            <a:r>
              <a:rPr lang="es-ES" sz="2300" b="1" dirty="0">
                <a:solidFill>
                  <a:srgbClr val="0CA373"/>
                </a:solidFill>
              </a:rPr>
              <a:t> </a:t>
            </a:r>
            <a:r>
              <a:rPr lang="es-ES" sz="2300" b="1" dirty="0" err="1">
                <a:solidFill>
                  <a:srgbClr val="0CA373"/>
                </a:solidFill>
              </a:rPr>
              <a:t>purchase</a:t>
            </a:r>
            <a:r>
              <a:rPr lang="es-ES" sz="2300" dirty="0"/>
              <a:t>.</a:t>
            </a:r>
          </a:p>
          <a:p>
            <a:pPr marL="342900" indent="-342900">
              <a:lnSpc>
                <a:spcPct val="150000"/>
              </a:lnSpc>
              <a:buFont typeface="Arial" panose="020B0604020202020204" pitchFamily="34" charset="0"/>
              <a:buChar char="•"/>
            </a:pPr>
            <a:r>
              <a:rPr lang="es-ES" sz="2300" dirty="0" err="1"/>
              <a:t>Facilitates</a:t>
            </a:r>
            <a:r>
              <a:rPr lang="es-ES" sz="2300" dirty="0"/>
              <a:t> </a:t>
            </a:r>
            <a:r>
              <a:rPr lang="es-ES" sz="2300" dirty="0" err="1"/>
              <a:t>finding</a:t>
            </a:r>
            <a:r>
              <a:rPr lang="es-ES" sz="2300" dirty="0"/>
              <a:t> and </a:t>
            </a:r>
            <a:r>
              <a:rPr lang="es-ES" sz="2300" dirty="0" err="1"/>
              <a:t>choosing</a:t>
            </a:r>
            <a:r>
              <a:rPr lang="es-ES" sz="2300" dirty="0"/>
              <a:t> </a:t>
            </a:r>
            <a:r>
              <a:rPr lang="es-ES" sz="2300" dirty="0" err="1"/>
              <a:t>desired</a:t>
            </a:r>
            <a:r>
              <a:rPr lang="es-ES" sz="2300" dirty="0"/>
              <a:t> </a:t>
            </a:r>
            <a:r>
              <a:rPr lang="es-ES" sz="2300" dirty="0" err="1"/>
              <a:t>products</a:t>
            </a:r>
            <a:r>
              <a:rPr lang="es-ES" sz="2300" dirty="0"/>
              <a:t> and </a:t>
            </a:r>
            <a:r>
              <a:rPr lang="es-ES" sz="2300" dirty="0" err="1"/>
              <a:t>comparing</a:t>
            </a:r>
            <a:r>
              <a:rPr lang="es-ES" sz="2300" dirty="0"/>
              <a:t> </a:t>
            </a:r>
            <a:r>
              <a:rPr lang="es-ES" sz="2300" dirty="0" err="1"/>
              <a:t>across</a:t>
            </a:r>
            <a:r>
              <a:rPr lang="es-ES" sz="2300" dirty="0"/>
              <a:t> </a:t>
            </a:r>
            <a:r>
              <a:rPr lang="es-ES" sz="2300" dirty="0" err="1"/>
              <a:t>brands</a:t>
            </a:r>
            <a:r>
              <a:rPr lang="es-ES" sz="2300" dirty="0"/>
              <a:t> </a:t>
            </a:r>
            <a:r>
              <a:rPr lang="es-ES" sz="2300" b="1" dirty="0" err="1">
                <a:solidFill>
                  <a:srgbClr val="0CA373"/>
                </a:solidFill>
              </a:rPr>
              <a:t>without</a:t>
            </a:r>
            <a:r>
              <a:rPr lang="es-ES" sz="2300" b="1" dirty="0">
                <a:solidFill>
                  <a:srgbClr val="0CA373"/>
                </a:solidFill>
              </a:rPr>
              <a:t> </a:t>
            </a:r>
            <a:r>
              <a:rPr lang="es-ES" sz="2300" b="1" dirty="0" err="1">
                <a:solidFill>
                  <a:srgbClr val="0CA373"/>
                </a:solidFill>
              </a:rPr>
              <a:t>commuting</a:t>
            </a:r>
            <a:r>
              <a:rPr lang="es-ES" sz="2300" b="1" dirty="0">
                <a:solidFill>
                  <a:srgbClr val="0CA373"/>
                </a:solidFill>
              </a:rPr>
              <a:t> </a:t>
            </a:r>
            <a:r>
              <a:rPr lang="es-ES" sz="2300" dirty="0"/>
              <a:t>and </a:t>
            </a:r>
            <a:r>
              <a:rPr lang="es-ES" sz="2300" dirty="0" err="1"/>
              <a:t>moving</a:t>
            </a:r>
            <a:r>
              <a:rPr lang="es-ES" sz="2300" dirty="0"/>
              <a:t> </a:t>
            </a:r>
            <a:r>
              <a:rPr lang="es-ES" sz="2300" dirty="0" err="1"/>
              <a:t>around</a:t>
            </a:r>
            <a:r>
              <a:rPr lang="es-ES" sz="2300" dirty="0"/>
              <a:t> </a:t>
            </a:r>
            <a:r>
              <a:rPr lang="es-ES" sz="2300" dirty="0" err="1"/>
              <a:t>physically</a:t>
            </a:r>
            <a:r>
              <a:rPr lang="es-ES" sz="2300" dirty="0"/>
              <a:t>.</a:t>
            </a:r>
            <a:endParaRPr lang="tr-TR" sz="2300" dirty="0"/>
          </a:p>
          <a:p>
            <a:pPr marL="342900" indent="-342900">
              <a:lnSpc>
                <a:spcPct val="150000"/>
              </a:lnSpc>
              <a:buFont typeface="Arial" panose="020B0604020202020204" pitchFamily="34" charset="0"/>
              <a:buChar char="•"/>
            </a:pPr>
            <a:r>
              <a:rPr lang="es-ES" sz="2300" dirty="0" err="1"/>
              <a:t>Eliminates</a:t>
            </a:r>
            <a:r>
              <a:rPr lang="es-ES" sz="2300" dirty="0"/>
              <a:t> </a:t>
            </a:r>
            <a:r>
              <a:rPr lang="es-ES" sz="2300" dirty="0" err="1"/>
              <a:t>the</a:t>
            </a:r>
            <a:r>
              <a:rPr lang="es-ES" sz="2300" dirty="0"/>
              <a:t> </a:t>
            </a:r>
            <a:r>
              <a:rPr lang="es-ES" sz="2300" dirty="0" err="1"/>
              <a:t>need</a:t>
            </a:r>
            <a:r>
              <a:rPr lang="es-ES" sz="2300" dirty="0"/>
              <a:t> </a:t>
            </a:r>
            <a:r>
              <a:rPr lang="es-ES" sz="2300" dirty="0" err="1"/>
              <a:t>for</a:t>
            </a:r>
            <a:r>
              <a:rPr lang="es-ES" sz="2300" dirty="0"/>
              <a:t> </a:t>
            </a:r>
            <a:r>
              <a:rPr lang="es-ES" sz="2300" dirty="0" err="1"/>
              <a:t>establishing</a:t>
            </a:r>
            <a:r>
              <a:rPr lang="es-ES" sz="2300" dirty="0"/>
              <a:t> a </a:t>
            </a:r>
            <a:r>
              <a:rPr lang="es-ES" sz="2300" b="1" dirty="0" err="1">
                <a:solidFill>
                  <a:srgbClr val="0CA373"/>
                </a:solidFill>
              </a:rPr>
              <a:t>physical</a:t>
            </a:r>
            <a:r>
              <a:rPr lang="es-ES" sz="2300" b="1" dirty="0">
                <a:solidFill>
                  <a:srgbClr val="0CA373"/>
                </a:solidFill>
              </a:rPr>
              <a:t> </a:t>
            </a:r>
            <a:r>
              <a:rPr lang="es-ES" sz="2300" b="1" dirty="0" err="1">
                <a:solidFill>
                  <a:srgbClr val="0CA373"/>
                </a:solidFill>
              </a:rPr>
              <a:t>company</a:t>
            </a:r>
            <a:r>
              <a:rPr lang="es-ES" sz="2300" b="1" dirty="0">
                <a:solidFill>
                  <a:srgbClr val="0CA373"/>
                </a:solidFill>
              </a:rPr>
              <a:t> </a:t>
            </a:r>
            <a:r>
              <a:rPr lang="es-ES" sz="2300" dirty="0"/>
              <a:t>and </a:t>
            </a:r>
            <a:r>
              <a:rPr lang="es-ES" sz="2300" dirty="0" err="1"/>
              <a:t>its</a:t>
            </a:r>
            <a:r>
              <a:rPr lang="es-ES" sz="2300" dirty="0"/>
              <a:t> </a:t>
            </a:r>
            <a:r>
              <a:rPr lang="es-ES" sz="2300" dirty="0" err="1"/>
              <a:t>related</a:t>
            </a:r>
            <a:r>
              <a:rPr lang="es-ES" sz="2300" dirty="0"/>
              <a:t> </a:t>
            </a:r>
            <a:r>
              <a:rPr lang="es-ES" sz="2300" dirty="0" err="1"/>
              <a:t>infrastructure</a:t>
            </a:r>
            <a:r>
              <a:rPr lang="es-ES" sz="2300" dirty="0"/>
              <a:t>.</a:t>
            </a:r>
          </a:p>
        </p:txBody>
      </p:sp>
    </p:spTree>
    <p:extLst>
      <p:ext uri="{BB962C8B-B14F-4D97-AF65-F5344CB8AC3E}">
        <p14:creationId xmlns:p14="http://schemas.microsoft.com/office/powerpoint/2010/main" val="2687755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780670" cy="68993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400" kern="0" spc="-150" dirty="0">
                <a:solidFill>
                  <a:schemeClr val="tx1"/>
                </a:solidFill>
                <a:latin typeface="+mj-lt"/>
                <a:ea typeface="Tahoma" panose="020B0604030504040204" pitchFamily="34" charset="0"/>
                <a:cs typeface="Tahoma" panose="020B0604030504040204" pitchFamily="34" charset="0"/>
              </a:rPr>
              <a:t>UNIT 1: </a:t>
            </a:r>
            <a:r>
              <a:rPr lang="en-US" sz="4400" kern="0" spc="-150" dirty="0">
                <a:solidFill>
                  <a:schemeClr val="tx1"/>
                </a:solidFill>
                <a:latin typeface="+mj-lt"/>
                <a:ea typeface="Tahoma" panose="020B0604030504040204" pitchFamily="34" charset="0"/>
                <a:cs typeface="Tahoma" panose="020B0604030504040204" pitchFamily="34" charset="0"/>
              </a:rPr>
              <a:t>Basics of e-commerce for a more resilient SME</a:t>
            </a:r>
            <a:endParaRPr lang="es-ES" sz="44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5" y="1773775"/>
            <a:ext cx="8395384" cy="321883"/>
          </a:xfrm>
          <a:prstGeom prst="rect">
            <a:avLst/>
          </a:prstGeom>
        </p:spPr>
        <p:txBody>
          <a:bodyPr vert="horz" wrap="square" lIns="0" tIns="13970" rIns="0" bIns="0" rtlCol="0">
            <a:spAutoFit/>
          </a:bodyPr>
          <a:lstStyle/>
          <a:p>
            <a:pPr marL="12700">
              <a:spcBef>
                <a:spcPts val="110"/>
              </a:spcBef>
            </a:pPr>
            <a:r>
              <a:rPr lang="es-ES" sz="2000" spc="50" dirty="0">
                <a:latin typeface="+mj-lt"/>
                <a:cs typeface="Tahoma"/>
              </a:rPr>
              <a:t>SECTION 1.2.: </a:t>
            </a:r>
            <a:r>
              <a:rPr lang="en-US" sz="2000" dirty="0">
                <a:ea typeface="Lato Light" panose="020F0502020204030203" pitchFamily="34" charset="0"/>
                <a:cs typeface="Abhaya Libre" panose="02000603000000000000" pitchFamily="2" charset="77"/>
              </a:rPr>
              <a:t>Advantages and </a:t>
            </a:r>
            <a:r>
              <a:rPr lang="en-US" sz="2000" b="1" dirty="0">
                <a:solidFill>
                  <a:srgbClr val="0CA373"/>
                </a:solidFill>
                <a:ea typeface="Lato Light" panose="020F0502020204030203" pitchFamily="34" charset="0"/>
                <a:cs typeface="Abhaya Libre" panose="02000603000000000000" pitchFamily="2" charset="77"/>
              </a:rPr>
              <a:t>disadvantages</a:t>
            </a:r>
            <a:r>
              <a:rPr lang="en-US" sz="2000" dirty="0">
                <a:ea typeface="Lato Light" panose="020F0502020204030203" pitchFamily="34" charset="0"/>
                <a:cs typeface="Abhaya Libre" panose="02000603000000000000" pitchFamily="2" charset="77"/>
              </a:rPr>
              <a:t> of e-commerce/m-commerce</a:t>
            </a:r>
          </a:p>
        </p:txBody>
      </p:sp>
      <p:sp>
        <p:nvSpPr>
          <p:cNvPr id="4" name="Rectángulo 3"/>
          <p:cNvSpPr/>
          <p:nvPr/>
        </p:nvSpPr>
        <p:spPr>
          <a:xfrm>
            <a:off x="377555" y="2249980"/>
            <a:ext cx="9529925" cy="3432927"/>
          </a:xfrm>
          <a:prstGeom prst="rect">
            <a:avLst/>
          </a:prstGeom>
        </p:spPr>
        <p:txBody>
          <a:bodyPr wrap="square">
            <a:spAutoFit/>
          </a:bodyPr>
          <a:lstStyle/>
          <a:p>
            <a:pPr marL="342900" marR="0" lvl="0" indent="-342900" algn="l" defTabSz="914400" rtl="0" eaLnBrk="1" fontAlgn="base" latinLnBrk="0" hangingPunct="1">
              <a:lnSpc>
                <a:spcPct val="150000"/>
              </a:lnSpc>
              <a:spcBef>
                <a:spcPct val="20000"/>
              </a:spcBef>
              <a:spcAft>
                <a:spcPct val="0"/>
              </a:spcAft>
              <a:buClrTx/>
              <a:buSzTx/>
              <a:buFontTx/>
              <a:buChar char="•"/>
              <a:tabLst/>
              <a:defRPr/>
            </a:pPr>
            <a:r>
              <a:rPr lang="es-ES" sz="2400" dirty="0" err="1"/>
              <a:t>Not</a:t>
            </a:r>
            <a:r>
              <a:rPr lang="es-ES" sz="2400" dirty="0"/>
              <a:t> </a:t>
            </a:r>
            <a:r>
              <a:rPr lang="es-ES" sz="2400" dirty="0" err="1"/>
              <a:t>being</a:t>
            </a:r>
            <a:r>
              <a:rPr lang="es-ES" sz="2400" dirty="0"/>
              <a:t> </a:t>
            </a:r>
            <a:r>
              <a:rPr lang="es-ES" sz="2400" dirty="0" err="1"/>
              <a:t>there</a:t>
            </a:r>
            <a:r>
              <a:rPr lang="es-ES" sz="2400" dirty="0"/>
              <a:t> </a:t>
            </a:r>
            <a:r>
              <a:rPr lang="es-ES" sz="2400" dirty="0" err="1"/>
              <a:t>physically</a:t>
            </a:r>
            <a:r>
              <a:rPr lang="es-ES" sz="2400" dirty="0"/>
              <a:t> </a:t>
            </a:r>
            <a:r>
              <a:rPr lang="es-ES" sz="2400" dirty="0" err="1"/>
              <a:t>prevents</a:t>
            </a:r>
            <a:r>
              <a:rPr lang="es-ES" sz="2400" dirty="0"/>
              <a:t> </a:t>
            </a:r>
            <a:r>
              <a:rPr lang="es-ES" sz="2400" dirty="0" err="1"/>
              <a:t>customers</a:t>
            </a:r>
            <a:r>
              <a:rPr lang="es-ES" sz="2400" dirty="0"/>
              <a:t> </a:t>
            </a:r>
            <a:r>
              <a:rPr lang="es-ES" sz="2400" dirty="0" err="1"/>
              <a:t>from</a:t>
            </a:r>
            <a:r>
              <a:rPr lang="es-ES" sz="2400" dirty="0"/>
              <a:t> </a:t>
            </a:r>
            <a:r>
              <a:rPr lang="es-ES" sz="2400" dirty="0" err="1"/>
              <a:t>assessing</a:t>
            </a:r>
            <a:r>
              <a:rPr lang="es-ES" sz="2400" dirty="0"/>
              <a:t> </a:t>
            </a:r>
            <a:r>
              <a:rPr lang="es-ES" sz="2400" dirty="0" err="1"/>
              <a:t>product</a:t>
            </a:r>
            <a:r>
              <a:rPr lang="es-ES" sz="2400" dirty="0"/>
              <a:t> </a:t>
            </a:r>
            <a:r>
              <a:rPr lang="es-ES" sz="2400" dirty="0" err="1"/>
              <a:t>features</a:t>
            </a:r>
            <a:r>
              <a:rPr lang="es-ES" sz="2400" dirty="0"/>
              <a:t> </a:t>
            </a:r>
            <a:r>
              <a:rPr lang="es-ES" sz="2400" dirty="0" err="1"/>
              <a:t>such</a:t>
            </a:r>
            <a:r>
              <a:rPr lang="es-ES" sz="2400" dirty="0"/>
              <a:t> as relative </a:t>
            </a:r>
            <a:r>
              <a:rPr lang="es-ES" sz="2400" dirty="0" err="1"/>
              <a:t>weight</a:t>
            </a:r>
            <a:r>
              <a:rPr lang="es-ES" sz="2400" dirty="0"/>
              <a:t> and </a:t>
            </a:r>
            <a:r>
              <a:rPr lang="es-ES" sz="2400" dirty="0" err="1"/>
              <a:t>size</a:t>
            </a:r>
            <a:r>
              <a:rPr lang="es-ES" sz="2400" dirty="0"/>
              <a:t>, </a:t>
            </a:r>
            <a:r>
              <a:rPr lang="es-ES" sz="2400" dirty="0" err="1"/>
              <a:t>touch</a:t>
            </a:r>
            <a:r>
              <a:rPr lang="es-ES" sz="2400" dirty="0"/>
              <a:t>/</a:t>
            </a:r>
            <a:r>
              <a:rPr lang="es-ES" sz="2400" dirty="0" err="1"/>
              <a:t>texture</a:t>
            </a:r>
            <a:r>
              <a:rPr lang="es-ES" sz="2400" dirty="0"/>
              <a:t> and general </a:t>
            </a:r>
            <a:r>
              <a:rPr lang="es-ES" sz="2400" dirty="0" err="1"/>
              <a:t>feeling</a:t>
            </a:r>
            <a:r>
              <a:rPr lang="es-ES" sz="2400" dirty="0"/>
              <a:t> </a:t>
            </a:r>
            <a:r>
              <a:rPr lang="es-ES" sz="2400" dirty="0" err="1"/>
              <a:t>of</a:t>
            </a:r>
            <a:r>
              <a:rPr lang="es-ES" sz="2400" dirty="0"/>
              <a:t> </a:t>
            </a:r>
            <a:r>
              <a:rPr lang="es-ES" sz="2400" dirty="0" err="1"/>
              <a:t>product</a:t>
            </a:r>
            <a:r>
              <a:rPr lang="es-ES" sz="2400" dirty="0"/>
              <a:t> </a:t>
            </a:r>
            <a:r>
              <a:rPr lang="es-ES" sz="2400" dirty="0" err="1"/>
              <a:t>quality</a:t>
            </a:r>
            <a:r>
              <a:rPr lang="es-ES" sz="2400" dirty="0"/>
              <a:t>.</a:t>
            </a:r>
          </a:p>
          <a:p>
            <a:pPr marL="342900" marR="0" lvl="0" indent="-342900" algn="l" defTabSz="914400" rtl="0" eaLnBrk="1" fontAlgn="base" latinLnBrk="0" hangingPunct="1">
              <a:lnSpc>
                <a:spcPct val="150000"/>
              </a:lnSpc>
              <a:spcBef>
                <a:spcPct val="20000"/>
              </a:spcBef>
              <a:spcAft>
                <a:spcPct val="0"/>
              </a:spcAft>
              <a:buClrTx/>
              <a:buSzTx/>
              <a:buFontTx/>
              <a:buChar char="•"/>
              <a:tabLst/>
              <a:defRPr/>
            </a:pPr>
            <a:r>
              <a:rPr lang="es-ES" sz="2400" dirty="0" err="1"/>
              <a:t>Since</a:t>
            </a:r>
            <a:r>
              <a:rPr lang="es-ES" sz="2400" dirty="0"/>
              <a:t> </a:t>
            </a:r>
            <a:r>
              <a:rPr lang="es-ES" sz="2400" dirty="0" err="1"/>
              <a:t>its</a:t>
            </a:r>
            <a:r>
              <a:rPr lang="es-ES" sz="2400" dirty="0"/>
              <a:t> </a:t>
            </a:r>
            <a:r>
              <a:rPr lang="es-ES" sz="2400" dirty="0" err="1"/>
              <a:t>nature</a:t>
            </a:r>
            <a:r>
              <a:rPr lang="es-ES" sz="2400" dirty="0"/>
              <a:t> </a:t>
            </a:r>
            <a:r>
              <a:rPr lang="es-ES" sz="2400" dirty="0" err="1"/>
              <a:t>makes</a:t>
            </a:r>
            <a:r>
              <a:rPr lang="es-ES" sz="2400" dirty="0"/>
              <a:t> </a:t>
            </a:r>
            <a:r>
              <a:rPr lang="es-ES" sz="2400" dirty="0" err="1"/>
              <a:t>it</a:t>
            </a:r>
            <a:r>
              <a:rPr lang="es-ES" sz="2400" dirty="0"/>
              <a:t> susceptible </a:t>
            </a:r>
            <a:r>
              <a:rPr lang="es-ES" sz="2400" dirty="0" err="1"/>
              <a:t>to</a:t>
            </a:r>
            <a:r>
              <a:rPr lang="es-ES" sz="2400" dirty="0"/>
              <a:t> online </a:t>
            </a:r>
            <a:r>
              <a:rPr lang="es-ES" sz="2400" dirty="0" err="1"/>
              <a:t>fraud</a:t>
            </a:r>
            <a:r>
              <a:rPr lang="es-ES" sz="2400" dirty="0"/>
              <a:t> (</a:t>
            </a:r>
            <a:r>
              <a:rPr lang="es-ES" sz="2400" dirty="0" err="1"/>
              <a:t>scams</a:t>
            </a:r>
            <a:r>
              <a:rPr lang="es-ES" sz="2400" dirty="0"/>
              <a:t>, phishing…), e-</a:t>
            </a:r>
            <a:r>
              <a:rPr lang="es-ES" sz="2400" dirty="0" err="1"/>
              <a:t>commerce</a:t>
            </a:r>
            <a:r>
              <a:rPr lang="es-ES" sz="2400" dirty="0"/>
              <a:t>/m-</a:t>
            </a:r>
            <a:r>
              <a:rPr lang="es-ES" sz="2400" dirty="0" err="1"/>
              <a:t>commerce</a:t>
            </a:r>
            <a:r>
              <a:rPr lang="es-ES" sz="2400" dirty="0"/>
              <a:t> site </a:t>
            </a:r>
            <a:r>
              <a:rPr lang="es-ES" sz="2400" dirty="0" err="1"/>
              <a:t>users</a:t>
            </a:r>
            <a:r>
              <a:rPr lang="es-ES" sz="2400" dirty="0"/>
              <a:t> </a:t>
            </a:r>
            <a:r>
              <a:rPr lang="es-ES" sz="2400" dirty="0" err="1"/>
              <a:t>might</a:t>
            </a:r>
            <a:r>
              <a:rPr lang="es-ES" sz="2400" dirty="0"/>
              <a:t> be </a:t>
            </a:r>
            <a:r>
              <a:rPr lang="es-ES" sz="2400" dirty="0" err="1"/>
              <a:t>harbouring</a:t>
            </a:r>
            <a:r>
              <a:rPr lang="es-ES" sz="2400" dirty="0"/>
              <a:t> </a:t>
            </a:r>
            <a:r>
              <a:rPr lang="es-ES" sz="2400" dirty="0" err="1"/>
              <a:t>distrust</a:t>
            </a:r>
            <a:r>
              <a:rPr lang="es-ES" sz="2400" dirty="0"/>
              <a:t> </a:t>
            </a:r>
            <a:r>
              <a:rPr lang="es-ES" sz="2400" dirty="0" err="1"/>
              <a:t>concerning</a:t>
            </a:r>
            <a:r>
              <a:rPr lang="es-ES" sz="2400" dirty="0"/>
              <a:t> sites, </a:t>
            </a:r>
            <a:r>
              <a:rPr lang="es-ES" sz="2400" dirty="0" err="1"/>
              <a:t>services</a:t>
            </a:r>
            <a:r>
              <a:rPr lang="es-ES" sz="2400" dirty="0"/>
              <a:t> and </a:t>
            </a:r>
            <a:r>
              <a:rPr lang="es-ES" sz="2400" dirty="0" err="1"/>
              <a:t>payment</a:t>
            </a:r>
            <a:r>
              <a:rPr lang="es-ES" sz="2400" dirty="0"/>
              <a:t> </a:t>
            </a:r>
            <a:r>
              <a:rPr lang="es-ES" sz="2400" dirty="0" err="1"/>
              <a:t>gateways</a:t>
            </a:r>
            <a:r>
              <a:rPr lang="es-ES" sz="2400" dirty="0"/>
              <a:t>. </a:t>
            </a:r>
          </a:p>
        </p:txBody>
      </p:sp>
    </p:spTree>
    <p:extLst>
      <p:ext uri="{BB962C8B-B14F-4D97-AF65-F5344CB8AC3E}">
        <p14:creationId xmlns:p14="http://schemas.microsoft.com/office/powerpoint/2010/main" val="13086061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780670" cy="68993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400" kern="0" spc="-150" dirty="0">
                <a:solidFill>
                  <a:schemeClr val="tx1"/>
                </a:solidFill>
                <a:latin typeface="+mj-lt"/>
                <a:ea typeface="Tahoma" panose="020B0604030504040204" pitchFamily="34" charset="0"/>
                <a:cs typeface="Tahoma" panose="020B0604030504040204" pitchFamily="34" charset="0"/>
              </a:rPr>
              <a:t>UNIT 1: </a:t>
            </a:r>
            <a:r>
              <a:rPr lang="en-US" sz="4400" kern="0" spc="-150" dirty="0">
                <a:solidFill>
                  <a:schemeClr val="tx1"/>
                </a:solidFill>
                <a:latin typeface="+mj-lt"/>
                <a:ea typeface="Tahoma" panose="020B0604030504040204" pitchFamily="34" charset="0"/>
                <a:cs typeface="Tahoma" panose="020B0604030504040204" pitchFamily="34" charset="0"/>
              </a:rPr>
              <a:t>Basics of e-commerce for a more resilient SME</a:t>
            </a:r>
            <a:endParaRPr lang="es-ES" sz="44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5" y="1773775"/>
            <a:ext cx="8395384" cy="321883"/>
          </a:xfrm>
          <a:prstGeom prst="rect">
            <a:avLst/>
          </a:prstGeom>
        </p:spPr>
        <p:txBody>
          <a:bodyPr vert="horz" wrap="square" lIns="0" tIns="13970" rIns="0" bIns="0" rtlCol="0">
            <a:spAutoFit/>
          </a:bodyPr>
          <a:lstStyle/>
          <a:p>
            <a:pPr marL="12700">
              <a:spcBef>
                <a:spcPts val="110"/>
              </a:spcBef>
            </a:pPr>
            <a:r>
              <a:rPr lang="es-ES" sz="2000" spc="50" dirty="0">
                <a:latin typeface="+mj-lt"/>
                <a:cs typeface="Tahoma"/>
              </a:rPr>
              <a:t>SECTION 1.3.: </a:t>
            </a:r>
            <a:r>
              <a:rPr lang="en-US" sz="2000" dirty="0">
                <a:ea typeface="Lato Light" panose="020F0502020204030203" pitchFamily="34" charset="0"/>
                <a:cs typeface="Abhaya Libre" panose="02000603000000000000" pitchFamily="2" charset="77"/>
              </a:rPr>
              <a:t>Types of E-commerce</a:t>
            </a:r>
          </a:p>
        </p:txBody>
      </p:sp>
      <p:sp>
        <p:nvSpPr>
          <p:cNvPr id="4" name="Rectángulo 3"/>
          <p:cNvSpPr/>
          <p:nvPr/>
        </p:nvSpPr>
        <p:spPr>
          <a:xfrm>
            <a:off x="377555" y="2249980"/>
            <a:ext cx="9627836" cy="3656386"/>
          </a:xfrm>
          <a:prstGeom prst="rect">
            <a:avLst/>
          </a:prstGeom>
        </p:spPr>
        <p:txBody>
          <a:bodyPr wrap="square">
            <a:spAutoFit/>
          </a:bodyPr>
          <a:lstStyle/>
          <a:p>
            <a:pPr marR="0" lvl="0" algn="l" defTabSz="914400" rtl="0" eaLnBrk="1" fontAlgn="base" latinLnBrk="0" hangingPunct="1">
              <a:lnSpc>
                <a:spcPct val="150000"/>
              </a:lnSpc>
              <a:spcBef>
                <a:spcPct val="20000"/>
              </a:spcBef>
              <a:spcAft>
                <a:spcPct val="0"/>
              </a:spcAft>
              <a:buClrTx/>
              <a:buSzTx/>
              <a:tabLst/>
              <a:defRPr/>
            </a:pPr>
            <a:r>
              <a:rPr kumimoji="0" lang="es-ES" sz="2400" i="0" u="none" strike="noStrike" kern="1200" cap="none" spc="0" normalizeH="0" baseline="0" noProof="0" dirty="0" err="1">
                <a:ln>
                  <a:noFill/>
                </a:ln>
                <a:effectLst/>
                <a:uLnTx/>
                <a:uFillTx/>
                <a:latin typeface="+mn-lt"/>
                <a:ea typeface="+mn-ea"/>
                <a:cs typeface="+mn-cs"/>
              </a:rPr>
              <a:t>These</a:t>
            </a:r>
            <a:r>
              <a:rPr kumimoji="0" lang="es-ES" sz="2400" i="0" u="none" strike="noStrike" kern="1200" cap="none" spc="0" normalizeH="0" baseline="0" noProof="0" dirty="0">
                <a:ln>
                  <a:noFill/>
                </a:ln>
                <a:effectLst/>
                <a:uLnTx/>
                <a:uFillTx/>
                <a:latin typeface="+mn-lt"/>
                <a:ea typeface="+mn-ea"/>
                <a:cs typeface="+mn-cs"/>
              </a:rPr>
              <a:t> are </a:t>
            </a:r>
            <a:r>
              <a:rPr kumimoji="0" lang="es-ES" sz="2400" i="0" u="none" strike="noStrike" kern="1200" cap="none" spc="0" normalizeH="0" baseline="0" noProof="0" dirty="0" err="1">
                <a:ln>
                  <a:noFill/>
                </a:ln>
                <a:effectLst/>
                <a:uLnTx/>
                <a:uFillTx/>
                <a:latin typeface="+mn-lt"/>
                <a:ea typeface="+mn-ea"/>
                <a:cs typeface="+mn-cs"/>
              </a:rPr>
              <a:t>the</a:t>
            </a:r>
            <a:r>
              <a:rPr kumimoji="0" lang="es-ES" sz="2400" i="0" u="none" strike="noStrike" kern="1200" cap="none" spc="0" normalizeH="0" baseline="0" noProof="0" dirty="0">
                <a:ln>
                  <a:noFill/>
                </a:ln>
                <a:effectLst/>
                <a:uLnTx/>
                <a:uFillTx/>
                <a:latin typeface="+mn-lt"/>
                <a:ea typeface="+mn-ea"/>
                <a:cs typeface="+mn-cs"/>
              </a:rPr>
              <a:t> </a:t>
            </a:r>
            <a:r>
              <a:rPr kumimoji="0" lang="es-ES" sz="2400" i="0" u="none" strike="noStrike" kern="1200" cap="none" spc="0" normalizeH="0" baseline="0" noProof="0" dirty="0" err="1">
                <a:ln>
                  <a:noFill/>
                </a:ln>
                <a:effectLst/>
                <a:uLnTx/>
                <a:uFillTx/>
                <a:latin typeface="+mn-lt"/>
                <a:ea typeface="+mn-ea"/>
                <a:cs typeface="+mn-cs"/>
              </a:rPr>
              <a:t>main</a:t>
            </a:r>
            <a:r>
              <a:rPr kumimoji="0" lang="es-ES" sz="2400" i="0" u="none" strike="noStrike" kern="1200" cap="none" spc="0" normalizeH="0" baseline="0" noProof="0" dirty="0">
                <a:ln>
                  <a:noFill/>
                </a:ln>
                <a:effectLst/>
                <a:uLnTx/>
                <a:uFillTx/>
                <a:latin typeface="+mn-lt"/>
                <a:ea typeface="+mn-ea"/>
                <a:cs typeface="+mn-cs"/>
              </a:rPr>
              <a:t> </a:t>
            </a:r>
            <a:r>
              <a:rPr kumimoji="0" lang="es-ES" sz="2400" i="0" u="none" strike="noStrike" kern="1200" cap="none" spc="0" normalizeH="0" baseline="0" noProof="0" dirty="0" err="1">
                <a:ln>
                  <a:noFill/>
                </a:ln>
                <a:effectLst/>
                <a:uLnTx/>
                <a:uFillTx/>
                <a:latin typeface="+mn-lt"/>
                <a:ea typeface="+mn-ea"/>
                <a:cs typeface="+mn-cs"/>
              </a:rPr>
              <a:t>types</a:t>
            </a:r>
            <a:r>
              <a:rPr kumimoji="0" lang="es-ES" sz="2400" i="0" u="none" strike="noStrike" kern="1200" cap="none" spc="0" normalizeH="0" baseline="0" noProof="0" dirty="0">
                <a:ln>
                  <a:noFill/>
                </a:ln>
                <a:effectLst/>
                <a:uLnTx/>
                <a:uFillTx/>
                <a:latin typeface="+mn-lt"/>
                <a:ea typeface="+mn-ea"/>
                <a:cs typeface="+mn-cs"/>
              </a:rPr>
              <a:t> </a:t>
            </a:r>
            <a:r>
              <a:rPr kumimoji="0" lang="es-ES" sz="2400" i="0" u="none" strike="noStrike" kern="1200" cap="none" spc="0" normalizeH="0" baseline="0" noProof="0" dirty="0" err="1">
                <a:ln>
                  <a:noFill/>
                </a:ln>
                <a:effectLst/>
                <a:uLnTx/>
                <a:uFillTx/>
                <a:latin typeface="+mn-lt"/>
                <a:ea typeface="+mn-ea"/>
                <a:cs typeface="+mn-cs"/>
              </a:rPr>
              <a:t>of</a:t>
            </a:r>
            <a:r>
              <a:rPr kumimoji="0" lang="es-ES" sz="2400" i="0" u="none" strike="noStrike" kern="1200" cap="none" spc="0" normalizeH="0" baseline="0" noProof="0" dirty="0">
                <a:ln>
                  <a:noFill/>
                </a:ln>
                <a:effectLst/>
                <a:uLnTx/>
                <a:uFillTx/>
                <a:latin typeface="+mn-lt"/>
                <a:ea typeface="+mn-ea"/>
                <a:cs typeface="+mn-cs"/>
              </a:rPr>
              <a:t> e-</a:t>
            </a:r>
            <a:r>
              <a:rPr kumimoji="0" lang="es-ES" sz="2400" i="0" u="none" strike="noStrike" kern="1200" cap="none" spc="0" normalizeH="0" baseline="0" noProof="0" dirty="0" err="1">
                <a:ln>
                  <a:noFill/>
                </a:ln>
                <a:effectLst/>
                <a:uLnTx/>
                <a:uFillTx/>
                <a:latin typeface="+mn-lt"/>
                <a:ea typeface="+mn-ea"/>
                <a:cs typeface="+mn-cs"/>
              </a:rPr>
              <a:t>commerce</a:t>
            </a:r>
            <a:r>
              <a:rPr kumimoji="0" lang="es-ES" sz="2400" i="0" u="none" strike="noStrike" kern="1200" cap="none" spc="0" normalizeH="0" baseline="0" noProof="0" dirty="0">
                <a:ln>
                  <a:noFill/>
                </a:ln>
                <a:effectLst/>
                <a:uLnTx/>
                <a:uFillTx/>
                <a:latin typeface="+mn-lt"/>
                <a:ea typeface="+mn-ea"/>
                <a:cs typeface="+mn-cs"/>
              </a:rPr>
              <a:t> </a:t>
            </a:r>
            <a:r>
              <a:rPr kumimoji="0" lang="es-ES" sz="2400" i="0" u="none" strike="noStrike" kern="1200" cap="none" spc="0" normalizeH="0" baseline="0" noProof="0" dirty="0" err="1">
                <a:ln>
                  <a:noFill/>
                </a:ln>
                <a:effectLst/>
                <a:uLnTx/>
                <a:uFillTx/>
                <a:latin typeface="+mn-lt"/>
                <a:ea typeface="+mn-ea"/>
                <a:cs typeface="+mn-cs"/>
              </a:rPr>
              <a:t>sorted</a:t>
            </a:r>
            <a:r>
              <a:rPr kumimoji="0" lang="es-ES" sz="2400" i="0" u="none" strike="noStrike" kern="1200" cap="none" spc="0" normalizeH="0" baseline="0" noProof="0" dirty="0">
                <a:ln>
                  <a:noFill/>
                </a:ln>
                <a:effectLst/>
                <a:uLnTx/>
                <a:uFillTx/>
                <a:latin typeface="+mn-lt"/>
                <a:ea typeface="+mn-ea"/>
                <a:cs typeface="+mn-cs"/>
              </a:rPr>
              <a:t> </a:t>
            </a:r>
            <a:r>
              <a:rPr kumimoji="0" lang="es-ES" sz="2400" i="0" u="none" strike="noStrike" kern="1200" cap="none" spc="0" normalizeH="0" baseline="0" noProof="0" dirty="0" err="1">
                <a:ln>
                  <a:noFill/>
                </a:ln>
                <a:effectLst/>
                <a:uLnTx/>
                <a:uFillTx/>
                <a:latin typeface="+mn-lt"/>
                <a:ea typeface="+mn-ea"/>
                <a:cs typeface="+mn-cs"/>
              </a:rPr>
              <a:t>by</a:t>
            </a:r>
            <a:r>
              <a:rPr kumimoji="0" lang="es-ES" sz="2400" i="0" u="none" strike="noStrike" kern="1200" cap="none" spc="0" normalizeH="0" baseline="0" noProof="0" dirty="0">
                <a:ln>
                  <a:noFill/>
                </a:ln>
                <a:effectLst/>
                <a:uLnTx/>
                <a:uFillTx/>
                <a:latin typeface="+mn-lt"/>
                <a:ea typeface="+mn-ea"/>
                <a:cs typeface="+mn-cs"/>
              </a:rPr>
              <a:t> </a:t>
            </a:r>
            <a:r>
              <a:rPr kumimoji="0" lang="es-ES" sz="2400" i="0" u="none" strike="noStrike" kern="1200" cap="none" spc="0" normalizeH="0" baseline="0" noProof="0" dirty="0" err="1">
                <a:ln>
                  <a:noFill/>
                </a:ln>
                <a:effectLst/>
                <a:uLnTx/>
                <a:uFillTx/>
                <a:latin typeface="+mn-lt"/>
                <a:ea typeface="+mn-ea"/>
                <a:cs typeface="+mn-cs"/>
              </a:rPr>
              <a:t>sender</a:t>
            </a:r>
            <a:r>
              <a:rPr lang="es-ES" sz="2400" dirty="0"/>
              <a:t> and </a:t>
            </a:r>
            <a:r>
              <a:rPr kumimoji="0" lang="es-ES" sz="2400" i="0" u="none" strike="noStrike" kern="1200" cap="none" spc="0" normalizeH="0" baseline="0" noProof="0" dirty="0">
                <a:ln>
                  <a:noFill/>
                </a:ln>
                <a:effectLst/>
                <a:uLnTx/>
                <a:uFillTx/>
                <a:latin typeface="+mn-lt"/>
                <a:ea typeface="+mn-ea"/>
                <a:cs typeface="+mn-cs"/>
              </a:rPr>
              <a:t>receiver</a:t>
            </a:r>
          </a:p>
          <a:p>
            <a:pPr marL="342900" marR="0" lvl="0" indent="-342900" algn="l" defTabSz="914400" rtl="0" eaLnBrk="1" fontAlgn="base" latinLnBrk="0" hangingPunct="1">
              <a:lnSpc>
                <a:spcPct val="150000"/>
              </a:lnSpc>
              <a:spcBef>
                <a:spcPct val="20000"/>
              </a:spcBef>
              <a:spcAft>
                <a:spcPct val="0"/>
              </a:spcAft>
              <a:buClrTx/>
              <a:buSzTx/>
              <a:buFont typeface="Arial" pitchFamily="34" charset="0"/>
              <a:buChar char="•"/>
              <a:tabLst/>
              <a:defRPr/>
            </a:pPr>
            <a:r>
              <a:rPr kumimoji="0" lang="tr-TR" sz="2400" b="1" i="0" u="none" strike="noStrike" kern="1200" cap="none" spc="0" normalizeH="0" baseline="0" noProof="0" dirty="0">
                <a:ln>
                  <a:noFill/>
                </a:ln>
                <a:solidFill>
                  <a:srgbClr val="0CA373"/>
                </a:solidFill>
                <a:effectLst/>
                <a:uLnTx/>
                <a:uFillTx/>
                <a:latin typeface="+mn-lt"/>
                <a:ea typeface="+mn-ea"/>
                <a:cs typeface="+mn-cs"/>
              </a:rPr>
              <a:t>B2B</a:t>
            </a:r>
            <a:r>
              <a:rPr kumimoji="0" lang="tr-TR" sz="2400" i="0" u="none" strike="noStrike" kern="1200" cap="none" spc="0" normalizeH="0" baseline="0" noProof="0" dirty="0">
                <a:ln>
                  <a:noFill/>
                </a:ln>
                <a:effectLst/>
                <a:uLnTx/>
                <a:uFillTx/>
                <a:latin typeface="+mn-lt"/>
                <a:ea typeface="+mn-ea"/>
                <a:cs typeface="+mn-cs"/>
              </a:rPr>
              <a:t> (Business-to-Business)</a:t>
            </a:r>
          </a:p>
          <a:p>
            <a:pPr marL="342900" marR="0" lvl="0" indent="-342900" algn="l" defTabSz="914400" rtl="0" eaLnBrk="1" fontAlgn="base" latinLnBrk="0" hangingPunct="1">
              <a:lnSpc>
                <a:spcPct val="150000"/>
              </a:lnSpc>
              <a:spcBef>
                <a:spcPct val="20000"/>
              </a:spcBef>
              <a:spcAft>
                <a:spcPct val="0"/>
              </a:spcAft>
              <a:buClrTx/>
              <a:buSzTx/>
              <a:buFont typeface="Arial" pitchFamily="34" charset="0"/>
              <a:buChar char="•"/>
              <a:tabLst/>
              <a:defRPr/>
            </a:pPr>
            <a:r>
              <a:rPr kumimoji="0" lang="tr-TR" sz="2400" b="1" i="0" u="none" strike="noStrike" kern="1200" cap="none" spc="0" normalizeH="0" baseline="0" noProof="0" dirty="0">
                <a:ln>
                  <a:noFill/>
                </a:ln>
                <a:solidFill>
                  <a:srgbClr val="0CA373"/>
                </a:solidFill>
                <a:effectLst/>
                <a:uLnTx/>
                <a:uFillTx/>
                <a:latin typeface="+mn-lt"/>
                <a:ea typeface="+mn-ea"/>
                <a:cs typeface="+mn-cs"/>
              </a:rPr>
              <a:t>B2C</a:t>
            </a:r>
            <a:r>
              <a:rPr kumimoji="0" lang="tr-TR" sz="2400" i="0" u="none" strike="noStrike" kern="1200" cap="none" spc="0" normalizeH="0" baseline="0" noProof="0" dirty="0">
                <a:ln>
                  <a:noFill/>
                </a:ln>
                <a:effectLst/>
                <a:uLnTx/>
                <a:uFillTx/>
                <a:latin typeface="+mn-lt"/>
                <a:ea typeface="+mn-ea"/>
                <a:cs typeface="+mn-cs"/>
              </a:rPr>
              <a:t> (Business-to-Consumer)</a:t>
            </a:r>
          </a:p>
          <a:p>
            <a:pPr marL="342900" marR="0" lvl="0" indent="-342900" algn="l" defTabSz="914400" rtl="0" eaLnBrk="1" fontAlgn="base" latinLnBrk="0" hangingPunct="1">
              <a:lnSpc>
                <a:spcPct val="150000"/>
              </a:lnSpc>
              <a:spcBef>
                <a:spcPct val="20000"/>
              </a:spcBef>
              <a:spcAft>
                <a:spcPct val="0"/>
              </a:spcAft>
              <a:buClrTx/>
              <a:buSzTx/>
              <a:buFont typeface="Arial" pitchFamily="34" charset="0"/>
              <a:buChar char="•"/>
              <a:tabLst/>
              <a:defRPr/>
            </a:pPr>
            <a:r>
              <a:rPr kumimoji="0" lang="tr-TR" sz="2400" b="1" i="0" u="none" strike="noStrike" kern="1200" cap="none" spc="0" normalizeH="0" baseline="0" noProof="0" dirty="0">
                <a:ln>
                  <a:noFill/>
                </a:ln>
                <a:solidFill>
                  <a:srgbClr val="0CA373"/>
                </a:solidFill>
                <a:effectLst/>
                <a:uLnTx/>
                <a:uFillTx/>
                <a:latin typeface="+mn-lt"/>
                <a:ea typeface="+mn-ea"/>
                <a:cs typeface="+mn-cs"/>
              </a:rPr>
              <a:t>C2B</a:t>
            </a:r>
            <a:r>
              <a:rPr kumimoji="0" lang="tr-TR" sz="2400" i="0" u="none" strike="noStrike" kern="1200" cap="none" spc="0" normalizeH="0" baseline="0" noProof="0" dirty="0">
                <a:ln>
                  <a:noFill/>
                </a:ln>
                <a:effectLst/>
                <a:uLnTx/>
                <a:uFillTx/>
                <a:latin typeface="+mn-lt"/>
                <a:ea typeface="+mn-ea"/>
                <a:cs typeface="+mn-cs"/>
              </a:rPr>
              <a:t> (Consumer-to-Business)</a:t>
            </a:r>
          </a:p>
          <a:p>
            <a:pPr marL="342900" marR="0" lvl="0" indent="-342900" algn="l" defTabSz="914400" rtl="0" eaLnBrk="1" fontAlgn="base" latinLnBrk="0" hangingPunct="1">
              <a:lnSpc>
                <a:spcPct val="150000"/>
              </a:lnSpc>
              <a:spcBef>
                <a:spcPct val="20000"/>
              </a:spcBef>
              <a:spcAft>
                <a:spcPct val="0"/>
              </a:spcAft>
              <a:buClrTx/>
              <a:buSzTx/>
              <a:buFont typeface="Arial" pitchFamily="34" charset="0"/>
              <a:buChar char="•"/>
              <a:tabLst/>
              <a:defRPr/>
            </a:pPr>
            <a:r>
              <a:rPr kumimoji="0" lang="tr-TR" sz="2400" b="1" i="0" u="none" strike="noStrike" kern="1200" cap="none" spc="0" normalizeH="0" baseline="0" noProof="0" dirty="0">
                <a:ln>
                  <a:noFill/>
                </a:ln>
                <a:solidFill>
                  <a:srgbClr val="0CA373"/>
                </a:solidFill>
                <a:effectLst/>
                <a:uLnTx/>
                <a:uFillTx/>
                <a:latin typeface="+mn-lt"/>
                <a:ea typeface="+mn-ea"/>
                <a:cs typeface="+mn-cs"/>
              </a:rPr>
              <a:t>C2C</a:t>
            </a:r>
            <a:r>
              <a:rPr kumimoji="0" lang="tr-TR" sz="2400" i="0" u="none" strike="noStrike" kern="1200" cap="none" spc="0" normalizeH="0" baseline="0" noProof="0" dirty="0">
                <a:ln>
                  <a:noFill/>
                </a:ln>
                <a:effectLst/>
                <a:uLnTx/>
                <a:uFillTx/>
                <a:latin typeface="+mn-lt"/>
                <a:ea typeface="+mn-ea"/>
                <a:cs typeface="+mn-cs"/>
              </a:rPr>
              <a:t> (Consumer-to-Consumer</a:t>
            </a:r>
            <a:r>
              <a:rPr lang="tr-TR" sz="2400" dirty="0"/>
              <a:t>)</a:t>
            </a:r>
          </a:p>
          <a:p>
            <a:pPr marL="342900" marR="0" lvl="0" indent="-342900" algn="l" defTabSz="914400" rtl="0" eaLnBrk="1" fontAlgn="base" latinLnBrk="0" hangingPunct="1">
              <a:lnSpc>
                <a:spcPct val="100000"/>
              </a:lnSpc>
              <a:spcBef>
                <a:spcPct val="20000"/>
              </a:spcBef>
              <a:spcAft>
                <a:spcPct val="0"/>
              </a:spcAft>
              <a:buClrTx/>
              <a:buSzTx/>
              <a:buFont typeface="Wingdings" pitchFamily="2" charset="2"/>
              <a:buChar char="v"/>
              <a:tabLst/>
              <a:defRPr/>
            </a:pPr>
            <a:endParaRPr kumimoji="0" lang="tr-TR" sz="1600" b="1" i="0" u="none" strike="noStrike" kern="1200" cap="none" spc="0" normalizeH="0" baseline="0" noProof="0" dirty="0">
              <a:ln>
                <a:noFill/>
              </a:ln>
              <a:solidFill>
                <a:srgbClr val="FF0000"/>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Wingdings" pitchFamily="2" charset="2"/>
              <a:buChar char="v"/>
              <a:tabLst/>
              <a:defRPr/>
            </a:pPr>
            <a:endParaRPr kumimoji="0" lang="tr-TR" sz="1100" b="1" i="0" u="none" strike="noStrike" kern="1200" cap="none" spc="0" normalizeH="0" baseline="0" noProof="0" dirty="0">
              <a:ln>
                <a:noFill/>
              </a:ln>
              <a:solidFill>
                <a:srgbClr val="FF0000"/>
              </a:solidFill>
              <a:effectLst/>
              <a:uLnTx/>
              <a:uFillTx/>
              <a:latin typeface="+mn-lt"/>
              <a:ea typeface="+mn-ea"/>
              <a:cs typeface="+mn-cs"/>
            </a:endParaRPr>
          </a:p>
        </p:txBody>
      </p:sp>
    </p:spTree>
    <p:extLst>
      <p:ext uri="{BB962C8B-B14F-4D97-AF65-F5344CB8AC3E}">
        <p14:creationId xmlns:p14="http://schemas.microsoft.com/office/powerpoint/2010/main" val="22608471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780670" cy="68993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400" kern="0" spc="-150" dirty="0">
                <a:solidFill>
                  <a:schemeClr val="tx1"/>
                </a:solidFill>
                <a:latin typeface="+mj-lt"/>
                <a:ea typeface="Tahoma" panose="020B0604030504040204" pitchFamily="34" charset="0"/>
                <a:cs typeface="Tahoma" panose="020B0604030504040204" pitchFamily="34" charset="0"/>
              </a:rPr>
              <a:t>UNIT 1: </a:t>
            </a:r>
            <a:r>
              <a:rPr lang="en-US" sz="4400" kern="0" spc="-150" dirty="0">
                <a:solidFill>
                  <a:schemeClr val="tx1"/>
                </a:solidFill>
                <a:latin typeface="+mj-lt"/>
                <a:ea typeface="Tahoma" panose="020B0604030504040204" pitchFamily="34" charset="0"/>
                <a:cs typeface="Tahoma" panose="020B0604030504040204" pitchFamily="34" charset="0"/>
              </a:rPr>
              <a:t>Basics of e-commerce for a more resilient SME</a:t>
            </a:r>
            <a:endParaRPr lang="es-ES" sz="44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5" y="1796020"/>
            <a:ext cx="4025769" cy="321883"/>
          </a:xfrm>
          <a:prstGeom prst="rect">
            <a:avLst/>
          </a:prstGeom>
        </p:spPr>
        <p:txBody>
          <a:bodyPr vert="horz" wrap="square" lIns="0" tIns="13970" rIns="0" bIns="0" rtlCol="0">
            <a:spAutoFit/>
          </a:bodyPr>
          <a:lstStyle/>
          <a:p>
            <a:pPr marL="12700">
              <a:spcBef>
                <a:spcPts val="110"/>
              </a:spcBef>
            </a:pPr>
            <a:r>
              <a:rPr lang="es-ES" sz="2000" spc="50" dirty="0">
                <a:latin typeface="+mj-lt"/>
                <a:cs typeface="Tahoma"/>
              </a:rPr>
              <a:t>SECTION 1.3.: </a:t>
            </a:r>
            <a:r>
              <a:rPr lang="en-US" sz="2000" dirty="0">
                <a:ea typeface="Lato Light" panose="020F0502020204030203" pitchFamily="34" charset="0"/>
                <a:cs typeface="Abhaya Libre" panose="02000603000000000000" pitchFamily="2" charset="77"/>
              </a:rPr>
              <a:t>Types of E-commerce</a:t>
            </a:r>
          </a:p>
        </p:txBody>
      </p:sp>
      <p:sp>
        <p:nvSpPr>
          <p:cNvPr id="4" name="Rectángulo 3"/>
          <p:cNvSpPr/>
          <p:nvPr/>
        </p:nvSpPr>
        <p:spPr>
          <a:xfrm>
            <a:off x="377555" y="2201705"/>
            <a:ext cx="6460567" cy="3634008"/>
          </a:xfrm>
          <a:prstGeom prst="rect">
            <a:avLst/>
          </a:prstGeom>
        </p:spPr>
        <p:txBody>
          <a:bodyPr wrap="square">
            <a:spAutoFit/>
          </a:bodyPr>
          <a:lstStyle/>
          <a:p>
            <a:pPr marR="0" lvl="0" algn="l" defTabSz="914400" rtl="0" eaLnBrk="1" fontAlgn="base" latinLnBrk="0" hangingPunct="1">
              <a:lnSpc>
                <a:spcPct val="150000"/>
              </a:lnSpc>
              <a:spcBef>
                <a:spcPct val="20000"/>
              </a:spcBef>
              <a:spcAft>
                <a:spcPct val="0"/>
              </a:spcAft>
              <a:buClrTx/>
              <a:buSzTx/>
              <a:tabLst/>
              <a:defRPr/>
            </a:pPr>
            <a:r>
              <a:rPr kumimoji="0" lang="es-ES" sz="2200" b="1" i="0" u="none" strike="noStrike" kern="1200" cap="none" spc="0" normalizeH="0" baseline="0" noProof="0" dirty="0">
                <a:ln>
                  <a:noFill/>
                </a:ln>
                <a:solidFill>
                  <a:srgbClr val="0CA373"/>
                </a:solidFill>
                <a:effectLst/>
                <a:uLnTx/>
                <a:uFillTx/>
                <a:latin typeface="+mn-lt"/>
                <a:ea typeface="+mn-ea"/>
                <a:cs typeface="+mn-cs"/>
              </a:rPr>
              <a:t>BUSINESS TO BUSINESS (B2B)</a:t>
            </a:r>
          </a:p>
          <a:p>
            <a:pPr marL="342900" marR="0" lvl="0" indent="-342900" algn="l" defTabSz="914400" rtl="0" eaLnBrk="1" fontAlgn="base" latinLnBrk="0" hangingPunct="1">
              <a:lnSpc>
                <a:spcPct val="150000"/>
              </a:lnSpc>
              <a:spcBef>
                <a:spcPct val="20000"/>
              </a:spcBef>
              <a:spcAft>
                <a:spcPct val="0"/>
              </a:spcAft>
              <a:buClrTx/>
              <a:buSzTx/>
              <a:buFont typeface="Arial" pitchFamily="34" charset="0"/>
              <a:buChar char="•"/>
              <a:tabLst/>
              <a:defRPr/>
            </a:pPr>
            <a:r>
              <a:rPr lang="es-ES" sz="2100" dirty="0"/>
              <a:t>A </a:t>
            </a:r>
            <a:r>
              <a:rPr lang="es-ES" sz="2100" dirty="0" err="1"/>
              <a:t>modality</a:t>
            </a:r>
            <a:r>
              <a:rPr lang="es-ES" sz="2100" dirty="0"/>
              <a:t> </a:t>
            </a:r>
            <a:r>
              <a:rPr lang="es-ES" sz="2100" dirty="0" err="1"/>
              <a:t>that</a:t>
            </a:r>
            <a:r>
              <a:rPr lang="es-ES" sz="2100" dirty="0"/>
              <a:t> can be </a:t>
            </a:r>
            <a:r>
              <a:rPr lang="es-ES" sz="2100" dirty="0" err="1"/>
              <a:t>either</a:t>
            </a:r>
            <a:r>
              <a:rPr lang="es-ES" sz="2100" dirty="0"/>
              <a:t> open </a:t>
            </a:r>
            <a:r>
              <a:rPr lang="es-ES" sz="2100" dirty="0" err="1"/>
              <a:t>to</a:t>
            </a:r>
            <a:r>
              <a:rPr lang="es-ES" sz="2100" dirty="0"/>
              <a:t> </a:t>
            </a:r>
            <a:r>
              <a:rPr lang="es-ES" sz="2100" dirty="0" err="1"/>
              <a:t>all</a:t>
            </a:r>
            <a:r>
              <a:rPr lang="es-ES" sz="2100" dirty="0"/>
              <a:t> </a:t>
            </a:r>
            <a:r>
              <a:rPr lang="es-ES" sz="2100" dirty="0" err="1"/>
              <a:t>interested</a:t>
            </a:r>
            <a:r>
              <a:rPr lang="es-ES" sz="2100" dirty="0"/>
              <a:t> </a:t>
            </a:r>
            <a:r>
              <a:rPr lang="es-ES" sz="2100" dirty="0" err="1"/>
              <a:t>parties</a:t>
            </a:r>
            <a:r>
              <a:rPr lang="es-ES" sz="2100" dirty="0"/>
              <a:t> </a:t>
            </a:r>
            <a:r>
              <a:rPr lang="es-ES" sz="2100" dirty="0" err="1"/>
              <a:t>or</a:t>
            </a:r>
            <a:r>
              <a:rPr lang="es-ES" sz="2100" dirty="0"/>
              <a:t> </a:t>
            </a:r>
            <a:r>
              <a:rPr lang="es-ES" sz="2100" dirty="0" err="1"/>
              <a:t>restricted</a:t>
            </a:r>
            <a:r>
              <a:rPr lang="es-ES" sz="2100" dirty="0"/>
              <a:t> </a:t>
            </a:r>
            <a:r>
              <a:rPr lang="es-ES" sz="2100" dirty="0" err="1"/>
              <a:t>to</a:t>
            </a:r>
            <a:r>
              <a:rPr lang="es-ES" sz="2100" dirty="0"/>
              <a:t> a </a:t>
            </a:r>
            <a:r>
              <a:rPr lang="es-ES" sz="2100" dirty="0" err="1"/>
              <a:t>number</a:t>
            </a:r>
            <a:r>
              <a:rPr lang="es-ES" sz="2100" dirty="0"/>
              <a:t> </a:t>
            </a:r>
            <a:r>
              <a:rPr lang="es-ES" sz="2100" dirty="0" err="1"/>
              <a:t>of</a:t>
            </a:r>
            <a:r>
              <a:rPr lang="es-ES" sz="2100" dirty="0"/>
              <a:t> </a:t>
            </a:r>
            <a:r>
              <a:rPr lang="es-ES" sz="2100" dirty="0" err="1"/>
              <a:t>delimited</a:t>
            </a:r>
            <a:r>
              <a:rPr lang="es-ES" sz="2100" dirty="0"/>
              <a:t>, </a:t>
            </a:r>
            <a:r>
              <a:rPr lang="es-ES" sz="2100" dirty="0" err="1"/>
              <a:t>pre-qualified</a:t>
            </a:r>
            <a:r>
              <a:rPr lang="es-ES" sz="2100" dirty="0"/>
              <a:t> </a:t>
            </a:r>
            <a:r>
              <a:rPr lang="es-ES" sz="2100" dirty="0" err="1"/>
              <a:t>entities</a:t>
            </a:r>
            <a:r>
              <a:rPr lang="es-ES" sz="2100" dirty="0"/>
              <a:t> (</a:t>
            </a:r>
            <a:r>
              <a:rPr lang="es-ES" sz="2100" dirty="0" err="1"/>
              <a:t>private</a:t>
            </a:r>
            <a:r>
              <a:rPr lang="es-ES" sz="2100" dirty="0"/>
              <a:t> </a:t>
            </a:r>
            <a:r>
              <a:rPr lang="es-ES" sz="2100" dirty="0" err="1"/>
              <a:t>electronic</a:t>
            </a:r>
            <a:r>
              <a:rPr lang="es-ES" sz="2100" dirty="0"/>
              <a:t> </a:t>
            </a:r>
            <a:r>
              <a:rPr lang="es-ES" sz="2100" dirty="0" err="1"/>
              <a:t>market</a:t>
            </a:r>
            <a:r>
              <a:rPr lang="es-ES" sz="2100" dirty="0"/>
              <a:t>).</a:t>
            </a:r>
          </a:p>
          <a:p>
            <a:pPr marL="342900" marR="0" lvl="0" indent="-342900" algn="l" defTabSz="914400" rtl="0" eaLnBrk="1" fontAlgn="base" latinLnBrk="0" hangingPunct="1">
              <a:lnSpc>
                <a:spcPct val="150000"/>
              </a:lnSpc>
              <a:spcBef>
                <a:spcPct val="20000"/>
              </a:spcBef>
              <a:spcAft>
                <a:spcPct val="0"/>
              </a:spcAft>
              <a:buClrTx/>
              <a:buSzTx/>
              <a:buFont typeface="Arial" pitchFamily="34" charset="0"/>
              <a:buChar char="•"/>
              <a:tabLst/>
              <a:defRPr/>
            </a:pPr>
            <a:r>
              <a:rPr lang="es-ES" sz="2100" dirty="0" err="1"/>
              <a:t>Examples</a:t>
            </a:r>
            <a:r>
              <a:rPr lang="es-ES" sz="2100" dirty="0"/>
              <a:t> </a:t>
            </a:r>
            <a:r>
              <a:rPr lang="es-ES" sz="2100" dirty="0" err="1"/>
              <a:t>of</a:t>
            </a:r>
            <a:r>
              <a:rPr lang="es-ES" sz="2100" dirty="0"/>
              <a:t> </a:t>
            </a:r>
            <a:r>
              <a:rPr lang="es-ES" sz="2100" dirty="0" err="1"/>
              <a:t>businesses</a:t>
            </a:r>
            <a:r>
              <a:rPr lang="es-ES" sz="2100" dirty="0"/>
              <a:t> </a:t>
            </a:r>
            <a:r>
              <a:rPr lang="es-ES" sz="2100" dirty="0" err="1"/>
              <a:t>that</a:t>
            </a:r>
            <a:r>
              <a:rPr lang="es-ES" sz="2100" dirty="0"/>
              <a:t> </a:t>
            </a:r>
            <a:r>
              <a:rPr lang="es-ES" sz="2100" dirty="0" err="1"/>
              <a:t>trade</a:t>
            </a:r>
            <a:r>
              <a:rPr lang="es-ES" sz="2100" dirty="0"/>
              <a:t> </a:t>
            </a:r>
            <a:r>
              <a:rPr lang="es-ES" sz="2100" dirty="0" err="1"/>
              <a:t>with</a:t>
            </a:r>
            <a:r>
              <a:rPr lang="es-ES" sz="2100" dirty="0"/>
              <a:t> </a:t>
            </a:r>
            <a:r>
              <a:rPr lang="es-ES" sz="2100" dirty="0" err="1"/>
              <a:t>other</a:t>
            </a:r>
            <a:r>
              <a:rPr lang="es-ES" sz="2100" dirty="0"/>
              <a:t> </a:t>
            </a:r>
            <a:r>
              <a:rPr lang="es-ES" sz="2100" dirty="0" err="1"/>
              <a:t>businesses</a:t>
            </a:r>
            <a:r>
              <a:rPr lang="es-ES" sz="2100" dirty="0"/>
              <a:t> are </a:t>
            </a:r>
            <a:r>
              <a:rPr lang="es-ES" sz="2100" dirty="0" err="1"/>
              <a:t>consulting</a:t>
            </a:r>
            <a:r>
              <a:rPr lang="es-ES" sz="2100" dirty="0"/>
              <a:t> </a:t>
            </a:r>
            <a:r>
              <a:rPr lang="es-ES" sz="2100" dirty="0" err="1"/>
              <a:t>firms</a:t>
            </a:r>
            <a:r>
              <a:rPr lang="es-ES" sz="2100" dirty="0"/>
              <a:t> </a:t>
            </a:r>
            <a:r>
              <a:rPr lang="es-ES" sz="2100" dirty="0" err="1"/>
              <a:t>that</a:t>
            </a:r>
            <a:r>
              <a:rPr lang="es-ES" sz="2100" dirty="0"/>
              <a:t> </a:t>
            </a:r>
            <a:r>
              <a:rPr lang="es-ES" sz="2100" dirty="0" err="1"/>
              <a:t>solve</a:t>
            </a:r>
            <a:r>
              <a:rPr lang="es-ES" sz="2100" dirty="0"/>
              <a:t> </a:t>
            </a:r>
            <a:r>
              <a:rPr lang="es-ES" sz="2100" dirty="0" err="1"/>
              <a:t>problems</a:t>
            </a:r>
            <a:r>
              <a:rPr lang="es-ES" sz="2100" dirty="0"/>
              <a:t> </a:t>
            </a:r>
            <a:r>
              <a:rPr lang="es-ES" sz="2100" dirty="0" err="1"/>
              <a:t>for</a:t>
            </a:r>
            <a:r>
              <a:rPr lang="es-ES" sz="2100" dirty="0"/>
              <a:t> </a:t>
            </a:r>
            <a:r>
              <a:rPr lang="es-ES" sz="2100" dirty="0" err="1"/>
              <a:t>other</a:t>
            </a:r>
            <a:r>
              <a:rPr lang="es-ES" sz="2100" dirty="0"/>
              <a:t> </a:t>
            </a:r>
            <a:r>
              <a:rPr lang="es-ES" sz="2100" dirty="0" err="1"/>
              <a:t>companies</a:t>
            </a:r>
            <a:r>
              <a:rPr lang="es-ES" sz="2100" dirty="0"/>
              <a:t> </a:t>
            </a:r>
            <a:r>
              <a:rPr lang="es-ES" sz="2100" dirty="0" err="1"/>
              <a:t>or</a:t>
            </a:r>
            <a:r>
              <a:rPr lang="es-ES" sz="2100" dirty="0"/>
              <a:t> </a:t>
            </a:r>
            <a:r>
              <a:rPr lang="es-ES" sz="2100" dirty="0" err="1"/>
              <a:t>suppliers</a:t>
            </a:r>
            <a:r>
              <a:rPr lang="es-ES" sz="2100" dirty="0"/>
              <a:t> </a:t>
            </a:r>
            <a:r>
              <a:rPr lang="es-ES" sz="2100" dirty="0" err="1"/>
              <a:t>selling</a:t>
            </a:r>
            <a:r>
              <a:rPr lang="es-ES" sz="2100" dirty="0"/>
              <a:t> </a:t>
            </a:r>
            <a:r>
              <a:rPr lang="es-ES" sz="2100" dirty="0" err="1"/>
              <a:t>to</a:t>
            </a:r>
            <a:r>
              <a:rPr lang="es-ES" sz="2100" dirty="0"/>
              <a:t> </a:t>
            </a:r>
            <a:r>
              <a:rPr lang="es-ES" sz="2100" dirty="0" err="1"/>
              <a:t>retailers</a:t>
            </a:r>
            <a:r>
              <a:rPr lang="es-ES" sz="2100" dirty="0"/>
              <a:t>.</a:t>
            </a:r>
            <a:endParaRPr kumimoji="0" lang="tr-TR" sz="1600" b="1" i="0" u="none" strike="noStrike" kern="1200" cap="none" spc="0" normalizeH="0" baseline="0" noProof="0" dirty="0">
              <a:ln>
                <a:noFill/>
              </a:ln>
              <a:solidFill>
                <a:srgbClr val="FF0000"/>
              </a:solidFill>
              <a:effectLst/>
              <a:uLnTx/>
              <a:uFillTx/>
              <a:latin typeface="+mn-lt"/>
              <a:ea typeface="+mn-ea"/>
              <a:cs typeface="+mn-cs"/>
            </a:endParaRPr>
          </a:p>
        </p:txBody>
      </p:sp>
      <p:graphicFrame>
        <p:nvGraphicFramePr>
          <p:cNvPr id="5" name="Diagrama 4">
            <a:extLst>
              <a:ext uri="{FF2B5EF4-FFF2-40B4-BE49-F238E27FC236}">
                <a16:creationId xmlns:a16="http://schemas.microsoft.com/office/drawing/2014/main" id="{916BC30C-0E96-4181-B1D3-4A91930D34BE}"/>
              </a:ext>
            </a:extLst>
          </p:cNvPr>
          <p:cNvGraphicFramePr/>
          <p:nvPr>
            <p:extLst>
              <p:ext uri="{D42A27DB-BD31-4B8C-83A1-F6EECF244321}">
                <p14:modId xmlns:p14="http://schemas.microsoft.com/office/powerpoint/2010/main" val="3223914955"/>
              </p:ext>
            </p:extLst>
          </p:nvPr>
        </p:nvGraphicFramePr>
        <p:xfrm>
          <a:off x="7026868" y="2341990"/>
          <a:ext cx="4094408" cy="32228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CuadroTexto 5">
            <a:extLst>
              <a:ext uri="{FF2B5EF4-FFF2-40B4-BE49-F238E27FC236}">
                <a16:creationId xmlns:a16="http://schemas.microsoft.com/office/drawing/2014/main" id="{259BA85D-E165-46D2-BDB7-22BA2F798B5D}"/>
              </a:ext>
            </a:extLst>
          </p:cNvPr>
          <p:cNvSpPr txBox="1"/>
          <p:nvPr/>
        </p:nvSpPr>
        <p:spPr>
          <a:xfrm>
            <a:off x="6950182" y="4714189"/>
            <a:ext cx="824015" cy="400110"/>
          </a:xfrm>
          <a:prstGeom prst="rect">
            <a:avLst/>
          </a:prstGeom>
          <a:noFill/>
        </p:spPr>
        <p:txBody>
          <a:bodyPr wrap="square" rtlCol="0">
            <a:spAutoFit/>
          </a:bodyPr>
          <a:lstStyle/>
          <a:p>
            <a:r>
              <a:rPr lang="es-ES" sz="2000" b="1" dirty="0">
                <a:solidFill>
                  <a:srgbClr val="0CA373"/>
                </a:solidFill>
              </a:rPr>
              <a:t>Stock</a:t>
            </a:r>
            <a:endParaRPr lang="es-ES" b="1" dirty="0">
              <a:solidFill>
                <a:srgbClr val="0CA373"/>
              </a:solidFill>
            </a:endParaRPr>
          </a:p>
        </p:txBody>
      </p:sp>
      <p:sp>
        <p:nvSpPr>
          <p:cNvPr id="7" name="CuadroTexto 6">
            <a:extLst>
              <a:ext uri="{FF2B5EF4-FFF2-40B4-BE49-F238E27FC236}">
                <a16:creationId xmlns:a16="http://schemas.microsoft.com/office/drawing/2014/main" id="{E15ED486-9A68-4FA1-AD12-EBE4E40FD097}"/>
              </a:ext>
            </a:extLst>
          </p:cNvPr>
          <p:cNvSpPr txBox="1"/>
          <p:nvPr/>
        </p:nvSpPr>
        <p:spPr>
          <a:xfrm>
            <a:off x="10428106" y="4560301"/>
            <a:ext cx="1386339" cy="707886"/>
          </a:xfrm>
          <a:prstGeom prst="rect">
            <a:avLst/>
          </a:prstGeom>
          <a:noFill/>
        </p:spPr>
        <p:txBody>
          <a:bodyPr wrap="square" rtlCol="0">
            <a:spAutoFit/>
          </a:bodyPr>
          <a:lstStyle/>
          <a:p>
            <a:r>
              <a:rPr lang="es-ES" sz="2000" b="1" dirty="0" err="1">
                <a:solidFill>
                  <a:srgbClr val="0CA373"/>
                </a:solidFill>
              </a:rPr>
              <a:t>Order</a:t>
            </a:r>
            <a:r>
              <a:rPr lang="es-ES" sz="2000" b="1" dirty="0">
                <a:solidFill>
                  <a:srgbClr val="0CA373"/>
                </a:solidFill>
              </a:rPr>
              <a:t> Processing</a:t>
            </a:r>
          </a:p>
        </p:txBody>
      </p:sp>
      <p:sp>
        <p:nvSpPr>
          <p:cNvPr id="8" name="CuadroTexto 7">
            <a:extLst>
              <a:ext uri="{FF2B5EF4-FFF2-40B4-BE49-F238E27FC236}">
                <a16:creationId xmlns:a16="http://schemas.microsoft.com/office/drawing/2014/main" id="{85BBEDE6-1D7F-4C99-AB9E-EFB86C699507}"/>
              </a:ext>
            </a:extLst>
          </p:cNvPr>
          <p:cNvSpPr txBox="1"/>
          <p:nvPr/>
        </p:nvSpPr>
        <p:spPr>
          <a:xfrm>
            <a:off x="8662064" y="1956961"/>
            <a:ext cx="906394" cy="400110"/>
          </a:xfrm>
          <a:prstGeom prst="rect">
            <a:avLst/>
          </a:prstGeom>
          <a:noFill/>
        </p:spPr>
        <p:txBody>
          <a:bodyPr wrap="square" rtlCol="0">
            <a:spAutoFit/>
          </a:bodyPr>
          <a:lstStyle/>
          <a:p>
            <a:r>
              <a:rPr lang="es-ES" sz="2000" b="1" dirty="0" err="1">
                <a:solidFill>
                  <a:srgbClr val="0CA373"/>
                </a:solidFill>
              </a:rPr>
              <a:t>Orders</a:t>
            </a:r>
            <a:endParaRPr lang="es-ES" sz="2000" b="1" dirty="0">
              <a:solidFill>
                <a:srgbClr val="0CA373"/>
              </a:solidFill>
            </a:endParaRPr>
          </a:p>
        </p:txBody>
      </p:sp>
    </p:spTree>
    <p:extLst>
      <p:ext uri="{BB962C8B-B14F-4D97-AF65-F5344CB8AC3E}">
        <p14:creationId xmlns:p14="http://schemas.microsoft.com/office/powerpoint/2010/main" val="348845962"/>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877</TotalTime>
  <Words>1590</Words>
  <Application>Microsoft Office PowerPoint</Application>
  <PresentationFormat>Panorámica</PresentationFormat>
  <Paragraphs>157</Paragraphs>
  <Slides>19</Slides>
  <Notes>3</Notes>
  <HiddenSlides>0</HiddenSlides>
  <MMClips>0</MMClips>
  <ScaleCrop>false</ScaleCrop>
  <HeadingPairs>
    <vt:vector size="6" baseType="variant">
      <vt:variant>
        <vt:lpstr>Fuentes usadas</vt:lpstr>
      </vt:variant>
      <vt:variant>
        <vt:i4>9</vt:i4>
      </vt:variant>
      <vt:variant>
        <vt:lpstr>Tema</vt:lpstr>
      </vt:variant>
      <vt:variant>
        <vt:i4>1</vt:i4>
      </vt:variant>
      <vt:variant>
        <vt:lpstr>Títulos de diapositiva</vt:lpstr>
      </vt:variant>
      <vt:variant>
        <vt:i4>19</vt:i4>
      </vt:variant>
    </vt:vector>
  </HeadingPairs>
  <TitlesOfParts>
    <vt:vector size="29" baseType="lpstr">
      <vt:lpstr>Arial</vt:lpstr>
      <vt:lpstr>Bahnschrift Light</vt:lpstr>
      <vt:lpstr>Calibri</vt:lpstr>
      <vt:lpstr>Calibri Light</vt:lpstr>
      <vt:lpstr>Oxygen</vt:lpstr>
      <vt:lpstr>Roboto</vt:lpstr>
      <vt:lpstr>Tahoma</vt:lpstr>
      <vt:lpstr>Wingdings</vt:lpstr>
      <vt:lpstr>YADLjI9qxTA 0</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Monia</dc:creator>
  <cp:lastModifiedBy>Javier Serón Molina</cp:lastModifiedBy>
  <cp:revision>114</cp:revision>
  <dcterms:created xsi:type="dcterms:W3CDTF">2021-06-29T11:11:56Z</dcterms:created>
  <dcterms:modified xsi:type="dcterms:W3CDTF">2023-02-06T16:00:29Z</dcterms:modified>
</cp:coreProperties>
</file>