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65" r:id="rId17"/>
    <p:sldId id="27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Workload and the Quality of work organization</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1.2: Stress and anxiety resilience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2468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1.2.3.: Stress and </a:t>
            </a:r>
            <a:r>
              <a:rPr lang="es-ES" sz="2200" spc="50" dirty="0" err="1">
                <a:latin typeface="+mj-lt"/>
                <a:cs typeface="Tahoma"/>
              </a:rPr>
              <a:t>anxiety</a:t>
            </a:r>
            <a:r>
              <a:rPr lang="es-ES" sz="2200" spc="50" dirty="0">
                <a:latin typeface="+mj-lt"/>
                <a:cs typeface="Tahoma"/>
              </a:rPr>
              <a:t> </a:t>
            </a:r>
            <a:r>
              <a:rPr lang="es-ES" sz="2200" spc="50" dirty="0" err="1">
                <a:latin typeface="+mj-lt"/>
                <a:cs typeface="Tahoma"/>
              </a:rPr>
              <a:t>resilience</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i="0" dirty="0">
                <a:solidFill>
                  <a:srgbClr val="54585A"/>
                </a:solidFill>
                <a:effectLst/>
                <a:latin typeface="Helvetica" panose="020B0604020202020204" pitchFamily="34" charset="0"/>
              </a:rPr>
              <a:t>Improving your stress and anxiety resilience</a:t>
            </a:r>
          </a:p>
          <a:p>
            <a:pPr algn="l"/>
            <a:r>
              <a:rPr lang="en-US" b="0" i="0" dirty="0">
                <a:solidFill>
                  <a:srgbClr val="111111"/>
                </a:solidFill>
                <a:effectLst/>
                <a:latin typeface="Helvetica" panose="020B0604020202020204" pitchFamily="34" charset="0"/>
              </a:rPr>
              <a:t>If you'd like to become more resilient, consider these tips:</a:t>
            </a:r>
          </a:p>
          <a:p>
            <a:pPr algn="l"/>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Remain hopeful.</a:t>
            </a:r>
            <a:r>
              <a:rPr lang="en-US" b="0" i="0" dirty="0">
                <a:solidFill>
                  <a:srgbClr val="111111"/>
                </a:solidFill>
                <a:effectLst/>
                <a:latin typeface="Helvetica" panose="020B0604020202020204" pitchFamily="34" charset="0"/>
              </a:rPr>
              <a:t> You can't change the past, but you can always look toward the future. Accepting and even anticipating change makes it easier to adapt and view new challenges with less anxiety.</a:t>
            </a:r>
          </a:p>
          <a:p>
            <a:pPr algn="l">
              <a:buFont typeface="Arial" panose="020B0604020202020204" pitchFamily="34" charset="0"/>
              <a:buChar char="•"/>
            </a:pPr>
            <a:r>
              <a:rPr lang="en-US" b="1" i="0" dirty="0">
                <a:solidFill>
                  <a:srgbClr val="111111"/>
                </a:solidFill>
                <a:effectLst/>
                <a:latin typeface="Helvetica" panose="020B0604020202020204" pitchFamily="34" charset="0"/>
              </a:rPr>
              <a:t>Take care of yourself.</a:t>
            </a:r>
            <a:r>
              <a:rPr lang="en-US" b="0" i="0" dirty="0">
                <a:solidFill>
                  <a:srgbClr val="111111"/>
                </a:solidFill>
                <a:effectLst/>
                <a:latin typeface="Helvetica" panose="020B0604020202020204" pitchFamily="34" charset="0"/>
              </a:rPr>
              <a:t> Tend to your own needs and feelings. Participate in activities and hobbies you enjoy. Include physical activity in your daily routine. Get plenty of sleep. Eat a healthy diet. Practice stress management and relaxation techniques, such as yoga, meditation, guided imagery, deep breathing or prayer.</a:t>
            </a:r>
          </a:p>
          <a:p>
            <a:pPr algn="l">
              <a:buFont typeface="Arial" panose="020B0604020202020204" pitchFamily="34" charset="0"/>
              <a:buChar char="•"/>
            </a:pPr>
            <a:r>
              <a:rPr lang="en-US" b="1" i="0" dirty="0">
                <a:solidFill>
                  <a:srgbClr val="111111"/>
                </a:solidFill>
                <a:effectLst/>
                <a:latin typeface="Helvetica" panose="020B0604020202020204" pitchFamily="34" charset="0"/>
              </a:rPr>
              <a:t>Be proactive.</a:t>
            </a:r>
            <a:r>
              <a:rPr lang="en-US" b="0" i="0" dirty="0">
                <a:solidFill>
                  <a:srgbClr val="111111"/>
                </a:solidFill>
                <a:effectLst/>
                <a:latin typeface="Helvetica" panose="020B0604020202020204" pitchFamily="34" charset="0"/>
              </a:rPr>
              <a:t> Don't ignore your problems. Instead, figure out what needs to be done, make a plan, and take action. Although it can take time to recover from a major setback, traumatic event or loss, know that your situation can improve if you work at it.</a:t>
            </a:r>
          </a:p>
          <a:p>
            <a:pPr algn="r"/>
            <a:br>
              <a:rPr lang="en-US" dirty="0"/>
            </a:br>
            <a:r>
              <a:rPr lang="en-US" dirty="0"/>
              <a:t>https://www.mayoclinic.org/tests-procedures/resilience-training/in-depth/resilience/art-20046311</a:t>
            </a: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54036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1.3: </a:t>
            </a:r>
            <a:r>
              <a:rPr lang="en-US" sz="4400" kern="0" spc="-150" dirty="0">
                <a:solidFill>
                  <a:schemeClr val="tx1"/>
                </a:solidFill>
                <a:latin typeface="+mj-lt"/>
                <a:ea typeface="Tahoma" panose="020B0604030504040204" pitchFamily="34" charset="0"/>
                <a:cs typeface="Tahoma" panose="020B0604030504040204" pitchFamily="34" charset="0"/>
              </a:rPr>
              <a:t>Building a quality focused digital organization</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1.3.1: </a:t>
            </a:r>
            <a:r>
              <a:rPr lang="en-US" sz="2200" spc="50" dirty="0">
                <a:latin typeface="+mj-lt"/>
                <a:cs typeface="Tahoma"/>
              </a:rPr>
              <a:t>Section name Defining quality and digital </a:t>
            </a:r>
            <a:r>
              <a:rPr lang="en-US" sz="2200" spc="50" dirty="0" err="1">
                <a:latin typeface="+mj-lt"/>
                <a:cs typeface="Tahoma"/>
              </a:rPr>
              <a:t>organisation</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3539430"/>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Defining quality</a:t>
            </a:r>
          </a:p>
          <a:p>
            <a:pPr algn="l"/>
            <a:r>
              <a:rPr lang="en-US" sz="1600" b="1" i="0" dirty="0">
                <a:solidFill>
                  <a:srgbClr val="54585A"/>
                </a:solidFill>
                <a:effectLst/>
                <a:latin typeface="Helvetica" panose="020B0604020202020204" pitchFamily="34" charset="0"/>
              </a:rPr>
              <a:t>According to American Society of Quality “quality as the group of characteristics of a product or service that bear on its ability to satisfy stated or implied needs”—meaning quality is a trait of a product that through its inherent characteristics, does its intended job and does it well. (https://freelancelatam.com/what-does-it-mean-to-be-quality-focused/)</a:t>
            </a:r>
          </a:p>
          <a:p>
            <a:pPr algn="l"/>
            <a:endParaRPr lang="en-US" sz="1600" b="1" dirty="0">
              <a:solidFill>
                <a:srgbClr val="54585A"/>
              </a:solidFill>
              <a:latin typeface="Helvetica" panose="020B0604020202020204" pitchFamily="34" charset="0"/>
            </a:endParaRPr>
          </a:p>
          <a:p>
            <a:pPr algn="l"/>
            <a:r>
              <a:rPr lang="en-US" sz="1600" b="1" i="0" dirty="0">
                <a:solidFill>
                  <a:srgbClr val="54585A"/>
                </a:solidFill>
                <a:effectLst/>
                <a:latin typeface="Helvetica" panose="020B0604020202020204" pitchFamily="34" charset="0"/>
              </a:rPr>
              <a:t>Defining the term digital </a:t>
            </a:r>
            <a:r>
              <a:rPr lang="en-US" sz="1600" b="1" i="0" dirty="0" err="1">
                <a:solidFill>
                  <a:srgbClr val="54585A"/>
                </a:solidFill>
                <a:effectLst/>
                <a:latin typeface="Helvetica" panose="020B0604020202020204" pitchFamily="34" charset="0"/>
              </a:rPr>
              <a:t>organisation</a:t>
            </a:r>
            <a:endParaRPr lang="en-US" sz="1600" b="1" i="0" dirty="0">
              <a:solidFill>
                <a:srgbClr val="54585A"/>
              </a:solidFill>
              <a:effectLst/>
              <a:latin typeface="Helvetica" panose="020B0604020202020204" pitchFamily="34" charset="0"/>
            </a:endParaRPr>
          </a:p>
          <a:p>
            <a:pPr algn="l"/>
            <a:r>
              <a:rPr lang="en-US" sz="1600" b="1" i="0" dirty="0">
                <a:solidFill>
                  <a:srgbClr val="54585A"/>
                </a:solidFill>
                <a:effectLst/>
                <a:latin typeface="Helvetica" panose="020B0604020202020204" pitchFamily="34" charset="0"/>
              </a:rPr>
              <a:t>To ensure your organization is building a holistic and single customer view, ask the following questions:</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en-US" sz="1600" b="1" i="0" dirty="0">
                <a:solidFill>
                  <a:srgbClr val="54585A"/>
                </a:solidFill>
                <a:effectLst/>
                <a:latin typeface="Helvetica" panose="020B0604020202020204" pitchFamily="34" charset="0"/>
              </a:rPr>
              <a:t>“A digital </a:t>
            </a:r>
            <a:r>
              <a:rPr lang="en-US" sz="1600" b="1" i="0" dirty="0" err="1">
                <a:solidFill>
                  <a:srgbClr val="54585A"/>
                </a:solidFill>
                <a:effectLst/>
                <a:latin typeface="Helvetica" panose="020B0604020202020204" pitchFamily="34" charset="0"/>
              </a:rPr>
              <a:t>organisation</a:t>
            </a:r>
            <a:r>
              <a:rPr lang="en-US" sz="1600" b="1" i="0" dirty="0">
                <a:solidFill>
                  <a:srgbClr val="54585A"/>
                </a:solidFill>
                <a:effectLst/>
                <a:latin typeface="Helvetica" panose="020B0604020202020204" pitchFamily="34" charset="0"/>
              </a:rPr>
              <a:t> is one that seeks to improve performance by new and emerging electronic and "information technology" tools, and the business models and new ways of operating that they enable, to improve the effectiveness of how they operate.“</a:t>
            </a:r>
          </a:p>
          <a:p>
            <a:pPr algn="r"/>
            <a:r>
              <a:rPr lang="en-US" sz="1600" b="1" i="0" dirty="0">
                <a:solidFill>
                  <a:srgbClr val="54585A"/>
                </a:solidFill>
                <a:effectLst/>
                <a:latin typeface="Helvetica" panose="020B0604020202020204" pitchFamily="34" charset="0"/>
                <a:hlinkClick r:id="rId2"/>
              </a:rPr>
              <a:t>https://www.linkedin.com/pulse/what-digital-organisation-owen-mccall/</a:t>
            </a:r>
            <a:endParaRPr lang="en-US" sz="1600" b="1" i="0" dirty="0">
              <a:solidFill>
                <a:srgbClr val="54585A"/>
              </a:solidFill>
              <a:effectLst/>
              <a:latin typeface="Helvetica" panose="020B0604020202020204" pitchFamily="34" charset="0"/>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dirty="0">
                <a:solidFill>
                  <a:schemeClr val="tx1"/>
                </a:solidFill>
                <a:latin typeface="+mj-lt"/>
                <a:ea typeface="Tahoma" panose="020B0604030504040204" pitchFamily="34" charset="0"/>
                <a:cs typeface="Tahoma" panose="020B0604030504040204" pitchFamily="34" charset="0"/>
              </a:rPr>
              <a:t>UNIT 1.3: Building a quality focused digital organization</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1.3.2: </a:t>
            </a:r>
            <a:r>
              <a:rPr lang="en-US" sz="2200" spc="50" dirty="0">
                <a:latin typeface="+mj-lt"/>
                <a:cs typeface="Tahoma"/>
              </a:rPr>
              <a:t>Pillars of a quality focused digital organization</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031873"/>
          </a:xfrm>
          <a:prstGeom prst="rect">
            <a:avLst/>
          </a:prstGeom>
        </p:spPr>
        <p:txBody>
          <a:bodyPr wrap="square">
            <a:spAutoFit/>
          </a:bodyPr>
          <a:lstStyle/>
          <a:p>
            <a:pPr marL="342900" indent="-342900" algn="l">
              <a:buFont typeface="+mj-lt"/>
              <a:buAutoNum type="arabicPeriod"/>
            </a:pPr>
            <a:r>
              <a:rPr lang="en-US" sz="1600" b="1" i="0" dirty="0">
                <a:solidFill>
                  <a:srgbClr val="54585A"/>
                </a:solidFill>
                <a:effectLst/>
                <a:latin typeface="Helvetica" panose="020B0604020202020204" pitchFamily="34" charset="0"/>
              </a:rPr>
              <a:t>Collaborate to Build a Single View of the Customer</a:t>
            </a:r>
          </a:p>
          <a:p>
            <a:pPr algn="l"/>
            <a:r>
              <a:rPr lang="en-US" sz="1600" b="1" i="0" dirty="0">
                <a:solidFill>
                  <a:srgbClr val="54585A"/>
                </a:solidFill>
                <a:effectLst/>
                <a:latin typeface="Helvetica" panose="020B0604020202020204" pitchFamily="34" charset="0"/>
              </a:rPr>
              <a:t>To ensure your organization is building a holistic and single customer view, ask the following questions:</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en-US" sz="1600" b="1" i="0" dirty="0">
                <a:solidFill>
                  <a:srgbClr val="54585A"/>
                </a:solidFill>
                <a:effectLst/>
                <a:latin typeface="Helvetica" panose="020B0604020202020204" pitchFamily="34" charset="0"/>
              </a:rPr>
              <a:t>How good is our data? Bad data doesn’t just lessen your ability to communicate — it can impact productivity and ultimately revenue.</a:t>
            </a:r>
          </a:p>
          <a:p>
            <a:pPr marL="342900" indent="-342900" algn="l">
              <a:buFont typeface="Arial" panose="020B0604020202020204" pitchFamily="34" charset="0"/>
              <a:buChar char="•"/>
            </a:pPr>
            <a:r>
              <a:rPr lang="en-US" sz="1600" b="1" i="0" dirty="0">
                <a:solidFill>
                  <a:srgbClr val="54585A"/>
                </a:solidFill>
                <a:effectLst/>
                <a:latin typeface="Helvetica" panose="020B0604020202020204" pitchFamily="34" charset="0"/>
              </a:rPr>
              <a:t>How much time are we spending validating the data we collect? When you’re spending all your time collecting and managing data, the quality of the information can fall by the wayside. Make sure you are incorporating time to validate and clean your data.</a:t>
            </a:r>
          </a:p>
          <a:p>
            <a:pPr marL="342900" indent="-342900" algn="l">
              <a:buFont typeface="Arial" panose="020B0604020202020204" pitchFamily="34" charset="0"/>
              <a:buChar char="•"/>
            </a:pPr>
            <a:r>
              <a:rPr lang="en-US" sz="1600" b="1" i="0" dirty="0">
                <a:solidFill>
                  <a:srgbClr val="54585A"/>
                </a:solidFill>
                <a:effectLst/>
                <a:latin typeface="Helvetica" panose="020B0604020202020204" pitchFamily="34" charset="0"/>
              </a:rPr>
              <a:t>How do we manage the data we collect from our customers? You need consistent strategies for handling your customer data, regardless of its origins. Responsibility for data accuracy should not be siloed to a single team.</a:t>
            </a:r>
          </a:p>
          <a:p>
            <a:pPr marL="342900" indent="-342900" algn="l">
              <a:buFont typeface="Arial" panose="020B0604020202020204" pitchFamily="34" charset="0"/>
              <a:buChar char="•"/>
            </a:pPr>
            <a:r>
              <a:rPr lang="en-US" sz="1600" b="1" i="0" dirty="0">
                <a:solidFill>
                  <a:srgbClr val="54585A"/>
                </a:solidFill>
                <a:effectLst/>
                <a:latin typeface="Helvetica" panose="020B0604020202020204" pitchFamily="34" charset="0"/>
              </a:rPr>
              <a:t>How close are we to a single view of our customer? A single customer view shows you all the interactions a customer has had with your company, including all their relevant contact information and preferences. Make sure you aren’t dealing with siloed data because you’ve forgotten to consult a colleague or have forgotten about a legacy system.</a:t>
            </a:r>
          </a:p>
          <a:p>
            <a:pPr algn="r"/>
            <a:r>
              <a:rPr lang="en-US" sz="1600" dirty="0"/>
              <a:t>https://www.cmswire.com/digital-workplace/3-steps-to-building-a-digital-culture/</a:t>
            </a: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91196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Building a quality focused digital organization</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1.3.2.: </a:t>
            </a:r>
            <a:r>
              <a:rPr lang="en-US" sz="2200" spc="50" dirty="0">
                <a:latin typeface="+mj-lt"/>
                <a:cs typeface="Tahoma"/>
              </a:rPr>
              <a:t>Pillars of a quality focused digital organization</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539430"/>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2. Encourage Risk-Taking</a:t>
            </a:r>
          </a:p>
          <a:p>
            <a:pPr algn="l"/>
            <a:endParaRPr lang="en-US" sz="1600" dirty="0"/>
          </a:p>
          <a:p>
            <a:pPr algn="l"/>
            <a:r>
              <a:rPr lang="en-US" sz="1600" dirty="0"/>
              <a:t>Focus on eliminating bureaucratic decision-making and shift your focus to innovation rather than strictly efficiency — and don’t forget to celebrate the iterative nature of progress.</a:t>
            </a:r>
          </a:p>
          <a:p>
            <a:pPr algn="l"/>
            <a:endParaRPr lang="en-US" sz="1600" dirty="0"/>
          </a:p>
          <a:p>
            <a:pPr algn="l"/>
            <a:r>
              <a:rPr lang="en-US" sz="1600" dirty="0"/>
              <a:t>A key component to failing fast is reflection and growth. You must encourage team members to share what didn’t work so the entire organization can learn, rather than remain stuck in stasis. Your team needs to have the skillsets to use the insights and data generated from these new initiatives to drive further change, which may require a shift in mindset or additional training.</a:t>
            </a:r>
          </a:p>
          <a:p>
            <a:pPr algn="l"/>
            <a:endParaRPr lang="en-US" sz="1600" dirty="0"/>
          </a:p>
          <a:p>
            <a:pPr algn="l"/>
            <a:r>
              <a:rPr lang="en-US" sz="1600" dirty="0"/>
              <a:t>Shifting to a digital culture takes time, but the sooner you get started, the faster you’ll see results. Any digital transformation will — by its nature — remain a work in progress. This experimentation involves calculated risk, but that experimentation will ultimately drive results and lead your organization to new successes.</a:t>
            </a:r>
          </a:p>
          <a:p>
            <a:pPr algn="l"/>
            <a:endParaRPr lang="en-US" sz="1600" dirty="0"/>
          </a:p>
          <a:p>
            <a:pPr algn="r"/>
            <a:r>
              <a:rPr lang="en-US" sz="1600" dirty="0"/>
              <a:t>https://www.cmswire.com/digital-workplace/3-steps-to-building-a-digital-culture/</a:t>
            </a: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0242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Building a quality focused digital organization</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1.3.2.: </a:t>
            </a:r>
            <a:r>
              <a:rPr lang="en-US" sz="2200" spc="50" dirty="0">
                <a:latin typeface="+mj-lt"/>
                <a:cs typeface="Tahoma"/>
              </a:rPr>
              <a:t>Pillars of a quality focused digital organization</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031873"/>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3. Embrace change</a:t>
            </a:r>
          </a:p>
          <a:p>
            <a:pPr algn="l"/>
            <a:endParaRPr lang="en-US" sz="1600" dirty="0"/>
          </a:p>
          <a:p>
            <a:pPr algn="l"/>
            <a:r>
              <a:rPr lang="en-US" sz="1600" dirty="0"/>
              <a:t>Embracing a digital culture can be challenging as employees struggle to mobilize around consistent touchpoints, new technologies and new ways of working. But organizations must move beyond traditional structures, processes and systems to change individual and collective behavior. In order to shift team and group dynamics, organizations can do the following:</a:t>
            </a:r>
          </a:p>
          <a:p>
            <a:pPr algn="l"/>
            <a:endParaRPr lang="en-US" sz="1600" dirty="0"/>
          </a:p>
          <a:p>
            <a:pPr algn="l"/>
            <a:r>
              <a:rPr lang="en-US" sz="1600" dirty="0"/>
              <a:t>Embrace transparency. Implementing a digital culture can be a challenge, especially if your organization suffers from a “silo mentality.” Strive for open and honest communication, both top-down and bottom-up.</a:t>
            </a:r>
          </a:p>
          <a:p>
            <a:pPr algn="l"/>
            <a:r>
              <a:rPr lang="en-US" sz="1600" dirty="0"/>
              <a:t>Build cross-functional project teams. Cross-functional teams help organizations put their customers first by encouraging effective communication and collaboration. Digital transformation projects should have experts from different areas of the business to ensure all perspectives are accounted for. Some organizations to draw from are sales, finance, marketing, operations and human resources.</a:t>
            </a:r>
          </a:p>
          <a:p>
            <a:pPr algn="l"/>
            <a:endParaRPr lang="en-US" sz="1600" dirty="0"/>
          </a:p>
          <a:p>
            <a:pPr algn="l"/>
            <a:r>
              <a:rPr lang="en-US" sz="1600" dirty="0"/>
              <a:t>Use collaboration tools. Instead of email, try apps like Slack or Microsoft Teams. You can also try collaborating on documents instead of emailing them back and forth. This helps you share information and more efficiently work toward common goals.</a:t>
            </a:r>
          </a:p>
          <a:p>
            <a:pPr algn="r"/>
            <a:r>
              <a:rPr lang="en-US" sz="1600" dirty="0"/>
              <a:t>https://www.cmswire.com/digital-workplace/3-steps-to-building-a-digital-culture/</a:t>
            </a: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19770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a natural feeling of not being able to cope with specific demands and events</a:t>
            </a:r>
          </a:p>
        </p:txBody>
      </p:sp>
      <p:sp>
        <p:nvSpPr>
          <p:cNvPr id="53" name="Rectangle 52"/>
          <p:cNvSpPr/>
          <p:nvPr/>
        </p:nvSpPr>
        <p:spPr>
          <a:xfrm>
            <a:off x="5493599" y="3592428"/>
            <a:ext cx="751168" cy="369332"/>
          </a:xfrm>
          <a:prstGeom prst="rect">
            <a:avLst/>
          </a:prstGeom>
        </p:spPr>
        <p:txBody>
          <a:bodyPr wrap="none">
            <a:spAutoFit/>
          </a:bodyPr>
          <a:lstStyle/>
          <a:p>
            <a:pPr algn="ctr"/>
            <a:r>
              <a:rPr lang="en-US" b="1" dirty="0">
                <a:ea typeface="Roboto" charset="0"/>
                <a:cs typeface="Poppins" pitchFamily="2" charset="77"/>
              </a:rPr>
              <a:t>Stress</a:t>
            </a:r>
          </a:p>
        </p:txBody>
      </p:sp>
      <p:sp>
        <p:nvSpPr>
          <p:cNvPr id="54" name="TextBox 53"/>
          <p:cNvSpPr txBox="1"/>
          <p:nvPr/>
        </p:nvSpPr>
        <p:spPr>
          <a:xfrm>
            <a:off x="6310255" y="2693642"/>
            <a:ext cx="1829006" cy="119770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a feeling of unease, such as worry or fear, that can be mild or severe</a:t>
            </a:r>
          </a:p>
        </p:txBody>
      </p:sp>
      <p:sp>
        <p:nvSpPr>
          <p:cNvPr id="55" name="Rectangle 54"/>
          <p:cNvSpPr/>
          <p:nvPr/>
        </p:nvSpPr>
        <p:spPr>
          <a:xfrm>
            <a:off x="6779024" y="2375051"/>
            <a:ext cx="910313" cy="369332"/>
          </a:xfrm>
          <a:prstGeom prst="rect">
            <a:avLst/>
          </a:prstGeom>
        </p:spPr>
        <p:txBody>
          <a:bodyPr wrap="none">
            <a:spAutoFit/>
          </a:bodyPr>
          <a:lstStyle/>
          <a:p>
            <a:pPr algn="ctr"/>
            <a:r>
              <a:rPr lang="en-US" b="1" dirty="0">
                <a:ea typeface="Roboto" charset="0"/>
                <a:cs typeface="Poppins" pitchFamily="2" charset="77"/>
              </a:rPr>
              <a:t>Anxiety</a:t>
            </a: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categorized by resource and pattern</a:t>
            </a:r>
          </a:p>
        </p:txBody>
      </p:sp>
      <p:sp>
        <p:nvSpPr>
          <p:cNvPr id="59" name="Rectangle 58"/>
          <p:cNvSpPr/>
          <p:nvPr/>
        </p:nvSpPr>
        <p:spPr>
          <a:xfrm>
            <a:off x="3440519" y="2375051"/>
            <a:ext cx="2111220" cy="369332"/>
          </a:xfrm>
          <a:prstGeom prst="rect">
            <a:avLst/>
          </a:prstGeom>
        </p:spPr>
        <p:txBody>
          <a:bodyPr wrap="none">
            <a:spAutoFit/>
          </a:bodyPr>
          <a:lstStyle/>
          <a:p>
            <a:pPr algn="ctr"/>
            <a:r>
              <a:rPr lang="en-US" b="1" dirty="0">
                <a:ea typeface="Roboto" charset="0"/>
                <a:cs typeface="Poppins" pitchFamily="2" charset="77"/>
              </a:rPr>
              <a:t>Types of Workloads </a:t>
            </a:r>
          </a:p>
        </p:txBody>
      </p:sp>
      <p:sp>
        <p:nvSpPr>
          <p:cNvPr id="60" name="TextBox 59"/>
          <p:cNvSpPr txBox="1"/>
          <p:nvPr/>
        </p:nvSpPr>
        <p:spPr>
          <a:xfrm>
            <a:off x="7528988" y="4225809"/>
            <a:ext cx="2079771" cy="769441"/>
          </a:xfrm>
          <a:prstGeom prst="rect">
            <a:avLst/>
          </a:prstGeom>
          <a:noFill/>
        </p:spPr>
        <p:txBody>
          <a:bodyPr wrap="square" rtlCol="0">
            <a:spAutoFit/>
          </a:bodyPr>
          <a:lstStyle/>
          <a:p>
            <a:pPr algn="ctr"/>
            <a:r>
              <a:rPr lang="en-US" sz="1100" dirty="0">
                <a:ea typeface="Lato Light" charset="0"/>
                <a:cs typeface="Poppins" pitchFamily="2" charset="77"/>
              </a:rPr>
              <a:t>Collaborate to Build a Single View of the Customer</a:t>
            </a:r>
          </a:p>
          <a:p>
            <a:pPr algn="ctr"/>
            <a:r>
              <a:rPr lang="en-US" sz="1100" dirty="0">
                <a:ea typeface="Lato Light" charset="0"/>
                <a:cs typeface="Poppins" pitchFamily="2" charset="77"/>
              </a:rPr>
              <a:t>Encourage Risk-Taking</a:t>
            </a:r>
          </a:p>
          <a:p>
            <a:pPr algn="ctr"/>
            <a:r>
              <a:rPr lang="en-US" sz="1100" dirty="0">
                <a:ea typeface="Lato Light" charset="0"/>
                <a:cs typeface="Poppins" pitchFamily="2" charset="77"/>
              </a:rPr>
              <a:t>Embrace change</a:t>
            </a:r>
          </a:p>
        </p:txBody>
      </p:sp>
      <p:sp>
        <p:nvSpPr>
          <p:cNvPr id="61" name="Rectangle 60"/>
          <p:cNvSpPr/>
          <p:nvPr/>
        </p:nvSpPr>
        <p:spPr>
          <a:xfrm>
            <a:off x="7580130" y="3456410"/>
            <a:ext cx="1997391" cy="738664"/>
          </a:xfrm>
          <a:prstGeom prst="rect">
            <a:avLst/>
          </a:prstGeom>
        </p:spPr>
        <p:txBody>
          <a:bodyPr wrap="square">
            <a:spAutoFit/>
          </a:bodyPr>
          <a:lstStyle/>
          <a:p>
            <a:pPr algn="ctr"/>
            <a:r>
              <a:rPr lang="en-US" sz="1400" b="1" dirty="0">
                <a:ea typeface="Roboto" charset="0"/>
                <a:cs typeface="Poppins" pitchFamily="2" charset="77"/>
              </a:rPr>
              <a:t>Pillars of a quality focused digital organization</a:t>
            </a: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putting elements together to get data</a:t>
            </a:r>
          </a:p>
        </p:txBody>
      </p:sp>
      <p:sp>
        <p:nvSpPr>
          <p:cNvPr id="63" name="Rectangle 62"/>
          <p:cNvSpPr/>
          <p:nvPr/>
        </p:nvSpPr>
        <p:spPr>
          <a:xfrm>
            <a:off x="2224580" y="3783324"/>
            <a:ext cx="1860446" cy="369332"/>
          </a:xfrm>
          <a:prstGeom prst="rect">
            <a:avLst/>
          </a:prstGeom>
        </p:spPr>
        <p:txBody>
          <a:bodyPr wrap="none">
            <a:spAutoFit/>
          </a:bodyPr>
          <a:lstStyle/>
          <a:p>
            <a:pPr algn="ctr"/>
            <a:r>
              <a:rPr lang="en-US" b="1" dirty="0">
                <a:ea typeface="Roboto" charset="0"/>
                <a:cs typeface="Poppins" pitchFamily="2" charset="77"/>
              </a:rPr>
              <a:t>Digital  workload </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err="1"/>
              <a:t>Summing</a:t>
            </a:r>
            <a:r>
              <a:rPr lang="es-ES" sz="4800" b="1" spc="-150" dirty="0"/>
              <a:t> Up</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Strenghts:</a:t>
            </a:r>
          </a:p>
          <a:p>
            <a:r>
              <a:rPr lang="en-GB"/>
              <a:t>-</a:t>
            </a:r>
          </a:p>
          <a:p>
            <a:r>
              <a:rPr lang="en-GB"/>
              <a:t>-</a:t>
            </a:r>
            <a:endParaRPr lang="en-GB" dirty="0"/>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Takeaway 1: A Digital  workload is about “putting elements together to get data, finding out what something means or developing something</a:t>
            </a:r>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a:t>Takeaway 2: Types of Workloads can be categorized by resource and pattern.</a:t>
            </a:r>
          </a:p>
          <a:p>
            <a:endParaRPr lang="en-US" dirty="0"/>
          </a:p>
        </p:txBody>
      </p:sp>
      <p:sp>
        <p:nvSpPr>
          <p:cNvPr id="13" name="CuadroTexto 12"/>
          <p:cNvSpPr txBox="1"/>
          <p:nvPr/>
        </p:nvSpPr>
        <p:spPr>
          <a:xfrm>
            <a:off x="1605564" y="3659906"/>
            <a:ext cx="9646015" cy="369332"/>
          </a:xfrm>
          <a:prstGeom prst="rect">
            <a:avLst/>
          </a:prstGeom>
          <a:noFill/>
        </p:spPr>
        <p:txBody>
          <a:bodyPr wrap="square" rtlCol="0">
            <a:spAutoFit/>
          </a:bodyPr>
          <a:lstStyle/>
          <a:p>
            <a:r>
              <a:rPr lang="en-US" dirty="0"/>
              <a:t>Takeaway 3: Stress is a natural feeling of not being able to cope with specific demands and events.</a:t>
            </a:r>
          </a:p>
        </p:txBody>
      </p:sp>
      <p:sp>
        <p:nvSpPr>
          <p:cNvPr id="14" name="CuadroTexto 13"/>
          <p:cNvSpPr txBox="1"/>
          <p:nvPr/>
        </p:nvSpPr>
        <p:spPr>
          <a:xfrm>
            <a:off x="1647715" y="4356169"/>
            <a:ext cx="8825604" cy="369332"/>
          </a:xfrm>
          <a:prstGeom prst="rect">
            <a:avLst/>
          </a:prstGeom>
          <a:noFill/>
        </p:spPr>
        <p:txBody>
          <a:bodyPr wrap="square" rtlCol="0">
            <a:spAutoFit/>
          </a:bodyPr>
          <a:lstStyle/>
          <a:p>
            <a:r>
              <a:rPr lang="en-US" dirty="0"/>
              <a:t>Takeaway 4: Anxiety is a feeling of unease, such as worry or fear, that can be mild or severe.</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47715" y="4975550"/>
            <a:ext cx="8825604" cy="1200329"/>
          </a:xfrm>
          <a:prstGeom prst="rect">
            <a:avLst/>
          </a:prstGeom>
          <a:noFill/>
        </p:spPr>
        <p:txBody>
          <a:bodyPr wrap="square" rtlCol="0">
            <a:spAutoFit/>
          </a:bodyPr>
          <a:lstStyle/>
          <a:p>
            <a:r>
              <a:rPr lang="en-US" dirty="0"/>
              <a:t>Takeaway 5: The Pillars of a quality focused digital organization are:</a:t>
            </a:r>
          </a:p>
          <a:p>
            <a:pPr marL="285750" indent="-285750">
              <a:buFont typeface="Arial" panose="020B0604020202020204" pitchFamily="34" charset="0"/>
              <a:buChar char="•"/>
            </a:pPr>
            <a:r>
              <a:rPr lang="en-US" dirty="0"/>
              <a:t>Collaborate to Build a Single View of the Customer</a:t>
            </a:r>
          </a:p>
          <a:p>
            <a:pPr marL="285750" indent="-285750">
              <a:buFont typeface="Arial" panose="020B0604020202020204" pitchFamily="34" charset="0"/>
              <a:buChar char="•"/>
            </a:pPr>
            <a:r>
              <a:rPr lang="en-US" dirty="0"/>
              <a:t>Encourage Risk-Taking</a:t>
            </a:r>
          </a:p>
          <a:p>
            <a:pPr marL="285750" indent="-285750">
              <a:buFont typeface="Arial" panose="020B0604020202020204" pitchFamily="34" charset="0"/>
              <a:buChar char="•"/>
            </a:pPr>
            <a:r>
              <a:rPr lang="en-US" dirty="0"/>
              <a:t>Embrace change</a:t>
            </a: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es-ES" dirty="0" err="1"/>
              <a:t>Objective</a:t>
            </a:r>
            <a:r>
              <a:rPr lang="es-ES" dirty="0"/>
              <a:t> 1: </a:t>
            </a:r>
            <a:r>
              <a:rPr lang="en-US" dirty="0"/>
              <a:t>Understanding digital workloads</a:t>
            </a:r>
            <a:endParaRPr lang="en-GB" dirty="0"/>
          </a:p>
        </p:txBody>
      </p:sp>
      <p:sp>
        <p:nvSpPr>
          <p:cNvPr id="12" name="CuadroTexto 11"/>
          <p:cNvSpPr txBox="1"/>
          <p:nvPr/>
        </p:nvSpPr>
        <p:spPr>
          <a:xfrm>
            <a:off x="1615182" y="3530217"/>
            <a:ext cx="3996222" cy="369332"/>
          </a:xfrm>
          <a:prstGeom prst="rect">
            <a:avLst/>
          </a:prstGeom>
          <a:noFill/>
        </p:spPr>
        <p:txBody>
          <a:bodyPr wrap="none" rtlCol="0">
            <a:spAutoFit/>
          </a:bodyPr>
          <a:lstStyle/>
          <a:p>
            <a:r>
              <a:rPr lang="es-ES" dirty="0" err="1"/>
              <a:t>Objective</a:t>
            </a:r>
            <a:r>
              <a:rPr lang="es-ES" dirty="0"/>
              <a:t> 2: </a:t>
            </a:r>
            <a:r>
              <a:rPr lang="en-US" dirty="0"/>
              <a:t>Stress and anxiety resilience</a:t>
            </a:r>
            <a:endParaRPr lang="en-GB" dirty="0"/>
          </a:p>
        </p:txBody>
      </p:sp>
      <p:sp>
        <p:nvSpPr>
          <p:cNvPr id="13" name="CuadroTexto 12"/>
          <p:cNvSpPr txBox="1"/>
          <p:nvPr/>
        </p:nvSpPr>
        <p:spPr>
          <a:xfrm>
            <a:off x="1605565" y="4284374"/>
            <a:ext cx="5600316" cy="369332"/>
          </a:xfrm>
          <a:prstGeom prst="rect">
            <a:avLst/>
          </a:prstGeom>
          <a:noFill/>
        </p:spPr>
        <p:txBody>
          <a:bodyPr wrap="none" rtlCol="0">
            <a:spAutoFit/>
          </a:bodyPr>
          <a:lstStyle/>
          <a:p>
            <a:r>
              <a:rPr lang="es-ES" dirty="0" err="1"/>
              <a:t>Objective</a:t>
            </a:r>
            <a:r>
              <a:rPr lang="es-ES" dirty="0"/>
              <a:t> 3: </a:t>
            </a:r>
            <a:r>
              <a:rPr lang="en-US" dirty="0" err="1"/>
              <a:t>Buidling</a:t>
            </a:r>
            <a:r>
              <a:rPr lang="en-US" dirty="0"/>
              <a:t> a quality focused digital organization</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Understanding digital </a:t>
            </a:r>
            <a:r>
              <a:rPr lang="es-ES" sz="4800" kern="0" spc="-150" dirty="0" err="1">
                <a:solidFill>
                  <a:schemeClr val="tx1"/>
                </a:solidFill>
                <a:latin typeface="+mj-lt"/>
                <a:ea typeface="Tahoma" panose="020B0604030504040204" pitchFamily="34" charset="0"/>
                <a:cs typeface="Tahoma" panose="020B0604030504040204" pitchFamily="34" charset="0"/>
              </a:rPr>
              <a:t>workloads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n-US" sz="2200" spc="50" dirty="0">
                <a:latin typeface="+mj-lt"/>
                <a:cs typeface="Tahoma"/>
              </a:rPr>
              <a:t>Defining digital workload</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646331"/>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In computing, a workload simply started out by meaning any program that runs on a computer or the work done by it. But in a world increasingly powered by technology, it has become loaded with meaning.</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599913"/>
            <a:ext cx="10269068" cy="2308324"/>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At its core, it is a computer system’s ability and way of processing input and giving output. Viewing and editing a photo on a laptop requires the computer to process software instructions. That is a workload.</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Every time someone googles something, a workload is processed by a data center, resulting in a set of links on the screen </a:t>
            </a:r>
          </a:p>
          <a:p>
            <a:pPr algn="r">
              <a:defRPr/>
            </a:pPr>
            <a:r>
              <a:rPr lang="en-GB"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Understanding digital </a:t>
            </a:r>
            <a:r>
              <a:rPr lang="es-ES" sz="4800" kern="0" spc="-150" dirty="0" err="1">
                <a:solidFill>
                  <a:schemeClr val="tx1"/>
                </a:solidFill>
                <a:latin typeface="+mj-lt"/>
                <a:ea typeface="Tahoma" panose="020B0604030504040204" pitchFamily="34" charset="0"/>
                <a:cs typeface="Tahoma" panose="020B0604030504040204" pitchFamily="34" charset="0"/>
              </a:rPr>
              <a:t>workloads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35328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Defining</a:t>
            </a:r>
            <a:r>
              <a:rPr lang="es-ES" sz="2200" spc="50" dirty="0">
                <a:latin typeface="+mj-lt"/>
                <a:cs typeface="Tahoma"/>
              </a:rPr>
              <a:t> digital </a:t>
            </a:r>
            <a:r>
              <a:rPr lang="es-ES" sz="2200" spc="50" dirty="0" err="1">
                <a:latin typeface="+mj-lt"/>
                <a:cs typeface="Tahoma"/>
              </a:rPr>
              <a:t>workload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92333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Simply put, a workload is about “putting elements together to get data, finding out what something means or developing something”.</a:t>
            </a:r>
          </a:p>
          <a:p>
            <a:pPr>
              <a:defRPr/>
            </a:pPr>
            <a:r>
              <a:rPr lang="en-US" altLang="es-ES" dirty="0">
                <a:latin typeface="Calibri" panose="020F0502020204030204" pitchFamily="34" charset="0"/>
                <a:cs typeface="Calibri" panose="020F0502020204030204" pitchFamily="34" charset="0"/>
              </a:rPr>
              <a:t>Hurwitz, J. S., &amp; Kirsch, D. (2020). </a:t>
            </a:r>
            <a:r>
              <a:rPr lang="en-US" altLang="es-ES" i="1" dirty="0">
                <a:latin typeface="Calibri" panose="020F0502020204030204" pitchFamily="34" charset="0"/>
                <a:cs typeface="Calibri" panose="020F0502020204030204" pitchFamily="34" charset="0"/>
              </a:rPr>
              <a:t>Cloud computing for dummies</a:t>
            </a:r>
            <a:r>
              <a:rPr lang="en-US" altLang="es-ES" dirty="0">
                <a:latin typeface="Calibri" panose="020F0502020204030204" pitchFamily="34" charset="0"/>
                <a:cs typeface="Calibri" panose="020F0502020204030204" pitchFamily="34" charset="0"/>
              </a:rPr>
              <a:t>. John Wiley &amp; Sons.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Understanding digital </a:t>
            </a:r>
            <a:r>
              <a:rPr lang="es-ES" sz="4800" kern="0" spc="-150" dirty="0" err="1">
                <a:solidFill>
                  <a:schemeClr val="tx1"/>
                </a:solidFill>
                <a:latin typeface="+mj-lt"/>
                <a:ea typeface="Tahoma" panose="020B0604030504040204" pitchFamily="34" charset="0"/>
                <a:cs typeface="Tahoma" panose="020B0604030504040204" pitchFamily="34" charset="0"/>
              </a:rPr>
              <a:t>workloads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1.1.2: Types </a:t>
            </a:r>
            <a:r>
              <a:rPr lang="es-ES" sz="2200" spc="50" dirty="0" err="1">
                <a:latin typeface="+mj-lt"/>
                <a:cs typeface="Tahoma"/>
              </a:rPr>
              <a:t>of</a:t>
            </a:r>
            <a:r>
              <a:rPr lang="es-ES" sz="2200" spc="50" dirty="0">
                <a:latin typeface="+mj-lt"/>
                <a:cs typeface="Tahoma"/>
              </a:rPr>
              <a:t> </a:t>
            </a:r>
            <a:r>
              <a:rPr lang="es-ES" sz="2200" spc="50" dirty="0" err="1">
                <a:latin typeface="+mj-lt"/>
                <a:cs typeface="Tahoma"/>
              </a:rPr>
              <a:t>Workloads</a:t>
            </a:r>
            <a:r>
              <a:rPr lang="es-ES" sz="2200" spc="50" dirty="0">
                <a:latin typeface="+mj-lt"/>
                <a:cs typeface="Tahoma"/>
              </a:rPr>
              <a:t>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3970318"/>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Types of Workloads in the Cloud categorized by resource</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General compute</a:t>
            </a:r>
            <a:r>
              <a:rPr lang="en-US" altLang="es-ES" dirty="0">
                <a:latin typeface="Calibri" panose="020F0502020204030204" pitchFamily="34" charset="0"/>
                <a:cs typeface="Calibri" panose="020F0502020204030204" pitchFamily="34" charset="0"/>
              </a:rPr>
              <a:t>: Workloads that don’t have specific computational needs and typically run on the default configuration of the cloud. These include common web apps, web servers, distributed data stores, and containerized microservices.</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CPU-intensive</a:t>
            </a:r>
            <a:r>
              <a:rPr lang="en-US" altLang="es-ES" dirty="0">
                <a:latin typeface="Calibri" panose="020F0502020204030204" pitchFamily="34" charset="0"/>
                <a:cs typeface="Calibri" panose="020F0502020204030204" pitchFamily="34" charset="0"/>
              </a:rPr>
              <a:t>: Workloads that have high compute requirements and handle a large number of concurrent users. These include massively multiplayer online games and deep learning applications that need to perform processor-intensive ops such as video encoding, analytics on big data, 3D modelling, etc.</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Memory-intensive</a:t>
            </a:r>
            <a:r>
              <a:rPr lang="en-US" altLang="es-ES" dirty="0">
                <a:latin typeface="Calibri" panose="020F0502020204030204" pitchFamily="34" charset="0"/>
                <a:cs typeface="Calibri" panose="020F0502020204030204" pitchFamily="34" charset="0"/>
              </a:rPr>
              <a:t>: Workloads that need memory and processing power to execute millions of transactions per second. These include real-time streaming data, caches, and distributed databases.</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GPU-accelerated computing</a:t>
            </a:r>
            <a:r>
              <a:rPr lang="en-US" altLang="es-ES" dirty="0">
                <a:latin typeface="Calibri" panose="020F0502020204030204" pitchFamily="34" charset="0"/>
                <a:cs typeface="Calibri" panose="020F0502020204030204" pitchFamily="34" charset="0"/>
              </a:rPr>
              <a:t>: Some workloads such as speech recognition, self-driven vehicles, navigation systems, computational fluid dynamics, seismic analysis, and so on have super-high processing requirements. These need the power of GPUs along with CPUs to perform real-time tasks.</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Storage optimized</a:t>
            </a:r>
            <a:r>
              <a:rPr lang="en-US" altLang="es-ES" dirty="0">
                <a:latin typeface="Calibri" panose="020F0502020204030204" pitchFamily="34" charset="0"/>
                <a:cs typeface="Calibri" panose="020F0502020204030204" pitchFamily="34" charset="0"/>
              </a:rPr>
              <a:t>: Workloads such as in-memory databases, highly scalable NoSQL databases, and data warehouses</a:t>
            </a: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Understanding digital </a:t>
            </a:r>
            <a:r>
              <a:rPr lang="es-ES" sz="4800" kern="0" spc="-150" dirty="0" err="1">
                <a:solidFill>
                  <a:schemeClr val="tx1"/>
                </a:solidFill>
                <a:latin typeface="+mj-lt"/>
                <a:ea typeface="Tahoma" panose="020B0604030504040204" pitchFamily="34" charset="0"/>
                <a:cs typeface="Tahoma" panose="020B0604030504040204" pitchFamily="34" charset="0"/>
              </a:rPr>
              <a:t>workloads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1.1.2: Types </a:t>
            </a:r>
            <a:r>
              <a:rPr lang="es-ES" sz="2200" spc="50" dirty="0" err="1">
                <a:latin typeface="+mj-lt"/>
                <a:cs typeface="Tahoma"/>
              </a:rPr>
              <a:t>of</a:t>
            </a:r>
            <a:r>
              <a:rPr lang="es-ES" sz="2200" spc="50" dirty="0">
                <a:latin typeface="+mj-lt"/>
                <a:cs typeface="Tahoma"/>
              </a:rPr>
              <a:t> </a:t>
            </a:r>
            <a:r>
              <a:rPr lang="es-ES" sz="2200" spc="50" dirty="0" err="1">
                <a:latin typeface="+mj-lt"/>
                <a:cs typeface="Tahoma"/>
              </a:rPr>
              <a:t>Workloads</a:t>
            </a:r>
            <a:r>
              <a:rPr lang="es-ES" sz="2200" spc="50" dirty="0">
                <a:latin typeface="+mj-lt"/>
                <a:cs typeface="Tahoma"/>
              </a:rPr>
              <a:t>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3970318"/>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Types of Workloads in the Cloud categorized by usage patterns </a:t>
            </a: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Static workloads</a:t>
            </a:r>
            <a:r>
              <a:rPr lang="en-US" altLang="es-ES" dirty="0">
                <a:latin typeface="Calibri" panose="020F0502020204030204" pitchFamily="34" charset="0"/>
                <a:cs typeface="Calibri" panose="020F0502020204030204" pitchFamily="34" charset="0"/>
              </a:rPr>
              <a:t>: The resource requirements, demand, and uptime are fairly known. These include core enterprise services like CRM, ERP, and email.</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Periodic workloads</a:t>
            </a:r>
            <a:r>
              <a:rPr lang="en-US" altLang="es-ES" dirty="0">
                <a:latin typeface="Calibri" panose="020F0502020204030204" pitchFamily="34" charset="0"/>
                <a:cs typeface="Calibri" panose="020F0502020204030204" pitchFamily="34" charset="0"/>
              </a:rPr>
              <a:t>: These face traffic spikes at specific times of the day, week, month, or year. Examples include bill payment or tax and accounting tools. Serverless computing, where users don’t pay for ideal instances, is ideal for these workloads.</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b="1" dirty="0">
                <a:latin typeface="Calibri" panose="020F0502020204030204" pitchFamily="34" charset="0"/>
                <a:cs typeface="Calibri" panose="020F0502020204030204" pitchFamily="34" charset="0"/>
              </a:rPr>
              <a:t>Unpredictable workloads</a:t>
            </a:r>
            <a:r>
              <a:rPr lang="en-US" altLang="es-ES" dirty="0">
                <a:latin typeface="Calibri" panose="020F0502020204030204" pitchFamily="34" charset="0"/>
                <a:cs typeface="Calibri" panose="020F0502020204030204" pitchFamily="34" charset="0"/>
              </a:rPr>
              <a:t>: Popular applications and platforms like social networks, online multiplayer games, video streaming sites, etc. can see their traffic increase exponentially within no time. The auto-scaling ability of clouds can handle such spikes by dynamically adding instances as and when required.</a:t>
            </a:r>
          </a:p>
          <a:p>
            <a:pPr marL="285750" indent="-285750">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hlinkClick r:id="rId2"/>
              </a:rPr>
              <a:t>https://www.youtube.com/watch?v=gCWVLk9riRs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1.2: Stress and </a:t>
            </a:r>
            <a:r>
              <a:rPr lang="es-ES" sz="4800" kern="0" spc="-150" dirty="0" err="1">
                <a:solidFill>
                  <a:schemeClr val="tx1"/>
                </a:solidFill>
                <a:latin typeface="+mj-lt"/>
                <a:ea typeface="Tahoma" panose="020B0604030504040204" pitchFamily="34" charset="0"/>
                <a:cs typeface="Tahoma" panose="020B0604030504040204" pitchFamily="34" charset="0"/>
              </a:rPr>
              <a:t>anxiety</a:t>
            </a:r>
            <a:r>
              <a:rPr lang="es-ES" sz="4800" kern="0" spc="-150" dirty="0">
                <a:solidFill>
                  <a:schemeClr val="tx1"/>
                </a:solidFill>
                <a:latin typeface="+mj-lt"/>
                <a:ea typeface="Tahoma" panose="020B0604030504040204" pitchFamily="34" charset="0"/>
                <a:cs typeface="Tahoma" panose="020B0604030504040204" pitchFamily="34" charset="0"/>
              </a:rPr>
              <a:t>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1.2.1: </a:t>
            </a:r>
            <a:r>
              <a:rPr lang="es-ES" sz="2200" spc="50" dirty="0" err="1">
                <a:latin typeface="+mj-lt"/>
                <a:cs typeface="Tahoma"/>
              </a:rPr>
              <a:t>Defining</a:t>
            </a:r>
            <a:r>
              <a:rPr lang="es-ES" sz="2200" spc="50" dirty="0">
                <a:latin typeface="+mj-lt"/>
                <a:cs typeface="Tahoma"/>
              </a:rPr>
              <a:t> Stress</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dirty="0">
                <a:solidFill>
                  <a:srgbClr val="54585A"/>
                </a:solidFill>
                <a:latin typeface="Helvetica" panose="020B0604020202020204" pitchFamily="34" charset="0"/>
              </a:rPr>
              <a:t>Defining Stress: Stress is a natural feeling of not being able to cope with specific demands and events. However, stress can become a chronic condition if a person does not take steps to manage it.</a:t>
            </a:r>
          </a:p>
          <a:p>
            <a:pPr algn="l"/>
            <a:r>
              <a:rPr lang="en-US" b="1" dirty="0">
                <a:solidFill>
                  <a:srgbClr val="54585A"/>
                </a:solidFill>
                <a:latin typeface="Helvetica" panose="020B0604020202020204" pitchFamily="34" charset="0"/>
              </a:rPr>
              <a:t>These demands can come from work, relationships, financial pressures, and other situations, but anything that poses a real or perceived challenge or threat to a person’s well-being can cause stress. (https://www.medicalnewstoday.com/articles/145855)</a:t>
            </a:r>
          </a:p>
          <a:p>
            <a:pPr algn="l"/>
            <a:endParaRPr lang="en-US" b="1" dirty="0">
              <a:solidFill>
                <a:srgbClr val="54585A"/>
              </a:solidFill>
              <a:latin typeface="Helvetica" panose="020B0604020202020204" pitchFamily="34" charset="0"/>
            </a:endParaRPr>
          </a:p>
          <a:p>
            <a:pPr algn="l"/>
            <a:r>
              <a:rPr lang="en-US" b="1" i="0" dirty="0">
                <a:solidFill>
                  <a:srgbClr val="54585A"/>
                </a:solidFill>
                <a:effectLst/>
                <a:latin typeface="Helvetica" panose="020B0604020202020204" pitchFamily="34" charset="0"/>
              </a:rPr>
              <a:t>Consequences of Stress</a:t>
            </a:r>
          </a:p>
          <a:p>
            <a:pPr algn="l"/>
            <a:r>
              <a:rPr lang="en-US" b="1" i="0" dirty="0">
                <a:solidFill>
                  <a:srgbClr val="54585A"/>
                </a:solidFill>
                <a:effectLst/>
                <a:latin typeface="Helvetica" panose="020B0604020202020204" pitchFamily="34" charset="0"/>
              </a:rPr>
              <a:t>– Physiological Symptoms: research supports the</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link between job stress and poor health.</a:t>
            </a:r>
          </a:p>
          <a:p>
            <a:pPr algn="l"/>
            <a:r>
              <a:rPr lang="en-US" b="1" i="0" dirty="0">
                <a:solidFill>
                  <a:srgbClr val="54585A"/>
                </a:solidFill>
                <a:effectLst/>
                <a:latin typeface="Helvetica" panose="020B0604020202020204" pitchFamily="34" charset="0"/>
              </a:rPr>
              <a:t>– Psychological Symptoms: job dissatisfaction is</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an obvious cause of stress.</a:t>
            </a:r>
          </a:p>
          <a:p>
            <a:pPr algn="l"/>
            <a:r>
              <a:rPr lang="en-US" b="1" i="0" dirty="0">
                <a:solidFill>
                  <a:srgbClr val="54585A"/>
                </a:solidFill>
                <a:effectLst/>
                <a:latin typeface="Helvetica" panose="020B0604020202020204" pitchFamily="34" charset="0"/>
              </a:rPr>
              <a:t>– Behavioral Symptoms: reductions in</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productivity, absence, turnover, as well as</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changes in eating habits, increased smoking</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and/or consumption of alcohol, rapid speech,</a:t>
            </a:r>
            <a:r>
              <a:rPr lang="el-GR" b="1" i="0" dirty="0">
                <a:solidFill>
                  <a:srgbClr val="54585A"/>
                </a:solidFill>
                <a:effectLst/>
                <a:latin typeface="Helvetica" panose="020B0604020202020204" pitchFamily="34" charset="0"/>
              </a:rPr>
              <a:t> </a:t>
            </a:r>
            <a:r>
              <a:rPr lang="en-US" b="1" i="0" dirty="0">
                <a:solidFill>
                  <a:srgbClr val="54585A"/>
                </a:solidFill>
                <a:effectLst/>
                <a:latin typeface="Helvetica" panose="020B0604020202020204" pitchFamily="34" charset="0"/>
              </a:rPr>
              <a:t>fidgeting, and sleep disorders.</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1.2: Stress and anxiety resilience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1.2.2: </a:t>
            </a:r>
            <a:r>
              <a:rPr lang="es-ES" sz="2200" spc="50" dirty="0" err="1">
                <a:latin typeface="+mj-lt"/>
                <a:cs typeface="Tahoma"/>
              </a:rPr>
              <a:t>Defining</a:t>
            </a:r>
            <a:r>
              <a:rPr lang="es-ES" sz="2200" spc="50" dirty="0">
                <a:latin typeface="+mj-lt"/>
                <a:cs typeface="Tahoma"/>
              </a:rPr>
              <a:t> </a:t>
            </a:r>
            <a:r>
              <a:rPr lang="es-ES" sz="2200" spc="50" dirty="0" err="1">
                <a:latin typeface="+mj-lt"/>
                <a:cs typeface="Tahoma"/>
              </a:rPr>
              <a:t>Anxiety</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dirty="0">
                <a:solidFill>
                  <a:srgbClr val="54585A"/>
                </a:solidFill>
                <a:latin typeface="Helvetica" panose="020B0604020202020204" pitchFamily="34" charset="0"/>
              </a:rPr>
              <a:t>Defining Anxiety: Anxiety is a feeling of unease, such as worry or fear, that can be mild or severe.</a:t>
            </a:r>
          </a:p>
          <a:p>
            <a:pPr algn="l"/>
            <a:endParaRPr lang="en-US" b="1" dirty="0">
              <a:solidFill>
                <a:srgbClr val="54585A"/>
              </a:solidFill>
              <a:latin typeface="Helvetica" panose="020B0604020202020204" pitchFamily="34" charset="0"/>
            </a:endParaRPr>
          </a:p>
          <a:p>
            <a:pPr algn="l"/>
            <a:r>
              <a:rPr lang="en-US" b="1" i="0" dirty="0">
                <a:solidFill>
                  <a:srgbClr val="54585A"/>
                </a:solidFill>
                <a:effectLst/>
                <a:latin typeface="Helvetica" panose="020B0604020202020204" pitchFamily="34" charset="0"/>
              </a:rPr>
              <a:t>Consequences of Anxiety</a:t>
            </a:r>
          </a:p>
          <a:p>
            <a:pPr algn="l"/>
            <a:r>
              <a:rPr lang="en-US" b="1" i="0" dirty="0">
                <a:solidFill>
                  <a:srgbClr val="54585A"/>
                </a:solidFill>
                <a:effectLst/>
                <a:latin typeface="Helvetica" panose="020B0604020202020204" pitchFamily="34" charset="0"/>
              </a:rPr>
              <a:t>Anxiety is the main symptom of several conditions, including:</a:t>
            </a:r>
          </a:p>
          <a:p>
            <a:pPr algn="l"/>
            <a:endParaRPr lang="en-US" b="1" i="0" dirty="0">
              <a:solidFill>
                <a:srgbClr val="54585A"/>
              </a:solidFill>
              <a:effectLst/>
              <a:latin typeface="Helvetica" panose="020B0604020202020204" pitchFamily="34" charset="0"/>
            </a:endParaRPr>
          </a:p>
          <a:p>
            <a:pPr marL="285750" indent="-285750" algn="l">
              <a:buFont typeface="Arial" panose="020B0604020202020204" pitchFamily="34" charset="0"/>
              <a:buChar char="•"/>
            </a:pPr>
            <a:r>
              <a:rPr lang="en-US" b="1" i="0" dirty="0">
                <a:solidFill>
                  <a:srgbClr val="54585A"/>
                </a:solidFill>
                <a:effectLst/>
                <a:latin typeface="Helvetica" panose="020B0604020202020204" pitchFamily="34" charset="0"/>
              </a:rPr>
              <a:t>panic disorder</a:t>
            </a:r>
          </a:p>
          <a:p>
            <a:pPr marL="285750" indent="-285750" algn="l">
              <a:buFont typeface="Arial" panose="020B0604020202020204" pitchFamily="34" charset="0"/>
              <a:buChar char="•"/>
            </a:pPr>
            <a:r>
              <a:rPr lang="en-US" b="1" i="0" dirty="0">
                <a:solidFill>
                  <a:srgbClr val="54585A"/>
                </a:solidFill>
                <a:effectLst/>
                <a:latin typeface="Helvetica" panose="020B0604020202020204" pitchFamily="34" charset="0"/>
              </a:rPr>
              <a:t>phobias, such as agoraphobia or claustrophobia</a:t>
            </a:r>
          </a:p>
          <a:p>
            <a:pPr marL="285750" indent="-285750" algn="l">
              <a:buFont typeface="Arial" panose="020B0604020202020204" pitchFamily="34" charset="0"/>
              <a:buChar char="•"/>
            </a:pPr>
            <a:r>
              <a:rPr lang="en-US" b="1" i="0" dirty="0">
                <a:solidFill>
                  <a:srgbClr val="54585A"/>
                </a:solidFill>
                <a:effectLst/>
                <a:latin typeface="Helvetica" panose="020B0604020202020204" pitchFamily="34" charset="0"/>
              </a:rPr>
              <a:t>social anxiety disorder (social phobia)</a:t>
            </a:r>
          </a:p>
          <a:p>
            <a:pPr marL="285750" indent="-285750" algn="l">
              <a:buFont typeface="Arial" panose="020B0604020202020204" pitchFamily="34" charset="0"/>
              <a:buChar char="•"/>
            </a:pPr>
            <a:r>
              <a:rPr lang="en-US" b="1" dirty="0">
                <a:solidFill>
                  <a:srgbClr val="54585A"/>
                </a:solidFill>
                <a:latin typeface="Helvetica" panose="020B0604020202020204" pitchFamily="34" charset="0"/>
              </a:rPr>
              <a:t>feeling restless or worried</a:t>
            </a:r>
          </a:p>
          <a:p>
            <a:pPr marL="285750" indent="-285750" algn="l">
              <a:buFont typeface="Arial" panose="020B0604020202020204" pitchFamily="34" charset="0"/>
              <a:buChar char="•"/>
            </a:pPr>
            <a:r>
              <a:rPr lang="en-US" b="1" dirty="0">
                <a:solidFill>
                  <a:srgbClr val="54585A"/>
                </a:solidFill>
                <a:latin typeface="Helvetica" panose="020B0604020202020204" pitchFamily="34" charset="0"/>
              </a:rPr>
              <a:t>having trouble concentrating or sleeping</a:t>
            </a:r>
          </a:p>
          <a:p>
            <a:pPr marL="285750" indent="-285750" algn="l">
              <a:buFont typeface="Arial" panose="020B0604020202020204" pitchFamily="34" charset="0"/>
              <a:buChar char="•"/>
            </a:pPr>
            <a:r>
              <a:rPr lang="en-US" b="1" dirty="0">
                <a:solidFill>
                  <a:srgbClr val="54585A"/>
                </a:solidFill>
                <a:latin typeface="Helvetica" panose="020B0604020202020204" pitchFamily="34" charset="0"/>
              </a:rPr>
              <a:t>dizziness or heart palpitations</a:t>
            </a:r>
          </a:p>
          <a:p>
            <a:pPr marL="285750" indent="-285750" algn="l">
              <a:buFont typeface="Arial" panose="020B0604020202020204" pitchFamily="34" charset="0"/>
              <a:buChar char="•"/>
            </a:pPr>
            <a:endParaRPr lang="en-US" b="1" dirty="0">
              <a:solidFill>
                <a:srgbClr val="54585A"/>
              </a:solidFill>
              <a:latin typeface="Helvetica" panose="020B0604020202020204" pitchFamily="34" charset="0"/>
            </a:endParaRPr>
          </a:p>
          <a:p>
            <a:pPr algn="r"/>
            <a:r>
              <a:rPr lang="en-US"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UNIT 1.2: Stress and anxiety resilience</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39123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1.2.3.: Stress and </a:t>
            </a:r>
            <a:r>
              <a:rPr lang="es-ES" sz="2200" spc="50" dirty="0" err="1">
                <a:latin typeface="+mj-lt"/>
                <a:cs typeface="Tahoma"/>
              </a:rPr>
              <a:t>anxiety</a:t>
            </a:r>
            <a:r>
              <a:rPr lang="es-ES" sz="2200" spc="50" dirty="0">
                <a:latin typeface="+mj-lt"/>
                <a:cs typeface="Tahoma"/>
              </a:rPr>
              <a:t> </a:t>
            </a:r>
            <a:r>
              <a:rPr lang="es-ES" sz="2200" spc="50" dirty="0" err="1">
                <a:latin typeface="+mj-lt"/>
                <a:cs typeface="Tahoma"/>
              </a:rPr>
              <a:t>resilience</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247317"/>
          </a:xfrm>
          <a:prstGeom prst="rect">
            <a:avLst/>
          </a:prstGeom>
        </p:spPr>
        <p:txBody>
          <a:bodyPr wrap="square">
            <a:spAutoFit/>
          </a:bodyPr>
          <a:lstStyle/>
          <a:p>
            <a:pPr algn="l"/>
            <a:r>
              <a:rPr lang="en-US" b="1" i="0" dirty="0">
                <a:solidFill>
                  <a:srgbClr val="54585A"/>
                </a:solidFill>
                <a:effectLst/>
                <a:latin typeface="Helvetica" panose="020B0604020202020204" pitchFamily="34" charset="0"/>
              </a:rPr>
              <a:t>Improving your stress and anxiety resilience</a:t>
            </a:r>
          </a:p>
          <a:p>
            <a:pPr algn="l"/>
            <a:r>
              <a:rPr lang="en-US" b="0" i="0" dirty="0">
                <a:solidFill>
                  <a:srgbClr val="111111"/>
                </a:solidFill>
                <a:effectLst/>
                <a:latin typeface="Helvetica" panose="020B0604020202020204" pitchFamily="34" charset="0"/>
              </a:rPr>
              <a:t>If you'd like to become more resilient, consider these tips:</a:t>
            </a:r>
          </a:p>
          <a:p>
            <a:pPr algn="l"/>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Get connected.</a:t>
            </a:r>
            <a:r>
              <a:rPr lang="en-US" b="0" i="0" dirty="0">
                <a:solidFill>
                  <a:srgbClr val="111111"/>
                </a:solidFill>
                <a:effectLst/>
                <a:latin typeface="Helvetica" panose="020B0604020202020204" pitchFamily="34" charset="0"/>
              </a:rPr>
              <a:t> Building strong, positive relationships with loved ones and friends can provide you with needed support and acceptance in good and bad times. Establish other important connections by volunteering or joining a faith or spiritual community.</a:t>
            </a:r>
          </a:p>
          <a:p>
            <a:pPr algn="l">
              <a:buFont typeface="Arial" panose="020B0604020202020204" pitchFamily="34" charset="0"/>
              <a:buChar char="•"/>
            </a:pPr>
            <a:r>
              <a:rPr lang="en-US" b="1" i="0" dirty="0">
                <a:solidFill>
                  <a:srgbClr val="111111"/>
                </a:solidFill>
                <a:effectLst/>
                <a:latin typeface="Helvetica" panose="020B0604020202020204" pitchFamily="34" charset="0"/>
              </a:rPr>
              <a:t>Make every day meaningful.</a:t>
            </a:r>
            <a:r>
              <a:rPr lang="en-US" b="0" i="0" dirty="0">
                <a:solidFill>
                  <a:srgbClr val="111111"/>
                </a:solidFill>
                <a:effectLst/>
                <a:latin typeface="Helvetica" panose="020B0604020202020204" pitchFamily="34" charset="0"/>
              </a:rPr>
              <a:t> Do something that gives you a sense of accomplishment and purpose every day. Set goals to help you look toward the future with meaning.</a:t>
            </a:r>
          </a:p>
          <a:p>
            <a:pPr algn="l">
              <a:buFont typeface="Arial" panose="020B0604020202020204" pitchFamily="34" charset="0"/>
              <a:buChar char="•"/>
            </a:pPr>
            <a:r>
              <a:rPr lang="en-US" b="1" i="0" dirty="0">
                <a:solidFill>
                  <a:srgbClr val="111111"/>
                </a:solidFill>
                <a:effectLst/>
                <a:latin typeface="Helvetica" panose="020B0604020202020204" pitchFamily="34" charset="0"/>
              </a:rPr>
              <a:t>Learn from experience.</a:t>
            </a:r>
            <a:r>
              <a:rPr lang="en-US" b="0" i="0" dirty="0">
                <a:solidFill>
                  <a:srgbClr val="111111"/>
                </a:solidFill>
                <a:effectLst/>
                <a:latin typeface="Helvetica" panose="020B0604020202020204" pitchFamily="34" charset="0"/>
              </a:rPr>
              <a:t> Think of how you've coped with hardships in the past. Consider the skills and strategies that helped you through difficult times. You might even write about past experiences in a journal to help you identify positive and negative behavior patterns — and guide your future behavior.</a:t>
            </a:r>
          </a:p>
          <a:p>
            <a:pPr algn="l">
              <a:buFont typeface="Arial" panose="020B0604020202020204" pitchFamily="34" charset="0"/>
              <a:buChar char="•"/>
            </a:pPr>
            <a:endParaRPr lang="en-US" dirty="0">
              <a:solidFill>
                <a:srgbClr val="111111"/>
              </a:solidFill>
              <a:latin typeface="Helvetica" panose="020B0604020202020204" pitchFamily="34" charset="0"/>
            </a:endParaRPr>
          </a:p>
          <a:p>
            <a:pPr algn="r"/>
            <a:r>
              <a:rPr lang="en-US"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2267</Words>
  <Application>Microsoft Office PowerPoint</Application>
  <PresentationFormat>Panorámica</PresentationFormat>
  <Paragraphs>166</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34</cp:revision>
  <dcterms:created xsi:type="dcterms:W3CDTF">2021-06-29T11:11:56Z</dcterms:created>
  <dcterms:modified xsi:type="dcterms:W3CDTF">2023-02-06T16:12:15Z</dcterms:modified>
</cp:coreProperties>
</file>