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256" r:id="rId2"/>
    <p:sldId id="268" r:id="rId3"/>
    <p:sldId id="286" r:id="rId4"/>
    <p:sldId id="287" r:id="rId5"/>
    <p:sldId id="1733" r:id="rId6"/>
    <p:sldId id="1734" r:id="rId7"/>
    <p:sldId id="258" r:id="rId8"/>
    <p:sldId id="1735" r:id="rId9"/>
    <p:sldId id="1736" r:id="rId10"/>
    <p:sldId id="1737" r:id="rId11"/>
    <p:sldId id="274" r:id="rId12"/>
    <p:sldId id="296" r:id="rId13"/>
    <p:sldId id="1738" r:id="rId14"/>
    <p:sldId id="295" r:id="rId15"/>
    <p:sldId id="264" r:id="rId1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B3E0D3"/>
    <a:srgbClr val="4CB798"/>
    <a:srgbClr val="00986C"/>
    <a:srgbClr val="80CCB6"/>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85" d="100"/>
          <a:sy n="85" d="100"/>
        </p:scale>
        <p:origin x="284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08DB3C-B8B1-4308-A1DF-807A3852F588}"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ru-RU"/>
        </a:p>
      </dgm:t>
    </dgm:pt>
    <dgm:pt modelId="{D694BE29-AB0E-4E9E-A904-B80D2C363362}">
      <dgm:prSet phldrT="[Текст]"/>
      <dgm:spPr/>
      <dgm:t>
        <a:bodyPr/>
        <a:lstStyle/>
        <a:p>
          <a:r>
            <a:rPr lang="en-US" dirty="0"/>
            <a:t>Strand 1 – Cyber crime</a:t>
          </a:r>
          <a:endParaRPr lang="ru-RU" dirty="0"/>
        </a:p>
      </dgm:t>
    </dgm:pt>
    <dgm:pt modelId="{696A8327-A0AF-4C5A-A858-FF0DDB66B708}" type="parTrans" cxnId="{A31D3491-FB53-4D06-9BFE-1DCD0E18510D}">
      <dgm:prSet/>
      <dgm:spPr/>
      <dgm:t>
        <a:bodyPr/>
        <a:lstStyle/>
        <a:p>
          <a:endParaRPr lang="ru-RU"/>
        </a:p>
      </dgm:t>
    </dgm:pt>
    <dgm:pt modelId="{4923F723-DE48-4BC9-ADC2-C15FCA5346A1}" type="sibTrans" cxnId="{A31D3491-FB53-4D06-9BFE-1DCD0E18510D}">
      <dgm:prSet/>
      <dgm:spPr/>
      <dgm:t>
        <a:bodyPr/>
        <a:lstStyle/>
        <a:p>
          <a:endParaRPr lang="ru-RU"/>
        </a:p>
      </dgm:t>
    </dgm:pt>
    <dgm:pt modelId="{907A111D-B728-4C12-A58A-437BB9CE750B}">
      <dgm:prSet phldrT="[Текст]"/>
      <dgm:spPr/>
      <dgm:t>
        <a:bodyPr/>
        <a:lstStyle/>
        <a:p>
          <a:r>
            <a:rPr lang="en-US" dirty="0"/>
            <a:t>Justice &amp; Home affairs mandate</a:t>
          </a:r>
          <a:endParaRPr lang="ru-RU" dirty="0"/>
        </a:p>
      </dgm:t>
    </dgm:pt>
    <dgm:pt modelId="{8AFFFADC-5073-4D65-9CCE-D77878D383F5}" type="parTrans" cxnId="{CBE1C2E3-9FBB-4D25-8D66-7D4AE17B4FD2}">
      <dgm:prSet/>
      <dgm:spPr/>
      <dgm:t>
        <a:bodyPr/>
        <a:lstStyle/>
        <a:p>
          <a:endParaRPr lang="ru-RU"/>
        </a:p>
      </dgm:t>
    </dgm:pt>
    <dgm:pt modelId="{43E77455-D14D-4FA9-99CB-569F9A1A0DB1}" type="sibTrans" cxnId="{CBE1C2E3-9FBB-4D25-8D66-7D4AE17B4FD2}">
      <dgm:prSet/>
      <dgm:spPr/>
      <dgm:t>
        <a:bodyPr/>
        <a:lstStyle/>
        <a:p>
          <a:endParaRPr lang="ru-RU"/>
        </a:p>
      </dgm:t>
    </dgm:pt>
    <dgm:pt modelId="{2B5972F7-517A-44E1-AFCD-3CCDB97F40B6}">
      <dgm:prSet phldrT="[Текст]"/>
      <dgm:spPr/>
      <dgm:t>
        <a:bodyPr/>
        <a:lstStyle/>
        <a:p>
          <a:r>
            <a:rPr lang="en-US" dirty="0"/>
            <a:t>Protection of cybersecurity internally</a:t>
          </a:r>
          <a:endParaRPr lang="ru-RU" dirty="0"/>
        </a:p>
      </dgm:t>
    </dgm:pt>
    <dgm:pt modelId="{C5C5B5C4-5666-42D5-975C-ED4AA7D94E51}" type="parTrans" cxnId="{C9160378-89D2-4A2D-BE6B-A913A97C6A9E}">
      <dgm:prSet/>
      <dgm:spPr/>
      <dgm:t>
        <a:bodyPr/>
        <a:lstStyle/>
        <a:p>
          <a:endParaRPr lang="ru-RU"/>
        </a:p>
      </dgm:t>
    </dgm:pt>
    <dgm:pt modelId="{BEEE0A5E-9A29-4067-8F90-375ED41BE485}" type="sibTrans" cxnId="{C9160378-89D2-4A2D-BE6B-A913A97C6A9E}">
      <dgm:prSet/>
      <dgm:spPr/>
      <dgm:t>
        <a:bodyPr/>
        <a:lstStyle/>
        <a:p>
          <a:endParaRPr lang="ru-RU"/>
        </a:p>
      </dgm:t>
    </dgm:pt>
    <dgm:pt modelId="{B26E679F-B69E-4A50-9096-89F9EDF72AB9}">
      <dgm:prSet phldrT="[Текст]"/>
      <dgm:spPr/>
      <dgm:t>
        <a:bodyPr/>
        <a:lstStyle/>
        <a:p>
          <a:r>
            <a:rPr lang="en-US" dirty="0"/>
            <a:t>EU’s shared competence</a:t>
          </a:r>
          <a:endParaRPr lang="ru-RU" dirty="0"/>
        </a:p>
      </dgm:t>
    </dgm:pt>
    <dgm:pt modelId="{13CB669E-2512-4300-BA11-6DBB3273EF38}" type="parTrans" cxnId="{AA101300-8CA9-4F23-86DC-977E42CFDA63}">
      <dgm:prSet/>
      <dgm:spPr/>
      <dgm:t>
        <a:bodyPr/>
        <a:lstStyle/>
        <a:p>
          <a:endParaRPr lang="ru-RU"/>
        </a:p>
      </dgm:t>
    </dgm:pt>
    <dgm:pt modelId="{21804208-104B-45A1-8097-9071061CE224}" type="sibTrans" cxnId="{AA101300-8CA9-4F23-86DC-977E42CFDA63}">
      <dgm:prSet/>
      <dgm:spPr/>
      <dgm:t>
        <a:bodyPr/>
        <a:lstStyle/>
        <a:p>
          <a:endParaRPr lang="ru-RU"/>
        </a:p>
      </dgm:t>
    </dgm:pt>
    <dgm:pt modelId="{B75D1E79-C1FA-43F4-A77F-71213E683340}">
      <dgm:prSet phldrT="[Текст]"/>
      <dgm:spPr/>
      <dgm:t>
        <a:bodyPr/>
        <a:lstStyle/>
        <a:p>
          <a:r>
            <a:rPr lang="en-US" dirty="0"/>
            <a:t>Strand 2 -  </a:t>
          </a:r>
          <a:r>
            <a:rPr lang="fr-FR" dirty="0"/>
            <a:t>Critical information infrastructures protection (CIIP)</a:t>
          </a:r>
          <a:endParaRPr lang="ru-RU" dirty="0"/>
        </a:p>
      </dgm:t>
    </dgm:pt>
    <dgm:pt modelId="{80E8D83D-EFDC-49C2-A32A-369A1EA1FED1}" type="parTrans" cxnId="{CF0FA06D-9F2D-40D0-9F66-D4C15C619E86}">
      <dgm:prSet/>
      <dgm:spPr/>
      <dgm:t>
        <a:bodyPr/>
        <a:lstStyle/>
        <a:p>
          <a:endParaRPr lang="ru-RU"/>
        </a:p>
      </dgm:t>
    </dgm:pt>
    <dgm:pt modelId="{E8EAD4BB-02E8-4FF4-A1FF-839C587FC560}" type="sibTrans" cxnId="{CF0FA06D-9F2D-40D0-9F66-D4C15C619E86}">
      <dgm:prSet/>
      <dgm:spPr/>
      <dgm:t>
        <a:bodyPr/>
        <a:lstStyle/>
        <a:p>
          <a:endParaRPr lang="ru-RU"/>
        </a:p>
      </dgm:t>
    </dgm:pt>
    <dgm:pt modelId="{22E2C37E-76AD-4108-88F8-FD00C414F39D}">
      <dgm:prSet phldrT="[Текст]"/>
      <dgm:spPr/>
      <dgm:t>
        <a:bodyPr/>
        <a:lstStyle/>
        <a:p>
          <a:r>
            <a:rPr lang="en-US" dirty="0"/>
            <a:t>Internal Market mandate</a:t>
          </a:r>
          <a:endParaRPr lang="ru-RU" dirty="0"/>
        </a:p>
      </dgm:t>
    </dgm:pt>
    <dgm:pt modelId="{759E46C9-6C39-4110-8CAC-75ED11A20BD9}" type="parTrans" cxnId="{D399FEF0-402C-4B3A-BE8E-6436F6F18AFB}">
      <dgm:prSet/>
      <dgm:spPr/>
      <dgm:t>
        <a:bodyPr/>
        <a:lstStyle/>
        <a:p>
          <a:endParaRPr lang="ru-RU"/>
        </a:p>
      </dgm:t>
    </dgm:pt>
    <dgm:pt modelId="{6B71AF1F-4F7B-4C27-B6EF-9261FB9040EE}" type="sibTrans" cxnId="{D399FEF0-402C-4B3A-BE8E-6436F6F18AFB}">
      <dgm:prSet/>
      <dgm:spPr/>
      <dgm:t>
        <a:bodyPr/>
        <a:lstStyle/>
        <a:p>
          <a:endParaRPr lang="ru-RU"/>
        </a:p>
      </dgm:t>
    </dgm:pt>
    <dgm:pt modelId="{F0876D7A-6877-4015-AB5A-3FFFD94DE91A}">
      <dgm:prSet phldrT="[Текст]"/>
      <dgm:spPr/>
      <dgm:t>
        <a:bodyPr/>
        <a:lstStyle/>
        <a:p>
          <a:r>
            <a:rPr lang="en-US" dirty="0"/>
            <a:t>Security of essential utilities and services for business continuity</a:t>
          </a:r>
          <a:endParaRPr lang="ru-RU" dirty="0"/>
        </a:p>
      </dgm:t>
    </dgm:pt>
    <dgm:pt modelId="{7C036165-1012-4B4F-913D-8C1F17EA9CAB}" type="parTrans" cxnId="{DD6234AD-5E0E-493B-93ED-B8F66699B2A3}">
      <dgm:prSet/>
      <dgm:spPr/>
      <dgm:t>
        <a:bodyPr/>
        <a:lstStyle/>
        <a:p>
          <a:endParaRPr lang="ru-RU"/>
        </a:p>
      </dgm:t>
    </dgm:pt>
    <dgm:pt modelId="{F67B9F4D-CF69-4222-914D-C1837EEBEA00}" type="sibTrans" cxnId="{DD6234AD-5E0E-493B-93ED-B8F66699B2A3}">
      <dgm:prSet/>
      <dgm:spPr/>
      <dgm:t>
        <a:bodyPr/>
        <a:lstStyle/>
        <a:p>
          <a:endParaRPr lang="ru-RU"/>
        </a:p>
      </dgm:t>
    </dgm:pt>
    <dgm:pt modelId="{2FEAE616-414C-4717-8B5F-69357A49E17A}">
      <dgm:prSet phldrT="[Текст]"/>
      <dgm:spPr/>
      <dgm:t>
        <a:bodyPr/>
        <a:lstStyle/>
        <a:p>
          <a:r>
            <a:rPr lang="en-US" dirty="0"/>
            <a:t>EU’s exclusive competence</a:t>
          </a:r>
          <a:endParaRPr lang="ru-RU" dirty="0"/>
        </a:p>
      </dgm:t>
    </dgm:pt>
    <dgm:pt modelId="{35B0D736-1988-4C8F-BC12-D82BF87CC611}" type="parTrans" cxnId="{F23E80FE-2278-4BB6-8D86-9C72C2158494}">
      <dgm:prSet/>
      <dgm:spPr/>
      <dgm:t>
        <a:bodyPr/>
        <a:lstStyle/>
        <a:p>
          <a:endParaRPr lang="ru-RU"/>
        </a:p>
      </dgm:t>
    </dgm:pt>
    <dgm:pt modelId="{E9DA4670-3E28-4845-9425-877C691B9AEA}" type="sibTrans" cxnId="{F23E80FE-2278-4BB6-8D86-9C72C2158494}">
      <dgm:prSet/>
      <dgm:spPr/>
      <dgm:t>
        <a:bodyPr/>
        <a:lstStyle/>
        <a:p>
          <a:endParaRPr lang="ru-RU"/>
        </a:p>
      </dgm:t>
    </dgm:pt>
    <dgm:pt modelId="{9C20C2B1-0373-463B-97F7-A3AA686E24CD}">
      <dgm:prSet phldrT="[Текст]"/>
      <dgm:spPr/>
      <dgm:t>
        <a:bodyPr/>
        <a:lstStyle/>
        <a:p>
          <a:r>
            <a:rPr lang="en-GB" noProof="0" dirty="0"/>
            <a:t>Strand 3 – Cyber defence</a:t>
          </a:r>
        </a:p>
      </dgm:t>
    </dgm:pt>
    <dgm:pt modelId="{2F5E883B-F43C-4EBF-9AD6-7CE9C4E5FDA5}" type="parTrans" cxnId="{24E9E607-DC4C-47F7-AF94-081340DB6886}">
      <dgm:prSet/>
      <dgm:spPr/>
      <dgm:t>
        <a:bodyPr/>
        <a:lstStyle/>
        <a:p>
          <a:endParaRPr lang="ru-RU"/>
        </a:p>
      </dgm:t>
    </dgm:pt>
    <dgm:pt modelId="{37E4AD59-A985-49DD-8E8F-E26F17699D87}" type="sibTrans" cxnId="{24E9E607-DC4C-47F7-AF94-081340DB6886}">
      <dgm:prSet/>
      <dgm:spPr/>
      <dgm:t>
        <a:bodyPr/>
        <a:lstStyle/>
        <a:p>
          <a:endParaRPr lang="ru-RU"/>
        </a:p>
      </dgm:t>
    </dgm:pt>
    <dgm:pt modelId="{95C5C3B2-3659-4050-8236-D42921944363}">
      <dgm:prSet phldrT="[Текст]"/>
      <dgm:spPr/>
      <dgm:t>
        <a:bodyPr/>
        <a:lstStyle/>
        <a:p>
          <a:r>
            <a:rPr lang="en-US" dirty="0"/>
            <a:t>Common Security and </a:t>
          </a:r>
          <a:r>
            <a:rPr lang="en-GB" noProof="0" dirty="0"/>
            <a:t>Defence</a:t>
          </a:r>
          <a:r>
            <a:rPr lang="en-US" dirty="0"/>
            <a:t> Policy mandate</a:t>
          </a:r>
        </a:p>
      </dgm:t>
    </dgm:pt>
    <dgm:pt modelId="{5D746283-97F2-45F2-86A6-E301AAD0578A}" type="parTrans" cxnId="{295CE8C1-BAEC-40EC-8B3C-6D85C51BFA3C}">
      <dgm:prSet/>
      <dgm:spPr/>
      <dgm:t>
        <a:bodyPr/>
        <a:lstStyle/>
        <a:p>
          <a:endParaRPr lang="ru-RU"/>
        </a:p>
      </dgm:t>
    </dgm:pt>
    <dgm:pt modelId="{7A2D951C-20FB-4CA7-B468-E10D1104764E}" type="sibTrans" cxnId="{295CE8C1-BAEC-40EC-8B3C-6D85C51BFA3C}">
      <dgm:prSet/>
      <dgm:spPr/>
      <dgm:t>
        <a:bodyPr/>
        <a:lstStyle/>
        <a:p>
          <a:endParaRPr lang="ru-RU"/>
        </a:p>
      </dgm:t>
    </dgm:pt>
    <dgm:pt modelId="{C588CCA0-CD00-427D-A91C-1323B94D0D11}">
      <dgm:prSet phldrT="[Текст]"/>
      <dgm:spPr/>
      <dgm:t>
        <a:bodyPr/>
        <a:lstStyle/>
        <a:p>
          <a:r>
            <a:rPr lang="en-US" dirty="0"/>
            <a:t>Protection of cybersecurity externally</a:t>
          </a:r>
        </a:p>
      </dgm:t>
    </dgm:pt>
    <dgm:pt modelId="{2D01985F-2D2E-4B9F-9BC4-9A60FEFE760F}" type="parTrans" cxnId="{1DE808A5-86C0-462D-9C52-E2AD2268DD56}">
      <dgm:prSet/>
      <dgm:spPr/>
      <dgm:t>
        <a:bodyPr/>
        <a:lstStyle/>
        <a:p>
          <a:endParaRPr lang="ru-RU"/>
        </a:p>
      </dgm:t>
    </dgm:pt>
    <dgm:pt modelId="{4B14FE36-65C5-4BA1-91BF-9DFFE7C80C0E}" type="sibTrans" cxnId="{1DE808A5-86C0-462D-9C52-E2AD2268DD56}">
      <dgm:prSet/>
      <dgm:spPr/>
      <dgm:t>
        <a:bodyPr/>
        <a:lstStyle/>
        <a:p>
          <a:endParaRPr lang="ru-RU"/>
        </a:p>
      </dgm:t>
    </dgm:pt>
    <dgm:pt modelId="{E3C8896D-94D5-45C4-B965-33C6C1C6534C}">
      <dgm:prSet phldrT="[Текст]"/>
      <dgm:spPr/>
      <dgm:t>
        <a:bodyPr/>
        <a:lstStyle/>
        <a:p>
          <a:r>
            <a:rPr lang="en-US"/>
            <a:t>Intergovernmental issue</a:t>
          </a:r>
          <a:endParaRPr lang="en-US" dirty="0"/>
        </a:p>
      </dgm:t>
    </dgm:pt>
    <dgm:pt modelId="{E3D389A0-E40F-4789-BED0-3176EFA969D6}" type="parTrans" cxnId="{6BF55659-BCDF-4359-971F-D8DC3710437A}">
      <dgm:prSet/>
      <dgm:spPr/>
      <dgm:t>
        <a:bodyPr/>
        <a:lstStyle/>
        <a:p>
          <a:endParaRPr lang="ru-RU"/>
        </a:p>
      </dgm:t>
    </dgm:pt>
    <dgm:pt modelId="{C4CEF3B8-DB54-47AA-9440-A8D4A9AEF4AD}" type="sibTrans" cxnId="{6BF55659-BCDF-4359-971F-D8DC3710437A}">
      <dgm:prSet/>
      <dgm:spPr/>
      <dgm:t>
        <a:bodyPr/>
        <a:lstStyle/>
        <a:p>
          <a:endParaRPr lang="ru-RU"/>
        </a:p>
      </dgm:t>
    </dgm:pt>
    <dgm:pt modelId="{B0AA24FA-EE16-4676-AAD2-9D746D7FE505}" type="pres">
      <dgm:prSet presAssocID="{9608DB3C-B8B1-4308-A1DF-807A3852F588}" presName="layout" presStyleCnt="0">
        <dgm:presLayoutVars>
          <dgm:chMax/>
          <dgm:chPref/>
          <dgm:dir/>
          <dgm:resizeHandles/>
        </dgm:presLayoutVars>
      </dgm:prSet>
      <dgm:spPr/>
    </dgm:pt>
    <dgm:pt modelId="{8C261A9C-9F10-422B-AC95-68701364526C}" type="pres">
      <dgm:prSet presAssocID="{D694BE29-AB0E-4E9E-A904-B80D2C363362}" presName="root" presStyleCnt="0">
        <dgm:presLayoutVars>
          <dgm:chMax/>
          <dgm:chPref/>
        </dgm:presLayoutVars>
      </dgm:prSet>
      <dgm:spPr/>
    </dgm:pt>
    <dgm:pt modelId="{EB130D54-24D6-4F85-8190-000D30B079EA}" type="pres">
      <dgm:prSet presAssocID="{D694BE29-AB0E-4E9E-A904-B80D2C363362}" presName="rootComposite" presStyleCnt="0">
        <dgm:presLayoutVars/>
      </dgm:prSet>
      <dgm:spPr/>
    </dgm:pt>
    <dgm:pt modelId="{038F9F61-741A-4A09-8652-67D61E5DB8B9}" type="pres">
      <dgm:prSet presAssocID="{D694BE29-AB0E-4E9E-A904-B80D2C363362}" presName="ParentAccent" presStyleLbl="alignNode1" presStyleIdx="0" presStyleCnt="3"/>
      <dgm:spPr/>
    </dgm:pt>
    <dgm:pt modelId="{E0E96180-3186-46CA-BE11-200EE218BE05}" type="pres">
      <dgm:prSet presAssocID="{D694BE29-AB0E-4E9E-A904-B80D2C363362}" presName="ParentSmallAccent" presStyleLbl="fgAcc1" presStyleIdx="0" presStyleCnt="3"/>
      <dgm:spPr>
        <a:solidFill>
          <a:srgbClr val="00986C"/>
        </a:solidFill>
      </dgm:spPr>
    </dgm:pt>
    <dgm:pt modelId="{2B667F0A-A8A9-4ABC-89D8-E076BAFC4AAE}" type="pres">
      <dgm:prSet presAssocID="{D694BE29-AB0E-4E9E-A904-B80D2C363362}" presName="Parent" presStyleLbl="revTx" presStyleIdx="0" presStyleCnt="12">
        <dgm:presLayoutVars>
          <dgm:chMax/>
          <dgm:chPref val="4"/>
          <dgm:bulletEnabled val="1"/>
        </dgm:presLayoutVars>
      </dgm:prSet>
      <dgm:spPr/>
    </dgm:pt>
    <dgm:pt modelId="{396B2953-C2BA-468B-9690-939003054E63}" type="pres">
      <dgm:prSet presAssocID="{D694BE29-AB0E-4E9E-A904-B80D2C363362}" presName="childShape" presStyleCnt="0">
        <dgm:presLayoutVars>
          <dgm:chMax val="0"/>
          <dgm:chPref val="0"/>
        </dgm:presLayoutVars>
      </dgm:prSet>
      <dgm:spPr/>
    </dgm:pt>
    <dgm:pt modelId="{71530907-A447-491A-AB78-624993DDE670}" type="pres">
      <dgm:prSet presAssocID="{907A111D-B728-4C12-A58A-437BB9CE750B}" presName="childComposite" presStyleCnt="0">
        <dgm:presLayoutVars>
          <dgm:chMax val="0"/>
          <dgm:chPref val="0"/>
        </dgm:presLayoutVars>
      </dgm:prSet>
      <dgm:spPr/>
    </dgm:pt>
    <dgm:pt modelId="{33B8484C-D447-486B-A43D-E7987C76986E}" type="pres">
      <dgm:prSet presAssocID="{907A111D-B728-4C12-A58A-437BB9CE750B}" presName="ChildAccent" presStyleLbl="solidFgAcc1" presStyleIdx="0" presStyleCnt="9"/>
      <dgm:spPr>
        <a:solidFill>
          <a:srgbClr val="00986C"/>
        </a:solidFill>
      </dgm:spPr>
    </dgm:pt>
    <dgm:pt modelId="{16DE7C96-D129-451B-8A11-0AC32BB443A8}" type="pres">
      <dgm:prSet presAssocID="{907A111D-B728-4C12-A58A-437BB9CE750B}" presName="Child" presStyleLbl="revTx" presStyleIdx="1" presStyleCnt="12">
        <dgm:presLayoutVars>
          <dgm:chMax val="0"/>
          <dgm:chPref val="0"/>
          <dgm:bulletEnabled val="1"/>
        </dgm:presLayoutVars>
      </dgm:prSet>
      <dgm:spPr/>
    </dgm:pt>
    <dgm:pt modelId="{4802A3A5-7B5F-4F3B-82EB-43E333ECEF68}" type="pres">
      <dgm:prSet presAssocID="{2B5972F7-517A-44E1-AFCD-3CCDB97F40B6}" presName="childComposite" presStyleCnt="0">
        <dgm:presLayoutVars>
          <dgm:chMax val="0"/>
          <dgm:chPref val="0"/>
        </dgm:presLayoutVars>
      </dgm:prSet>
      <dgm:spPr/>
    </dgm:pt>
    <dgm:pt modelId="{2B4E1A60-798E-4CB3-B503-091C37BE9A8D}" type="pres">
      <dgm:prSet presAssocID="{2B5972F7-517A-44E1-AFCD-3CCDB97F40B6}" presName="ChildAccent" presStyleLbl="solidFgAcc1" presStyleIdx="1" presStyleCnt="9"/>
      <dgm:spPr>
        <a:solidFill>
          <a:srgbClr val="00986C"/>
        </a:solidFill>
      </dgm:spPr>
    </dgm:pt>
    <dgm:pt modelId="{893427F9-D9A9-47C3-8EB5-24C3CF7EA891}" type="pres">
      <dgm:prSet presAssocID="{2B5972F7-517A-44E1-AFCD-3CCDB97F40B6}" presName="Child" presStyleLbl="revTx" presStyleIdx="2" presStyleCnt="12">
        <dgm:presLayoutVars>
          <dgm:chMax val="0"/>
          <dgm:chPref val="0"/>
          <dgm:bulletEnabled val="1"/>
        </dgm:presLayoutVars>
      </dgm:prSet>
      <dgm:spPr/>
    </dgm:pt>
    <dgm:pt modelId="{372EEFF9-60A4-4AF4-B649-EB1B8985661E}" type="pres">
      <dgm:prSet presAssocID="{B26E679F-B69E-4A50-9096-89F9EDF72AB9}" presName="childComposite" presStyleCnt="0">
        <dgm:presLayoutVars>
          <dgm:chMax val="0"/>
          <dgm:chPref val="0"/>
        </dgm:presLayoutVars>
      </dgm:prSet>
      <dgm:spPr/>
    </dgm:pt>
    <dgm:pt modelId="{3F090652-9E75-4E55-971F-7FA56377FCD0}" type="pres">
      <dgm:prSet presAssocID="{B26E679F-B69E-4A50-9096-89F9EDF72AB9}" presName="ChildAccent" presStyleLbl="solidFgAcc1" presStyleIdx="2" presStyleCnt="9"/>
      <dgm:spPr>
        <a:solidFill>
          <a:srgbClr val="00986C"/>
        </a:solidFill>
      </dgm:spPr>
    </dgm:pt>
    <dgm:pt modelId="{6AE7397C-8B0B-49A2-A638-B7346B9DE745}" type="pres">
      <dgm:prSet presAssocID="{B26E679F-B69E-4A50-9096-89F9EDF72AB9}" presName="Child" presStyleLbl="revTx" presStyleIdx="3" presStyleCnt="12">
        <dgm:presLayoutVars>
          <dgm:chMax val="0"/>
          <dgm:chPref val="0"/>
          <dgm:bulletEnabled val="1"/>
        </dgm:presLayoutVars>
      </dgm:prSet>
      <dgm:spPr/>
    </dgm:pt>
    <dgm:pt modelId="{AB725860-7400-4E59-ABEC-88B4F0479BF3}" type="pres">
      <dgm:prSet presAssocID="{B75D1E79-C1FA-43F4-A77F-71213E683340}" presName="root" presStyleCnt="0">
        <dgm:presLayoutVars>
          <dgm:chMax/>
          <dgm:chPref/>
        </dgm:presLayoutVars>
      </dgm:prSet>
      <dgm:spPr/>
    </dgm:pt>
    <dgm:pt modelId="{40D3C8DA-242A-485B-973B-B9C37B96ED59}" type="pres">
      <dgm:prSet presAssocID="{B75D1E79-C1FA-43F4-A77F-71213E683340}" presName="rootComposite" presStyleCnt="0">
        <dgm:presLayoutVars/>
      </dgm:prSet>
      <dgm:spPr/>
    </dgm:pt>
    <dgm:pt modelId="{A713D3F4-44CD-44D6-9B95-E3721AEDD41F}" type="pres">
      <dgm:prSet presAssocID="{B75D1E79-C1FA-43F4-A77F-71213E683340}" presName="ParentAccent" presStyleLbl="alignNode1" presStyleIdx="1" presStyleCnt="3"/>
      <dgm:spPr/>
    </dgm:pt>
    <dgm:pt modelId="{CE8FC9DD-B8FB-4613-9F8A-680A1D32748D}" type="pres">
      <dgm:prSet presAssocID="{B75D1E79-C1FA-43F4-A77F-71213E683340}" presName="ParentSmallAccent" presStyleLbl="fgAcc1" presStyleIdx="1" presStyleCnt="3"/>
      <dgm:spPr>
        <a:solidFill>
          <a:srgbClr val="4CB798"/>
        </a:solidFill>
      </dgm:spPr>
    </dgm:pt>
    <dgm:pt modelId="{F8C39D0B-E58B-4BFC-88B1-7915B65074DB}" type="pres">
      <dgm:prSet presAssocID="{B75D1E79-C1FA-43F4-A77F-71213E683340}" presName="Parent" presStyleLbl="revTx" presStyleIdx="4" presStyleCnt="12">
        <dgm:presLayoutVars>
          <dgm:chMax/>
          <dgm:chPref val="4"/>
          <dgm:bulletEnabled val="1"/>
        </dgm:presLayoutVars>
      </dgm:prSet>
      <dgm:spPr/>
    </dgm:pt>
    <dgm:pt modelId="{0FFE255B-1BD4-4058-BA62-5733A2E32848}" type="pres">
      <dgm:prSet presAssocID="{B75D1E79-C1FA-43F4-A77F-71213E683340}" presName="childShape" presStyleCnt="0">
        <dgm:presLayoutVars>
          <dgm:chMax val="0"/>
          <dgm:chPref val="0"/>
        </dgm:presLayoutVars>
      </dgm:prSet>
      <dgm:spPr/>
    </dgm:pt>
    <dgm:pt modelId="{7A9E5D65-0708-4A81-A6CC-74FB07B11799}" type="pres">
      <dgm:prSet presAssocID="{22E2C37E-76AD-4108-88F8-FD00C414F39D}" presName="childComposite" presStyleCnt="0">
        <dgm:presLayoutVars>
          <dgm:chMax val="0"/>
          <dgm:chPref val="0"/>
        </dgm:presLayoutVars>
      </dgm:prSet>
      <dgm:spPr/>
    </dgm:pt>
    <dgm:pt modelId="{9E390D9B-6A61-410D-8E49-3B8A5AEBFB90}" type="pres">
      <dgm:prSet presAssocID="{22E2C37E-76AD-4108-88F8-FD00C414F39D}" presName="ChildAccent" presStyleLbl="solidFgAcc1" presStyleIdx="3" presStyleCnt="9"/>
      <dgm:spPr>
        <a:solidFill>
          <a:srgbClr val="80CCB6"/>
        </a:solidFill>
      </dgm:spPr>
    </dgm:pt>
    <dgm:pt modelId="{B31ECF31-0161-478B-BCFB-23A4692D7254}" type="pres">
      <dgm:prSet presAssocID="{22E2C37E-76AD-4108-88F8-FD00C414F39D}" presName="Child" presStyleLbl="revTx" presStyleIdx="5" presStyleCnt="12">
        <dgm:presLayoutVars>
          <dgm:chMax val="0"/>
          <dgm:chPref val="0"/>
          <dgm:bulletEnabled val="1"/>
        </dgm:presLayoutVars>
      </dgm:prSet>
      <dgm:spPr/>
    </dgm:pt>
    <dgm:pt modelId="{B452940E-9453-4247-9925-DE6D11988BEE}" type="pres">
      <dgm:prSet presAssocID="{F0876D7A-6877-4015-AB5A-3FFFD94DE91A}" presName="childComposite" presStyleCnt="0">
        <dgm:presLayoutVars>
          <dgm:chMax val="0"/>
          <dgm:chPref val="0"/>
        </dgm:presLayoutVars>
      </dgm:prSet>
      <dgm:spPr/>
    </dgm:pt>
    <dgm:pt modelId="{712E18A3-6AEE-4AB0-AE56-BC93FCE8F2DD}" type="pres">
      <dgm:prSet presAssocID="{F0876D7A-6877-4015-AB5A-3FFFD94DE91A}" presName="ChildAccent" presStyleLbl="solidFgAcc1" presStyleIdx="4" presStyleCnt="9"/>
      <dgm:spPr>
        <a:solidFill>
          <a:srgbClr val="80CCB6"/>
        </a:solidFill>
      </dgm:spPr>
    </dgm:pt>
    <dgm:pt modelId="{DAE14A28-3C7E-4371-85D8-D740BC75E091}" type="pres">
      <dgm:prSet presAssocID="{F0876D7A-6877-4015-AB5A-3FFFD94DE91A}" presName="Child" presStyleLbl="revTx" presStyleIdx="6" presStyleCnt="12">
        <dgm:presLayoutVars>
          <dgm:chMax val="0"/>
          <dgm:chPref val="0"/>
          <dgm:bulletEnabled val="1"/>
        </dgm:presLayoutVars>
      </dgm:prSet>
      <dgm:spPr/>
    </dgm:pt>
    <dgm:pt modelId="{550F0646-DC16-4472-9288-69FA5AE871E3}" type="pres">
      <dgm:prSet presAssocID="{2FEAE616-414C-4717-8B5F-69357A49E17A}" presName="childComposite" presStyleCnt="0">
        <dgm:presLayoutVars>
          <dgm:chMax val="0"/>
          <dgm:chPref val="0"/>
        </dgm:presLayoutVars>
      </dgm:prSet>
      <dgm:spPr/>
    </dgm:pt>
    <dgm:pt modelId="{97948E8F-DB41-4099-A8A5-BD1F37F98C42}" type="pres">
      <dgm:prSet presAssocID="{2FEAE616-414C-4717-8B5F-69357A49E17A}" presName="ChildAccent" presStyleLbl="solidFgAcc1" presStyleIdx="5" presStyleCnt="9"/>
      <dgm:spPr>
        <a:solidFill>
          <a:srgbClr val="80CCB6"/>
        </a:solidFill>
      </dgm:spPr>
    </dgm:pt>
    <dgm:pt modelId="{ADF826E8-AFC9-4EB3-BE61-BE79CDA90319}" type="pres">
      <dgm:prSet presAssocID="{2FEAE616-414C-4717-8B5F-69357A49E17A}" presName="Child" presStyleLbl="revTx" presStyleIdx="7" presStyleCnt="12">
        <dgm:presLayoutVars>
          <dgm:chMax val="0"/>
          <dgm:chPref val="0"/>
          <dgm:bulletEnabled val="1"/>
        </dgm:presLayoutVars>
      </dgm:prSet>
      <dgm:spPr/>
    </dgm:pt>
    <dgm:pt modelId="{51E77EF9-60CF-4E98-8F45-637C15ADD1A2}" type="pres">
      <dgm:prSet presAssocID="{9C20C2B1-0373-463B-97F7-A3AA686E24CD}" presName="root" presStyleCnt="0">
        <dgm:presLayoutVars>
          <dgm:chMax/>
          <dgm:chPref/>
        </dgm:presLayoutVars>
      </dgm:prSet>
      <dgm:spPr/>
    </dgm:pt>
    <dgm:pt modelId="{EEC9609E-C65B-481E-A7D9-F8B836DB9D61}" type="pres">
      <dgm:prSet presAssocID="{9C20C2B1-0373-463B-97F7-A3AA686E24CD}" presName="rootComposite" presStyleCnt="0">
        <dgm:presLayoutVars/>
      </dgm:prSet>
      <dgm:spPr/>
    </dgm:pt>
    <dgm:pt modelId="{70F53DA6-CB21-41C7-95B8-81994D3660FB}" type="pres">
      <dgm:prSet presAssocID="{9C20C2B1-0373-463B-97F7-A3AA686E24CD}" presName="ParentAccent" presStyleLbl="alignNode1" presStyleIdx="2" presStyleCnt="3"/>
      <dgm:spPr/>
    </dgm:pt>
    <dgm:pt modelId="{2FE88C55-B5B2-4092-8343-8FE46207E69B}" type="pres">
      <dgm:prSet presAssocID="{9C20C2B1-0373-463B-97F7-A3AA686E24CD}" presName="ParentSmallAccent" presStyleLbl="fgAcc1" presStyleIdx="2" presStyleCnt="3"/>
      <dgm:spPr>
        <a:solidFill>
          <a:srgbClr val="B3E0D3"/>
        </a:solidFill>
      </dgm:spPr>
    </dgm:pt>
    <dgm:pt modelId="{FD47BF38-EC73-477B-B5FD-F46EFE445C27}" type="pres">
      <dgm:prSet presAssocID="{9C20C2B1-0373-463B-97F7-A3AA686E24CD}" presName="Parent" presStyleLbl="revTx" presStyleIdx="8" presStyleCnt="12">
        <dgm:presLayoutVars>
          <dgm:chMax/>
          <dgm:chPref val="4"/>
          <dgm:bulletEnabled val="1"/>
        </dgm:presLayoutVars>
      </dgm:prSet>
      <dgm:spPr/>
    </dgm:pt>
    <dgm:pt modelId="{E3684217-96B2-47EE-BDFB-F96497E12803}" type="pres">
      <dgm:prSet presAssocID="{9C20C2B1-0373-463B-97F7-A3AA686E24CD}" presName="childShape" presStyleCnt="0">
        <dgm:presLayoutVars>
          <dgm:chMax val="0"/>
          <dgm:chPref val="0"/>
        </dgm:presLayoutVars>
      </dgm:prSet>
      <dgm:spPr/>
    </dgm:pt>
    <dgm:pt modelId="{5C65233D-F752-4E65-A629-1DCF7717F0E9}" type="pres">
      <dgm:prSet presAssocID="{95C5C3B2-3659-4050-8236-D42921944363}" presName="childComposite" presStyleCnt="0">
        <dgm:presLayoutVars>
          <dgm:chMax val="0"/>
          <dgm:chPref val="0"/>
        </dgm:presLayoutVars>
      </dgm:prSet>
      <dgm:spPr/>
    </dgm:pt>
    <dgm:pt modelId="{B3E5BA4F-9853-427D-9217-3C87F19CB11E}" type="pres">
      <dgm:prSet presAssocID="{95C5C3B2-3659-4050-8236-D42921944363}" presName="ChildAccent" presStyleLbl="solidFgAcc1" presStyleIdx="6" presStyleCnt="9"/>
      <dgm:spPr>
        <a:solidFill>
          <a:srgbClr val="B3E0D3"/>
        </a:solidFill>
      </dgm:spPr>
    </dgm:pt>
    <dgm:pt modelId="{2BCC60D1-46B2-4D90-BEAC-898C632DC48E}" type="pres">
      <dgm:prSet presAssocID="{95C5C3B2-3659-4050-8236-D42921944363}" presName="Child" presStyleLbl="revTx" presStyleIdx="9" presStyleCnt="12">
        <dgm:presLayoutVars>
          <dgm:chMax val="0"/>
          <dgm:chPref val="0"/>
          <dgm:bulletEnabled val="1"/>
        </dgm:presLayoutVars>
      </dgm:prSet>
      <dgm:spPr/>
    </dgm:pt>
    <dgm:pt modelId="{48E08D1D-EC32-4C0E-8709-245394C67253}" type="pres">
      <dgm:prSet presAssocID="{C588CCA0-CD00-427D-A91C-1323B94D0D11}" presName="childComposite" presStyleCnt="0">
        <dgm:presLayoutVars>
          <dgm:chMax val="0"/>
          <dgm:chPref val="0"/>
        </dgm:presLayoutVars>
      </dgm:prSet>
      <dgm:spPr/>
    </dgm:pt>
    <dgm:pt modelId="{975B0F65-C3E8-4937-90C5-4F2B4E597A57}" type="pres">
      <dgm:prSet presAssocID="{C588CCA0-CD00-427D-A91C-1323B94D0D11}" presName="ChildAccent" presStyleLbl="solidFgAcc1" presStyleIdx="7" presStyleCnt="9"/>
      <dgm:spPr>
        <a:solidFill>
          <a:srgbClr val="B3E0D3"/>
        </a:solidFill>
      </dgm:spPr>
    </dgm:pt>
    <dgm:pt modelId="{7AE0CC65-BD39-4EA8-9B79-FA025756CD23}" type="pres">
      <dgm:prSet presAssocID="{C588CCA0-CD00-427D-A91C-1323B94D0D11}" presName="Child" presStyleLbl="revTx" presStyleIdx="10" presStyleCnt="12">
        <dgm:presLayoutVars>
          <dgm:chMax val="0"/>
          <dgm:chPref val="0"/>
          <dgm:bulletEnabled val="1"/>
        </dgm:presLayoutVars>
      </dgm:prSet>
      <dgm:spPr/>
    </dgm:pt>
    <dgm:pt modelId="{1D12A8A4-953E-41C0-B109-AB5F9A9D3DDE}" type="pres">
      <dgm:prSet presAssocID="{E3C8896D-94D5-45C4-B965-33C6C1C6534C}" presName="childComposite" presStyleCnt="0">
        <dgm:presLayoutVars>
          <dgm:chMax val="0"/>
          <dgm:chPref val="0"/>
        </dgm:presLayoutVars>
      </dgm:prSet>
      <dgm:spPr/>
    </dgm:pt>
    <dgm:pt modelId="{88B2E8DA-4AF3-46FC-AB70-FAEA128DB822}" type="pres">
      <dgm:prSet presAssocID="{E3C8896D-94D5-45C4-B965-33C6C1C6534C}" presName="ChildAccent" presStyleLbl="solidFgAcc1" presStyleIdx="8" presStyleCnt="9"/>
      <dgm:spPr>
        <a:solidFill>
          <a:srgbClr val="B3E0D3"/>
        </a:solidFill>
      </dgm:spPr>
    </dgm:pt>
    <dgm:pt modelId="{D72DBCF0-E62F-4178-9FA0-9B27FBD60788}" type="pres">
      <dgm:prSet presAssocID="{E3C8896D-94D5-45C4-B965-33C6C1C6534C}" presName="Child" presStyleLbl="revTx" presStyleIdx="11" presStyleCnt="12">
        <dgm:presLayoutVars>
          <dgm:chMax val="0"/>
          <dgm:chPref val="0"/>
          <dgm:bulletEnabled val="1"/>
        </dgm:presLayoutVars>
      </dgm:prSet>
      <dgm:spPr/>
    </dgm:pt>
  </dgm:ptLst>
  <dgm:cxnLst>
    <dgm:cxn modelId="{AA101300-8CA9-4F23-86DC-977E42CFDA63}" srcId="{D694BE29-AB0E-4E9E-A904-B80D2C363362}" destId="{B26E679F-B69E-4A50-9096-89F9EDF72AB9}" srcOrd="2" destOrd="0" parTransId="{13CB669E-2512-4300-BA11-6DBB3273EF38}" sibTransId="{21804208-104B-45A1-8097-9071061CE224}"/>
    <dgm:cxn modelId="{24E9E607-DC4C-47F7-AF94-081340DB6886}" srcId="{9608DB3C-B8B1-4308-A1DF-807A3852F588}" destId="{9C20C2B1-0373-463B-97F7-A3AA686E24CD}" srcOrd="2" destOrd="0" parTransId="{2F5E883B-F43C-4EBF-9AD6-7CE9C4E5FDA5}" sibTransId="{37E4AD59-A985-49DD-8E8F-E26F17699D87}"/>
    <dgm:cxn modelId="{8A3C7C0B-63C4-4C08-926B-9E01BD088223}" type="presOf" srcId="{9C20C2B1-0373-463B-97F7-A3AA686E24CD}" destId="{FD47BF38-EC73-477B-B5FD-F46EFE445C27}" srcOrd="0" destOrd="0" presId="urn:microsoft.com/office/officeart/2008/layout/SquareAccentList"/>
    <dgm:cxn modelId="{5C93331B-4813-414C-ACC0-DAFF4959F075}" type="presOf" srcId="{B26E679F-B69E-4A50-9096-89F9EDF72AB9}" destId="{6AE7397C-8B0B-49A2-A638-B7346B9DE745}" srcOrd="0" destOrd="0" presId="urn:microsoft.com/office/officeart/2008/layout/SquareAccentList"/>
    <dgm:cxn modelId="{A29CFF27-3F89-4A0A-9333-64D013B1C18E}" type="presOf" srcId="{D694BE29-AB0E-4E9E-A904-B80D2C363362}" destId="{2B667F0A-A8A9-4ABC-89D8-E076BAFC4AAE}" srcOrd="0" destOrd="0" presId="urn:microsoft.com/office/officeart/2008/layout/SquareAccentList"/>
    <dgm:cxn modelId="{D3100D5F-AA71-4929-99B5-C03DC25642AB}" type="presOf" srcId="{F0876D7A-6877-4015-AB5A-3FFFD94DE91A}" destId="{DAE14A28-3C7E-4371-85D8-D740BC75E091}" srcOrd="0" destOrd="0" presId="urn:microsoft.com/office/officeart/2008/layout/SquareAccentList"/>
    <dgm:cxn modelId="{B10E4344-A331-4370-87C9-772AF0BF0E09}" type="presOf" srcId="{907A111D-B728-4C12-A58A-437BB9CE750B}" destId="{16DE7C96-D129-451B-8A11-0AC32BB443A8}" srcOrd="0" destOrd="0" presId="urn:microsoft.com/office/officeart/2008/layout/SquareAccentList"/>
    <dgm:cxn modelId="{CF0FA06D-9F2D-40D0-9F66-D4C15C619E86}" srcId="{9608DB3C-B8B1-4308-A1DF-807A3852F588}" destId="{B75D1E79-C1FA-43F4-A77F-71213E683340}" srcOrd="1" destOrd="0" parTransId="{80E8D83D-EFDC-49C2-A32A-369A1EA1FED1}" sibTransId="{E8EAD4BB-02E8-4FF4-A1FF-839C587FC560}"/>
    <dgm:cxn modelId="{D133FB77-314B-43E9-9952-2891A5B07BA2}" type="presOf" srcId="{2B5972F7-517A-44E1-AFCD-3CCDB97F40B6}" destId="{893427F9-D9A9-47C3-8EB5-24C3CF7EA891}" srcOrd="0" destOrd="0" presId="urn:microsoft.com/office/officeart/2008/layout/SquareAccentList"/>
    <dgm:cxn modelId="{C9160378-89D2-4A2D-BE6B-A913A97C6A9E}" srcId="{D694BE29-AB0E-4E9E-A904-B80D2C363362}" destId="{2B5972F7-517A-44E1-AFCD-3CCDB97F40B6}" srcOrd="1" destOrd="0" parTransId="{C5C5B5C4-5666-42D5-975C-ED4AA7D94E51}" sibTransId="{BEEE0A5E-9A29-4067-8F90-375ED41BE485}"/>
    <dgm:cxn modelId="{6BF55659-BCDF-4359-971F-D8DC3710437A}" srcId="{9C20C2B1-0373-463B-97F7-A3AA686E24CD}" destId="{E3C8896D-94D5-45C4-B965-33C6C1C6534C}" srcOrd="2" destOrd="0" parTransId="{E3D389A0-E40F-4789-BED0-3176EFA969D6}" sibTransId="{C4CEF3B8-DB54-47AA-9440-A8D4A9AEF4AD}"/>
    <dgm:cxn modelId="{807FB58C-9F23-4F0A-B864-C47B751D883C}" type="presOf" srcId="{22E2C37E-76AD-4108-88F8-FD00C414F39D}" destId="{B31ECF31-0161-478B-BCFB-23A4692D7254}" srcOrd="0" destOrd="0" presId="urn:microsoft.com/office/officeart/2008/layout/SquareAccentList"/>
    <dgm:cxn modelId="{B9E42E91-C130-4401-B002-E01E9874750C}" type="presOf" srcId="{B75D1E79-C1FA-43F4-A77F-71213E683340}" destId="{F8C39D0B-E58B-4BFC-88B1-7915B65074DB}" srcOrd="0" destOrd="0" presId="urn:microsoft.com/office/officeart/2008/layout/SquareAccentList"/>
    <dgm:cxn modelId="{A31D3491-FB53-4D06-9BFE-1DCD0E18510D}" srcId="{9608DB3C-B8B1-4308-A1DF-807A3852F588}" destId="{D694BE29-AB0E-4E9E-A904-B80D2C363362}" srcOrd="0" destOrd="0" parTransId="{696A8327-A0AF-4C5A-A858-FF0DDB66B708}" sibTransId="{4923F723-DE48-4BC9-ADC2-C15FCA5346A1}"/>
    <dgm:cxn modelId="{01608D9B-0E5C-40FF-A972-ECA73C6DB1AB}" type="presOf" srcId="{C588CCA0-CD00-427D-A91C-1323B94D0D11}" destId="{7AE0CC65-BD39-4EA8-9B79-FA025756CD23}" srcOrd="0" destOrd="0" presId="urn:microsoft.com/office/officeart/2008/layout/SquareAccentList"/>
    <dgm:cxn modelId="{7285BE9F-43C5-4EA0-8E80-AD8111D52067}" type="presOf" srcId="{9608DB3C-B8B1-4308-A1DF-807A3852F588}" destId="{B0AA24FA-EE16-4676-AAD2-9D746D7FE505}" srcOrd="0" destOrd="0" presId="urn:microsoft.com/office/officeart/2008/layout/SquareAccentList"/>
    <dgm:cxn modelId="{5BC121A0-E70C-4BC1-96AD-443B56050A2C}" type="presOf" srcId="{95C5C3B2-3659-4050-8236-D42921944363}" destId="{2BCC60D1-46B2-4D90-BEAC-898C632DC48E}" srcOrd="0" destOrd="0" presId="urn:microsoft.com/office/officeart/2008/layout/SquareAccentList"/>
    <dgm:cxn modelId="{1DE808A5-86C0-462D-9C52-E2AD2268DD56}" srcId="{9C20C2B1-0373-463B-97F7-A3AA686E24CD}" destId="{C588CCA0-CD00-427D-A91C-1323B94D0D11}" srcOrd="1" destOrd="0" parTransId="{2D01985F-2D2E-4B9F-9BC4-9A60FEFE760F}" sibTransId="{4B14FE36-65C5-4BA1-91BF-9DFFE7C80C0E}"/>
    <dgm:cxn modelId="{A7D655A9-DC41-4695-B685-9F9AEDF1238A}" type="presOf" srcId="{2FEAE616-414C-4717-8B5F-69357A49E17A}" destId="{ADF826E8-AFC9-4EB3-BE61-BE79CDA90319}" srcOrd="0" destOrd="0" presId="urn:microsoft.com/office/officeart/2008/layout/SquareAccentList"/>
    <dgm:cxn modelId="{DD6234AD-5E0E-493B-93ED-B8F66699B2A3}" srcId="{B75D1E79-C1FA-43F4-A77F-71213E683340}" destId="{F0876D7A-6877-4015-AB5A-3FFFD94DE91A}" srcOrd="1" destOrd="0" parTransId="{7C036165-1012-4B4F-913D-8C1F17EA9CAB}" sibTransId="{F67B9F4D-CF69-4222-914D-C1837EEBEA00}"/>
    <dgm:cxn modelId="{295CE8C1-BAEC-40EC-8B3C-6D85C51BFA3C}" srcId="{9C20C2B1-0373-463B-97F7-A3AA686E24CD}" destId="{95C5C3B2-3659-4050-8236-D42921944363}" srcOrd="0" destOrd="0" parTransId="{5D746283-97F2-45F2-86A6-E301AAD0578A}" sibTransId="{7A2D951C-20FB-4CA7-B468-E10D1104764E}"/>
    <dgm:cxn modelId="{CBE1C2E3-9FBB-4D25-8D66-7D4AE17B4FD2}" srcId="{D694BE29-AB0E-4E9E-A904-B80D2C363362}" destId="{907A111D-B728-4C12-A58A-437BB9CE750B}" srcOrd="0" destOrd="0" parTransId="{8AFFFADC-5073-4D65-9CCE-D77878D383F5}" sibTransId="{43E77455-D14D-4FA9-99CB-569F9A1A0DB1}"/>
    <dgm:cxn modelId="{D399FEF0-402C-4B3A-BE8E-6436F6F18AFB}" srcId="{B75D1E79-C1FA-43F4-A77F-71213E683340}" destId="{22E2C37E-76AD-4108-88F8-FD00C414F39D}" srcOrd="0" destOrd="0" parTransId="{759E46C9-6C39-4110-8CAC-75ED11A20BD9}" sibTransId="{6B71AF1F-4F7B-4C27-B6EF-9261FB9040EE}"/>
    <dgm:cxn modelId="{9B3106F3-0C12-46CE-B192-3213F3ACBDA2}" type="presOf" srcId="{E3C8896D-94D5-45C4-B965-33C6C1C6534C}" destId="{D72DBCF0-E62F-4178-9FA0-9B27FBD60788}" srcOrd="0" destOrd="0" presId="urn:microsoft.com/office/officeart/2008/layout/SquareAccentList"/>
    <dgm:cxn modelId="{F23E80FE-2278-4BB6-8D86-9C72C2158494}" srcId="{B75D1E79-C1FA-43F4-A77F-71213E683340}" destId="{2FEAE616-414C-4717-8B5F-69357A49E17A}" srcOrd="2" destOrd="0" parTransId="{35B0D736-1988-4C8F-BC12-D82BF87CC611}" sibTransId="{E9DA4670-3E28-4845-9425-877C691B9AEA}"/>
    <dgm:cxn modelId="{DECA2484-7401-49BB-BD42-3179C370E554}" type="presParOf" srcId="{B0AA24FA-EE16-4676-AAD2-9D746D7FE505}" destId="{8C261A9C-9F10-422B-AC95-68701364526C}" srcOrd="0" destOrd="0" presId="urn:microsoft.com/office/officeart/2008/layout/SquareAccentList"/>
    <dgm:cxn modelId="{047B87CD-0C59-4FAF-AD27-AB44DA6003BA}" type="presParOf" srcId="{8C261A9C-9F10-422B-AC95-68701364526C}" destId="{EB130D54-24D6-4F85-8190-000D30B079EA}" srcOrd="0" destOrd="0" presId="urn:microsoft.com/office/officeart/2008/layout/SquareAccentList"/>
    <dgm:cxn modelId="{FCBC67A3-34CF-46C2-8E68-C497A1D83CDC}" type="presParOf" srcId="{EB130D54-24D6-4F85-8190-000D30B079EA}" destId="{038F9F61-741A-4A09-8652-67D61E5DB8B9}" srcOrd="0" destOrd="0" presId="urn:microsoft.com/office/officeart/2008/layout/SquareAccentList"/>
    <dgm:cxn modelId="{B873EA9B-EFFD-4B4D-986C-CFC24F682D6D}" type="presParOf" srcId="{EB130D54-24D6-4F85-8190-000D30B079EA}" destId="{E0E96180-3186-46CA-BE11-200EE218BE05}" srcOrd="1" destOrd="0" presId="urn:microsoft.com/office/officeart/2008/layout/SquareAccentList"/>
    <dgm:cxn modelId="{7A43D311-F491-429E-A257-08DA3099CE63}" type="presParOf" srcId="{EB130D54-24D6-4F85-8190-000D30B079EA}" destId="{2B667F0A-A8A9-4ABC-89D8-E076BAFC4AAE}" srcOrd="2" destOrd="0" presId="urn:microsoft.com/office/officeart/2008/layout/SquareAccentList"/>
    <dgm:cxn modelId="{6EF649D6-A6BD-432A-B246-D5238C160FEE}" type="presParOf" srcId="{8C261A9C-9F10-422B-AC95-68701364526C}" destId="{396B2953-C2BA-468B-9690-939003054E63}" srcOrd="1" destOrd="0" presId="urn:microsoft.com/office/officeart/2008/layout/SquareAccentList"/>
    <dgm:cxn modelId="{9C059994-D0AE-4C1A-B83D-CC3ADC809C46}" type="presParOf" srcId="{396B2953-C2BA-468B-9690-939003054E63}" destId="{71530907-A447-491A-AB78-624993DDE670}" srcOrd="0" destOrd="0" presId="urn:microsoft.com/office/officeart/2008/layout/SquareAccentList"/>
    <dgm:cxn modelId="{D5E0389D-8008-4D90-A9B1-F676317A28ED}" type="presParOf" srcId="{71530907-A447-491A-AB78-624993DDE670}" destId="{33B8484C-D447-486B-A43D-E7987C76986E}" srcOrd="0" destOrd="0" presId="urn:microsoft.com/office/officeart/2008/layout/SquareAccentList"/>
    <dgm:cxn modelId="{71D67810-5A67-4B36-B0EE-B5DF814ECD1F}" type="presParOf" srcId="{71530907-A447-491A-AB78-624993DDE670}" destId="{16DE7C96-D129-451B-8A11-0AC32BB443A8}" srcOrd="1" destOrd="0" presId="urn:microsoft.com/office/officeart/2008/layout/SquareAccentList"/>
    <dgm:cxn modelId="{FCFE83E9-4930-48FA-8B50-A5AD07A25A9A}" type="presParOf" srcId="{396B2953-C2BA-468B-9690-939003054E63}" destId="{4802A3A5-7B5F-4F3B-82EB-43E333ECEF68}" srcOrd="1" destOrd="0" presId="urn:microsoft.com/office/officeart/2008/layout/SquareAccentList"/>
    <dgm:cxn modelId="{4390EE66-F2D9-4E92-A894-89F4F4BFB3E5}" type="presParOf" srcId="{4802A3A5-7B5F-4F3B-82EB-43E333ECEF68}" destId="{2B4E1A60-798E-4CB3-B503-091C37BE9A8D}" srcOrd="0" destOrd="0" presId="urn:microsoft.com/office/officeart/2008/layout/SquareAccentList"/>
    <dgm:cxn modelId="{EB2E29C2-4A1E-4A70-B71B-3960E809F714}" type="presParOf" srcId="{4802A3A5-7B5F-4F3B-82EB-43E333ECEF68}" destId="{893427F9-D9A9-47C3-8EB5-24C3CF7EA891}" srcOrd="1" destOrd="0" presId="urn:microsoft.com/office/officeart/2008/layout/SquareAccentList"/>
    <dgm:cxn modelId="{1A3F3AE0-3CC3-4319-9E01-29868F000479}" type="presParOf" srcId="{396B2953-C2BA-468B-9690-939003054E63}" destId="{372EEFF9-60A4-4AF4-B649-EB1B8985661E}" srcOrd="2" destOrd="0" presId="urn:microsoft.com/office/officeart/2008/layout/SquareAccentList"/>
    <dgm:cxn modelId="{198D7060-0087-4854-8E0A-443F760B27E2}" type="presParOf" srcId="{372EEFF9-60A4-4AF4-B649-EB1B8985661E}" destId="{3F090652-9E75-4E55-971F-7FA56377FCD0}" srcOrd="0" destOrd="0" presId="urn:microsoft.com/office/officeart/2008/layout/SquareAccentList"/>
    <dgm:cxn modelId="{1B3219C5-B94E-472B-8CD0-EF7F8BDCF792}" type="presParOf" srcId="{372EEFF9-60A4-4AF4-B649-EB1B8985661E}" destId="{6AE7397C-8B0B-49A2-A638-B7346B9DE745}" srcOrd="1" destOrd="0" presId="urn:microsoft.com/office/officeart/2008/layout/SquareAccentList"/>
    <dgm:cxn modelId="{63666F07-AA08-4388-B9FE-BF7BAF3715CD}" type="presParOf" srcId="{B0AA24FA-EE16-4676-AAD2-9D746D7FE505}" destId="{AB725860-7400-4E59-ABEC-88B4F0479BF3}" srcOrd="1" destOrd="0" presId="urn:microsoft.com/office/officeart/2008/layout/SquareAccentList"/>
    <dgm:cxn modelId="{F434EC5A-A7D4-471E-8145-AB9942627196}" type="presParOf" srcId="{AB725860-7400-4E59-ABEC-88B4F0479BF3}" destId="{40D3C8DA-242A-485B-973B-B9C37B96ED59}" srcOrd="0" destOrd="0" presId="urn:microsoft.com/office/officeart/2008/layout/SquareAccentList"/>
    <dgm:cxn modelId="{82BC7BF4-8EE3-481A-8935-8138894B56EE}" type="presParOf" srcId="{40D3C8DA-242A-485B-973B-B9C37B96ED59}" destId="{A713D3F4-44CD-44D6-9B95-E3721AEDD41F}" srcOrd="0" destOrd="0" presId="urn:microsoft.com/office/officeart/2008/layout/SquareAccentList"/>
    <dgm:cxn modelId="{B0DF5B06-4EBD-4252-AE4E-C39C41AA67D7}" type="presParOf" srcId="{40D3C8DA-242A-485B-973B-B9C37B96ED59}" destId="{CE8FC9DD-B8FB-4613-9F8A-680A1D32748D}" srcOrd="1" destOrd="0" presId="urn:microsoft.com/office/officeart/2008/layout/SquareAccentList"/>
    <dgm:cxn modelId="{574903E1-D034-4997-9123-A97D229E0DD9}" type="presParOf" srcId="{40D3C8DA-242A-485B-973B-B9C37B96ED59}" destId="{F8C39D0B-E58B-4BFC-88B1-7915B65074DB}" srcOrd="2" destOrd="0" presId="urn:microsoft.com/office/officeart/2008/layout/SquareAccentList"/>
    <dgm:cxn modelId="{41DABF11-0F44-4094-93A4-2D751F0D5B5C}" type="presParOf" srcId="{AB725860-7400-4E59-ABEC-88B4F0479BF3}" destId="{0FFE255B-1BD4-4058-BA62-5733A2E32848}" srcOrd="1" destOrd="0" presId="urn:microsoft.com/office/officeart/2008/layout/SquareAccentList"/>
    <dgm:cxn modelId="{241BFB4F-87F9-47FC-80C5-5C4A2C11D33F}" type="presParOf" srcId="{0FFE255B-1BD4-4058-BA62-5733A2E32848}" destId="{7A9E5D65-0708-4A81-A6CC-74FB07B11799}" srcOrd="0" destOrd="0" presId="urn:microsoft.com/office/officeart/2008/layout/SquareAccentList"/>
    <dgm:cxn modelId="{020CE942-634B-4349-A8BD-8B745A0E5770}" type="presParOf" srcId="{7A9E5D65-0708-4A81-A6CC-74FB07B11799}" destId="{9E390D9B-6A61-410D-8E49-3B8A5AEBFB90}" srcOrd="0" destOrd="0" presId="urn:microsoft.com/office/officeart/2008/layout/SquareAccentList"/>
    <dgm:cxn modelId="{8DC68E42-2221-4D72-9D4F-7602F8538597}" type="presParOf" srcId="{7A9E5D65-0708-4A81-A6CC-74FB07B11799}" destId="{B31ECF31-0161-478B-BCFB-23A4692D7254}" srcOrd="1" destOrd="0" presId="urn:microsoft.com/office/officeart/2008/layout/SquareAccentList"/>
    <dgm:cxn modelId="{FC42767F-DDF6-41F2-87C3-4EF919430BF5}" type="presParOf" srcId="{0FFE255B-1BD4-4058-BA62-5733A2E32848}" destId="{B452940E-9453-4247-9925-DE6D11988BEE}" srcOrd="1" destOrd="0" presId="urn:microsoft.com/office/officeart/2008/layout/SquareAccentList"/>
    <dgm:cxn modelId="{0CD63E10-4E04-4E05-9129-B54109C2E2F7}" type="presParOf" srcId="{B452940E-9453-4247-9925-DE6D11988BEE}" destId="{712E18A3-6AEE-4AB0-AE56-BC93FCE8F2DD}" srcOrd="0" destOrd="0" presId="urn:microsoft.com/office/officeart/2008/layout/SquareAccentList"/>
    <dgm:cxn modelId="{E6A7CF65-7DF6-4862-85E6-C90356F57043}" type="presParOf" srcId="{B452940E-9453-4247-9925-DE6D11988BEE}" destId="{DAE14A28-3C7E-4371-85D8-D740BC75E091}" srcOrd="1" destOrd="0" presId="urn:microsoft.com/office/officeart/2008/layout/SquareAccentList"/>
    <dgm:cxn modelId="{A224A8A2-830F-4FB9-B735-CF8AFFC49AD1}" type="presParOf" srcId="{0FFE255B-1BD4-4058-BA62-5733A2E32848}" destId="{550F0646-DC16-4472-9288-69FA5AE871E3}" srcOrd="2" destOrd="0" presId="urn:microsoft.com/office/officeart/2008/layout/SquareAccentList"/>
    <dgm:cxn modelId="{80C03413-F0BA-4BE3-9711-1361D7B45A1B}" type="presParOf" srcId="{550F0646-DC16-4472-9288-69FA5AE871E3}" destId="{97948E8F-DB41-4099-A8A5-BD1F37F98C42}" srcOrd="0" destOrd="0" presId="urn:microsoft.com/office/officeart/2008/layout/SquareAccentList"/>
    <dgm:cxn modelId="{09ED5EE9-FE7B-4FCA-ADD0-053833BEB5CE}" type="presParOf" srcId="{550F0646-DC16-4472-9288-69FA5AE871E3}" destId="{ADF826E8-AFC9-4EB3-BE61-BE79CDA90319}" srcOrd="1" destOrd="0" presId="urn:microsoft.com/office/officeart/2008/layout/SquareAccentList"/>
    <dgm:cxn modelId="{ACB442C9-339C-43E9-A6BB-0BDCB21ECC91}" type="presParOf" srcId="{B0AA24FA-EE16-4676-AAD2-9D746D7FE505}" destId="{51E77EF9-60CF-4E98-8F45-637C15ADD1A2}" srcOrd="2" destOrd="0" presId="urn:microsoft.com/office/officeart/2008/layout/SquareAccentList"/>
    <dgm:cxn modelId="{1F2BB2C3-904E-4CC8-9197-DE8CFB5B8478}" type="presParOf" srcId="{51E77EF9-60CF-4E98-8F45-637C15ADD1A2}" destId="{EEC9609E-C65B-481E-A7D9-F8B836DB9D61}" srcOrd="0" destOrd="0" presId="urn:microsoft.com/office/officeart/2008/layout/SquareAccentList"/>
    <dgm:cxn modelId="{D2309823-0B47-4A2E-8148-723629578E22}" type="presParOf" srcId="{EEC9609E-C65B-481E-A7D9-F8B836DB9D61}" destId="{70F53DA6-CB21-41C7-95B8-81994D3660FB}" srcOrd="0" destOrd="0" presId="urn:microsoft.com/office/officeart/2008/layout/SquareAccentList"/>
    <dgm:cxn modelId="{4AA58940-31B2-407F-A979-7EBCFBFA77FD}" type="presParOf" srcId="{EEC9609E-C65B-481E-A7D9-F8B836DB9D61}" destId="{2FE88C55-B5B2-4092-8343-8FE46207E69B}" srcOrd="1" destOrd="0" presId="urn:microsoft.com/office/officeart/2008/layout/SquareAccentList"/>
    <dgm:cxn modelId="{B6522BCD-09D4-4148-88A2-26580884D156}" type="presParOf" srcId="{EEC9609E-C65B-481E-A7D9-F8B836DB9D61}" destId="{FD47BF38-EC73-477B-B5FD-F46EFE445C27}" srcOrd="2" destOrd="0" presId="urn:microsoft.com/office/officeart/2008/layout/SquareAccentList"/>
    <dgm:cxn modelId="{DED21BA6-AD0F-4BAA-8973-C9B453914D1E}" type="presParOf" srcId="{51E77EF9-60CF-4E98-8F45-637C15ADD1A2}" destId="{E3684217-96B2-47EE-BDFB-F96497E12803}" srcOrd="1" destOrd="0" presId="urn:microsoft.com/office/officeart/2008/layout/SquareAccentList"/>
    <dgm:cxn modelId="{52E2F469-FE17-42F3-A628-DC571A3C116E}" type="presParOf" srcId="{E3684217-96B2-47EE-BDFB-F96497E12803}" destId="{5C65233D-F752-4E65-A629-1DCF7717F0E9}" srcOrd="0" destOrd="0" presId="urn:microsoft.com/office/officeart/2008/layout/SquareAccentList"/>
    <dgm:cxn modelId="{0BC69BD8-F36F-4538-B4C2-C232A65D78F1}" type="presParOf" srcId="{5C65233D-F752-4E65-A629-1DCF7717F0E9}" destId="{B3E5BA4F-9853-427D-9217-3C87F19CB11E}" srcOrd="0" destOrd="0" presId="urn:microsoft.com/office/officeart/2008/layout/SquareAccentList"/>
    <dgm:cxn modelId="{C38DBBF3-49B5-4967-B76C-4CDF62C05B5A}" type="presParOf" srcId="{5C65233D-F752-4E65-A629-1DCF7717F0E9}" destId="{2BCC60D1-46B2-4D90-BEAC-898C632DC48E}" srcOrd="1" destOrd="0" presId="urn:microsoft.com/office/officeart/2008/layout/SquareAccentList"/>
    <dgm:cxn modelId="{9FA04458-AFD7-4480-8508-10C7CC79D008}" type="presParOf" srcId="{E3684217-96B2-47EE-BDFB-F96497E12803}" destId="{48E08D1D-EC32-4C0E-8709-245394C67253}" srcOrd="1" destOrd="0" presId="urn:microsoft.com/office/officeart/2008/layout/SquareAccentList"/>
    <dgm:cxn modelId="{CA6F0FE0-FB2B-47FB-999B-8286C74A6A7E}" type="presParOf" srcId="{48E08D1D-EC32-4C0E-8709-245394C67253}" destId="{975B0F65-C3E8-4937-90C5-4F2B4E597A57}" srcOrd="0" destOrd="0" presId="urn:microsoft.com/office/officeart/2008/layout/SquareAccentList"/>
    <dgm:cxn modelId="{886FE5EC-8AB2-45F6-AD44-FE5839DA5DD2}" type="presParOf" srcId="{48E08D1D-EC32-4C0E-8709-245394C67253}" destId="{7AE0CC65-BD39-4EA8-9B79-FA025756CD23}" srcOrd="1" destOrd="0" presId="urn:microsoft.com/office/officeart/2008/layout/SquareAccentList"/>
    <dgm:cxn modelId="{A6DF9529-5D44-4A49-A080-BC8321EB7577}" type="presParOf" srcId="{E3684217-96B2-47EE-BDFB-F96497E12803}" destId="{1D12A8A4-953E-41C0-B109-AB5F9A9D3DDE}" srcOrd="2" destOrd="0" presId="urn:microsoft.com/office/officeart/2008/layout/SquareAccentList"/>
    <dgm:cxn modelId="{E313FE0D-D80D-4301-982C-9B2634A4CE00}" type="presParOf" srcId="{1D12A8A4-953E-41C0-B109-AB5F9A9D3DDE}" destId="{88B2E8DA-4AF3-46FC-AB70-FAEA128DB822}" srcOrd="0" destOrd="0" presId="urn:microsoft.com/office/officeart/2008/layout/SquareAccentList"/>
    <dgm:cxn modelId="{8560E0A8-485F-4084-B7F1-53A231329B71}" type="presParOf" srcId="{1D12A8A4-953E-41C0-B109-AB5F9A9D3DDE}" destId="{D72DBCF0-E62F-4178-9FA0-9B27FBD60788}"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8F9F61-741A-4A09-8652-67D61E5DB8B9}">
      <dsp:nvSpPr>
        <dsp:cNvPr id="0" name=""/>
        <dsp:cNvSpPr/>
      </dsp:nvSpPr>
      <dsp:spPr>
        <a:xfrm>
          <a:off x="7303" y="773884"/>
          <a:ext cx="3661737" cy="43079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E96180-3186-46CA-BE11-200EE218BE05}">
      <dsp:nvSpPr>
        <dsp:cNvPr id="0" name=""/>
        <dsp:cNvSpPr/>
      </dsp:nvSpPr>
      <dsp:spPr>
        <a:xfrm>
          <a:off x="7303" y="935672"/>
          <a:ext cx="269004" cy="269004"/>
        </a:xfrm>
        <a:prstGeom prst="rect">
          <a:avLst/>
        </a:prstGeom>
        <a:solidFill>
          <a:srgbClr val="00986C"/>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B667F0A-A8A9-4ABC-89D8-E076BAFC4AAE}">
      <dsp:nvSpPr>
        <dsp:cNvPr id="0" name=""/>
        <dsp:cNvSpPr/>
      </dsp:nvSpPr>
      <dsp:spPr>
        <a:xfrm>
          <a:off x="7303" y="0"/>
          <a:ext cx="3661737" cy="773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26670" rIns="40005" bIns="26670" numCol="1" spcCol="1270" anchor="ctr" anchorCtr="0">
          <a:noAutofit/>
        </a:bodyPr>
        <a:lstStyle/>
        <a:p>
          <a:pPr marL="0" lvl="0" indent="0" algn="l" defTabSz="933450">
            <a:lnSpc>
              <a:spcPct val="90000"/>
            </a:lnSpc>
            <a:spcBef>
              <a:spcPct val="0"/>
            </a:spcBef>
            <a:spcAft>
              <a:spcPct val="35000"/>
            </a:spcAft>
            <a:buNone/>
          </a:pPr>
          <a:r>
            <a:rPr lang="en-US" sz="2100" kern="1200" dirty="0"/>
            <a:t>Strand 1 – Cyber crime</a:t>
          </a:r>
          <a:endParaRPr lang="ru-RU" sz="2100" kern="1200" dirty="0"/>
        </a:p>
      </dsp:txBody>
      <dsp:txXfrm>
        <a:off x="7303" y="0"/>
        <a:ext cx="3661737" cy="773884"/>
      </dsp:txXfrm>
    </dsp:sp>
    <dsp:sp modelId="{33B8484C-D447-486B-A43D-E7987C76986E}">
      <dsp:nvSpPr>
        <dsp:cNvPr id="0" name=""/>
        <dsp:cNvSpPr/>
      </dsp:nvSpPr>
      <dsp:spPr>
        <a:xfrm>
          <a:off x="7303" y="1562714"/>
          <a:ext cx="268997" cy="268997"/>
        </a:xfrm>
        <a:prstGeom prst="rect">
          <a:avLst/>
        </a:prstGeom>
        <a:solidFill>
          <a:srgbClr val="00986C"/>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6DE7C96-D129-451B-8A11-0AC32BB443A8}">
      <dsp:nvSpPr>
        <dsp:cNvPr id="0" name=""/>
        <dsp:cNvSpPr/>
      </dsp:nvSpPr>
      <dsp:spPr>
        <a:xfrm>
          <a:off x="263624" y="1383695"/>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dirty="0"/>
            <a:t>Justice &amp; Home affairs mandate</a:t>
          </a:r>
          <a:endParaRPr lang="ru-RU" sz="1400" kern="1200" dirty="0"/>
        </a:p>
      </dsp:txBody>
      <dsp:txXfrm>
        <a:off x="263624" y="1383695"/>
        <a:ext cx="3405415" cy="627034"/>
      </dsp:txXfrm>
    </dsp:sp>
    <dsp:sp modelId="{2B4E1A60-798E-4CB3-B503-091C37BE9A8D}">
      <dsp:nvSpPr>
        <dsp:cNvPr id="0" name=""/>
        <dsp:cNvSpPr/>
      </dsp:nvSpPr>
      <dsp:spPr>
        <a:xfrm>
          <a:off x="7303" y="2189748"/>
          <a:ext cx="268997" cy="268997"/>
        </a:xfrm>
        <a:prstGeom prst="rect">
          <a:avLst/>
        </a:prstGeom>
        <a:solidFill>
          <a:srgbClr val="00986C"/>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93427F9-D9A9-47C3-8EB5-24C3CF7EA891}">
      <dsp:nvSpPr>
        <dsp:cNvPr id="0" name=""/>
        <dsp:cNvSpPr/>
      </dsp:nvSpPr>
      <dsp:spPr>
        <a:xfrm>
          <a:off x="263624" y="2010730"/>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dirty="0"/>
            <a:t>Protection of cybersecurity internally</a:t>
          </a:r>
          <a:endParaRPr lang="ru-RU" sz="1400" kern="1200" dirty="0"/>
        </a:p>
      </dsp:txBody>
      <dsp:txXfrm>
        <a:off x="263624" y="2010730"/>
        <a:ext cx="3405415" cy="627034"/>
      </dsp:txXfrm>
    </dsp:sp>
    <dsp:sp modelId="{3F090652-9E75-4E55-971F-7FA56377FCD0}">
      <dsp:nvSpPr>
        <dsp:cNvPr id="0" name=""/>
        <dsp:cNvSpPr/>
      </dsp:nvSpPr>
      <dsp:spPr>
        <a:xfrm>
          <a:off x="7303" y="2816783"/>
          <a:ext cx="268997" cy="268997"/>
        </a:xfrm>
        <a:prstGeom prst="rect">
          <a:avLst/>
        </a:prstGeom>
        <a:solidFill>
          <a:srgbClr val="00986C"/>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E7397C-8B0B-49A2-A638-B7346B9DE745}">
      <dsp:nvSpPr>
        <dsp:cNvPr id="0" name=""/>
        <dsp:cNvSpPr/>
      </dsp:nvSpPr>
      <dsp:spPr>
        <a:xfrm>
          <a:off x="263624" y="2637764"/>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dirty="0"/>
            <a:t>EU’s shared competence</a:t>
          </a:r>
          <a:endParaRPr lang="ru-RU" sz="1400" kern="1200" dirty="0"/>
        </a:p>
      </dsp:txBody>
      <dsp:txXfrm>
        <a:off x="263624" y="2637764"/>
        <a:ext cx="3405415" cy="627034"/>
      </dsp:txXfrm>
    </dsp:sp>
    <dsp:sp modelId="{A713D3F4-44CD-44D6-9B95-E3721AEDD41F}">
      <dsp:nvSpPr>
        <dsp:cNvPr id="0" name=""/>
        <dsp:cNvSpPr/>
      </dsp:nvSpPr>
      <dsp:spPr>
        <a:xfrm>
          <a:off x="3852127" y="773884"/>
          <a:ext cx="3661737" cy="43079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8FC9DD-B8FB-4613-9F8A-680A1D32748D}">
      <dsp:nvSpPr>
        <dsp:cNvPr id="0" name=""/>
        <dsp:cNvSpPr/>
      </dsp:nvSpPr>
      <dsp:spPr>
        <a:xfrm>
          <a:off x="3852127" y="935672"/>
          <a:ext cx="269004" cy="269004"/>
        </a:xfrm>
        <a:prstGeom prst="rect">
          <a:avLst/>
        </a:prstGeom>
        <a:solidFill>
          <a:srgbClr val="4CB798"/>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8C39D0B-E58B-4BFC-88B1-7915B65074DB}">
      <dsp:nvSpPr>
        <dsp:cNvPr id="0" name=""/>
        <dsp:cNvSpPr/>
      </dsp:nvSpPr>
      <dsp:spPr>
        <a:xfrm>
          <a:off x="3852127" y="0"/>
          <a:ext cx="3661737" cy="773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26670" rIns="40005" bIns="26670" numCol="1" spcCol="1270" anchor="ctr" anchorCtr="0">
          <a:noAutofit/>
        </a:bodyPr>
        <a:lstStyle/>
        <a:p>
          <a:pPr marL="0" lvl="0" indent="0" algn="l" defTabSz="933450">
            <a:lnSpc>
              <a:spcPct val="90000"/>
            </a:lnSpc>
            <a:spcBef>
              <a:spcPct val="0"/>
            </a:spcBef>
            <a:spcAft>
              <a:spcPct val="35000"/>
            </a:spcAft>
            <a:buNone/>
          </a:pPr>
          <a:r>
            <a:rPr lang="en-US" sz="2100" kern="1200" dirty="0"/>
            <a:t>Strand 2 -  </a:t>
          </a:r>
          <a:r>
            <a:rPr lang="fr-FR" sz="2100" kern="1200" dirty="0"/>
            <a:t>Critical information infrastructures protection (CIIP)</a:t>
          </a:r>
          <a:endParaRPr lang="ru-RU" sz="2100" kern="1200" dirty="0"/>
        </a:p>
      </dsp:txBody>
      <dsp:txXfrm>
        <a:off x="3852127" y="0"/>
        <a:ext cx="3661737" cy="773884"/>
      </dsp:txXfrm>
    </dsp:sp>
    <dsp:sp modelId="{9E390D9B-6A61-410D-8E49-3B8A5AEBFB90}">
      <dsp:nvSpPr>
        <dsp:cNvPr id="0" name=""/>
        <dsp:cNvSpPr/>
      </dsp:nvSpPr>
      <dsp:spPr>
        <a:xfrm>
          <a:off x="3852127" y="1562714"/>
          <a:ext cx="268997" cy="268997"/>
        </a:xfrm>
        <a:prstGeom prst="rect">
          <a:avLst/>
        </a:prstGeom>
        <a:solidFill>
          <a:srgbClr val="80CCB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31ECF31-0161-478B-BCFB-23A4692D7254}">
      <dsp:nvSpPr>
        <dsp:cNvPr id="0" name=""/>
        <dsp:cNvSpPr/>
      </dsp:nvSpPr>
      <dsp:spPr>
        <a:xfrm>
          <a:off x="4108448" y="1383695"/>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dirty="0"/>
            <a:t>Internal Market mandate</a:t>
          </a:r>
          <a:endParaRPr lang="ru-RU" sz="1400" kern="1200" dirty="0"/>
        </a:p>
      </dsp:txBody>
      <dsp:txXfrm>
        <a:off x="4108448" y="1383695"/>
        <a:ext cx="3405415" cy="627034"/>
      </dsp:txXfrm>
    </dsp:sp>
    <dsp:sp modelId="{712E18A3-6AEE-4AB0-AE56-BC93FCE8F2DD}">
      <dsp:nvSpPr>
        <dsp:cNvPr id="0" name=""/>
        <dsp:cNvSpPr/>
      </dsp:nvSpPr>
      <dsp:spPr>
        <a:xfrm>
          <a:off x="3852127" y="2189748"/>
          <a:ext cx="268997" cy="268997"/>
        </a:xfrm>
        <a:prstGeom prst="rect">
          <a:avLst/>
        </a:prstGeom>
        <a:solidFill>
          <a:srgbClr val="80CCB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E14A28-3C7E-4371-85D8-D740BC75E091}">
      <dsp:nvSpPr>
        <dsp:cNvPr id="0" name=""/>
        <dsp:cNvSpPr/>
      </dsp:nvSpPr>
      <dsp:spPr>
        <a:xfrm>
          <a:off x="4108448" y="2010730"/>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dirty="0"/>
            <a:t>Security of essential utilities and services for business continuity</a:t>
          </a:r>
          <a:endParaRPr lang="ru-RU" sz="1400" kern="1200" dirty="0"/>
        </a:p>
      </dsp:txBody>
      <dsp:txXfrm>
        <a:off x="4108448" y="2010730"/>
        <a:ext cx="3405415" cy="627034"/>
      </dsp:txXfrm>
    </dsp:sp>
    <dsp:sp modelId="{97948E8F-DB41-4099-A8A5-BD1F37F98C42}">
      <dsp:nvSpPr>
        <dsp:cNvPr id="0" name=""/>
        <dsp:cNvSpPr/>
      </dsp:nvSpPr>
      <dsp:spPr>
        <a:xfrm>
          <a:off x="3852127" y="2816783"/>
          <a:ext cx="268997" cy="268997"/>
        </a:xfrm>
        <a:prstGeom prst="rect">
          <a:avLst/>
        </a:prstGeom>
        <a:solidFill>
          <a:srgbClr val="80CCB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DF826E8-AFC9-4EB3-BE61-BE79CDA90319}">
      <dsp:nvSpPr>
        <dsp:cNvPr id="0" name=""/>
        <dsp:cNvSpPr/>
      </dsp:nvSpPr>
      <dsp:spPr>
        <a:xfrm>
          <a:off x="4108448" y="2637764"/>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dirty="0"/>
            <a:t>EU’s exclusive competence</a:t>
          </a:r>
          <a:endParaRPr lang="ru-RU" sz="1400" kern="1200" dirty="0"/>
        </a:p>
      </dsp:txBody>
      <dsp:txXfrm>
        <a:off x="4108448" y="2637764"/>
        <a:ext cx="3405415" cy="627034"/>
      </dsp:txXfrm>
    </dsp:sp>
    <dsp:sp modelId="{70F53DA6-CB21-41C7-95B8-81994D3660FB}">
      <dsp:nvSpPr>
        <dsp:cNvPr id="0" name=""/>
        <dsp:cNvSpPr/>
      </dsp:nvSpPr>
      <dsp:spPr>
        <a:xfrm>
          <a:off x="7696951" y="773884"/>
          <a:ext cx="3661737" cy="43079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E88C55-B5B2-4092-8343-8FE46207E69B}">
      <dsp:nvSpPr>
        <dsp:cNvPr id="0" name=""/>
        <dsp:cNvSpPr/>
      </dsp:nvSpPr>
      <dsp:spPr>
        <a:xfrm>
          <a:off x="7696951" y="935672"/>
          <a:ext cx="269004" cy="269004"/>
        </a:xfrm>
        <a:prstGeom prst="rect">
          <a:avLst/>
        </a:prstGeom>
        <a:solidFill>
          <a:srgbClr val="B3E0D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D47BF38-EC73-477B-B5FD-F46EFE445C27}">
      <dsp:nvSpPr>
        <dsp:cNvPr id="0" name=""/>
        <dsp:cNvSpPr/>
      </dsp:nvSpPr>
      <dsp:spPr>
        <a:xfrm>
          <a:off x="7696951" y="0"/>
          <a:ext cx="3661737" cy="773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26670" rIns="40005" bIns="26670" numCol="1" spcCol="1270" anchor="ctr" anchorCtr="0">
          <a:noAutofit/>
        </a:bodyPr>
        <a:lstStyle/>
        <a:p>
          <a:pPr marL="0" lvl="0" indent="0" algn="l" defTabSz="933450">
            <a:lnSpc>
              <a:spcPct val="90000"/>
            </a:lnSpc>
            <a:spcBef>
              <a:spcPct val="0"/>
            </a:spcBef>
            <a:spcAft>
              <a:spcPct val="35000"/>
            </a:spcAft>
            <a:buNone/>
          </a:pPr>
          <a:r>
            <a:rPr lang="en-GB" sz="2100" kern="1200" noProof="0" dirty="0"/>
            <a:t>Strand 3 – Cyber defence</a:t>
          </a:r>
        </a:p>
      </dsp:txBody>
      <dsp:txXfrm>
        <a:off x="7696951" y="0"/>
        <a:ext cx="3661737" cy="773884"/>
      </dsp:txXfrm>
    </dsp:sp>
    <dsp:sp modelId="{B3E5BA4F-9853-427D-9217-3C87F19CB11E}">
      <dsp:nvSpPr>
        <dsp:cNvPr id="0" name=""/>
        <dsp:cNvSpPr/>
      </dsp:nvSpPr>
      <dsp:spPr>
        <a:xfrm>
          <a:off x="7696951" y="1562714"/>
          <a:ext cx="268997" cy="268997"/>
        </a:xfrm>
        <a:prstGeom prst="rect">
          <a:avLst/>
        </a:prstGeom>
        <a:solidFill>
          <a:srgbClr val="B3E0D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BCC60D1-46B2-4D90-BEAC-898C632DC48E}">
      <dsp:nvSpPr>
        <dsp:cNvPr id="0" name=""/>
        <dsp:cNvSpPr/>
      </dsp:nvSpPr>
      <dsp:spPr>
        <a:xfrm>
          <a:off x="7953273" y="1383695"/>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dirty="0"/>
            <a:t>Common Security and </a:t>
          </a:r>
          <a:r>
            <a:rPr lang="en-GB" sz="1400" kern="1200" noProof="0" dirty="0"/>
            <a:t>Defence</a:t>
          </a:r>
          <a:r>
            <a:rPr lang="en-US" sz="1400" kern="1200" dirty="0"/>
            <a:t> Policy mandate</a:t>
          </a:r>
        </a:p>
      </dsp:txBody>
      <dsp:txXfrm>
        <a:off x="7953273" y="1383695"/>
        <a:ext cx="3405415" cy="627034"/>
      </dsp:txXfrm>
    </dsp:sp>
    <dsp:sp modelId="{975B0F65-C3E8-4937-90C5-4F2B4E597A57}">
      <dsp:nvSpPr>
        <dsp:cNvPr id="0" name=""/>
        <dsp:cNvSpPr/>
      </dsp:nvSpPr>
      <dsp:spPr>
        <a:xfrm>
          <a:off x="7696951" y="2189748"/>
          <a:ext cx="268997" cy="268997"/>
        </a:xfrm>
        <a:prstGeom prst="rect">
          <a:avLst/>
        </a:prstGeom>
        <a:solidFill>
          <a:srgbClr val="B3E0D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AE0CC65-BD39-4EA8-9B79-FA025756CD23}">
      <dsp:nvSpPr>
        <dsp:cNvPr id="0" name=""/>
        <dsp:cNvSpPr/>
      </dsp:nvSpPr>
      <dsp:spPr>
        <a:xfrm>
          <a:off x="7953273" y="2010730"/>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dirty="0"/>
            <a:t>Protection of cybersecurity externally</a:t>
          </a:r>
        </a:p>
      </dsp:txBody>
      <dsp:txXfrm>
        <a:off x="7953273" y="2010730"/>
        <a:ext cx="3405415" cy="627034"/>
      </dsp:txXfrm>
    </dsp:sp>
    <dsp:sp modelId="{88B2E8DA-4AF3-46FC-AB70-FAEA128DB822}">
      <dsp:nvSpPr>
        <dsp:cNvPr id="0" name=""/>
        <dsp:cNvSpPr/>
      </dsp:nvSpPr>
      <dsp:spPr>
        <a:xfrm>
          <a:off x="7696951" y="2816783"/>
          <a:ext cx="268997" cy="268997"/>
        </a:xfrm>
        <a:prstGeom prst="rect">
          <a:avLst/>
        </a:prstGeom>
        <a:solidFill>
          <a:srgbClr val="B3E0D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72DBCF0-E62F-4178-9FA0-9B27FBD60788}">
      <dsp:nvSpPr>
        <dsp:cNvPr id="0" name=""/>
        <dsp:cNvSpPr/>
      </dsp:nvSpPr>
      <dsp:spPr>
        <a:xfrm>
          <a:off x="7953273" y="2637764"/>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a:t>Intergovernmental issue</a:t>
          </a:r>
          <a:endParaRPr lang="en-US" sz="1400" kern="1200" dirty="0"/>
        </a:p>
      </dsp:txBody>
      <dsp:txXfrm>
        <a:off x="7953273" y="2637764"/>
        <a:ext cx="3405415" cy="627034"/>
      </dsp:txXfrm>
    </dsp:sp>
  </dsp:spTree>
</dsp:drawing>
</file>

<file path=ppt/diagrams/layout1.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3194B92E-D071-4B96-991C-97F62C0BDD53}" type="slidenum">
              <a:rPr lang="es-ES" smtClean="0"/>
              <a:t>9</a:t>
            </a:fld>
            <a:endParaRPr lang="es-ES"/>
          </a:p>
        </p:txBody>
      </p:sp>
    </p:spTree>
    <p:extLst>
      <p:ext uri="{BB962C8B-B14F-4D97-AF65-F5344CB8AC3E}">
        <p14:creationId xmlns:p14="http://schemas.microsoft.com/office/powerpoint/2010/main" val="3108588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3194B92E-D071-4B96-991C-97F62C0BDD53}" type="slidenum">
              <a:rPr lang="es-ES" smtClean="0"/>
              <a:t>10</a:t>
            </a:fld>
            <a:endParaRPr lang="es-ES"/>
          </a:p>
        </p:txBody>
      </p:sp>
    </p:spTree>
    <p:extLst>
      <p:ext uri="{BB962C8B-B14F-4D97-AF65-F5344CB8AC3E}">
        <p14:creationId xmlns:p14="http://schemas.microsoft.com/office/powerpoint/2010/main" val="1619548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54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49082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6"/>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7"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5"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enisa.europa.eu/publications/cybersecurity-guide-for-smes" TargetMode="External"/><Relationship Id="rId3" Type="http://schemas.openxmlformats.org/officeDocument/2006/relationships/hyperlink" Target="https://www.enisa.europa.eu/" TargetMode="External"/><Relationship Id="rId7" Type="http://schemas.openxmlformats.org/officeDocument/2006/relationships/image" Target="../media/image23.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www.enisa.europa.eu/publications/enisa-report-cybersecurity-for-smes" TargetMode="External"/><Relationship Id="rId5" Type="http://schemas.openxmlformats.org/officeDocument/2006/relationships/image" Target="../media/image22.png"/><Relationship Id="rId4" Type="http://schemas.openxmlformats.org/officeDocument/2006/relationships/hyperlink" Target="https://www.enisa.europa.eu/publications/guidelines-for-smes-on-the-security-of-personal-data-processing" TargetMode="External"/><Relationship Id="rId9" Type="http://schemas.openxmlformats.org/officeDocument/2006/relationships/image" Target="../media/image24.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enterprise.verizon.com/resources/reports/dbir" TargetMode="External"/><Relationship Id="rId2" Type="http://schemas.openxmlformats.org/officeDocument/2006/relationships/hyperlink" Target="https://www.enisa.europa.eu/"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s://enterprise.verizon.com/resources/reports/dbir" TargetMode="External"/><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4.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4.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923330"/>
          </a:xfrm>
          <a:prstGeom prst="rect">
            <a:avLst/>
          </a:prstGeom>
          <a:noFill/>
        </p:spPr>
        <p:txBody>
          <a:bodyPr wrap="square">
            <a:spAutoFit/>
          </a:bodyPr>
          <a:lstStyle/>
          <a:p>
            <a:pPr algn="ctr">
              <a:spcBef>
                <a:spcPts val="5"/>
              </a:spcBef>
              <a:tabLst>
                <a:tab pos="1205230" algn="l"/>
                <a:tab pos="1926589" algn="l"/>
                <a:tab pos="2915920" algn="l"/>
                <a:tab pos="3444875" algn="l"/>
                <a:tab pos="4383405" algn="l"/>
                <a:tab pos="6796405" algn="l"/>
              </a:tabLst>
              <a:defRPr/>
            </a:pPr>
            <a:r>
              <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rPr>
              <a:t>EU FRAMEWORK AND RESOURCES FOR CYBERSECURITY OF SMES </a:t>
            </a:r>
            <a:endParaRPr lang="pt-BR" b="1" spc="-114" dirty="0">
              <a:solidFill>
                <a:srgbClr val="0CA373"/>
              </a:solidFill>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lang="pt-BR" b="1" spc="-114" dirty="0">
                <a:latin typeface="Tahoma" panose="020B0604030504040204" pitchFamily="34" charset="0"/>
                <a:ea typeface="Tahoma" panose="020B0604030504040204" pitchFamily="34" charset="0"/>
                <a:cs typeface="Tahoma" panose="020B0604030504040204" pitchFamily="34" charset="0"/>
              </a:rPr>
              <a:t>IHF</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D6F5B162-B805-4C97-A2CD-9FB391137F86}"/>
              </a:ext>
            </a:extLst>
          </p:cNvPr>
          <p:cNvSpPr txBox="1">
            <a:spLocks/>
          </p:cNvSpPr>
          <p:nvPr/>
        </p:nvSpPr>
        <p:spPr>
          <a:xfrm>
            <a:off x="1909859" y="0"/>
            <a:ext cx="1124800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en-US" sz="3500" kern="0" spc="-150" dirty="0">
                <a:solidFill>
                  <a:schemeClr val="tx1"/>
                </a:solidFill>
                <a:latin typeface="+mj-lt"/>
                <a:ea typeface="Tahoma" panose="020B0604030504040204" pitchFamily="34" charset="0"/>
                <a:cs typeface="Tahoma" panose="020B0604030504040204" pitchFamily="34" charset="0"/>
              </a:rPr>
              <a:t>EU Framework and Resources for Cybersecurity of SMEs</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6" name="object 3">
            <a:extLst>
              <a:ext uri="{FF2B5EF4-FFF2-40B4-BE49-F238E27FC236}">
                <a16:creationId xmlns:a16="http://schemas.microsoft.com/office/drawing/2014/main" id="{CD54DF63-3F4D-4B55-8527-DA033F0BABC3}"/>
              </a:ext>
            </a:extLst>
          </p:cNvPr>
          <p:cNvSpPr txBox="1"/>
          <p:nvPr/>
        </p:nvSpPr>
        <p:spPr>
          <a:xfrm>
            <a:off x="1909859" y="681245"/>
            <a:ext cx="8671441" cy="334707"/>
          </a:xfrm>
          <a:prstGeom prst="rect">
            <a:avLst/>
          </a:prstGeom>
        </p:spPr>
        <p:txBody>
          <a:bodyPr vert="horz" wrap="square" lIns="0" tIns="13970" rIns="0" bIns="0" rtlCol="0">
            <a:spAutoFit/>
          </a:bodyPr>
          <a:lstStyle/>
          <a:p>
            <a:pPr>
              <a:lnSpc>
                <a:spcPts val="2500"/>
              </a:lnSpc>
            </a:pPr>
            <a:r>
              <a:rPr lang="es-ES" sz="2200" spc="50" dirty="0">
                <a:latin typeface="+mj-lt"/>
                <a:cs typeface="Tahoma"/>
              </a:rPr>
              <a:t>SECTION 1.4.: </a:t>
            </a:r>
            <a:r>
              <a:rPr lang="en-US" sz="2200" spc="50" dirty="0">
                <a:latin typeface="+mj-lt"/>
                <a:cs typeface="Tahoma"/>
              </a:rPr>
              <a:t>Resources for SMEs</a:t>
            </a:r>
          </a:p>
        </p:txBody>
      </p:sp>
      <p:sp>
        <p:nvSpPr>
          <p:cNvPr id="7" name="TextBox 6"/>
          <p:cNvSpPr txBox="1"/>
          <p:nvPr/>
        </p:nvSpPr>
        <p:spPr>
          <a:xfrm>
            <a:off x="453668" y="1424480"/>
            <a:ext cx="10491700" cy="1938992"/>
          </a:xfrm>
          <a:prstGeom prst="rect">
            <a:avLst/>
          </a:prstGeom>
          <a:noFill/>
        </p:spPr>
        <p:txBody>
          <a:bodyPr wrap="square" rtlCol="0">
            <a:spAutoFit/>
          </a:bodyPr>
          <a:lstStyle/>
          <a:p>
            <a:pPr marL="342900" indent="-342900">
              <a:buFont typeface="Arial" panose="020B0604020202020204" pitchFamily="34" charset="0"/>
              <a:buChar char="•"/>
            </a:pPr>
            <a:r>
              <a:rPr lang="en-US" sz="2000" dirty="0"/>
              <a:t>European Union Agency for Cybersecurity (ENISA) supports European SMEs on cybersecurity since 2006.</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Information Packages, reports, guides, guidelines on cybersecurity for SMEs freely available on the </a:t>
            </a:r>
            <a:r>
              <a:rPr lang="en-US" sz="2000" dirty="0">
                <a:hlinkClick r:id="rId3"/>
              </a:rPr>
              <a:t>ENISA website</a:t>
            </a:r>
            <a:r>
              <a:rPr lang="en-US" sz="2000" dirty="0"/>
              <a:t>. Some examples:</a:t>
            </a:r>
          </a:p>
          <a:p>
            <a:endParaRPr lang="en-US" sz="2000" dirty="0"/>
          </a:p>
        </p:txBody>
      </p:sp>
      <p:pic>
        <p:nvPicPr>
          <p:cNvPr id="1026" name="Picture 2" descr="https://www.enisa.europa.eu/publications/guidelines-for-smes-on-the-security-of-personal-data-processing/@@images/725580ba-dd89-4faa-a198-1114c3344c9f.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3272" y="3265822"/>
            <a:ext cx="1355504" cy="191061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028" name="Picture 4" descr="https://www.enisa.europa.eu/publications/enisa-report-cybersecurity-for-smes/@@images/ce62a9c9-115c-4cc5-b6dc-b7afb32fad54.pn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53712" y="3265822"/>
            <a:ext cx="1355504" cy="191061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030" name="Picture 6" descr="https://www.enisa.europa.eu/publications/cybersecurity-guide-for-smes/@@images/8282fc9e-c53c-418a-ba71-039a520748ed.pn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074153" y="3265822"/>
            <a:ext cx="1355504" cy="1910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464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5106252" cy="646331"/>
          </a:xfrm>
          <a:prstGeom prst="rect">
            <a:avLst/>
          </a:prstGeom>
          <a:noFill/>
        </p:spPr>
        <p:txBody>
          <a:bodyPr wrap="square" rtlCol="0">
            <a:spAutoFit/>
          </a:bodyPr>
          <a:lstStyle/>
          <a:p>
            <a:r>
              <a:rPr lang="en-US" dirty="0"/>
              <a:t>The European Union has increased its competences on cybersecurity over the last few years</a:t>
            </a:r>
          </a:p>
        </p:txBody>
      </p:sp>
      <p:sp>
        <p:nvSpPr>
          <p:cNvPr id="12" name="CuadroTexto 11"/>
          <p:cNvSpPr txBox="1"/>
          <p:nvPr/>
        </p:nvSpPr>
        <p:spPr>
          <a:xfrm>
            <a:off x="1615181" y="3530217"/>
            <a:ext cx="5106252" cy="646331"/>
          </a:xfrm>
          <a:prstGeom prst="rect">
            <a:avLst/>
          </a:prstGeom>
          <a:noFill/>
        </p:spPr>
        <p:txBody>
          <a:bodyPr wrap="square" rtlCol="0">
            <a:spAutoFit/>
          </a:bodyPr>
          <a:lstStyle/>
          <a:p>
            <a:r>
              <a:rPr lang="en-US" dirty="0"/>
              <a:t>Cybersecurity is a multi-layer policy involving several actors both at national and EU level</a:t>
            </a:r>
          </a:p>
        </p:txBody>
      </p:sp>
      <p:sp>
        <p:nvSpPr>
          <p:cNvPr id="13" name="CuadroTexto 12"/>
          <p:cNvSpPr txBox="1"/>
          <p:nvPr/>
        </p:nvSpPr>
        <p:spPr>
          <a:xfrm>
            <a:off x="1605565" y="4284374"/>
            <a:ext cx="4407046" cy="646331"/>
          </a:xfrm>
          <a:prstGeom prst="rect">
            <a:avLst/>
          </a:prstGeom>
          <a:noFill/>
        </p:spPr>
        <p:txBody>
          <a:bodyPr wrap="square" rtlCol="0">
            <a:spAutoFit/>
          </a:bodyPr>
          <a:lstStyle/>
          <a:p>
            <a:r>
              <a:rPr lang="en-US" dirty="0"/>
              <a:t>ENISA supports actively European SMEs on cybersecurity</a:t>
            </a: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Key takeaways:</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a:solidFill>
                  <a:schemeClr val="tx1"/>
                </a:solidFill>
                <a:latin typeface="+mj-lt"/>
                <a:ea typeface="Tahoma" panose="020B0604030504040204" pitchFamily="34" charset="0"/>
                <a:cs typeface="Tahoma" panose="020B0604030504040204" pitchFamily="34" charset="0"/>
              </a:rPr>
              <a:t>Assessment</a:t>
            </a:r>
            <a:r>
              <a:rPr lang="es-ES" sz="4800" kern="0" spc="-150">
                <a:solidFill>
                  <a:schemeClr val="tx1"/>
                </a:solidFill>
                <a:latin typeface="+mj-lt"/>
                <a:ea typeface="Tahoma" panose="020B0604030504040204" pitchFamily="34" charset="0"/>
                <a:cs typeface="Tahoma" panose="020B0604030504040204" pitchFamily="34" charset="0"/>
              </a:rPr>
              <a:t> </a:t>
            </a:r>
            <a:r>
              <a:rPr lang="es-ES" sz="4800" kern="0" spc="-150" dirty="0">
                <a:solidFill>
                  <a:schemeClr val="tx1"/>
                </a:solidFill>
                <a:latin typeface="+mj-lt"/>
                <a:ea typeface="Tahoma" panose="020B0604030504040204" pitchFamily="34" charset="0"/>
                <a:cs typeface="Tahoma" panose="020B0604030504040204" pitchFamily="34" charset="0"/>
              </a:rPr>
              <a:t>test</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6" y="1869768"/>
            <a:ext cx="3256911" cy="2585323"/>
          </a:xfrm>
          <a:prstGeom prst="rect">
            <a:avLst/>
          </a:prstGeom>
          <a:noFill/>
        </p:spPr>
        <p:txBody>
          <a:bodyPr wrap="square" rtlCol="0">
            <a:spAutoFit/>
          </a:bodyPr>
          <a:lstStyle/>
          <a:p>
            <a:pPr>
              <a:buAutoNum type="arabicPeriod"/>
            </a:pPr>
            <a:r>
              <a:rPr lang="en-US" b="1" dirty="0"/>
              <a:t>In the 80ies, the prevailing attitude towards cybersecurity of the EU was:</a:t>
            </a:r>
          </a:p>
          <a:p>
            <a:endParaRPr lang="es-ES" dirty="0"/>
          </a:p>
          <a:p>
            <a:r>
              <a:rPr lang="es-ES" dirty="0"/>
              <a:t>a.- mostly </a:t>
            </a:r>
            <a:r>
              <a:rPr lang="en-US" dirty="0"/>
              <a:t>economic</a:t>
            </a:r>
          </a:p>
          <a:p>
            <a:r>
              <a:rPr lang="es-ES" dirty="0"/>
              <a:t>b.- only addresssed to citizens’ protection</a:t>
            </a:r>
          </a:p>
          <a:p>
            <a:r>
              <a:rPr lang="es-ES" dirty="0"/>
              <a:t>c.- not related with the creation of a single market</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4347731" y="1773775"/>
            <a:ext cx="2991729" cy="1754326"/>
          </a:xfrm>
          <a:prstGeom prst="rect">
            <a:avLst/>
          </a:prstGeom>
          <a:noFill/>
        </p:spPr>
        <p:txBody>
          <a:bodyPr wrap="square" rtlCol="0">
            <a:spAutoFit/>
          </a:bodyPr>
          <a:lstStyle/>
          <a:p>
            <a:r>
              <a:rPr lang="es-ES" b="1" dirty="0"/>
              <a:t>2. </a:t>
            </a:r>
            <a:r>
              <a:rPr lang="en-US" sz="1800" b="1" dirty="0">
                <a:latin typeface="+mn-lt"/>
                <a:cs typeface="+mn-cs"/>
              </a:rPr>
              <a:t>How many strands does the EU has in cybersecurity?</a:t>
            </a:r>
            <a:endParaRPr lang="en-US" sz="1800" dirty="0">
              <a:latin typeface="+mn-lt"/>
              <a:cs typeface="+mn-cs"/>
            </a:endParaRPr>
          </a:p>
          <a:p>
            <a:endParaRPr lang="es-ES" dirty="0"/>
          </a:p>
          <a:p>
            <a:r>
              <a:rPr lang="es-ES" dirty="0"/>
              <a:t>a.- 2</a:t>
            </a:r>
          </a:p>
          <a:p>
            <a:r>
              <a:rPr lang="es-ES" dirty="0"/>
              <a:t>b.- 3</a:t>
            </a:r>
          </a:p>
          <a:p>
            <a:r>
              <a:rPr lang="es-ES" dirty="0"/>
              <a:t>c.- 5</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761719" cy="2215991"/>
          </a:xfrm>
          <a:prstGeom prst="rect">
            <a:avLst/>
          </a:prstGeom>
          <a:noFill/>
        </p:spPr>
        <p:txBody>
          <a:bodyPr wrap="square" rtlCol="0">
            <a:spAutoFit/>
          </a:bodyPr>
          <a:lstStyle/>
          <a:p>
            <a:r>
              <a:rPr lang="es-ES" b="1" dirty="0"/>
              <a:t>3. </a:t>
            </a:r>
            <a:r>
              <a:rPr lang="it-IT" b="1" dirty="0"/>
              <a:t>Which of the following organizations is not an EU Agency specialised on cybersecurity?</a:t>
            </a:r>
            <a:endParaRPr lang="en-US" sz="1800" b="1" dirty="0"/>
          </a:p>
          <a:p>
            <a:endParaRPr lang="es-ES" sz="1200" b="1" dirty="0"/>
          </a:p>
          <a:p>
            <a:pPr fontAlgn="base"/>
            <a:r>
              <a:rPr lang="es-ES" dirty="0"/>
              <a:t>a.- </a:t>
            </a:r>
            <a:r>
              <a:rPr lang="it-IT" dirty="0"/>
              <a:t>ENISA</a:t>
            </a:r>
            <a:endParaRPr lang="en-US" dirty="0"/>
          </a:p>
          <a:p>
            <a:pPr fontAlgn="base"/>
            <a:r>
              <a:rPr lang="es-ES" dirty="0"/>
              <a:t>b.- </a:t>
            </a:r>
            <a:r>
              <a:rPr lang="en-US" dirty="0"/>
              <a:t>Europol – European Cybercrime Centre (EC3)</a:t>
            </a:r>
          </a:p>
          <a:p>
            <a:pPr fontAlgn="base"/>
            <a:r>
              <a:rPr lang="es-ES" dirty="0"/>
              <a:t>c.- </a:t>
            </a:r>
            <a:r>
              <a:rPr lang="en-US" dirty="0"/>
              <a:t>National Cybercrime Units</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6" y="4551084"/>
            <a:ext cx="4488329" cy="1661993"/>
          </a:xfrm>
          <a:prstGeom prst="rect">
            <a:avLst/>
          </a:prstGeom>
          <a:noFill/>
        </p:spPr>
        <p:txBody>
          <a:bodyPr wrap="square" rtlCol="0">
            <a:spAutoFit/>
          </a:bodyPr>
          <a:lstStyle/>
          <a:p>
            <a:r>
              <a:rPr lang="es-ES" b="1" dirty="0"/>
              <a:t>4. </a:t>
            </a:r>
            <a:r>
              <a:rPr lang="en-US" sz="1800" b="1" dirty="0"/>
              <a:t>Which EU Agency mostly supports SMEs on cybersecurity:</a:t>
            </a:r>
            <a:endParaRPr lang="es-ES" dirty="0"/>
          </a:p>
          <a:p>
            <a:endParaRPr lang="es-ES" sz="1200" dirty="0"/>
          </a:p>
          <a:p>
            <a:r>
              <a:rPr lang="es-ES" dirty="0"/>
              <a:t>a.- EASME</a:t>
            </a:r>
          </a:p>
          <a:p>
            <a:r>
              <a:rPr lang="es-ES" dirty="0"/>
              <a:t>b.- ENISA</a:t>
            </a:r>
          </a:p>
          <a:p>
            <a:r>
              <a:rPr lang="es-ES" dirty="0"/>
              <a:t>c.- Cedefop</a:t>
            </a:r>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256911" cy="2031325"/>
          </a:xfrm>
          <a:prstGeom prst="rect">
            <a:avLst/>
          </a:prstGeom>
          <a:noFill/>
        </p:spPr>
        <p:txBody>
          <a:bodyPr wrap="square" rtlCol="0">
            <a:spAutoFit/>
          </a:bodyPr>
          <a:lstStyle/>
          <a:p>
            <a:r>
              <a:rPr lang="es-ES" b="1" dirty="0"/>
              <a:t>5. </a:t>
            </a:r>
            <a:r>
              <a:rPr lang="en-US" b="1" dirty="0"/>
              <a:t>How European SMEs can benefit from ENISA activities?</a:t>
            </a:r>
            <a:r>
              <a:rPr lang="en-US" sz="1800" b="1" dirty="0"/>
              <a:t> </a:t>
            </a:r>
          </a:p>
          <a:p>
            <a:endParaRPr lang="es-ES" b="1" dirty="0"/>
          </a:p>
          <a:p>
            <a:r>
              <a:rPr lang="es-ES" dirty="0"/>
              <a:t>a.- </a:t>
            </a:r>
            <a:r>
              <a:rPr lang="en-US" dirty="0"/>
              <a:t>online individual consultation</a:t>
            </a:r>
            <a:endParaRPr lang="en-US" sz="1800" dirty="0"/>
          </a:p>
          <a:p>
            <a:r>
              <a:rPr lang="es-ES" dirty="0"/>
              <a:t>b.- freely available material on ENISA website</a:t>
            </a:r>
          </a:p>
          <a:p>
            <a:r>
              <a:rPr lang="es-ES" dirty="0"/>
              <a:t>c.- </a:t>
            </a:r>
            <a:r>
              <a:rPr lang="en-US" dirty="0"/>
              <a:t>subscribing a membership</a:t>
            </a:r>
            <a:endParaRPr lang="es-ES" dirty="0"/>
          </a:p>
        </p:txBody>
      </p:sp>
    </p:spTree>
    <p:extLst>
      <p:ext uri="{BB962C8B-B14F-4D97-AF65-F5344CB8AC3E}">
        <p14:creationId xmlns:p14="http://schemas.microsoft.com/office/powerpoint/2010/main" val="951568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a:solidFill>
                  <a:schemeClr val="tx1"/>
                </a:solidFill>
                <a:latin typeface="+mj-lt"/>
                <a:ea typeface="Tahoma" panose="020B0604030504040204" pitchFamily="34" charset="0"/>
                <a:cs typeface="Tahoma" panose="020B0604030504040204" pitchFamily="34" charset="0"/>
              </a:rPr>
              <a:t>Assessment</a:t>
            </a:r>
            <a:r>
              <a:rPr lang="es-ES" sz="4800" kern="0" spc="-150">
                <a:solidFill>
                  <a:schemeClr val="tx1"/>
                </a:solidFill>
                <a:latin typeface="+mj-lt"/>
                <a:ea typeface="Tahoma" panose="020B0604030504040204" pitchFamily="34" charset="0"/>
                <a:cs typeface="Tahoma" panose="020B0604030504040204" pitchFamily="34" charset="0"/>
              </a:rPr>
              <a:t> </a:t>
            </a:r>
            <a:r>
              <a:rPr lang="es-ES" sz="4800" kern="0" spc="-150" dirty="0">
                <a:solidFill>
                  <a:schemeClr val="tx1"/>
                </a:solidFill>
                <a:latin typeface="+mj-lt"/>
                <a:ea typeface="Tahoma" panose="020B0604030504040204" pitchFamily="34" charset="0"/>
                <a:cs typeface="Tahoma" panose="020B0604030504040204" pitchFamily="34" charset="0"/>
              </a:rPr>
              <a:t>test</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6" y="1869768"/>
            <a:ext cx="3256911" cy="2585323"/>
          </a:xfrm>
          <a:prstGeom prst="rect">
            <a:avLst/>
          </a:prstGeom>
          <a:noFill/>
        </p:spPr>
        <p:txBody>
          <a:bodyPr wrap="square" rtlCol="0">
            <a:spAutoFit/>
          </a:bodyPr>
          <a:lstStyle/>
          <a:p>
            <a:pPr>
              <a:buAutoNum type="arabicPeriod"/>
            </a:pPr>
            <a:r>
              <a:rPr lang="en-US" b="1" dirty="0"/>
              <a:t>In the 80ies, the prevailing attitude towards cybersecurity of the EU was:</a:t>
            </a:r>
          </a:p>
          <a:p>
            <a:endParaRPr lang="es-ES" dirty="0"/>
          </a:p>
          <a:p>
            <a:r>
              <a:rPr lang="es-ES" b="1" dirty="0"/>
              <a:t>a.- mostly </a:t>
            </a:r>
            <a:r>
              <a:rPr lang="en-US" b="1" dirty="0"/>
              <a:t>economic</a:t>
            </a:r>
          </a:p>
          <a:p>
            <a:r>
              <a:rPr lang="es-ES" dirty="0"/>
              <a:t>b.- only addresssed to citizens’ protection</a:t>
            </a:r>
          </a:p>
          <a:p>
            <a:r>
              <a:rPr lang="es-ES" dirty="0"/>
              <a:t>c.- not related with the creation of a single market</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4347731" y="1773775"/>
            <a:ext cx="2991729" cy="1754326"/>
          </a:xfrm>
          <a:prstGeom prst="rect">
            <a:avLst/>
          </a:prstGeom>
          <a:noFill/>
        </p:spPr>
        <p:txBody>
          <a:bodyPr wrap="square" rtlCol="0">
            <a:spAutoFit/>
          </a:bodyPr>
          <a:lstStyle/>
          <a:p>
            <a:r>
              <a:rPr lang="es-ES" b="1" dirty="0"/>
              <a:t>2. </a:t>
            </a:r>
            <a:r>
              <a:rPr lang="en-US" sz="1800" b="1" dirty="0">
                <a:latin typeface="+mn-lt"/>
                <a:cs typeface="+mn-cs"/>
              </a:rPr>
              <a:t>How many strands does the EU has in cybersecurity?</a:t>
            </a:r>
            <a:endParaRPr lang="en-US" sz="1800" dirty="0">
              <a:latin typeface="+mn-lt"/>
              <a:cs typeface="+mn-cs"/>
            </a:endParaRPr>
          </a:p>
          <a:p>
            <a:endParaRPr lang="es-ES" dirty="0"/>
          </a:p>
          <a:p>
            <a:r>
              <a:rPr lang="es-ES" dirty="0"/>
              <a:t>a.- 2</a:t>
            </a:r>
          </a:p>
          <a:p>
            <a:r>
              <a:rPr lang="es-ES" b="1" dirty="0"/>
              <a:t>b.- 3</a:t>
            </a:r>
          </a:p>
          <a:p>
            <a:r>
              <a:rPr lang="es-ES" dirty="0"/>
              <a:t>c.- 5</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761719" cy="2215991"/>
          </a:xfrm>
          <a:prstGeom prst="rect">
            <a:avLst/>
          </a:prstGeom>
          <a:noFill/>
        </p:spPr>
        <p:txBody>
          <a:bodyPr wrap="square" rtlCol="0">
            <a:spAutoFit/>
          </a:bodyPr>
          <a:lstStyle/>
          <a:p>
            <a:r>
              <a:rPr lang="es-ES" b="1" dirty="0"/>
              <a:t>3. </a:t>
            </a:r>
            <a:r>
              <a:rPr lang="it-IT" b="1" dirty="0"/>
              <a:t>Which of the following organizations is not an EU Agency specialised on cybersecurity?</a:t>
            </a:r>
            <a:endParaRPr lang="en-US" sz="1800" b="1" dirty="0"/>
          </a:p>
          <a:p>
            <a:endParaRPr lang="es-ES" sz="1200" b="1" dirty="0"/>
          </a:p>
          <a:p>
            <a:pPr fontAlgn="base"/>
            <a:r>
              <a:rPr lang="es-ES" dirty="0"/>
              <a:t>a.- </a:t>
            </a:r>
            <a:r>
              <a:rPr lang="it-IT" dirty="0"/>
              <a:t>ENISA</a:t>
            </a:r>
            <a:endParaRPr lang="en-US" dirty="0"/>
          </a:p>
          <a:p>
            <a:pPr fontAlgn="base"/>
            <a:r>
              <a:rPr lang="es-ES" dirty="0"/>
              <a:t>b.- </a:t>
            </a:r>
            <a:r>
              <a:rPr lang="en-US" dirty="0"/>
              <a:t>Europol – European Cybercrime Centre (EC3)</a:t>
            </a:r>
          </a:p>
          <a:p>
            <a:pPr fontAlgn="base"/>
            <a:r>
              <a:rPr lang="es-ES" b="1" dirty="0"/>
              <a:t>c.- </a:t>
            </a:r>
            <a:r>
              <a:rPr lang="en-US" b="1" dirty="0"/>
              <a:t>National Cybercrime Units</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6" y="4551084"/>
            <a:ext cx="4488329" cy="1661993"/>
          </a:xfrm>
          <a:prstGeom prst="rect">
            <a:avLst/>
          </a:prstGeom>
          <a:noFill/>
        </p:spPr>
        <p:txBody>
          <a:bodyPr wrap="square" rtlCol="0">
            <a:spAutoFit/>
          </a:bodyPr>
          <a:lstStyle/>
          <a:p>
            <a:r>
              <a:rPr lang="es-ES" b="1" dirty="0"/>
              <a:t>4. </a:t>
            </a:r>
            <a:r>
              <a:rPr lang="en-US" sz="1800" b="1" dirty="0"/>
              <a:t>Which EU Agency mostly supports SMEs on cybersecurity:</a:t>
            </a:r>
            <a:endParaRPr lang="es-ES" dirty="0"/>
          </a:p>
          <a:p>
            <a:endParaRPr lang="es-ES" sz="1200" dirty="0"/>
          </a:p>
          <a:p>
            <a:r>
              <a:rPr lang="es-ES" dirty="0"/>
              <a:t>a.- EASME</a:t>
            </a:r>
          </a:p>
          <a:p>
            <a:r>
              <a:rPr lang="es-ES" b="1" dirty="0"/>
              <a:t>b.- ENISA</a:t>
            </a:r>
          </a:p>
          <a:p>
            <a:r>
              <a:rPr lang="es-ES" dirty="0"/>
              <a:t>c.- Cedefop</a:t>
            </a:r>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256911" cy="2031325"/>
          </a:xfrm>
          <a:prstGeom prst="rect">
            <a:avLst/>
          </a:prstGeom>
          <a:noFill/>
        </p:spPr>
        <p:txBody>
          <a:bodyPr wrap="square" rtlCol="0">
            <a:spAutoFit/>
          </a:bodyPr>
          <a:lstStyle/>
          <a:p>
            <a:r>
              <a:rPr lang="es-ES" b="1" dirty="0"/>
              <a:t>5. </a:t>
            </a:r>
            <a:r>
              <a:rPr lang="en-US" b="1" dirty="0"/>
              <a:t>How European SMEs can benefit from ENISA activities?</a:t>
            </a:r>
            <a:r>
              <a:rPr lang="en-US" sz="1800" b="1" dirty="0"/>
              <a:t> </a:t>
            </a:r>
          </a:p>
          <a:p>
            <a:endParaRPr lang="es-ES" b="1" dirty="0"/>
          </a:p>
          <a:p>
            <a:r>
              <a:rPr lang="es-ES" dirty="0"/>
              <a:t>a.- </a:t>
            </a:r>
            <a:r>
              <a:rPr lang="en-US" dirty="0"/>
              <a:t>online individual consultation</a:t>
            </a:r>
            <a:endParaRPr lang="en-US" sz="1800" dirty="0"/>
          </a:p>
          <a:p>
            <a:r>
              <a:rPr lang="es-ES" b="1" dirty="0"/>
              <a:t>b.- freely available material on ENISA website</a:t>
            </a:r>
          </a:p>
          <a:p>
            <a:r>
              <a:rPr lang="es-ES" dirty="0"/>
              <a:t>c.- </a:t>
            </a:r>
            <a:r>
              <a:rPr lang="en-US" dirty="0"/>
              <a:t>subscribing a membership</a:t>
            </a:r>
            <a:endParaRPr lang="es-ES" dirty="0"/>
          </a:p>
        </p:txBody>
      </p:sp>
    </p:spTree>
    <p:extLst>
      <p:ext uri="{BB962C8B-B14F-4D97-AF65-F5344CB8AC3E}">
        <p14:creationId xmlns:p14="http://schemas.microsoft.com/office/powerpoint/2010/main" val="676440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2040487" y="828787"/>
            <a:ext cx="507152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SOURCES</a:t>
            </a:r>
          </a:p>
        </p:txBody>
      </p:sp>
      <p:sp>
        <p:nvSpPr>
          <p:cNvPr id="5" name="Rectángulo 4">
            <a:extLst>
              <a:ext uri="{FF2B5EF4-FFF2-40B4-BE49-F238E27FC236}">
                <a16:creationId xmlns:a16="http://schemas.microsoft.com/office/drawing/2014/main" id="{3A059082-DD04-8F1C-1A64-49AB92FCB658}"/>
              </a:ext>
            </a:extLst>
          </p:cNvPr>
          <p:cNvSpPr/>
          <p:nvPr/>
        </p:nvSpPr>
        <p:spPr>
          <a:xfrm>
            <a:off x="601602" y="1353116"/>
            <a:ext cx="10988795" cy="4016484"/>
          </a:xfrm>
          <a:prstGeom prst="rect">
            <a:avLst/>
          </a:prstGeom>
        </p:spPr>
        <p:txBody>
          <a:bodyPr wrap="square">
            <a:spAutoFit/>
          </a:bodyPr>
          <a:lstStyle/>
          <a:p>
            <a:pPr marL="342900" indent="-342900">
              <a:spcAft>
                <a:spcPts val="1800"/>
              </a:spcAft>
              <a:buFont typeface="Arial" panose="020B0604020202020204" pitchFamily="34" charset="0"/>
              <a:buChar char="•"/>
              <a:defRPr/>
            </a:pPr>
            <a:r>
              <a:rPr lang="en-US" sz="2000" b="0" i="0" dirty="0" err="1">
                <a:solidFill>
                  <a:srgbClr val="222222"/>
                </a:solidFill>
                <a:effectLst/>
              </a:rPr>
              <a:t>Carrapico</a:t>
            </a:r>
            <a:r>
              <a:rPr lang="en-US" sz="2000" b="0" i="0" dirty="0">
                <a:solidFill>
                  <a:srgbClr val="222222"/>
                </a:solidFill>
                <a:effectLst/>
              </a:rPr>
              <a:t>, H., &amp; </a:t>
            </a:r>
            <a:r>
              <a:rPr lang="en-US" sz="2000" b="0" i="0" dirty="0" err="1">
                <a:solidFill>
                  <a:srgbClr val="222222"/>
                </a:solidFill>
                <a:effectLst/>
              </a:rPr>
              <a:t>Farrand</a:t>
            </a:r>
            <a:r>
              <a:rPr lang="en-US" sz="2000" b="0" i="0" dirty="0">
                <a:solidFill>
                  <a:srgbClr val="222222"/>
                </a:solidFill>
                <a:effectLst/>
              </a:rPr>
              <a:t>, B. (2020). Discursive continuity and change in the time of Covid-19: the case of EU cybersecurity policy. </a:t>
            </a:r>
            <a:r>
              <a:rPr lang="en-US" sz="2000" b="0" i="1" dirty="0">
                <a:solidFill>
                  <a:srgbClr val="222222"/>
                </a:solidFill>
                <a:effectLst/>
              </a:rPr>
              <a:t>Journal of European Integration</a:t>
            </a:r>
            <a:r>
              <a:rPr lang="en-US" sz="2000" b="0" i="0" dirty="0">
                <a:solidFill>
                  <a:srgbClr val="222222"/>
                </a:solidFill>
                <a:effectLst/>
              </a:rPr>
              <a:t>, </a:t>
            </a:r>
            <a:r>
              <a:rPr lang="en-US" sz="2000" b="0" i="1" dirty="0">
                <a:solidFill>
                  <a:srgbClr val="222222"/>
                </a:solidFill>
                <a:effectLst/>
              </a:rPr>
              <a:t>42</a:t>
            </a:r>
            <a:r>
              <a:rPr lang="en-US" sz="2000" b="0" i="0" dirty="0">
                <a:solidFill>
                  <a:srgbClr val="222222"/>
                </a:solidFill>
                <a:effectLst/>
              </a:rPr>
              <a:t>(8), 1111-1126.</a:t>
            </a:r>
          </a:p>
          <a:p>
            <a:pPr marL="342900" indent="-342900">
              <a:spcAft>
                <a:spcPts val="1800"/>
              </a:spcAft>
              <a:buFont typeface="Arial" panose="020B0604020202020204" pitchFamily="34" charset="0"/>
              <a:buChar char="•"/>
              <a:defRPr/>
            </a:pPr>
            <a:r>
              <a:rPr lang="en-US" sz="2000" dirty="0">
                <a:solidFill>
                  <a:srgbClr val="222222"/>
                </a:solidFill>
              </a:rPr>
              <a:t>Christou, G. (2016). </a:t>
            </a:r>
            <a:r>
              <a:rPr lang="en-US" sz="2000" i="1" dirty="0">
                <a:solidFill>
                  <a:srgbClr val="222222"/>
                </a:solidFill>
              </a:rPr>
              <a:t>Cybersecurity in the European Union: Resilience and adaptability in governance policy</a:t>
            </a:r>
            <a:r>
              <a:rPr lang="en-US" sz="2000" dirty="0">
                <a:solidFill>
                  <a:srgbClr val="222222"/>
                </a:solidFill>
              </a:rPr>
              <a:t>. Springer.</a:t>
            </a:r>
          </a:p>
          <a:p>
            <a:pPr marL="342900" indent="-342900">
              <a:spcAft>
                <a:spcPts val="1800"/>
              </a:spcAft>
              <a:buFont typeface="Arial" panose="020B0604020202020204" pitchFamily="34" charset="0"/>
              <a:buChar char="•"/>
              <a:defRPr/>
            </a:pPr>
            <a:r>
              <a:rPr lang="pt-BR" sz="2000" dirty="0">
                <a:solidFill>
                  <a:srgbClr val="001921"/>
                </a:solidFill>
              </a:rPr>
              <a:t>ENISA (2021), Cybersecurity for SMEs</a:t>
            </a:r>
          </a:p>
          <a:p>
            <a:pPr marL="342900" indent="-342900">
              <a:spcAft>
                <a:spcPts val="1800"/>
              </a:spcAft>
              <a:buFont typeface="Arial" panose="020B0604020202020204" pitchFamily="34" charset="0"/>
              <a:buChar char="•"/>
              <a:defRPr/>
            </a:pPr>
            <a:r>
              <a:rPr lang="en-GB" altLang="es-ES" sz="2000" dirty="0">
                <a:cs typeface="Calibri" panose="020F0502020204030204" pitchFamily="34" charset="0"/>
              </a:rPr>
              <a:t>ENISA website, Link: </a:t>
            </a:r>
            <a:r>
              <a:rPr lang="en-GB" altLang="es-ES" sz="2000" dirty="0">
                <a:cs typeface="Calibri" panose="020F0502020204030204" pitchFamily="34" charset="0"/>
                <a:hlinkClick r:id="rId2"/>
              </a:rPr>
              <a:t>https://www.enisa.europa.eu/</a:t>
            </a:r>
            <a:r>
              <a:rPr lang="en-GB" altLang="es-ES" sz="2000" dirty="0">
                <a:cs typeface="Calibri" panose="020F0502020204030204" pitchFamily="34" charset="0"/>
              </a:rPr>
              <a:t> </a:t>
            </a:r>
            <a:endParaRPr lang="pt-BR" altLang="es-ES" sz="2000" dirty="0">
              <a:solidFill>
                <a:srgbClr val="007EA7"/>
              </a:solidFill>
              <a:cs typeface="Calibri" panose="020F0502020204030204" pitchFamily="34" charset="0"/>
            </a:endParaRPr>
          </a:p>
          <a:p>
            <a:pPr marL="342900" indent="-342900">
              <a:spcAft>
                <a:spcPts val="1800"/>
              </a:spcAft>
              <a:buFont typeface="Arial" panose="020B0604020202020204" pitchFamily="34" charset="0"/>
              <a:buChar char="•"/>
              <a:defRPr/>
            </a:pPr>
            <a:r>
              <a:rPr lang="pt-BR" sz="2000" dirty="0">
                <a:solidFill>
                  <a:srgbClr val="001921"/>
                </a:solidFill>
              </a:rPr>
              <a:t>Verizon (2019), Link: </a:t>
            </a:r>
            <a:r>
              <a:rPr lang="pt-BR" sz="2000" dirty="0">
                <a:solidFill>
                  <a:srgbClr val="007EA7"/>
                </a:solidFill>
                <a:hlinkClick r:id="rId3"/>
              </a:rPr>
              <a:t>https://enterprise.verizon.com/resources/reports/dbir</a:t>
            </a:r>
            <a:endParaRPr lang="en-US" sz="2000" b="0" i="0" dirty="0">
              <a:solidFill>
                <a:srgbClr val="222222"/>
              </a:solidFill>
              <a:effectLst/>
            </a:endParaRPr>
          </a:p>
          <a:p>
            <a:pPr marL="342900" indent="-342900">
              <a:spcAft>
                <a:spcPts val="1800"/>
              </a:spcAft>
              <a:buFont typeface="Arial" panose="020B0604020202020204" pitchFamily="34" charset="0"/>
              <a:buChar char="•"/>
              <a:defRPr/>
            </a:pPr>
            <a:r>
              <a:rPr lang="en-US" sz="2000" b="0" i="0" dirty="0">
                <a:solidFill>
                  <a:srgbClr val="222222"/>
                </a:solidFill>
                <a:effectLst/>
              </a:rPr>
              <a:t>Whyte, C. (2021). European Union: Policy, cohesion, and supranational experiences with cybersecurity. In </a:t>
            </a:r>
            <a:r>
              <a:rPr lang="en-US" sz="2000" b="0" i="1" dirty="0">
                <a:solidFill>
                  <a:srgbClr val="222222"/>
                </a:solidFill>
                <a:effectLst/>
              </a:rPr>
              <a:t>Routledge Companion to Global Cyber-Security Strategy</a:t>
            </a:r>
            <a:r>
              <a:rPr lang="en-US" sz="2000" b="0" i="0" dirty="0">
                <a:solidFill>
                  <a:srgbClr val="222222"/>
                </a:solidFill>
                <a:effectLst/>
              </a:rPr>
              <a:t> (pp. 201-210). Routledge.</a:t>
            </a:r>
            <a:endParaRPr lang="en-US" sz="2000" dirty="0">
              <a:solidFill>
                <a:srgbClr val="222222"/>
              </a:solidFill>
            </a:endParaRPr>
          </a:p>
        </p:txBody>
      </p:sp>
      <p:sp>
        <p:nvSpPr>
          <p:cNvPr id="6" name="object 2">
            <a:extLst>
              <a:ext uri="{FF2B5EF4-FFF2-40B4-BE49-F238E27FC236}">
                <a16:creationId xmlns:a16="http://schemas.microsoft.com/office/drawing/2014/main" id="{BA394414-E260-4143-8699-DDB587B7A172}"/>
              </a:ext>
            </a:extLst>
          </p:cNvPr>
          <p:cNvSpPr txBox="1">
            <a:spLocks/>
          </p:cNvSpPr>
          <p:nvPr/>
        </p:nvSpPr>
        <p:spPr>
          <a:xfrm>
            <a:off x="1945485" y="0"/>
            <a:ext cx="1124800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en-US" sz="3500" kern="0" spc="-150" dirty="0">
                <a:solidFill>
                  <a:schemeClr val="tx1"/>
                </a:solidFill>
                <a:latin typeface="+mj-lt"/>
                <a:ea typeface="Tahoma" panose="020B0604030504040204" pitchFamily="34" charset="0"/>
                <a:cs typeface="Tahoma" panose="020B0604030504040204" pitchFamily="34" charset="0"/>
              </a:rPr>
              <a:t>EU Framework and Resources for Cybersecurity of SMEs</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16517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a:solidFill>
                  <a:schemeClr val="bg1"/>
                </a:solidFill>
                <a:latin typeface="Roboto"/>
                <a:cs typeface="Roboto"/>
              </a:rPr>
              <a:t>Thank</a:t>
            </a:r>
            <a:r>
              <a:rPr lang="es-ES" sz="9600" b="1" spc="95" dirty="0">
                <a:solidFill>
                  <a:schemeClr val="bg1"/>
                </a:solidFill>
                <a:latin typeface="Roboto"/>
                <a:cs typeface="Roboto"/>
              </a:rPr>
              <a:t>-</a:t>
            </a:r>
            <a:r>
              <a:rPr lang="es-ES" sz="9600" b="1" spc="-50">
                <a:solidFill>
                  <a:schemeClr val="bg1"/>
                </a:solidFill>
                <a:latin typeface="Roboto"/>
                <a:cs typeface="Roboto"/>
              </a:rPr>
              <a:t>you</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438956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2" name="CuadroTexto 11"/>
          <p:cNvSpPr txBox="1"/>
          <p:nvPr/>
        </p:nvSpPr>
        <p:spPr>
          <a:xfrm>
            <a:off x="1615183" y="3530217"/>
            <a:ext cx="4480818" cy="646331"/>
          </a:xfrm>
          <a:prstGeom prst="rect">
            <a:avLst/>
          </a:prstGeom>
          <a:noFill/>
        </p:spPr>
        <p:txBody>
          <a:bodyPr wrap="square" rtlCol="0">
            <a:spAutoFit/>
          </a:bodyPr>
          <a:lstStyle/>
          <a:p>
            <a:r>
              <a:rPr lang="en-US" dirty="0"/>
              <a:t>Understand the EU cybersecurity policy (its evolution and actors involved)</a:t>
            </a:r>
          </a:p>
        </p:txBody>
      </p:sp>
      <p:sp>
        <p:nvSpPr>
          <p:cNvPr id="14" name="CuadroTexto 13"/>
          <p:cNvSpPr txBox="1"/>
          <p:nvPr/>
        </p:nvSpPr>
        <p:spPr>
          <a:xfrm>
            <a:off x="1578484" y="4354365"/>
            <a:ext cx="4517516" cy="646331"/>
          </a:xfrm>
          <a:prstGeom prst="rect">
            <a:avLst/>
          </a:prstGeom>
          <a:noFill/>
        </p:spPr>
        <p:txBody>
          <a:bodyPr wrap="square" rtlCol="0">
            <a:spAutoFit/>
          </a:bodyPr>
          <a:lstStyle/>
          <a:p>
            <a:r>
              <a:rPr lang="en-US" dirty="0"/>
              <a:t>Learn</a:t>
            </a:r>
            <a:r>
              <a:rPr lang="it-IT" dirty="0"/>
              <a:t> </a:t>
            </a:r>
            <a:r>
              <a:rPr lang="en-US" dirty="0"/>
              <a:t>how</a:t>
            </a:r>
            <a:r>
              <a:rPr lang="it-IT" dirty="0"/>
              <a:t> the </a:t>
            </a:r>
            <a:r>
              <a:rPr lang="en-US" dirty="0"/>
              <a:t>EU supports SMEs in the area of cybersecurity</a:t>
            </a:r>
            <a:endParaRPr lang="en-GB"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OBJECTIVES AND GOALS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302390"/>
            <a:ext cx="5618661" cy="1362296"/>
          </a:xfrm>
          <a:prstGeom prst="rect">
            <a:avLst/>
          </a:prstGeom>
          <a:noFill/>
        </p:spPr>
        <p:txBody>
          <a:bodyPr wrap="square" rtlCol="0">
            <a:spAutoFit/>
          </a:bodyPr>
          <a:lstStyle/>
          <a:p>
            <a:pPr marL="457200" indent="-457200">
              <a:lnSpc>
                <a:spcPts val="2500"/>
              </a:lnSpc>
              <a:buFont typeface="+mj-lt"/>
              <a:buAutoNum type="arabicPeriod"/>
            </a:pPr>
            <a:r>
              <a:rPr lang="it-IT" sz="2000" dirty="0" err="1">
                <a:ea typeface="Lato Light" panose="020F0502020204030203" pitchFamily="34" charset="0"/>
                <a:cs typeface="Abhaya Libre" panose="02000603000000000000" pitchFamily="2" charset="77"/>
              </a:rPr>
              <a:t>SMEs</a:t>
            </a:r>
            <a:r>
              <a:rPr lang="it-IT" sz="2000" dirty="0">
                <a:ea typeface="Lato Light" panose="020F0502020204030203" pitchFamily="34" charset="0"/>
                <a:cs typeface="Abhaya Libre" panose="02000603000000000000" pitchFamily="2" charset="77"/>
              </a:rPr>
              <a:t> and </a:t>
            </a:r>
            <a:r>
              <a:rPr lang="en-US" sz="2000" dirty="0">
                <a:ea typeface="Lato Light" panose="020F0502020204030203" pitchFamily="34" charset="0"/>
                <a:cs typeface="Abhaya Libre" panose="02000603000000000000" pitchFamily="2" charset="77"/>
              </a:rPr>
              <a:t>Cybersecurity in Europe: the context</a:t>
            </a:r>
          </a:p>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Evolution of the EU cybersecurity policy</a:t>
            </a:r>
          </a:p>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EU Institutional architecture in cybersecurity</a:t>
            </a:r>
          </a:p>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Resources for SMEs </a:t>
            </a:r>
          </a:p>
        </p:txBody>
      </p:sp>
      <p:sp>
        <p:nvSpPr>
          <p:cNvPr id="32" name="TextBox 31"/>
          <p:cNvSpPr txBox="1"/>
          <p:nvPr/>
        </p:nvSpPr>
        <p:spPr>
          <a:xfrm>
            <a:off x="2812820" y="2333032"/>
            <a:ext cx="6841819" cy="830997"/>
          </a:xfrm>
          <a:prstGeom prst="rect">
            <a:avLst/>
          </a:prstGeom>
          <a:noFill/>
        </p:spPr>
        <p:txBody>
          <a:bodyPr wrap="square" rtlCol="0">
            <a:spAutoFit/>
          </a:bodyPr>
          <a:lstStyle/>
          <a:p>
            <a:r>
              <a:rPr lang="en-US" sz="2400" dirty="0">
                <a:solidFill>
                  <a:srgbClr val="0CA373"/>
                </a:solidFill>
                <a:ea typeface="Nunito Bold" charset="0"/>
                <a:cs typeface="Abhaya Libre SemiBold" panose="02000603000000000000" pitchFamily="2" charset="77"/>
              </a:rPr>
              <a:t>Unit 1: EU Framework and Resources for Cybersecurity of SMEs </a:t>
            </a: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INDEX</a:t>
            </a:r>
          </a:p>
        </p:txBody>
      </p:sp>
      <p:sp>
        <p:nvSpPr>
          <p:cNvPr id="6" name="Shape 2633">
            <a:extLst>
              <a:ext uri="{FF2B5EF4-FFF2-40B4-BE49-F238E27FC236}">
                <a16:creationId xmlns:a16="http://schemas.microsoft.com/office/drawing/2014/main" id="{0776730D-6C06-469C-8B7A-E64EC5C87016}"/>
              </a:ext>
            </a:extLst>
          </p:cNvPr>
          <p:cNvSpPr/>
          <p:nvPr/>
        </p:nvSpPr>
        <p:spPr>
          <a:xfrm>
            <a:off x="5493417" y="166740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43607511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1909859" y="0"/>
            <a:ext cx="1124800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en-US" sz="3500" kern="0" spc="-150" dirty="0">
                <a:solidFill>
                  <a:schemeClr val="tx1"/>
                </a:solidFill>
                <a:latin typeface="+mj-lt"/>
                <a:ea typeface="Tahoma" panose="020B0604030504040204" pitchFamily="34" charset="0"/>
                <a:cs typeface="Tahoma" panose="020B0604030504040204" pitchFamily="34" charset="0"/>
              </a:rPr>
              <a:t>EU Framework and Resources for Cybersecurity of SMEs</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909859" y="681245"/>
            <a:ext cx="8671441"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1.1.: </a:t>
            </a:r>
            <a:r>
              <a:rPr lang="it-IT" sz="2200" spc="50" dirty="0" err="1">
                <a:latin typeface="+mj-lt"/>
                <a:cs typeface="Tahoma"/>
              </a:rPr>
              <a:t>SMEs</a:t>
            </a:r>
            <a:r>
              <a:rPr lang="it-IT" sz="2200" spc="50" dirty="0">
                <a:latin typeface="+mj-lt"/>
                <a:cs typeface="Tahoma"/>
              </a:rPr>
              <a:t> and </a:t>
            </a:r>
            <a:r>
              <a:rPr lang="en-US" sz="2200" spc="50" dirty="0">
                <a:latin typeface="+mj-lt"/>
                <a:cs typeface="Tahoma"/>
              </a:rPr>
              <a:t>Cybersecurity in Europe: the context</a:t>
            </a:r>
            <a:endParaRPr sz="4800" b="1" kern="0" spc="-150" dirty="0">
              <a:latin typeface="+mj-lt"/>
              <a:ea typeface="Tahoma" panose="020B0604030504040204" pitchFamily="34" charset="0"/>
              <a:cs typeface="Tahoma" panose="020B0604030504040204" pitchFamily="34" charset="0"/>
            </a:endParaRPr>
          </a:p>
        </p:txBody>
      </p:sp>
      <p:sp>
        <p:nvSpPr>
          <p:cNvPr id="4" name="Rettangolo 3">
            <a:extLst>
              <a:ext uri="{FF2B5EF4-FFF2-40B4-BE49-F238E27FC236}">
                <a16:creationId xmlns:a16="http://schemas.microsoft.com/office/drawing/2014/main" id="{C04F29DA-6F3D-4FCC-8A20-335E97563C9D}"/>
              </a:ext>
            </a:extLst>
          </p:cNvPr>
          <p:cNvSpPr/>
          <p:nvPr/>
        </p:nvSpPr>
        <p:spPr>
          <a:xfrm>
            <a:off x="0" y="5510692"/>
            <a:ext cx="12192000" cy="13537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 name="Oval 4">
            <a:extLst>
              <a:ext uri="{FF2B5EF4-FFF2-40B4-BE49-F238E27FC236}">
                <a16:creationId xmlns:a16="http://schemas.microsoft.com/office/drawing/2014/main" id="{70CA3807-6604-489C-AAB0-DDF906575EE1}"/>
              </a:ext>
            </a:extLst>
          </p:cNvPr>
          <p:cNvSpPr/>
          <p:nvPr/>
        </p:nvSpPr>
        <p:spPr>
          <a:xfrm>
            <a:off x="4219107" y="2059043"/>
            <a:ext cx="3712283" cy="3713251"/>
          </a:xfrm>
          <a:prstGeom prst="ellipse">
            <a:avLst/>
          </a:prstGeom>
          <a:noFill/>
          <a:ln w="19050">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1086602"/>
            <a:endParaRPr lang="en-US" sz="3350">
              <a:solidFill>
                <a:srgbClr val="FFFFFF"/>
              </a:solidFill>
              <a:latin typeface="Lato Light" charset="0"/>
            </a:endParaRPr>
          </a:p>
        </p:txBody>
      </p:sp>
      <p:sp>
        <p:nvSpPr>
          <p:cNvPr id="54" name="Freeform 6">
            <a:extLst>
              <a:ext uri="{FF2B5EF4-FFF2-40B4-BE49-F238E27FC236}">
                <a16:creationId xmlns:a16="http://schemas.microsoft.com/office/drawing/2014/main" id="{4838D033-7F3A-4C90-B2D2-6314C4F2CED5}"/>
              </a:ext>
            </a:extLst>
          </p:cNvPr>
          <p:cNvSpPr/>
          <p:nvPr/>
        </p:nvSpPr>
        <p:spPr>
          <a:xfrm>
            <a:off x="5533847" y="1466994"/>
            <a:ext cx="1237961" cy="1237961"/>
          </a:xfrm>
          <a:custGeom>
            <a:avLst/>
            <a:gdLst>
              <a:gd name="connsiteX0" fmla="*/ 0 w 2245924"/>
              <a:gd name="connsiteY0" fmla="*/ 1122962 h 2245924"/>
              <a:gd name="connsiteX1" fmla="*/ 1122962 w 2245924"/>
              <a:gd name="connsiteY1" fmla="*/ 0 h 2245924"/>
              <a:gd name="connsiteX2" fmla="*/ 2245924 w 2245924"/>
              <a:gd name="connsiteY2" fmla="*/ 1122962 h 2245924"/>
              <a:gd name="connsiteX3" fmla="*/ 1122962 w 2245924"/>
              <a:gd name="connsiteY3" fmla="*/ 2245924 h 2245924"/>
              <a:gd name="connsiteX4" fmla="*/ 0 w 2245924"/>
              <a:gd name="connsiteY4" fmla="*/ 1122962 h 2245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924" h="2245924">
                <a:moveTo>
                  <a:pt x="0" y="1122962"/>
                </a:moveTo>
                <a:cubicBezTo>
                  <a:pt x="0" y="502767"/>
                  <a:pt x="502767" y="0"/>
                  <a:pt x="1122962" y="0"/>
                </a:cubicBezTo>
                <a:cubicBezTo>
                  <a:pt x="1743157" y="0"/>
                  <a:pt x="2245924" y="502767"/>
                  <a:pt x="2245924" y="1122962"/>
                </a:cubicBezTo>
                <a:cubicBezTo>
                  <a:pt x="2245924" y="1743157"/>
                  <a:pt x="1743157" y="2245924"/>
                  <a:pt x="1122962" y="2245924"/>
                </a:cubicBezTo>
                <a:cubicBezTo>
                  <a:pt x="502767" y="2245924"/>
                  <a:pt x="0" y="1743157"/>
                  <a:pt x="0" y="1122962"/>
                </a:cubicBezTo>
                <a:close/>
              </a:path>
            </a:pathLst>
          </a:custGeom>
          <a:solidFill>
            <a:srgbClr val="ED7D31"/>
          </a:solidFill>
          <a:ln w="57150">
            <a:solidFill>
              <a:schemeClr val="bg1"/>
            </a:solidFill>
          </a:ln>
        </p:spPr>
        <p:style>
          <a:lnRef idx="2">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77154" tIns="177154" rIns="177154" bIns="177154" numCol="1" spcCol="1270" anchor="ctr" anchorCtr="0">
            <a:noAutofit/>
          </a:bodyPr>
          <a:lstStyle/>
          <a:p>
            <a:pPr algn="ctr" defTabSz="444500">
              <a:lnSpc>
                <a:spcPct val="90000"/>
              </a:lnSpc>
              <a:spcBef>
                <a:spcPct val="0"/>
              </a:spcBef>
              <a:spcAft>
                <a:spcPct val="35000"/>
              </a:spcAft>
            </a:pPr>
            <a:r>
              <a:rPr lang="it-IT" sz="3200" b="1" dirty="0">
                <a:solidFill>
                  <a:srgbClr val="FFFFFF"/>
                </a:solidFill>
                <a:latin typeface="Lato" charset="0"/>
                <a:ea typeface="Lato" charset="0"/>
                <a:cs typeface="Lato" charset="0"/>
              </a:rPr>
              <a:t>99%</a:t>
            </a:r>
            <a:endParaRPr lang="en-US" sz="3200" b="1" dirty="0">
              <a:solidFill>
                <a:srgbClr val="FFFFFF"/>
              </a:solidFill>
              <a:latin typeface="Lato" charset="0"/>
              <a:ea typeface="Lato" charset="0"/>
              <a:cs typeface="Lato" charset="0"/>
            </a:endParaRPr>
          </a:p>
        </p:txBody>
      </p:sp>
      <p:sp>
        <p:nvSpPr>
          <p:cNvPr id="55" name="Freeform 7">
            <a:extLst>
              <a:ext uri="{FF2B5EF4-FFF2-40B4-BE49-F238E27FC236}">
                <a16:creationId xmlns:a16="http://schemas.microsoft.com/office/drawing/2014/main" id="{51A9A752-2DC4-4930-A289-0A6943C838DB}"/>
              </a:ext>
            </a:extLst>
          </p:cNvPr>
          <p:cNvSpPr/>
          <p:nvPr/>
        </p:nvSpPr>
        <p:spPr>
          <a:xfrm>
            <a:off x="7438847" y="2879173"/>
            <a:ext cx="1237961" cy="1237961"/>
          </a:xfrm>
          <a:custGeom>
            <a:avLst/>
            <a:gdLst>
              <a:gd name="connsiteX0" fmla="*/ 0 w 2245924"/>
              <a:gd name="connsiteY0" fmla="*/ 1122962 h 2245924"/>
              <a:gd name="connsiteX1" fmla="*/ 1122962 w 2245924"/>
              <a:gd name="connsiteY1" fmla="*/ 0 h 2245924"/>
              <a:gd name="connsiteX2" fmla="*/ 2245924 w 2245924"/>
              <a:gd name="connsiteY2" fmla="*/ 1122962 h 2245924"/>
              <a:gd name="connsiteX3" fmla="*/ 1122962 w 2245924"/>
              <a:gd name="connsiteY3" fmla="*/ 2245924 h 2245924"/>
              <a:gd name="connsiteX4" fmla="*/ 0 w 2245924"/>
              <a:gd name="connsiteY4" fmla="*/ 1122962 h 2245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924" h="2245924">
                <a:moveTo>
                  <a:pt x="0" y="1122962"/>
                </a:moveTo>
                <a:cubicBezTo>
                  <a:pt x="0" y="502767"/>
                  <a:pt x="502767" y="0"/>
                  <a:pt x="1122962" y="0"/>
                </a:cubicBezTo>
                <a:cubicBezTo>
                  <a:pt x="1743157" y="0"/>
                  <a:pt x="2245924" y="502767"/>
                  <a:pt x="2245924" y="1122962"/>
                </a:cubicBezTo>
                <a:cubicBezTo>
                  <a:pt x="2245924" y="1743157"/>
                  <a:pt x="1743157" y="2245924"/>
                  <a:pt x="1122962" y="2245924"/>
                </a:cubicBezTo>
                <a:cubicBezTo>
                  <a:pt x="502767" y="2245924"/>
                  <a:pt x="0" y="1743157"/>
                  <a:pt x="0" y="1122962"/>
                </a:cubicBezTo>
                <a:close/>
              </a:path>
            </a:pathLst>
          </a:custGeom>
          <a:solidFill>
            <a:srgbClr val="489B88"/>
          </a:solidFill>
          <a:ln w="57150">
            <a:solidFill>
              <a:schemeClr val="bg1"/>
            </a:solidFill>
          </a:ln>
        </p:spPr>
        <p:style>
          <a:lnRef idx="2">
            <a:scrgbClr r="0" g="0" b="0"/>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77154" tIns="177154" rIns="177154" bIns="177154" numCol="1" spcCol="1270" anchor="ctr" anchorCtr="0">
            <a:noAutofit/>
          </a:bodyPr>
          <a:lstStyle/>
          <a:p>
            <a:pPr algn="ctr" defTabSz="444500">
              <a:lnSpc>
                <a:spcPct val="90000"/>
              </a:lnSpc>
              <a:spcBef>
                <a:spcPct val="0"/>
              </a:spcBef>
              <a:spcAft>
                <a:spcPct val="35000"/>
              </a:spcAft>
            </a:pPr>
            <a:r>
              <a:rPr lang="it-IT" sz="3200" b="1" dirty="0">
                <a:solidFill>
                  <a:srgbClr val="FFFFFF"/>
                </a:solidFill>
                <a:latin typeface="Lato" charset="0"/>
                <a:ea typeface="Lato" charset="0"/>
                <a:cs typeface="Lato" charset="0"/>
              </a:rPr>
              <a:t>25m</a:t>
            </a:r>
            <a:endParaRPr lang="en-US" sz="1200" b="1" dirty="0">
              <a:solidFill>
                <a:srgbClr val="FFFFFF"/>
              </a:solidFill>
              <a:latin typeface="Lato" charset="0"/>
              <a:ea typeface="Lato" charset="0"/>
              <a:cs typeface="Lato" charset="0"/>
            </a:endParaRPr>
          </a:p>
        </p:txBody>
      </p:sp>
      <p:sp>
        <p:nvSpPr>
          <p:cNvPr id="56" name="Freeform 8">
            <a:extLst>
              <a:ext uri="{FF2B5EF4-FFF2-40B4-BE49-F238E27FC236}">
                <a16:creationId xmlns:a16="http://schemas.microsoft.com/office/drawing/2014/main" id="{4FDE67B1-7A29-4183-8CF7-9ACC1320E708}"/>
              </a:ext>
            </a:extLst>
          </p:cNvPr>
          <p:cNvSpPr/>
          <p:nvPr/>
        </p:nvSpPr>
        <p:spPr>
          <a:xfrm>
            <a:off x="6829247" y="4934094"/>
            <a:ext cx="1237961" cy="1237961"/>
          </a:xfrm>
          <a:custGeom>
            <a:avLst/>
            <a:gdLst>
              <a:gd name="connsiteX0" fmla="*/ 0 w 2245924"/>
              <a:gd name="connsiteY0" fmla="*/ 1122962 h 2245924"/>
              <a:gd name="connsiteX1" fmla="*/ 1122962 w 2245924"/>
              <a:gd name="connsiteY1" fmla="*/ 0 h 2245924"/>
              <a:gd name="connsiteX2" fmla="*/ 2245924 w 2245924"/>
              <a:gd name="connsiteY2" fmla="*/ 1122962 h 2245924"/>
              <a:gd name="connsiteX3" fmla="*/ 1122962 w 2245924"/>
              <a:gd name="connsiteY3" fmla="*/ 2245924 h 2245924"/>
              <a:gd name="connsiteX4" fmla="*/ 0 w 2245924"/>
              <a:gd name="connsiteY4" fmla="*/ 1122962 h 2245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924" h="2245924">
                <a:moveTo>
                  <a:pt x="0" y="1122962"/>
                </a:moveTo>
                <a:cubicBezTo>
                  <a:pt x="0" y="502767"/>
                  <a:pt x="502767" y="0"/>
                  <a:pt x="1122962" y="0"/>
                </a:cubicBezTo>
                <a:cubicBezTo>
                  <a:pt x="1743157" y="0"/>
                  <a:pt x="2245924" y="502767"/>
                  <a:pt x="2245924" y="1122962"/>
                </a:cubicBezTo>
                <a:cubicBezTo>
                  <a:pt x="2245924" y="1743157"/>
                  <a:pt x="1743157" y="2245924"/>
                  <a:pt x="1122962" y="2245924"/>
                </a:cubicBezTo>
                <a:cubicBezTo>
                  <a:pt x="502767" y="2245924"/>
                  <a:pt x="0" y="1743157"/>
                  <a:pt x="0" y="1122962"/>
                </a:cubicBezTo>
                <a:close/>
              </a:path>
            </a:pathLst>
          </a:custGeom>
          <a:solidFill>
            <a:srgbClr val="FCB71C"/>
          </a:solidFill>
          <a:ln w="57150">
            <a:solidFill>
              <a:schemeClr val="bg1"/>
            </a:solidFill>
          </a:ln>
        </p:spPr>
        <p:style>
          <a:lnRef idx="2">
            <a:scrgbClr r="0" g="0" b="0"/>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77154" tIns="177154" rIns="177154" bIns="177154" numCol="1" spcCol="1270" anchor="ctr" anchorCtr="0">
            <a:noAutofit/>
          </a:bodyPr>
          <a:lstStyle/>
          <a:p>
            <a:pPr lvl="0" algn="ctr" defTabSz="444500">
              <a:lnSpc>
                <a:spcPct val="90000"/>
              </a:lnSpc>
              <a:spcBef>
                <a:spcPct val="0"/>
              </a:spcBef>
              <a:spcAft>
                <a:spcPct val="35000"/>
              </a:spcAft>
            </a:pPr>
            <a:r>
              <a:rPr lang="it-IT" sz="3200" b="1" dirty="0">
                <a:solidFill>
                  <a:srgbClr val="FFFFFF"/>
                </a:solidFill>
                <a:latin typeface="Lato" charset="0"/>
                <a:ea typeface="Lato" charset="0"/>
                <a:cs typeface="Lato" charset="0"/>
              </a:rPr>
              <a:t>100m</a:t>
            </a:r>
            <a:endParaRPr lang="en-US" sz="3200" b="1" dirty="0">
              <a:solidFill>
                <a:srgbClr val="FFFFFF"/>
              </a:solidFill>
              <a:latin typeface="Lato" charset="0"/>
              <a:ea typeface="Lato" charset="0"/>
              <a:cs typeface="Lato" charset="0"/>
            </a:endParaRPr>
          </a:p>
        </p:txBody>
      </p:sp>
      <p:sp>
        <p:nvSpPr>
          <p:cNvPr id="57" name="Freeform 9">
            <a:extLst>
              <a:ext uri="{FF2B5EF4-FFF2-40B4-BE49-F238E27FC236}">
                <a16:creationId xmlns:a16="http://schemas.microsoft.com/office/drawing/2014/main" id="{8276D898-04BF-4FFA-AE43-8E40B277A09F}"/>
              </a:ext>
            </a:extLst>
          </p:cNvPr>
          <p:cNvSpPr/>
          <p:nvPr/>
        </p:nvSpPr>
        <p:spPr>
          <a:xfrm>
            <a:off x="4295307" y="4972194"/>
            <a:ext cx="1237961" cy="1237961"/>
          </a:xfrm>
          <a:custGeom>
            <a:avLst/>
            <a:gdLst>
              <a:gd name="connsiteX0" fmla="*/ 0 w 2245924"/>
              <a:gd name="connsiteY0" fmla="*/ 1122962 h 2245924"/>
              <a:gd name="connsiteX1" fmla="*/ 1122962 w 2245924"/>
              <a:gd name="connsiteY1" fmla="*/ 0 h 2245924"/>
              <a:gd name="connsiteX2" fmla="*/ 2245924 w 2245924"/>
              <a:gd name="connsiteY2" fmla="*/ 1122962 h 2245924"/>
              <a:gd name="connsiteX3" fmla="*/ 1122962 w 2245924"/>
              <a:gd name="connsiteY3" fmla="*/ 2245924 h 2245924"/>
              <a:gd name="connsiteX4" fmla="*/ 0 w 2245924"/>
              <a:gd name="connsiteY4" fmla="*/ 1122962 h 2245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924" h="2245924">
                <a:moveTo>
                  <a:pt x="0" y="1122962"/>
                </a:moveTo>
                <a:cubicBezTo>
                  <a:pt x="0" y="502767"/>
                  <a:pt x="502767" y="0"/>
                  <a:pt x="1122962" y="0"/>
                </a:cubicBezTo>
                <a:cubicBezTo>
                  <a:pt x="1743157" y="0"/>
                  <a:pt x="2245924" y="502767"/>
                  <a:pt x="2245924" y="1122962"/>
                </a:cubicBezTo>
                <a:cubicBezTo>
                  <a:pt x="2245924" y="1743157"/>
                  <a:pt x="1743157" y="2245924"/>
                  <a:pt x="1122962" y="2245924"/>
                </a:cubicBezTo>
                <a:cubicBezTo>
                  <a:pt x="502767" y="2245924"/>
                  <a:pt x="0" y="1743157"/>
                  <a:pt x="0" y="1122962"/>
                </a:cubicBezTo>
                <a:close/>
              </a:path>
            </a:pathLst>
          </a:custGeom>
          <a:solidFill>
            <a:srgbClr val="7CCA62"/>
          </a:solidFill>
          <a:ln w="57150">
            <a:solidFill>
              <a:schemeClr val="bg1"/>
            </a:solidFill>
          </a:ln>
        </p:spPr>
        <p:style>
          <a:lnRef idx="2">
            <a:scrgbClr r="0" g="0" b="0"/>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77154" tIns="177154" rIns="177154" bIns="177154" numCol="1" spcCol="1270" anchor="ctr" anchorCtr="0">
            <a:noAutofit/>
          </a:bodyPr>
          <a:lstStyle/>
          <a:p>
            <a:pPr algn="ctr" defTabSz="444500">
              <a:lnSpc>
                <a:spcPct val="90000"/>
              </a:lnSpc>
              <a:spcBef>
                <a:spcPct val="0"/>
              </a:spcBef>
              <a:spcAft>
                <a:spcPct val="35000"/>
              </a:spcAft>
            </a:pPr>
            <a:r>
              <a:rPr lang="it-IT" sz="3200" b="1" dirty="0">
                <a:solidFill>
                  <a:srgbClr val="FFFFFF"/>
                </a:solidFill>
                <a:latin typeface="Lato" charset="0"/>
                <a:ea typeface="Lato" charset="0"/>
                <a:cs typeface="Lato" charset="0"/>
              </a:rPr>
              <a:t>43%</a:t>
            </a:r>
            <a:endParaRPr lang="en-US" sz="1200" b="1" dirty="0">
              <a:solidFill>
                <a:srgbClr val="FFFFFF"/>
              </a:solidFill>
              <a:latin typeface="Lato" charset="0"/>
              <a:ea typeface="Lato" charset="0"/>
              <a:cs typeface="Lato" charset="0"/>
            </a:endParaRPr>
          </a:p>
        </p:txBody>
      </p:sp>
      <p:sp>
        <p:nvSpPr>
          <p:cNvPr id="58" name="Freeform 10">
            <a:extLst>
              <a:ext uri="{FF2B5EF4-FFF2-40B4-BE49-F238E27FC236}">
                <a16:creationId xmlns:a16="http://schemas.microsoft.com/office/drawing/2014/main" id="{6ACCD011-B051-4B0C-9F02-CA20AAAA1D5D}"/>
              </a:ext>
            </a:extLst>
          </p:cNvPr>
          <p:cNvSpPr/>
          <p:nvPr/>
        </p:nvSpPr>
        <p:spPr>
          <a:xfrm>
            <a:off x="3647607" y="2838594"/>
            <a:ext cx="1237961" cy="1237961"/>
          </a:xfrm>
          <a:custGeom>
            <a:avLst/>
            <a:gdLst>
              <a:gd name="connsiteX0" fmla="*/ 0 w 2245924"/>
              <a:gd name="connsiteY0" fmla="*/ 1122962 h 2245924"/>
              <a:gd name="connsiteX1" fmla="*/ 1122962 w 2245924"/>
              <a:gd name="connsiteY1" fmla="*/ 0 h 2245924"/>
              <a:gd name="connsiteX2" fmla="*/ 2245924 w 2245924"/>
              <a:gd name="connsiteY2" fmla="*/ 1122962 h 2245924"/>
              <a:gd name="connsiteX3" fmla="*/ 1122962 w 2245924"/>
              <a:gd name="connsiteY3" fmla="*/ 2245924 h 2245924"/>
              <a:gd name="connsiteX4" fmla="*/ 0 w 2245924"/>
              <a:gd name="connsiteY4" fmla="*/ 1122962 h 2245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924" h="2245924">
                <a:moveTo>
                  <a:pt x="0" y="1122962"/>
                </a:moveTo>
                <a:cubicBezTo>
                  <a:pt x="0" y="502767"/>
                  <a:pt x="502767" y="0"/>
                  <a:pt x="1122962" y="0"/>
                </a:cubicBezTo>
                <a:cubicBezTo>
                  <a:pt x="1743157" y="0"/>
                  <a:pt x="2245924" y="502767"/>
                  <a:pt x="2245924" y="1122962"/>
                </a:cubicBezTo>
                <a:cubicBezTo>
                  <a:pt x="2245924" y="1743157"/>
                  <a:pt x="1743157" y="2245924"/>
                  <a:pt x="1122962" y="2245924"/>
                </a:cubicBezTo>
                <a:cubicBezTo>
                  <a:pt x="502767" y="2245924"/>
                  <a:pt x="0" y="1743157"/>
                  <a:pt x="0" y="1122962"/>
                </a:cubicBezTo>
                <a:close/>
              </a:path>
            </a:pathLst>
          </a:custGeom>
          <a:solidFill>
            <a:srgbClr val="00B0F0"/>
          </a:solidFill>
          <a:ln w="57150">
            <a:solidFill>
              <a:schemeClr val="bg1"/>
            </a:solidFill>
          </a:ln>
        </p:spPr>
        <p:style>
          <a:lnRef idx="2">
            <a:scrgbClr r="0" g="0" b="0"/>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77154" tIns="177154" rIns="177154" bIns="177154" numCol="1" spcCol="1270" anchor="ctr" anchorCtr="0">
            <a:noAutofit/>
          </a:bodyPr>
          <a:lstStyle/>
          <a:p>
            <a:pPr algn="ctr" defTabSz="444500">
              <a:lnSpc>
                <a:spcPct val="90000"/>
              </a:lnSpc>
              <a:spcBef>
                <a:spcPct val="0"/>
              </a:spcBef>
              <a:spcAft>
                <a:spcPct val="35000"/>
              </a:spcAft>
            </a:pPr>
            <a:r>
              <a:rPr lang="en-US" sz="3200" b="1" dirty="0">
                <a:solidFill>
                  <a:srgbClr val="FFFFFF"/>
                </a:solidFill>
                <a:latin typeface="Lato" charset="0"/>
                <a:ea typeface="Lato" charset="0"/>
                <a:cs typeface="Lato" charset="0"/>
              </a:rPr>
              <a:t>85%</a:t>
            </a:r>
          </a:p>
        </p:txBody>
      </p:sp>
      <p:sp>
        <p:nvSpPr>
          <p:cNvPr id="68" name="วงรี 162">
            <a:extLst>
              <a:ext uri="{FF2B5EF4-FFF2-40B4-BE49-F238E27FC236}">
                <a16:creationId xmlns:a16="http://schemas.microsoft.com/office/drawing/2014/main" id="{A927D180-1DC3-4510-9FFF-66DE378D9C50}"/>
              </a:ext>
            </a:extLst>
          </p:cNvPr>
          <p:cNvSpPr/>
          <p:nvPr/>
        </p:nvSpPr>
        <p:spPr>
          <a:xfrm>
            <a:off x="8126118" y="5683020"/>
            <a:ext cx="825933" cy="825933"/>
          </a:xfrm>
          <a:prstGeom prst="ellipse">
            <a:avLst/>
          </a:prstGeom>
          <a:solidFill>
            <a:srgbClr val="FCB71C"/>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6602"/>
            <a:endParaRPr lang="th-TH" sz="3350" dirty="0">
              <a:solidFill>
                <a:srgbClr val="FFFFFF"/>
              </a:solidFill>
              <a:latin typeface="Calibri"/>
              <a:cs typeface="Cordia New" panose="020B0304020202020204" pitchFamily="34" charset="-34"/>
            </a:endParaRPr>
          </a:p>
        </p:txBody>
      </p:sp>
      <p:grpSp>
        <p:nvGrpSpPr>
          <p:cNvPr id="69" name="Group 54">
            <a:extLst>
              <a:ext uri="{FF2B5EF4-FFF2-40B4-BE49-F238E27FC236}">
                <a16:creationId xmlns:a16="http://schemas.microsoft.com/office/drawing/2014/main" id="{5132BA94-3178-4BA9-B83A-DFE512AE27B5}"/>
              </a:ext>
            </a:extLst>
          </p:cNvPr>
          <p:cNvGrpSpPr/>
          <p:nvPr/>
        </p:nvGrpSpPr>
        <p:grpSpPr>
          <a:xfrm>
            <a:off x="8096881" y="1610504"/>
            <a:ext cx="3289799" cy="869829"/>
            <a:chOff x="15435347" y="1326115"/>
            <a:chExt cx="11885406" cy="1739658"/>
          </a:xfrm>
        </p:grpSpPr>
        <p:sp>
          <p:nvSpPr>
            <p:cNvPr id="70" name="TextBox 55">
              <a:extLst>
                <a:ext uri="{FF2B5EF4-FFF2-40B4-BE49-F238E27FC236}">
                  <a16:creationId xmlns:a16="http://schemas.microsoft.com/office/drawing/2014/main" id="{6D9A02E8-D6D3-4D01-A240-E9F593399CFE}"/>
                </a:ext>
              </a:extLst>
            </p:cNvPr>
            <p:cNvSpPr txBox="1"/>
            <p:nvPr/>
          </p:nvSpPr>
          <p:spPr>
            <a:xfrm>
              <a:off x="15435347" y="2413323"/>
              <a:ext cx="11885406" cy="652450"/>
            </a:xfrm>
            <a:prstGeom prst="rect">
              <a:avLst/>
            </a:prstGeom>
            <a:noFill/>
          </p:spPr>
          <p:txBody>
            <a:bodyPr wrap="square" lIns="109710" tIns="54855" rIns="109710" bIns="54855" rtlCol="0">
              <a:spAutoFit/>
            </a:bodyPr>
            <a:lstStyle/>
            <a:p>
              <a:pPr defTabSz="1086602"/>
              <a:r>
                <a:rPr lang="en-US" sz="1400" dirty="0">
                  <a:solidFill>
                    <a:srgbClr val="FFFFFF">
                      <a:lumMod val="65000"/>
                    </a:srgbClr>
                  </a:solidFill>
                  <a:latin typeface="Lato" pitchFamily="34" charset="0"/>
                </a:rPr>
                <a:t>Backbone of the EU's economy</a:t>
              </a:r>
              <a:endParaRPr lang="ru-RU" sz="1400" dirty="0">
                <a:solidFill>
                  <a:srgbClr val="FFFFFF">
                    <a:lumMod val="65000"/>
                  </a:srgbClr>
                </a:solidFill>
              </a:endParaRPr>
            </a:p>
          </p:txBody>
        </p:sp>
        <p:sp>
          <p:nvSpPr>
            <p:cNvPr id="71" name="TextBox 56">
              <a:extLst>
                <a:ext uri="{FF2B5EF4-FFF2-40B4-BE49-F238E27FC236}">
                  <a16:creationId xmlns:a16="http://schemas.microsoft.com/office/drawing/2014/main" id="{EC8256A6-9B36-4C5B-A696-D0B498939900}"/>
                </a:ext>
              </a:extLst>
            </p:cNvPr>
            <p:cNvSpPr txBox="1"/>
            <p:nvPr/>
          </p:nvSpPr>
          <p:spPr>
            <a:xfrm>
              <a:off x="15576904" y="1326115"/>
              <a:ext cx="11107504" cy="1292626"/>
            </a:xfrm>
            <a:prstGeom prst="rect">
              <a:avLst/>
            </a:prstGeom>
            <a:noFill/>
          </p:spPr>
          <p:txBody>
            <a:bodyPr wrap="square" lIns="91422" tIns="45711" rIns="91422" bIns="45711" rtlCol="0">
              <a:spAutoFit/>
            </a:bodyPr>
            <a:lstStyle/>
            <a:p>
              <a:pPr defTabSz="1086602"/>
              <a:r>
                <a:rPr lang="it-IT" b="1" dirty="0" err="1">
                  <a:solidFill>
                    <a:srgbClr val="ED7D31"/>
                  </a:solidFill>
                  <a:latin typeface="Lato" pitchFamily="34" charset="0"/>
                </a:rPr>
                <a:t>SMEs</a:t>
              </a:r>
              <a:r>
                <a:rPr lang="it-IT" b="1" dirty="0">
                  <a:solidFill>
                    <a:srgbClr val="ED7D31"/>
                  </a:solidFill>
                  <a:latin typeface="Lato" pitchFamily="34" charset="0"/>
                </a:rPr>
                <a:t> are 99% of </a:t>
              </a:r>
              <a:r>
                <a:rPr lang="it-IT" b="1" dirty="0" err="1">
                  <a:solidFill>
                    <a:srgbClr val="ED7D31"/>
                  </a:solidFill>
                  <a:latin typeface="Lato" pitchFamily="34" charset="0"/>
                </a:rPr>
                <a:t>total</a:t>
              </a:r>
              <a:r>
                <a:rPr lang="it-IT" b="1" dirty="0">
                  <a:solidFill>
                    <a:srgbClr val="ED7D31"/>
                  </a:solidFill>
                  <a:latin typeface="Lato" pitchFamily="34" charset="0"/>
                </a:rPr>
                <a:t> companies in Europe</a:t>
              </a:r>
              <a:endParaRPr lang="en-US" b="1" dirty="0">
                <a:solidFill>
                  <a:srgbClr val="ED7D31"/>
                </a:solidFill>
                <a:latin typeface="Lato" pitchFamily="34" charset="0"/>
              </a:endParaRPr>
            </a:p>
          </p:txBody>
        </p:sp>
      </p:grpSp>
      <p:sp>
        <p:nvSpPr>
          <p:cNvPr id="75" name="TextBox 62">
            <a:extLst>
              <a:ext uri="{FF2B5EF4-FFF2-40B4-BE49-F238E27FC236}">
                <a16:creationId xmlns:a16="http://schemas.microsoft.com/office/drawing/2014/main" id="{FC9D3D98-5D62-4D0C-AAE0-CD84D63DCFA9}"/>
              </a:ext>
            </a:extLst>
          </p:cNvPr>
          <p:cNvSpPr txBox="1"/>
          <p:nvPr/>
        </p:nvSpPr>
        <p:spPr>
          <a:xfrm>
            <a:off x="9046308" y="5617142"/>
            <a:ext cx="2843487" cy="646313"/>
          </a:xfrm>
          <a:prstGeom prst="rect">
            <a:avLst/>
          </a:prstGeom>
          <a:noFill/>
        </p:spPr>
        <p:txBody>
          <a:bodyPr wrap="square" lIns="91422" tIns="45711" rIns="91422" bIns="45711" rtlCol="0">
            <a:spAutoFit/>
          </a:bodyPr>
          <a:lstStyle/>
          <a:p>
            <a:pPr defTabSz="1086602"/>
            <a:r>
              <a:rPr lang="it-IT" b="1" dirty="0">
                <a:solidFill>
                  <a:srgbClr val="FCB71C"/>
                </a:solidFill>
                <a:latin typeface="Lato" pitchFamily="34" charset="0"/>
              </a:rPr>
              <a:t>100</a:t>
            </a:r>
            <a:r>
              <a:rPr lang="it-IT" b="0" i="0" dirty="0">
                <a:solidFill>
                  <a:srgbClr val="FCB71C"/>
                </a:solidFill>
                <a:effectLst/>
                <a:latin typeface="Roboto" panose="02000000000000000000" pitchFamily="2" charset="0"/>
              </a:rPr>
              <a:t> </a:t>
            </a:r>
            <a:r>
              <a:rPr lang="it-IT" b="1" dirty="0" err="1">
                <a:solidFill>
                  <a:srgbClr val="FCB71C"/>
                </a:solidFill>
                <a:latin typeface="Lato" pitchFamily="34" charset="0"/>
              </a:rPr>
              <a:t>million</a:t>
            </a:r>
            <a:r>
              <a:rPr lang="it-IT" b="1" dirty="0">
                <a:solidFill>
                  <a:srgbClr val="FCB71C"/>
                </a:solidFill>
                <a:latin typeface="Lato" pitchFamily="34" charset="0"/>
              </a:rPr>
              <a:t> people </a:t>
            </a:r>
            <a:r>
              <a:rPr lang="it-IT" b="1" dirty="0" err="1">
                <a:solidFill>
                  <a:srgbClr val="FCB71C"/>
                </a:solidFill>
                <a:latin typeface="Lato" pitchFamily="34" charset="0"/>
              </a:rPr>
              <a:t>employed</a:t>
            </a:r>
            <a:endParaRPr lang="id-ID" b="1" dirty="0">
              <a:solidFill>
                <a:srgbClr val="FCB71C"/>
              </a:solidFill>
              <a:latin typeface="Lato" pitchFamily="34" charset="0"/>
            </a:endParaRPr>
          </a:p>
        </p:txBody>
      </p:sp>
      <p:sp>
        <p:nvSpPr>
          <p:cNvPr id="78" name="TextBox 66">
            <a:extLst>
              <a:ext uri="{FF2B5EF4-FFF2-40B4-BE49-F238E27FC236}">
                <a16:creationId xmlns:a16="http://schemas.microsoft.com/office/drawing/2014/main" id="{BD96E61F-E0BF-409D-BA82-ACA8DE8CF77C}"/>
              </a:ext>
            </a:extLst>
          </p:cNvPr>
          <p:cNvSpPr txBox="1"/>
          <p:nvPr/>
        </p:nvSpPr>
        <p:spPr>
          <a:xfrm>
            <a:off x="526540" y="1862964"/>
            <a:ext cx="2320042" cy="923312"/>
          </a:xfrm>
          <a:prstGeom prst="rect">
            <a:avLst/>
          </a:prstGeom>
          <a:noFill/>
        </p:spPr>
        <p:txBody>
          <a:bodyPr wrap="square" lIns="91422" tIns="45711" rIns="91422" bIns="45711" rtlCol="0">
            <a:spAutoFit/>
          </a:bodyPr>
          <a:lstStyle/>
          <a:p>
            <a:pPr algn="r" defTabSz="1086602"/>
            <a:r>
              <a:rPr lang="it-IT" b="1" dirty="0">
                <a:solidFill>
                  <a:srgbClr val="00B0F0"/>
                </a:solidFill>
                <a:latin typeface="Lato" pitchFamily="34" charset="0"/>
                <a:ea typeface="Lato" pitchFamily="34" charset="0"/>
                <a:cs typeface="Lato" pitchFamily="34" charset="0"/>
              </a:rPr>
              <a:t>For 85% of </a:t>
            </a:r>
            <a:r>
              <a:rPr lang="it-IT" b="1" dirty="0" err="1">
                <a:solidFill>
                  <a:srgbClr val="00B0F0"/>
                </a:solidFill>
                <a:latin typeface="Lato" pitchFamily="34" charset="0"/>
                <a:ea typeface="Lato" pitchFamily="34" charset="0"/>
                <a:cs typeface="Lato" pitchFamily="34" charset="0"/>
              </a:rPr>
              <a:t>SMEs</a:t>
            </a:r>
            <a:r>
              <a:rPr lang="it-IT" b="1" dirty="0">
                <a:solidFill>
                  <a:srgbClr val="00B0F0"/>
                </a:solidFill>
                <a:latin typeface="Lato" pitchFamily="34" charset="0"/>
                <a:ea typeface="Lato" pitchFamily="34" charset="0"/>
                <a:cs typeface="Lato" pitchFamily="34" charset="0"/>
              </a:rPr>
              <a:t> cybersecurity </a:t>
            </a:r>
            <a:r>
              <a:rPr lang="it-IT" b="1" dirty="0" err="1">
                <a:solidFill>
                  <a:srgbClr val="00B0F0"/>
                </a:solidFill>
                <a:latin typeface="Lato" pitchFamily="34" charset="0"/>
                <a:ea typeface="Lato" pitchFamily="34" charset="0"/>
                <a:cs typeface="Lato" pitchFamily="34" charset="0"/>
              </a:rPr>
              <a:t>is</a:t>
            </a:r>
            <a:r>
              <a:rPr lang="it-IT" b="1" dirty="0">
                <a:solidFill>
                  <a:srgbClr val="00B0F0"/>
                </a:solidFill>
                <a:latin typeface="Lato" pitchFamily="34" charset="0"/>
                <a:ea typeface="Lato" pitchFamily="34" charset="0"/>
                <a:cs typeface="Lato" pitchFamily="34" charset="0"/>
              </a:rPr>
              <a:t> a </a:t>
            </a:r>
            <a:r>
              <a:rPr lang="it-IT" b="1" dirty="0" err="1">
                <a:solidFill>
                  <a:srgbClr val="00B0F0"/>
                </a:solidFill>
                <a:latin typeface="Lato" pitchFamily="34" charset="0"/>
                <a:ea typeface="Lato" pitchFamily="34" charset="0"/>
                <a:cs typeface="Lato" pitchFamily="34" charset="0"/>
              </a:rPr>
              <a:t>great</a:t>
            </a:r>
            <a:r>
              <a:rPr lang="it-IT" b="1" dirty="0">
                <a:solidFill>
                  <a:srgbClr val="00B0F0"/>
                </a:solidFill>
                <a:latin typeface="Lato" pitchFamily="34" charset="0"/>
                <a:ea typeface="Lato" pitchFamily="34" charset="0"/>
                <a:cs typeface="Lato" pitchFamily="34" charset="0"/>
              </a:rPr>
              <a:t>  </a:t>
            </a:r>
            <a:r>
              <a:rPr lang="it-IT" b="1" dirty="0" err="1">
                <a:solidFill>
                  <a:srgbClr val="00B0F0"/>
                </a:solidFill>
                <a:latin typeface="Lato" pitchFamily="34" charset="0"/>
                <a:ea typeface="Lato" pitchFamily="34" charset="0"/>
                <a:cs typeface="Lato" pitchFamily="34" charset="0"/>
              </a:rPr>
              <a:t>concern</a:t>
            </a:r>
            <a:endParaRPr lang="it-IT" b="1" dirty="0">
              <a:solidFill>
                <a:srgbClr val="00B0F0"/>
              </a:solidFill>
              <a:latin typeface="Lato" pitchFamily="34" charset="0"/>
              <a:ea typeface="Lato" pitchFamily="34" charset="0"/>
              <a:cs typeface="Lato" pitchFamily="34" charset="0"/>
            </a:endParaRPr>
          </a:p>
        </p:txBody>
      </p:sp>
      <p:sp>
        <p:nvSpPr>
          <p:cNvPr id="81" name="TextBox 69">
            <a:extLst>
              <a:ext uri="{FF2B5EF4-FFF2-40B4-BE49-F238E27FC236}">
                <a16:creationId xmlns:a16="http://schemas.microsoft.com/office/drawing/2014/main" id="{5F080734-0F3C-4171-A0A7-BAD0194FF239}"/>
              </a:ext>
            </a:extLst>
          </p:cNvPr>
          <p:cNvSpPr txBox="1"/>
          <p:nvPr/>
        </p:nvSpPr>
        <p:spPr>
          <a:xfrm>
            <a:off x="268633" y="4240258"/>
            <a:ext cx="2947438" cy="646313"/>
          </a:xfrm>
          <a:prstGeom prst="rect">
            <a:avLst/>
          </a:prstGeom>
          <a:noFill/>
        </p:spPr>
        <p:txBody>
          <a:bodyPr wrap="square" lIns="91422" tIns="45711" rIns="91422" bIns="45711" rtlCol="0">
            <a:spAutoFit/>
          </a:bodyPr>
          <a:lstStyle/>
          <a:p>
            <a:pPr algn="r" defTabSz="1086602"/>
            <a:r>
              <a:rPr lang="it-IT" b="1" dirty="0">
                <a:solidFill>
                  <a:srgbClr val="7CCA62"/>
                </a:solidFill>
                <a:latin typeface="Lato" pitchFamily="34" charset="0"/>
                <a:ea typeface="Lato" pitchFamily="34" charset="0"/>
                <a:cs typeface="Lato" pitchFamily="34" charset="0"/>
              </a:rPr>
              <a:t>In 2019, </a:t>
            </a:r>
            <a:r>
              <a:rPr lang="en-US" b="1" dirty="0">
                <a:solidFill>
                  <a:srgbClr val="7CCA62"/>
                </a:solidFill>
                <a:latin typeface="Lato" pitchFamily="34" charset="0"/>
                <a:ea typeface="Lato" pitchFamily="34" charset="0"/>
                <a:cs typeface="Lato" pitchFamily="34" charset="0"/>
              </a:rPr>
              <a:t>43% of cyberattacks to SMEs</a:t>
            </a:r>
            <a:endParaRPr lang="id-ID" b="1" dirty="0">
              <a:solidFill>
                <a:srgbClr val="7CCA62"/>
              </a:solidFill>
              <a:latin typeface="Lato" pitchFamily="34" charset="0"/>
              <a:ea typeface="Lato" pitchFamily="34" charset="0"/>
              <a:cs typeface="Lato" pitchFamily="34" charset="0"/>
            </a:endParaRPr>
          </a:p>
        </p:txBody>
      </p:sp>
      <p:grpSp>
        <p:nvGrpSpPr>
          <p:cNvPr id="84" name="Group 36">
            <a:extLst>
              <a:ext uri="{FF2B5EF4-FFF2-40B4-BE49-F238E27FC236}">
                <a16:creationId xmlns:a16="http://schemas.microsoft.com/office/drawing/2014/main" id="{FAE31EED-6353-496B-9E88-C14D15AB4D5C}"/>
              </a:ext>
            </a:extLst>
          </p:cNvPr>
          <p:cNvGrpSpPr/>
          <p:nvPr/>
        </p:nvGrpSpPr>
        <p:grpSpPr>
          <a:xfrm>
            <a:off x="8720289" y="3715628"/>
            <a:ext cx="825933" cy="825933"/>
            <a:chOff x="16558117" y="6466999"/>
            <a:chExt cx="1651866" cy="1651865"/>
          </a:xfrm>
          <a:solidFill>
            <a:srgbClr val="489B88"/>
          </a:solidFill>
        </p:grpSpPr>
        <p:sp>
          <p:nvSpPr>
            <p:cNvPr id="85" name="วงรี 162">
              <a:extLst>
                <a:ext uri="{FF2B5EF4-FFF2-40B4-BE49-F238E27FC236}">
                  <a16:creationId xmlns:a16="http://schemas.microsoft.com/office/drawing/2014/main" id="{1B683B4A-3CD0-4985-A02C-C6EE2AEE47D0}"/>
                </a:ext>
              </a:extLst>
            </p:cNvPr>
            <p:cNvSpPr/>
            <p:nvPr/>
          </p:nvSpPr>
          <p:spPr>
            <a:xfrm>
              <a:off x="16558117" y="6466999"/>
              <a:ext cx="1651866" cy="1651865"/>
            </a:xfrm>
            <a:prstGeom prst="ellipse">
              <a:avLst/>
            </a:prstGeom>
            <a:grp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6602"/>
              <a:endParaRPr lang="th-TH" sz="3350" dirty="0">
                <a:solidFill>
                  <a:srgbClr val="FFFFFF"/>
                </a:solidFill>
                <a:latin typeface="Calibri"/>
                <a:cs typeface="Cordia New" panose="020B0304020202020204" pitchFamily="34" charset="-34"/>
              </a:endParaRPr>
            </a:p>
          </p:txBody>
        </p:sp>
        <p:sp>
          <p:nvSpPr>
            <p:cNvPr id="86" name="Freeform 134">
              <a:extLst>
                <a:ext uri="{FF2B5EF4-FFF2-40B4-BE49-F238E27FC236}">
                  <a16:creationId xmlns:a16="http://schemas.microsoft.com/office/drawing/2014/main" id="{D378CAD9-C685-49D4-8AFF-6B5EF9B16A25}"/>
                </a:ext>
              </a:extLst>
            </p:cNvPr>
            <p:cNvSpPr>
              <a:spLocks noEditPoints="1"/>
            </p:cNvSpPr>
            <p:nvPr/>
          </p:nvSpPr>
          <p:spPr bwMode="auto">
            <a:xfrm>
              <a:off x="17022025" y="6940086"/>
              <a:ext cx="724049" cy="724048"/>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grpFill/>
            <a:ln>
              <a:noFill/>
            </a:ln>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grpSp>
      <p:grpSp>
        <p:nvGrpSpPr>
          <p:cNvPr id="87" name="Group 60">
            <a:extLst>
              <a:ext uri="{FF2B5EF4-FFF2-40B4-BE49-F238E27FC236}">
                <a16:creationId xmlns:a16="http://schemas.microsoft.com/office/drawing/2014/main" id="{393A4C35-5AAB-41B4-A0FA-DE9F1905D38A}"/>
              </a:ext>
            </a:extLst>
          </p:cNvPr>
          <p:cNvGrpSpPr/>
          <p:nvPr/>
        </p:nvGrpSpPr>
        <p:grpSpPr>
          <a:xfrm>
            <a:off x="9598585" y="3712380"/>
            <a:ext cx="2505228" cy="646313"/>
            <a:chOff x="15576910" y="1852174"/>
            <a:chExt cx="12011064" cy="1292626"/>
          </a:xfrm>
        </p:grpSpPr>
        <p:sp>
          <p:nvSpPr>
            <p:cNvPr id="88" name="TextBox 118">
              <a:extLst>
                <a:ext uri="{FF2B5EF4-FFF2-40B4-BE49-F238E27FC236}">
                  <a16:creationId xmlns:a16="http://schemas.microsoft.com/office/drawing/2014/main" id="{34EACB5B-9A13-40B4-A43C-159023A2F67A}"/>
                </a:ext>
              </a:extLst>
            </p:cNvPr>
            <p:cNvSpPr txBox="1"/>
            <p:nvPr/>
          </p:nvSpPr>
          <p:spPr>
            <a:xfrm>
              <a:off x="15576910" y="2437990"/>
              <a:ext cx="12011064" cy="652450"/>
            </a:xfrm>
            <a:prstGeom prst="rect">
              <a:avLst/>
            </a:prstGeom>
            <a:noFill/>
          </p:spPr>
          <p:txBody>
            <a:bodyPr wrap="square" lIns="109710" tIns="54855" rIns="109710" bIns="54855" rtlCol="0">
              <a:spAutoFit/>
            </a:bodyPr>
            <a:lstStyle/>
            <a:p>
              <a:pPr defTabSz="1086602"/>
              <a:endParaRPr lang="ru-RU" sz="1400" dirty="0">
                <a:solidFill>
                  <a:srgbClr val="FFFFFF">
                    <a:lumMod val="65000"/>
                  </a:srgbClr>
                </a:solidFill>
                <a:latin typeface="Lato" pitchFamily="34" charset="0"/>
                <a:ea typeface="Lato" pitchFamily="34" charset="0"/>
                <a:cs typeface="Lato" pitchFamily="34" charset="0"/>
              </a:endParaRPr>
            </a:p>
          </p:txBody>
        </p:sp>
        <p:sp>
          <p:nvSpPr>
            <p:cNvPr id="89" name="TextBox 119">
              <a:extLst>
                <a:ext uri="{FF2B5EF4-FFF2-40B4-BE49-F238E27FC236}">
                  <a16:creationId xmlns:a16="http://schemas.microsoft.com/office/drawing/2014/main" id="{0515EBDF-7549-4DF6-B670-50887B2F9A1F}"/>
                </a:ext>
              </a:extLst>
            </p:cNvPr>
            <p:cNvSpPr txBox="1"/>
            <p:nvPr/>
          </p:nvSpPr>
          <p:spPr>
            <a:xfrm>
              <a:off x="15576915" y="1852174"/>
              <a:ext cx="11156544" cy="1292626"/>
            </a:xfrm>
            <a:prstGeom prst="rect">
              <a:avLst/>
            </a:prstGeom>
            <a:noFill/>
          </p:spPr>
          <p:txBody>
            <a:bodyPr wrap="square" lIns="91422" tIns="45711" rIns="91422" bIns="45711" rtlCol="0">
              <a:spAutoFit/>
            </a:bodyPr>
            <a:lstStyle/>
            <a:p>
              <a:pPr defTabSz="1086602"/>
              <a:r>
                <a:rPr lang="it-IT" b="1" dirty="0">
                  <a:solidFill>
                    <a:srgbClr val="489B88"/>
                  </a:solidFill>
                  <a:latin typeface="Lato" pitchFamily="34" charset="0"/>
                </a:rPr>
                <a:t>25 </a:t>
              </a:r>
              <a:r>
                <a:rPr lang="it-IT" b="1" dirty="0" err="1">
                  <a:solidFill>
                    <a:srgbClr val="489B88"/>
                  </a:solidFill>
                  <a:latin typeface="Lato" pitchFamily="34" charset="0"/>
                </a:rPr>
                <a:t>million</a:t>
              </a:r>
              <a:r>
                <a:rPr lang="it-IT" b="1" dirty="0">
                  <a:solidFill>
                    <a:srgbClr val="489B88"/>
                  </a:solidFill>
                  <a:latin typeface="Lato" pitchFamily="34" charset="0"/>
                </a:rPr>
                <a:t> of </a:t>
              </a:r>
              <a:r>
                <a:rPr lang="it-IT" b="1" dirty="0" err="1">
                  <a:solidFill>
                    <a:srgbClr val="489B88"/>
                  </a:solidFill>
                  <a:latin typeface="Lato" pitchFamily="34" charset="0"/>
                </a:rPr>
                <a:t>SMEs</a:t>
              </a:r>
              <a:r>
                <a:rPr lang="it-IT" b="1" dirty="0">
                  <a:solidFill>
                    <a:srgbClr val="489B88"/>
                  </a:solidFill>
                  <a:latin typeface="Lato" pitchFamily="34" charset="0"/>
                </a:rPr>
                <a:t> in Europe</a:t>
              </a:r>
              <a:endParaRPr lang="id-ID" b="1" dirty="0">
                <a:solidFill>
                  <a:srgbClr val="489B88"/>
                </a:solidFill>
                <a:latin typeface="Lato" pitchFamily="34" charset="0"/>
              </a:endParaRPr>
            </a:p>
          </p:txBody>
        </p:sp>
      </p:grpSp>
      <p:sp>
        <p:nvSpPr>
          <p:cNvPr id="92" name="Freeform 5">
            <a:extLst>
              <a:ext uri="{FF2B5EF4-FFF2-40B4-BE49-F238E27FC236}">
                <a16:creationId xmlns:a16="http://schemas.microsoft.com/office/drawing/2014/main" id="{D94A7283-CDC7-4C08-9B8C-FF46CB4093E5}"/>
              </a:ext>
            </a:extLst>
          </p:cNvPr>
          <p:cNvSpPr/>
          <p:nvPr/>
        </p:nvSpPr>
        <p:spPr>
          <a:xfrm>
            <a:off x="5051634" y="2805095"/>
            <a:ext cx="2221146" cy="2221146"/>
          </a:xfrm>
          <a:custGeom>
            <a:avLst/>
            <a:gdLst>
              <a:gd name="connsiteX0" fmla="*/ 0 w 3208463"/>
              <a:gd name="connsiteY0" fmla="*/ 1604232 h 3208463"/>
              <a:gd name="connsiteX1" fmla="*/ 1604232 w 3208463"/>
              <a:gd name="connsiteY1" fmla="*/ 0 h 3208463"/>
              <a:gd name="connsiteX2" fmla="*/ 3208464 w 3208463"/>
              <a:gd name="connsiteY2" fmla="*/ 1604232 h 3208463"/>
              <a:gd name="connsiteX3" fmla="*/ 1604232 w 3208463"/>
              <a:gd name="connsiteY3" fmla="*/ 3208464 h 3208463"/>
              <a:gd name="connsiteX4" fmla="*/ 0 w 3208463"/>
              <a:gd name="connsiteY4" fmla="*/ 1604232 h 3208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63" h="3208463">
                <a:moveTo>
                  <a:pt x="0" y="1604232"/>
                </a:moveTo>
                <a:cubicBezTo>
                  <a:pt x="0" y="718239"/>
                  <a:pt x="718239" y="0"/>
                  <a:pt x="1604232" y="0"/>
                </a:cubicBezTo>
                <a:cubicBezTo>
                  <a:pt x="2490225" y="0"/>
                  <a:pt x="3208464" y="718239"/>
                  <a:pt x="3208464" y="1604232"/>
                </a:cubicBezTo>
                <a:cubicBezTo>
                  <a:pt x="3208464" y="2490225"/>
                  <a:pt x="2490225" y="3208464"/>
                  <a:pt x="1604232" y="3208464"/>
                </a:cubicBezTo>
                <a:cubicBezTo>
                  <a:pt x="718239" y="3208464"/>
                  <a:pt x="0" y="2490225"/>
                  <a:pt x="0" y="1604232"/>
                </a:cubicBezTo>
                <a:close/>
              </a:path>
            </a:pathLst>
          </a:custGeom>
          <a:solidFill>
            <a:srgbClr val="DBEFF9"/>
          </a:solidFill>
          <a:ln w="25400" cap="flat" cmpd="sng" algn="ctr">
            <a:solidFill>
              <a:srgbClr val="FFFFFF">
                <a:hueOff val="0"/>
                <a:satOff val="0"/>
                <a:lumOff val="0"/>
                <a:alphaOff val="0"/>
              </a:srgbClr>
            </a:solidFill>
            <a:prstDash val="solid"/>
          </a:ln>
          <a:effectLst/>
        </p:spPr>
        <p:txBody>
          <a:bodyPr spcFirstLastPara="0" vert="horz" wrap="square" lIns="255255" tIns="255255" rIns="255255" bIns="255255" numCol="1" spcCol="1270" anchor="ctr" anchorCtr="0">
            <a:noAutofit/>
          </a:bodyPr>
          <a:lstStyle/>
          <a:p>
            <a:pPr marL="0" marR="0" lvl="0" indent="0" algn="ctr" defTabSz="711200" eaLnBrk="1" fontAlgn="auto" latinLnBrk="0" hangingPunct="1">
              <a:lnSpc>
                <a:spcPct val="90000"/>
              </a:lnSpc>
              <a:spcBef>
                <a:spcPct val="0"/>
              </a:spcBef>
              <a:spcAft>
                <a:spcPct val="35000"/>
              </a:spcAft>
              <a:buClrTx/>
              <a:buSzTx/>
              <a:buFontTx/>
              <a:buNone/>
              <a:tabLst/>
              <a:defRPr/>
            </a:pPr>
            <a:endParaRPr kumimoji="0" lang="en-US" sz="1000" b="1" i="0" u="none" strike="noStrike" kern="0" cap="none" spc="0" normalizeH="0" baseline="0" noProof="0" dirty="0">
              <a:ln>
                <a:noFill/>
              </a:ln>
              <a:solidFill>
                <a:srgbClr val="FFFFFF"/>
              </a:solidFill>
              <a:effectLst/>
              <a:uLnTx/>
              <a:uFillTx/>
              <a:latin typeface="Lato" charset="0"/>
              <a:ea typeface="Lato" charset="0"/>
              <a:cs typeface="Lato" charset="0"/>
            </a:endParaRPr>
          </a:p>
        </p:txBody>
      </p:sp>
      <p:pic>
        <p:nvPicPr>
          <p:cNvPr id="110" name="Immagine 109">
            <a:extLst>
              <a:ext uri="{FF2B5EF4-FFF2-40B4-BE49-F238E27FC236}">
                <a16:creationId xmlns:a16="http://schemas.microsoft.com/office/drawing/2014/main" id="{AC36BB9D-926E-4C25-8932-D95E8209A871}"/>
              </a:ext>
            </a:extLst>
          </p:cNvPr>
          <p:cNvPicPr>
            <a:picLocks noChangeAspect="1"/>
          </p:cNvPicPr>
          <p:nvPr/>
        </p:nvPicPr>
        <p:blipFill>
          <a:blip r:embed="rId2"/>
          <a:stretch>
            <a:fillRect/>
          </a:stretch>
        </p:blipFill>
        <p:spPr>
          <a:xfrm>
            <a:off x="8310484" y="5867386"/>
            <a:ext cx="457200" cy="457200"/>
          </a:xfrm>
          <a:prstGeom prst="rect">
            <a:avLst/>
          </a:prstGeom>
        </p:spPr>
      </p:pic>
      <p:pic>
        <p:nvPicPr>
          <p:cNvPr id="114" name="Immagine 113">
            <a:extLst>
              <a:ext uri="{FF2B5EF4-FFF2-40B4-BE49-F238E27FC236}">
                <a16:creationId xmlns:a16="http://schemas.microsoft.com/office/drawing/2014/main" id="{DE3949F4-F7AF-4A44-9265-66DA71459664}"/>
              </a:ext>
            </a:extLst>
          </p:cNvPr>
          <p:cNvPicPr>
            <a:picLocks noChangeAspect="1"/>
          </p:cNvPicPr>
          <p:nvPr/>
        </p:nvPicPr>
        <p:blipFill>
          <a:blip r:embed="rId3"/>
          <a:stretch>
            <a:fillRect/>
          </a:stretch>
        </p:blipFill>
        <p:spPr>
          <a:xfrm>
            <a:off x="5700384" y="3354240"/>
            <a:ext cx="977273" cy="977273"/>
          </a:xfrm>
          <a:prstGeom prst="rect">
            <a:avLst/>
          </a:prstGeom>
        </p:spPr>
      </p:pic>
      <p:grpSp>
        <p:nvGrpSpPr>
          <p:cNvPr id="132" name="Gruppo 131">
            <a:extLst>
              <a:ext uri="{FF2B5EF4-FFF2-40B4-BE49-F238E27FC236}">
                <a16:creationId xmlns:a16="http://schemas.microsoft.com/office/drawing/2014/main" id="{17BC875F-F083-436B-B877-24963A02DAD6}"/>
              </a:ext>
            </a:extLst>
          </p:cNvPr>
          <p:cNvGrpSpPr/>
          <p:nvPr/>
        </p:nvGrpSpPr>
        <p:grpSpPr>
          <a:xfrm>
            <a:off x="7120892" y="1547413"/>
            <a:ext cx="825933" cy="825933"/>
            <a:chOff x="7070098" y="1418216"/>
            <a:chExt cx="825933" cy="825933"/>
          </a:xfrm>
        </p:grpSpPr>
        <p:grpSp>
          <p:nvGrpSpPr>
            <p:cNvPr id="59" name="Group 23">
              <a:extLst>
                <a:ext uri="{FF2B5EF4-FFF2-40B4-BE49-F238E27FC236}">
                  <a16:creationId xmlns:a16="http://schemas.microsoft.com/office/drawing/2014/main" id="{2CDAF1EF-6774-4216-BB54-5535FCEF2B5C}"/>
                </a:ext>
              </a:extLst>
            </p:cNvPr>
            <p:cNvGrpSpPr/>
            <p:nvPr/>
          </p:nvGrpSpPr>
          <p:grpSpPr>
            <a:xfrm>
              <a:off x="7070098" y="1418216"/>
              <a:ext cx="825933" cy="825933"/>
              <a:chOff x="16581437" y="2791961"/>
              <a:chExt cx="1651866" cy="1651865"/>
            </a:xfrm>
            <a:solidFill>
              <a:srgbClr val="ED7D31"/>
            </a:solidFill>
          </p:grpSpPr>
          <p:sp>
            <p:nvSpPr>
              <p:cNvPr id="60" name="วงรี 77">
                <a:extLst>
                  <a:ext uri="{FF2B5EF4-FFF2-40B4-BE49-F238E27FC236}">
                    <a16:creationId xmlns:a16="http://schemas.microsoft.com/office/drawing/2014/main" id="{AC82A757-A6D7-416F-9873-9C13F14410FB}"/>
                  </a:ext>
                </a:extLst>
              </p:cNvPr>
              <p:cNvSpPr/>
              <p:nvPr/>
            </p:nvSpPr>
            <p:spPr>
              <a:xfrm>
                <a:off x="16581437" y="2791961"/>
                <a:ext cx="1651866" cy="1651865"/>
              </a:xfrm>
              <a:prstGeom prst="ellipse">
                <a:avLst/>
              </a:prstGeom>
              <a:grp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6602"/>
                <a:endParaRPr lang="th-TH" sz="3350" dirty="0">
                  <a:solidFill>
                    <a:srgbClr val="FFFFFF"/>
                  </a:solidFill>
                  <a:latin typeface="Calibri"/>
                  <a:cs typeface="Cordia New" panose="020B0304020202020204" pitchFamily="34" charset="-34"/>
                </a:endParaRPr>
              </a:p>
            </p:txBody>
          </p:sp>
          <p:grpSp>
            <p:nvGrpSpPr>
              <p:cNvPr id="61" name="กลุ่ม 78">
                <a:extLst>
                  <a:ext uri="{FF2B5EF4-FFF2-40B4-BE49-F238E27FC236}">
                    <a16:creationId xmlns:a16="http://schemas.microsoft.com/office/drawing/2014/main" id="{93C8A5D1-92EC-43AD-97A8-10B47F1B8D8B}"/>
                  </a:ext>
                </a:extLst>
              </p:cNvPr>
              <p:cNvGrpSpPr/>
              <p:nvPr/>
            </p:nvGrpSpPr>
            <p:grpSpPr>
              <a:xfrm>
                <a:off x="17114822" y="3217613"/>
                <a:ext cx="543039" cy="737248"/>
                <a:chOff x="15514636" y="2851150"/>
                <a:chExt cx="457202" cy="620713"/>
              </a:xfrm>
              <a:grpFill/>
            </p:grpSpPr>
            <p:sp>
              <p:nvSpPr>
                <p:cNvPr id="62" name="Freeform 49">
                  <a:extLst>
                    <a:ext uri="{FF2B5EF4-FFF2-40B4-BE49-F238E27FC236}">
                      <a16:creationId xmlns:a16="http://schemas.microsoft.com/office/drawing/2014/main" id="{25278C7A-CEE4-4F51-8FEF-ED0C336AD26B}"/>
                    </a:ext>
                  </a:extLst>
                </p:cNvPr>
                <p:cNvSpPr>
                  <a:spLocks noEditPoints="1"/>
                </p:cNvSpPr>
                <p:nvPr/>
              </p:nvSpPr>
              <p:spPr bwMode="auto">
                <a:xfrm>
                  <a:off x="15514638" y="2851150"/>
                  <a:ext cx="457200" cy="257175"/>
                </a:xfrm>
                <a:custGeom>
                  <a:avLst/>
                  <a:gdLst>
                    <a:gd name="T0" fmla="*/ 24 w 48"/>
                    <a:gd name="T1" fmla="*/ 27 h 27"/>
                    <a:gd name="T2" fmla="*/ 48 w 48"/>
                    <a:gd name="T3" fmla="*/ 14 h 27"/>
                    <a:gd name="T4" fmla="*/ 24 w 48"/>
                    <a:gd name="T5" fmla="*/ 0 h 27"/>
                    <a:gd name="T6" fmla="*/ 0 w 48"/>
                    <a:gd name="T7" fmla="*/ 14 h 27"/>
                    <a:gd name="T8" fmla="*/ 24 w 48"/>
                    <a:gd name="T9" fmla="*/ 27 h 27"/>
                    <a:gd name="T10" fmla="*/ 24 w 48"/>
                    <a:gd name="T11" fmla="*/ 2 h 27"/>
                    <a:gd name="T12" fmla="*/ 46 w 48"/>
                    <a:gd name="T13" fmla="*/ 14 h 27"/>
                    <a:gd name="T14" fmla="*/ 24 w 48"/>
                    <a:gd name="T15" fmla="*/ 25 h 27"/>
                    <a:gd name="T16" fmla="*/ 3 w 48"/>
                    <a:gd name="T17" fmla="*/ 14 h 27"/>
                    <a:gd name="T18" fmla="*/ 24 w 48"/>
                    <a:gd name="T19" fmla="*/ 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27">
                      <a:moveTo>
                        <a:pt x="24" y="27"/>
                      </a:moveTo>
                      <a:cubicBezTo>
                        <a:pt x="41" y="27"/>
                        <a:pt x="48" y="21"/>
                        <a:pt x="48" y="14"/>
                      </a:cubicBezTo>
                      <a:cubicBezTo>
                        <a:pt x="48" y="6"/>
                        <a:pt x="41" y="0"/>
                        <a:pt x="24" y="0"/>
                      </a:cubicBezTo>
                      <a:cubicBezTo>
                        <a:pt x="7" y="0"/>
                        <a:pt x="0" y="6"/>
                        <a:pt x="0" y="14"/>
                      </a:cubicBezTo>
                      <a:cubicBezTo>
                        <a:pt x="0" y="21"/>
                        <a:pt x="7" y="27"/>
                        <a:pt x="24" y="27"/>
                      </a:cubicBezTo>
                      <a:close/>
                      <a:moveTo>
                        <a:pt x="24" y="2"/>
                      </a:moveTo>
                      <a:cubicBezTo>
                        <a:pt x="41" y="2"/>
                        <a:pt x="46" y="8"/>
                        <a:pt x="46" y="14"/>
                      </a:cubicBezTo>
                      <a:cubicBezTo>
                        <a:pt x="46" y="19"/>
                        <a:pt x="41" y="25"/>
                        <a:pt x="24" y="25"/>
                      </a:cubicBezTo>
                      <a:cubicBezTo>
                        <a:pt x="7" y="25"/>
                        <a:pt x="3" y="19"/>
                        <a:pt x="3" y="14"/>
                      </a:cubicBezTo>
                      <a:cubicBezTo>
                        <a:pt x="3" y="8"/>
                        <a:pt x="7" y="2"/>
                        <a:pt x="24"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sp>
              <p:nvSpPr>
                <p:cNvPr id="63" name="Freeform 50">
                  <a:extLst>
                    <a:ext uri="{FF2B5EF4-FFF2-40B4-BE49-F238E27FC236}">
                      <a16:creationId xmlns:a16="http://schemas.microsoft.com/office/drawing/2014/main" id="{04CF8858-009C-457A-8A9E-17DB593D9B0C}"/>
                    </a:ext>
                  </a:extLst>
                </p:cNvPr>
                <p:cNvSpPr>
                  <a:spLocks/>
                </p:cNvSpPr>
                <p:nvPr/>
              </p:nvSpPr>
              <p:spPr bwMode="auto">
                <a:xfrm>
                  <a:off x="15514638" y="3060700"/>
                  <a:ext cx="457200" cy="142875"/>
                </a:xfrm>
                <a:custGeom>
                  <a:avLst/>
                  <a:gdLst>
                    <a:gd name="T0" fmla="*/ 47 w 48"/>
                    <a:gd name="T1" fmla="*/ 0 h 15"/>
                    <a:gd name="T2" fmla="*/ 46 w 48"/>
                    <a:gd name="T3" fmla="*/ 1 h 15"/>
                    <a:gd name="T4" fmla="*/ 24 w 48"/>
                    <a:gd name="T5" fmla="*/ 12 h 15"/>
                    <a:gd name="T6" fmla="*/ 3 w 48"/>
                    <a:gd name="T7" fmla="*/ 1 h 15"/>
                    <a:gd name="T8" fmla="*/ 1 w 48"/>
                    <a:gd name="T9" fmla="*/ 0 h 15"/>
                    <a:gd name="T10" fmla="*/ 0 w 48"/>
                    <a:gd name="T11" fmla="*/ 1 h 15"/>
                    <a:gd name="T12" fmla="*/ 24 w 48"/>
                    <a:gd name="T13" fmla="*/ 15 h 15"/>
                    <a:gd name="T14" fmla="*/ 48 w 48"/>
                    <a:gd name="T15" fmla="*/ 1 h 15"/>
                    <a:gd name="T16" fmla="*/ 47 w 48"/>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5">
                      <a:moveTo>
                        <a:pt x="47" y="0"/>
                      </a:moveTo>
                      <a:cubicBezTo>
                        <a:pt x="47" y="0"/>
                        <a:pt x="46" y="0"/>
                        <a:pt x="46" y="1"/>
                      </a:cubicBezTo>
                      <a:cubicBezTo>
                        <a:pt x="46" y="6"/>
                        <a:pt x="41" y="12"/>
                        <a:pt x="24" y="12"/>
                      </a:cubicBezTo>
                      <a:cubicBezTo>
                        <a:pt x="7" y="12"/>
                        <a:pt x="3" y="6"/>
                        <a:pt x="3" y="1"/>
                      </a:cubicBezTo>
                      <a:cubicBezTo>
                        <a:pt x="3" y="0"/>
                        <a:pt x="2" y="0"/>
                        <a:pt x="1" y="0"/>
                      </a:cubicBezTo>
                      <a:cubicBezTo>
                        <a:pt x="1" y="0"/>
                        <a:pt x="0" y="0"/>
                        <a:pt x="0" y="1"/>
                      </a:cubicBezTo>
                      <a:cubicBezTo>
                        <a:pt x="0" y="9"/>
                        <a:pt x="7" y="15"/>
                        <a:pt x="24" y="15"/>
                      </a:cubicBezTo>
                      <a:cubicBezTo>
                        <a:pt x="41" y="15"/>
                        <a:pt x="48" y="9"/>
                        <a:pt x="48" y="1"/>
                      </a:cubicBezTo>
                      <a:cubicBezTo>
                        <a:pt x="48" y="0"/>
                        <a:pt x="48" y="0"/>
                        <a:pt x="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sp>
              <p:nvSpPr>
                <p:cNvPr id="64" name="Freeform 51">
                  <a:extLst>
                    <a:ext uri="{FF2B5EF4-FFF2-40B4-BE49-F238E27FC236}">
                      <a16:creationId xmlns:a16="http://schemas.microsoft.com/office/drawing/2014/main" id="{E9DE5EBA-E784-4647-BC3C-8643A90001A9}"/>
                    </a:ext>
                  </a:extLst>
                </p:cNvPr>
                <p:cNvSpPr>
                  <a:spLocks/>
                </p:cNvSpPr>
                <p:nvPr/>
              </p:nvSpPr>
              <p:spPr bwMode="auto">
                <a:xfrm>
                  <a:off x="15514636" y="3146426"/>
                  <a:ext cx="457201" cy="142874"/>
                </a:xfrm>
                <a:custGeom>
                  <a:avLst/>
                  <a:gdLst>
                    <a:gd name="T0" fmla="*/ 47 w 48"/>
                    <a:gd name="T1" fmla="*/ 0 h 15"/>
                    <a:gd name="T2" fmla="*/ 46 w 48"/>
                    <a:gd name="T3" fmla="*/ 2 h 15"/>
                    <a:gd name="T4" fmla="*/ 24 w 48"/>
                    <a:gd name="T5" fmla="*/ 13 h 15"/>
                    <a:gd name="T6" fmla="*/ 3 w 48"/>
                    <a:gd name="T7" fmla="*/ 2 h 15"/>
                    <a:gd name="T8" fmla="*/ 1 w 48"/>
                    <a:gd name="T9" fmla="*/ 0 h 15"/>
                    <a:gd name="T10" fmla="*/ 0 w 48"/>
                    <a:gd name="T11" fmla="*/ 2 h 15"/>
                    <a:gd name="T12" fmla="*/ 24 w 48"/>
                    <a:gd name="T13" fmla="*/ 15 h 15"/>
                    <a:gd name="T14" fmla="*/ 48 w 48"/>
                    <a:gd name="T15" fmla="*/ 2 h 15"/>
                    <a:gd name="T16" fmla="*/ 47 w 48"/>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5">
                      <a:moveTo>
                        <a:pt x="47" y="0"/>
                      </a:moveTo>
                      <a:cubicBezTo>
                        <a:pt x="47" y="0"/>
                        <a:pt x="46" y="1"/>
                        <a:pt x="46" y="2"/>
                      </a:cubicBezTo>
                      <a:cubicBezTo>
                        <a:pt x="46" y="7"/>
                        <a:pt x="41" y="13"/>
                        <a:pt x="24" y="13"/>
                      </a:cubicBezTo>
                      <a:cubicBezTo>
                        <a:pt x="7" y="13"/>
                        <a:pt x="3" y="7"/>
                        <a:pt x="3" y="2"/>
                      </a:cubicBezTo>
                      <a:cubicBezTo>
                        <a:pt x="3" y="1"/>
                        <a:pt x="2" y="0"/>
                        <a:pt x="1" y="0"/>
                      </a:cubicBezTo>
                      <a:cubicBezTo>
                        <a:pt x="1" y="0"/>
                        <a:pt x="0" y="1"/>
                        <a:pt x="0" y="2"/>
                      </a:cubicBezTo>
                      <a:cubicBezTo>
                        <a:pt x="0" y="9"/>
                        <a:pt x="7" y="15"/>
                        <a:pt x="24" y="15"/>
                      </a:cubicBezTo>
                      <a:cubicBezTo>
                        <a:pt x="41" y="15"/>
                        <a:pt x="48" y="9"/>
                        <a:pt x="48" y="2"/>
                      </a:cubicBezTo>
                      <a:cubicBezTo>
                        <a:pt x="48" y="1"/>
                        <a:pt x="48" y="0"/>
                        <a:pt x="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sp>
              <p:nvSpPr>
                <p:cNvPr id="65" name="Freeform 52">
                  <a:extLst>
                    <a:ext uri="{FF2B5EF4-FFF2-40B4-BE49-F238E27FC236}">
                      <a16:creationId xmlns:a16="http://schemas.microsoft.com/office/drawing/2014/main" id="{B75E08B8-945D-4ECE-96F7-1E960E7EE324}"/>
                    </a:ext>
                  </a:extLst>
                </p:cNvPr>
                <p:cNvSpPr>
                  <a:spLocks/>
                </p:cNvSpPr>
                <p:nvPr/>
              </p:nvSpPr>
              <p:spPr bwMode="auto">
                <a:xfrm>
                  <a:off x="15514638" y="3241675"/>
                  <a:ext cx="457200" cy="142875"/>
                </a:xfrm>
                <a:custGeom>
                  <a:avLst/>
                  <a:gdLst>
                    <a:gd name="T0" fmla="*/ 47 w 48"/>
                    <a:gd name="T1" fmla="*/ 0 h 15"/>
                    <a:gd name="T2" fmla="*/ 46 w 48"/>
                    <a:gd name="T3" fmla="*/ 1 h 15"/>
                    <a:gd name="T4" fmla="*/ 24 w 48"/>
                    <a:gd name="T5" fmla="*/ 12 h 15"/>
                    <a:gd name="T6" fmla="*/ 3 w 48"/>
                    <a:gd name="T7" fmla="*/ 1 h 15"/>
                    <a:gd name="T8" fmla="*/ 1 w 48"/>
                    <a:gd name="T9" fmla="*/ 0 h 15"/>
                    <a:gd name="T10" fmla="*/ 0 w 48"/>
                    <a:gd name="T11" fmla="*/ 1 h 15"/>
                    <a:gd name="T12" fmla="*/ 24 w 48"/>
                    <a:gd name="T13" fmla="*/ 15 h 15"/>
                    <a:gd name="T14" fmla="*/ 48 w 48"/>
                    <a:gd name="T15" fmla="*/ 1 h 15"/>
                    <a:gd name="T16" fmla="*/ 47 w 48"/>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5">
                      <a:moveTo>
                        <a:pt x="47" y="0"/>
                      </a:moveTo>
                      <a:cubicBezTo>
                        <a:pt x="47" y="0"/>
                        <a:pt x="46" y="0"/>
                        <a:pt x="46" y="1"/>
                      </a:cubicBezTo>
                      <a:cubicBezTo>
                        <a:pt x="46" y="6"/>
                        <a:pt x="41" y="12"/>
                        <a:pt x="24" y="12"/>
                      </a:cubicBezTo>
                      <a:cubicBezTo>
                        <a:pt x="7" y="12"/>
                        <a:pt x="3" y="6"/>
                        <a:pt x="3" y="1"/>
                      </a:cubicBezTo>
                      <a:cubicBezTo>
                        <a:pt x="3" y="0"/>
                        <a:pt x="2" y="0"/>
                        <a:pt x="1" y="0"/>
                      </a:cubicBezTo>
                      <a:cubicBezTo>
                        <a:pt x="1" y="0"/>
                        <a:pt x="0" y="0"/>
                        <a:pt x="0" y="1"/>
                      </a:cubicBezTo>
                      <a:cubicBezTo>
                        <a:pt x="0" y="9"/>
                        <a:pt x="7" y="15"/>
                        <a:pt x="24" y="15"/>
                      </a:cubicBezTo>
                      <a:cubicBezTo>
                        <a:pt x="41" y="15"/>
                        <a:pt x="48" y="9"/>
                        <a:pt x="48" y="1"/>
                      </a:cubicBezTo>
                      <a:cubicBezTo>
                        <a:pt x="48" y="0"/>
                        <a:pt x="48" y="0"/>
                        <a:pt x="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sp>
              <p:nvSpPr>
                <p:cNvPr id="66" name="Freeform 53">
                  <a:extLst>
                    <a:ext uri="{FF2B5EF4-FFF2-40B4-BE49-F238E27FC236}">
                      <a16:creationId xmlns:a16="http://schemas.microsoft.com/office/drawing/2014/main" id="{34EB9C97-5604-4038-8A09-A50446E38A72}"/>
                    </a:ext>
                  </a:extLst>
                </p:cNvPr>
                <p:cNvSpPr>
                  <a:spLocks/>
                </p:cNvSpPr>
                <p:nvPr/>
              </p:nvSpPr>
              <p:spPr bwMode="auto">
                <a:xfrm>
                  <a:off x="15514638" y="3327400"/>
                  <a:ext cx="457200" cy="144463"/>
                </a:xfrm>
                <a:custGeom>
                  <a:avLst/>
                  <a:gdLst>
                    <a:gd name="T0" fmla="*/ 47 w 48"/>
                    <a:gd name="T1" fmla="*/ 0 h 15"/>
                    <a:gd name="T2" fmla="*/ 46 w 48"/>
                    <a:gd name="T3" fmla="*/ 2 h 15"/>
                    <a:gd name="T4" fmla="*/ 24 w 48"/>
                    <a:gd name="T5" fmla="*/ 13 h 15"/>
                    <a:gd name="T6" fmla="*/ 3 w 48"/>
                    <a:gd name="T7" fmla="*/ 2 h 15"/>
                    <a:gd name="T8" fmla="*/ 1 w 48"/>
                    <a:gd name="T9" fmla="*/ 0 h 15"/>
                    <a:gd name="T10" fmla="*/ 0 w 48"/>
                    <a:gd name="T11" fmla="*/ 2 h 15"/>
                    <a:gd name="T12" fmla="*/ 24 w 48"/>
                    <a:gd name="T13" fmla="*/ 15 h 15"/>
                    <a:gd name="T14" fmla="*/ 48 w 48"/>
                    <a:gd name="T15" fmla="*/ 2 h 15"/>
                    <a:gd name="T16" fmla="*/ 47 w 48"/>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5">
                      <a:moveTo>
                        <a:pt x="47" y="0"/>
                      </a:moveTo>
                      <a:cubicBezTo>
                        <a:pt x="47" y="0"/>
                        <a:pt x="46" y="1"/>
                        <a:pt x="46" y="2"/>
                      </a:cubicBezTo>
                      <a:cubicBezTo>
                        <a:pt x="46" y="7"/>
                        <a:pt x="41" y="13"/>
                        <a:pt x="24" y="13"/>
                      </a:cubicBezTo>
                      <a:cubicBezTo>
                        <a:pt x="7" y="13"/>
                        <a:pt x="3" y="7"/>
                        <a:pt x="3" y="2"/>
                      </a:cubicBezTo>
                      <a:cubicBezTo>
                        <a:pt x="3" y="1"/>
                        <a:pt x="2" y="0"/>
                        <a:pt x="1" y="0"/>
                      </a:cubicBezTo>
                      <a:cubicBezTo>
                        <a:pt x="1" y="0"/>
                        <a:pt x="0" y="1"/>
                        <a:pt x="0" y="2"/>
                      </a:cubicBezTo>
                      <a:cubicBezTo>
                        <a:pt x="0" y="9"/>
                        <a:pt x="7" y="15"/>
                        <a:pt x="24" y="15"/>
                      </a:cubicBezTo>
                      <a:cubicBezTo>
                        <a:pt x="41" y="15"/>
                        <a:pt x="48" y="9"/>
                        <a:pt x="48" y="2"/>
                      </a:cubicBezTo>
                      <a:cubicBezTo>
                        <a:pt x="48" y="1"/>
                        <a:pt x="48" y="0"/>
                        <a:pt x="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grpSp>
        </p:grpSp>
        <p:pic>
          <p:nvPicPr>
            <p:cNvPr id="116" name="Immagine 115">
              <a:extLst>
                <a:ext uri="{FF2B5EF4-FFF2-40B4-BE49-F238E27FC236}">
                  <a16:creationId xmlns:a16="http://schemas.microsoft.com/office/drawing/2014/main" id="{2E965C03-D8CD-4FE4-A955-D58CAF11C545}"/>
                </a:ext>
              </a:extLst>
            </p:cNvPr>
            <p:cNvPicPr>
              <a:picLocks noChangeAspect="1"/>
            </p:cNvPicPr>
            <p:nvPr/>
          </p:nvPicPr>
          <p:blipFill>
            <a:blip r:embed="rId4"/>
            <a:stretch>
              <a:fillRect/>
            </a:stretch>
          </p:blipFill>
          <p:spPr>
            <a:xfrm>
              <a:off x="7220154" y="1597353"/>
              <a:ext cx="515318" cy="515318"/>
            </a:xfrm>
            <a:prstGeom prst="rect">
              <a:avLst/>
            </a:prstGeom>
          </p:spPr>
        </p:pic>
      </p:grpSp>
      <p:pic>
        <p:nvPicPr>
          <p:cNvPr id="118" name="Immagine 117">
            <a:extLst>
              <a:ext uri="{FF2B5EF4-FFF2-40B4-BE49-F238E27FC236}">
                <a16:creationId xmlns:a16="http://schemas.microsoft.com/office/drawing/2014/main" id="{8B5FBDD9-DDA9-4816-BABF-D94F1EDB5848}"/>
              </a:ext>
            </a:extLst>
          </p:cNvPr>
          <p:cNvPicPr>
            <a:picLocks noChangeAspect="1"/>
          </p:cNvPicPr>
          <p:nvPr/>
        </p:nvPicPr>
        <p:blipFill>
          <a:blip r:embed="rId5"/>
          <a:stretch>
            <a:fillRect/>
          </a:stretch>
        </p:blipFill>
        <p:spPr>
          <a:xfrm>
            <a:off x="8900665" y="3907060"/>
            <a:ext cx="519688" cy="519688"/>
          </a:xfrm>
          <a:prstGeom prst="rect">
            <a:avLst/>
          </a:prstGeom>
        </p:spPr>
      </p:pic>
      <p:grpSp>
        <p:nvGrpSpPr>
          <p:cNvPr id="130" name="Gruppo 129">
            <a:extLst>
              <a:ext uri="{FF2B5EF4-FFF2-40B4-BE49-F238E27FC236}">
                <a16:creationId xmlns:a16="http://schemas.microsoft.com/office/drawing/2014/main" id="{897C9943-BE58-48A5-8F55-2FF720D68A28}"/>
              </a:ext>
            </a:extLst>
          </p:cNvPr>
          <p:cNvGrpSpPr/>
          <p:nvPr/>
        </p:nvGrpSpPr>
        <p:grpSpPr>
          <a:xfrm>
            <a:off x="3270143" y="1941062"/>
            <a:ext cx="825933" cy="825933"/>
            <a:chOff x="2794922" y="2440780"/>
            <a:chExt cx="825933" cy="825933"/>
          </a:xfrm>
        </p:grpSpPr>
        <p:sp>
          <p:nvSpPr>
            <p:cNvPr id="67" name="วงรี 85">
              <a:extLst>
                <a:ext uri="{FF2B5EF4-FFF2-40B4-BE49-F238E27FC236}">
                  <a16:creationId xmlns:a16="http://schemas.microsoft.com/office/drawing/2014/main" id="{0708B857-802D-4BBF-81F5-DD7948F5B747}"/>
                </a:ext>
              </a:extLst>
            </p:cNvPr>
            <p:cNvSpPr/>
            <p:nvPr/>
          </p:nvSpPr>
          <p:spPr>
            <a:xfrm>
              <a:off x="2794922" y="2440780"/>
              <a:ext cx="825933" cy="825933"/>
            </a:xfrm>
            <a:prstGeom prst="ellipse">
              <a:avLst/>
            </a:prstGeom>
            <a:solidFill>
              <a:srgbClr val="00B0F0"/>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6602"/>
              <a:endParaRPr lang="th-TH" sz="3350" dirty="0">
                <a:solidFill>
                  <a:srgbClr val="FFFFFF"/>
                </a:solidFill>
                <a:latin typeface="Calibri"/>
                <a:cs typeface="Cordia New" panose="020B0304020202020204" pitchFamily="34" charset="-34"/>
              </a:endParaRPr>
            </a:p>
          </p:txBody>
        </p:sp>
        <p:pic>
          <p:nvPicPr>
            <p:cNvPr id="125" name="Immagine 124">
              <a:extLst>
                <a:ext uri="{FF2B5EF4-FFF2-40B4-BE49-F238E27FC236}">
                  <a16:creationId xmlns:a16="http://schemas.microsoft.com/office/drawing/2014/main" id="{87BF2F8C-070B-4A05-A706-D41166142B06}"/>
                </a:ext>
              </a:extLst>
            </p:cNvPr>
            <p:cNvPicPr>
              <a:picLocks noChangeAspect="1"/>
            </p:cNvPicPr>
            <p:nvPr/>
          </p:nvPicPr>
          <p:blipFill>
            <a:blip r:embed="rId6"/>
            <a:stretch>
              <a:fillRect/>
            </a:stretch>
          </p:blipFill>
          <p:spPr>
            <a:xfrm>
              <a:off x="2888444" y="2536273"/>
              <a:ext cx="685800" cy="685800"/>
            </a:xfrm>
            <a:prstGeom prst="rect">
              <a:avLst/>
            </a:prstGeom>
          </p:spPr>
        </p:pic>
      </p:grpSp>
      <p:grpSp>
        <p:nvGrpSpPr>
          <p:cNvPr id="131" name="Gruppo 130">
            <a:extLst>
              <a:ext uri="{FF2B5EF4-FFF2-40B4-BE49-F238E27FC236}">
                <a16:creationId xmlns:a16="http://schemas.microsoft.com/office/drawing/2014/main" id="{A12B6BB1-62E0-4380-A75B-F508F18D28CF}"/>
              </a:ext>
            </a:extLst>
          </p:cNvPr>
          <p:cNvGrpSpPr/>
          <p:nvPr/>
        </p:nvGrpSpPr>
        <p:grpSpPr>
          <a:xfrm>
            <a:off x="3353672" y="4705863"/>
            <a:ext cx="825933" cy="825933"/>
            <a:chOff x="3325390" y="5160848"/>
            <a:chExt cx="825933" cy="825933"/>
          </a:xfrm>
        </p:grpSpPr>
        <p:sp>
          <p:nvSpPr>
            <p:cNvPr id="121" name="วงรี 85">
              <a:extLst>
                <a:ext uri="{FF2B5EF4-FFF2-40B4-BE49-F238E27FC236}">
                  <a16:creationId xmlns:a16="http://schemas.microsoft.com/office/drawing/2014/main" id="{A8F6B92C-7A01-4DC2-AFA8-8B92453ACEC2}"/>
                </a:ext>
              </a:extLst>
            </p:cNvPr>
            <p:cNvSpPr/>
            <p:nvPr/>
          </p:nvSpPr>
          <p:spPr>
            <a:xfrm>
              <a:off x="3325390" y="5160848"/>
              <a:ext cx="825933" cy="825933"/>
            </a:xfrm>
            <a:prstGeom prst="ellipse">
              <a:avLst/>
            </a:prstGeom>
            <a:solidFill>
              <a:srgbClr val="7CCA6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6602"/>
              <a:endParaRPr lang="th-TH" sz="3350" dirty="0">
                <a:solidFill>
                  <a:srgbClr val="FFFFFF"/>
                </a:solidFill>
                <a:latin typeface="Calibri"/>
                <a:cs typeface="Cordia New" panose="020B0304020202020204" pitchFamily="34" charset="-34"/>
              </a:endParaRPr>
            </a:p>
          </p:txBody>
        </p:sp>
        <p:pic>
          <p:nvPicPr>
            <p:cNvPr id="127" name="Immagine 126">
              <a:extLst>
                <a:ext uri="{FF2B5EF4-FFF2-40B4-BE49-F238E27FC236}">
                  <a16:creationId xmlns:a16="http://schemas.microsoft.com/office/drawing/2014/main" id="{840BBAD4-7FE2-4D18-AB32-41099973108F}"/>
                </a:ext>
              </a:extLst>
            </p:cNvPr>
            <p:cNvPicPr>
              <a:picLocks noChangeAspect="1"/>
            </p:cNvPicPr>
            <p:nvPr/>
          </p:nvPicPr>
          <p:blipFill>
            <a:blip r:embed="rId7"/>
            <a:stretch>
              <a:fillRect/>
            </a:stretch>
          </p:blipFill>
          <p:spPr>
            <a:xfrm>
              <a:off x="3430208" y="5248608"/>
              <a:ext cx="647366" cy="647366"/>
            </a:xfrm>
            <a:prstGeom prst="rect">
              <a:avLst/>
            </a:prstGeom>
          </p:spPr>
        </p:pic>
      </p:grpSp>
      <p:sp>
        <p:nvSpPr>
          <p:cNvPr id="128" name="TextBox 69">
            <a:extLst>
              <a:ext uri="{FF2B5EF4-FFF2-40B4-BE49-F238E27FC236}">
                <a16:creationId xmlns:a16="http://schemas.microsoft.com/office/drawing/2014/main" id="{21FA6A98-02D4-4849-BEF6-7F3C4572E521}"/>
              </a:ext>
            </a:extLst>
          </p:cNvPr>
          <p:cNvSpPr txBox="1"/>
          <p:nvPr/>
        </p:nvSpPr>
        <p:spPr>
          <a:xfrm>
            <a:off x="220282" y="6243972"/>
            <a:ext cx="922718" cy="276981"/>
          </a:xfrm>
          <a:prstGeom prst="rect">
            <a:avLst/>
          </a:prstGeom>
          <a:noFill/>
        </p:spPr>
        <p:txBody>
          <a:bodyPr wrap="square" lIns="91422" tIns="45711" rIns="91422" bIns="45711" rtlCol="0">
            <a:spAutoFit/>
          </a:bodyPr>
          <a:lstStyle/>
          <a:p>
            <a:pPr defTabSz="1086602"/>
            <a:r>
              <a:rPr lang="it-IT" sz="1200" b="1" dirty="0">
                <a:latin typeface="Lato" pitchFamily="34" charset="0"/>
                <a:ea typeface="Lato" pitchFamily="34" charset="0"/>
                <a:cs typeface="Lato" pitchFamily="34" charset="0"/>
              </a:rPr>
              <a:t>Sources</a:t>
            </a:r>
            <a:r>
              <a:rPr lang="en-US" sz="1200" b="1" dirty="0">
                <a:latin typeface="Lato" pitchFamily="34" charset="0"/>
                <a:ea typeface="Lato" pitchFamily="34" charset="0"/>
                <a:cs typeface="Lato" pitchFamily="34" charset="0"/>
              </a:rPr>
              <a:t>:</a:t>
            </a:r>
            <a:endParaRPr lang="id-ID" sz="1200" b="1" dirty="0">
              <a:latin typeface="Lato" pitchFamily="34" charset="0"/>
              <a:ea typeface="Lato" pitchFamily="34" charset="0"/>
              <a:cs typeface="Lato" pitchFamily="34" charset="0"/>
            </a:endParaRPr>
          </a:p>
        </p:txBody>
      </p:sp>
      <p:sp>
        <p:nvSpPr>
          <p:cNvPr id="129" name="TextBox 69">
            <a:extLst>
              <a:ext uri="{FF2B5EF4-FFF2-40B4-BE49-F238E27FC236}">
                <a16:creationId xmlns:a16="http://schemas.microsoft.com/office/drawing/2014/main" id="{B83BD444-73FD-4E39-A355-27FBDA88F901}"/>
              </a:ext>
            </a:extLst>
          </p:cNvPr>
          <p:cNvSpPr txBox="1"/>
          <p:nvPr/>
        </p:nvSpPr>
        <p:spPr>
          <a:xfrm>
            <a:off x="1034340" y="6248865"/>
            <a:ext cx="5643317" cy="461647"/>
          </a:xfrm>
          <a:prstGeom prst="rect">
            <a:avLst/>
          </a:prstGeom>
          <a:noFill/>
        </p:spPr>
        <p:txBody>
          <a:bodyPr wrap="square" lIns="91422" tIns="45711" rIns="91422" bIns="45711" rtlCol="0">
            <a:spAutoFit/>
          </a:bodyPr>
          <a:lstStyle/>
          <a:p>
            <a:pPr defTabSz="1086602"/>
            <a:r>
              <a:rPr lang="pt-BR" sz="1200" b="0" i="0" dirty="0">
                <a:solidFill>
                  <a:srgbClr val="001921"/>
                </a:solidFill>
                <a:effectLst/>
                <a:latin typeface="Renner"/>
              </a:rPr>
              <a:t>a) ENISA (2021), Cybersecurity for SMEs</a:t>
            </a:r>
          </a:p>
          <a:p>
            <a:pPr defTabSz="1086602"/>
            <a:r>
              <a:rPr lang="pt-BR" sz="1200" b="0" i="0" dirty="0">
                <a:solidFill>
                  <a:srgbClr val="001921"/>
                </a:solidFill>
                <a:effectLst/>
                <a:latin typeface="Renner"/>
              </a:rPr>
              <a:t>b) Verizon (2019), Link: </a:t>
            </a:r>
            <a:r>
              <a:rPr lang="pt-BR" sz="1200" b="0" i="0" u="none" strike="noStrike" dirty="0">
                <a:solidFill>
                  <a:srgbClr val="007EA7"/>
                </a:solidFill>
                <a:effectLst/>
                <a:latin typeface="Renner"/>
                <a:hlinkClick r:id="rId8"/>
              </a:rPr>
              <a:t>https://enterprise.verizon.com/resources/reports/dbir</a:t>
            </a:r>
            <a:endParaRPr lang="it-IT" sz="1200" b="1" dirty="0">
              <a:latin typeface="Lato" pitchFamily="34" charset="0"/>
              <a:ea typeface="Lato" pitchFamily="34" charset="0"/>
              <a:cs typeface="Lato" pitchFamily="34" charset="0"/>
            </a:endParaRPr>
          </a:p>
        </p:txBody>
      </p:sp>
    </p:spTree>
    <p:extLst>
      <p:ext uri="{BB962C8B-B14F-4D97-AF65-F5344CB8AC3E}">
        <p14:creationId xmlns:p14="http://schemas.microsoft.com/office/powerpoint/2010/main" val="288143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childTnLst>
                                </p:cTn>
                              </p:par>
                              <p:par>
                                <p:cTn id="10" presetID="53" presetClass="entr" presetSubtype="16" fill="hold" grpId="0" nodeType="withEffect">
                                  <p:stCondLst>
                                    <p:cond delay="500"/>
                                  </p:stCondLst>
                                  <p:childTnLst>
                                    <p:set>
                                      <p:cBhvr>
                                        <p:cTn id="11" dur="1" fill="hold">
                                          <p:stCondLst>
                                            <p:cond delay="0"/>
                                          </p:stCondLst>
                                        </p:cTn>
                                        <p:tgtEl>
                                          <p:spTgt spid="54"/>
                                        </p:tgtEl>
                                        <p:attrNameLst>
                                          <p:attrName>style.visibility</p:attrName>
                                        </p:attrNameLst>
                                      </p:cBhvr>
                                      <p:to>
                                        <p:strVal val="visible"/>
                                      </p:to>
                                    </p:set>
                                    <p:anim calcmode="lin" valueType="num">
                                      <p:cBhvr>
                                        <p:cTn id="12" dur="500" fill="hold"/>
                                        <p:tgtEl>
                                          <p:spTgt spid="54"/>
                                        </p:tgtEl>
                                        <p:attrNameLst>
                                          <p:attrName>ppt_w</p:attrName>
                                        </p:attrNameLst>
                                      </p:cBhvr>
                                      <p:tavLst>
                                        <p:tav tm="0">
                                          <p:val>
                                            <p:fltVal val="0"/>
                                          </p:val>
                                        </p:tav>
                                        <p:tav tm="100000">
                                          <p:val>
                                            <p:strVal val="#ppt_w"/>
                                          </p:val>
                                        </p:tav>
                                      </p:tavLst>
                                    </p:anim>
                                    <p:anim calcmode="lin" valueType="num">
                                      <p:cBhvr>
                                        <p:cTn id="13" dur="500" fill="hold"/>
                                        <p:tgtEl>
                                          <p:spTgt spid="54"/>
                                        </p:tgtEl>
                                        <p:attrNameLst>
                                          <p:attrName>ppt_h</p:attrName>
                                        </p:attrNameLst>
                                      </p:cBhvr>
                                      <p:tavLst>
                                        <p:tav tm="0">
                                          <p:val>
                                            <p:fltVal val="0"/>
                                          </p:val>
                                        </p:tav>
                                        <p:tav tm="100000">
                                          <p:val>
                                            <p:strVal val="#ppt_h"/>
                                          </p:val>
                                        </p:tav>
                                      </p:tavLst>
                                    </p:anim>
                                    <p:animEffect transition="in" filter="fade">
                                      <p:cBhvr>
                                        <p:cTn id="14" dur="500"/>
                                        <p:tgtEl>
                                          <p:spTgt spid="54"/>
                                        </p:tgtEl>
                                      </p:cBhvr>
                                    </p:animEffect>
                                  </p:childTnLst>
                                </p:cTn>
                              </p:par>
                              <p:par>
                                <p:cTn id="15" presetID="53" presetClass="entr" presetSubtype="16" fill="hold" grpId="0" nodeType="withEffect">
                                  <p:stCondLst>
                                    <p:cond delay="500"/>
                                  </p:stCondLst>
                                  <p:childTnLst>
                                    <p:set>
                                      <p:cBhvr>
                                        <p:cTn id="16" dur="1" fill="hold">
                                          <p:stCondLst>
                                            <p:cond delay="0"/>
                                          </p:stCondLst>
                                        </p:cTn>
                                        <p:tgtEl>
                                          <p:spTgt spid="55"/>
                                        </p:tgtEl>
                                        <p:attrNameLst>
                                          <p:attrName>style.visibility</p:attrName>
                                        </p:attrNameLst>
                                      </p:cBhvr>
                                      <p:to>
                                        <p:strVal val="visible"/>
                                      </p:to>
                                    </p:set>
                                    <p:anim calcmode="lin" valueType="num">
                                      <p:cBhvr>
                                        <p:cTn id="17" dur="500" fill="hold"/>
                                        <p:tgtEl>
                                          <p:spTgt spid="55"/>
                                        </p:tgtEl>
                                        <p:attrNameLst>
                                          <p:attrName>ppt_w</p:attrName>
                                        </p:attrNameLst>
                                      </p:cBhvr>
                                      <p:tavLst>
                                        <p:tav tm="0">
                                          <p:val>
                                            <p:fltVal val="0"/>
                                          </p:val>
                                        </p:tav>
                                        <p:tav tm="100000">
                                          <p:val>
                                            <p:strVal val="#ppt_w"/>
                                          </p:val>
                                        </p:tav>
                                      </p:tavLst>
                                    </p:anim>
                                    <p:anim calcmode="lin" valueType="num">
                                      <p:cBhvr>
                                        <p:cTn id="18" dur="500" fill="hold"/>
                                        <p:tgtEl>
                                          <p:spTgt spid="55"/>
                                        </p:tgtEl>
                                        <p:attrNameLst>
                                          <p:attrName>ppt_h</p:attrName>
                                        </p:attrNameLst>
                                      </p:cBhvr>
                                      <p:tavLst>
                                        <p:tav tm="0">
                                          <p:val>
                                            <p:fltVal val="0"/>
                                          </p:val>
                                        </p:tav>
                                        <p:tav tm="100000">
                                          <p:val>
                                            <p:strVal val="#ppt_h"/>
                                          </p:val>
                                        </p:tav>
                                      </p:tavLst>
                                    </p:anim>
                                    <p:animEffect transition="in" filter="fade">
                                      <p:cBhvr>
                                        <p:cTn id="19" dur="500"/>
                                        <p:tgtEl>
                                          <p:spTgt spid="55"/>
                                        </p:tgtEl>
                                      </p:cBhvr>
                                    </p:animEffect>
                                  </p:childTnLst>
                                </p:cTn>
                              </p:par>
                              <p:par>
                                <p:cTn id="20" presetID="53" presetClass="entr" presetSubtype="16" fill="hold" grpId="0" nodeType="withEffect">
                                  <p:stCondLst>
                                    <p:cond delay="500"/>
                                  </p:stCondLst>
                                  <p:childTnLst>
                                    <p:set>
                                      <p:cBhvr>
                                        <p:cTn id="21" dur="1" fill="hold">
                                          <p:stCondLst>
                                            <p:cond delay="0"/>
                                          </p:stCondLst>
                                        </p:cTn>
                                        <p:tgtEl>
                                          <p:spTgt spid="56"/>
                                        </p:tgtEl>
                                        <p:attrNameLst>
                                          <p:attrName>style.visibility</p:attrName>
                                        </p:attrNameLst>
                                      </p:cBhvr>
                                      <p:to>
                                        <p:strVal val="visible"/>
                                      </p:to>
                                    </p:set>
                                    <p:anim calcmode="lin" valueType="num">
                                      <p:cBhvr>
                                        <p:cTn id="22" dur="500" fill="hold"/>
                                        <p:tgtEl>
                                          <p:spTgt spid="56"/>
                                        </p:tgtEl>
                                        <p:attrNameLst>
                                          <p:attrName>ppt_w</p:attrName>
                                        </p:attrNameLst>
                                      </p:cBhvr>
                                      <p:tavLst>
                                        <p:tav tm="0">
                                          <p:val>
                                            <p:fltVal val="0"/>
                                          </p:val>
                                        </p:tav>
                                        <p:tav tm="100000">
                                          <p:val>
                                            <p:strVal val="#ppt_w"/>
                                          </p:val>
                                        </p:tav>
                                      </p:tavLst>
                                    </p:anim>
                                    <p:anim calcmode="lin" valueType="num">
                                      <p:cBhvr>
                                        <p:cTn id="23" dur="500" fill="hold"/>
                                        <p:tgtEl>
                                          <p:spTgt spid="56"/>
                                        </p:tgtEl>
                                        <p:attrNameLst>
                                          <p:attrName>ppt_h</p:attrName>
                                        </p:attrNameLst>
                                      </p:cBhvr>
                                      <p:tavLst>
                                        <p:tav tm="0">
                                          <p:val>
                                            <p:fltVal val="0"/>
                                          </p:val>
                                        </p:tav>
                                        <p:tav tm="100000">
                                          <p:val>
                                            <p:strVal val="#ppt_h"/>
                                          </p:val>
                                        </p:tav>
                                      </p:tavLst>
                                    </p:anim>
                                    <p:animEffect transition="in" filter="fade">
                                      <p:cBhvr>
                                        <p:cTn id="24" dur="500"/>
                                        <p:tgtEl>
                                          <p:spTgt spid="56"/>
                                        </p:tgtEl>
                                      </p:cBhvr>
                                    </p:animEffect>
                                  </p:childTnLst>
                                </p:cTn>
                              </p:par>
                              <p:par>
                                <p:cTn id="25" presetID="53" presetClass="entr" presetSubtype="16" fill="hold" grpId="0" nodeType="withEffect">
                                  <p:stCondLst>
                                    <p:cond delay="500"/>
                                  </p:stCondLst>
                                  <p:childTnLst>
                                    <p:set>
                                      <p:cBhvr>
                                        <p:cTn id="26" dur="1" fill="hold">
                                          <p:stCondLst>
                                            <p:cond delay="0"/>
                                          </p:stCondLst>
                                        </p:cTn>
                                        <p:tgtEl>
                                          <p:spTgt spid="57"/>
                                        </p:tgtEl>
                                        <p:attrNameLst>
                                          <p:attrName>style.visibility</p:attrName>
                                        </p:attrNameLst>
                                      </p:cBhvr>
                                      <p:to>
                                        <p:strVal val="visible"/>
                                      </p:to>
                                    </p:set>
                                    <p:anim calcmode="lin" valueType="num">
                                      <p:cBhvr>
                                        <p:cTn id="27" dur="500" fill="hold"/>
                                        <p:tgtEl>
                                          <p:spTgt spid="57"/>
                                        </p:tgtEl>
                                        <p:attrNameLst>
                                          <p:attrName>ppt_w</p:attrName>
                                        </p:attrNameLst>
                                      </p:cBhvr>
                                      <p:tavLst>
                                        <p:tav tm="0">
                                          <p:val>
                                            <p:fltVal val="0"/>
                                          </p:val>
                                        </p:tav>
                                        <p:tav tm="100000">
                                          <p:val>
                                            <p:strVal val="#ppt_w"/>
                                          </p:val>
                                        </p:tav>
                                      </p:tavLst>
                                    </p:anim>
                                    <p:anim calcmode="lin" valueType="num">
                                      <p:cBhvr>
                                        <p:cTn id="28" dur="500" fill="hold"/>
                                        <p:tgtEl>
                                          <p:spTgt spid="57"/>
                                        </p:tgtEl>
                                        <p:attrNameLst>
                                          <p:attrName>ppt_h</p:attrName>
                                        </p:attrNameLst>
                                      </p:cBhvr>
                                      <p:tavLst>
                                        <p:tav tm="0">
                                          <p:val>
                                            <p:fltVal val="0"/>
                                          </p:val>
                                        </p:tav>
                                        <p:tav tm="100000">
                                          <p:val>
                                            <p:strVal val="#ppt_h"/>
                                          </p:val>
                                        </p:tav>
                                      </p:tavLst>
                                    </p:anim>
                                    <p:animEffect transition="in" filter="fade">
                                      <p:cBhvr>
                                        <p:cTn id="29" dur="500"/>
                                        <p:tgtEl>
                                          <p:spTgt spid="57"/>
                                        </p:tgtEl>
                                      </p:cBhvr>
                                    </p:animEffect>
                                  </p:childTnLst>
                                </p:cTn>
                              </p:par>
                              <p:par>
                                <p:cTn id="30" presetID="53" presetClass="entr" presetSubtype="16" fill="hold" grpId="0" nodeType="withEffect">
                                  <p:stCondLst>
                                    <p:cond delay="500"/>
                                  </p:stCondLst>
                                  <p:childTnLst>
                                    <p:set>
                                      <p:cBhvr>
                                        <p:cTn id="31" dur="1" fill="hold">
                                          <p:stCondLst>
                                            <p:cond delay="0"/>
                                          </p:stCondLst>
                                        </p:cTn>
                                        <p:tgtEl>
                                          <p:spTgt spid="58"/>
                                        </p:tgtEl>
                                        <p:attrNameLst>
                                          <p:attrName>style.visibility</p:attrName>
                                        </p:attrNameLst>
                                      </p:cBhvr>
                                      <p:to>
                                        <p:strVal val="visible"/>
                                      </p:to>
                                    </p:set>
                                    <p:anim calcmode="lin" valueType="num">
                                      <p:cBhvr>
                                        <p:cTn id="32" dur="500" fill="hold"/>
                                        <p:tgtEl>
                                          <p:spTgt spid="58"/>
                                        </p:tgtEl>
                                        <p:attrNameLst>
                                          <p:attrName>ppt_w</p:attrName>
                                        </p:attrNameLst>
                                      </p:cBhvr>
                                      <p:tavLst>
                                        <p:tav tm="0">
                                          <p:val>
                                            <p:fltVal val="0"/>
                                          </p:val>
                                        </p:tav>
                                        <p:tav tm="100000">
                                          <p:val>
                                            <p:strVal val="#ppt_w"/>
                                          </p:val>
                                        </p:tav>
                                      </p:tavLst>
                                    </p:anim>
                                    <p:anim calcmode="lin" valueType="num">
                                      <p:cBhvr>
                                        <p:cTn id="33" dur="500" fill="hold"/>
                                        <p:tgtEl>
                                          <p:spTgt spid="58"/>
                                        </p:tgtEl>
                                        <p:attrNameLst>
                                          <p:attrName>ppt_h</p:attrName>
                                        </p:attrNameLst>
                                      </p:cBhvr>
                                      <p:tavLst>
                                        <p:tav tm="0">
                                          <p:val>
                                            <p:fltVal val="0"/>
                                          </p:val>
                                        </p:tav>
                                        <p:tav tm="100000">
                                          <p:val>
                                            <p:strVal val="#ppt_h"/>
                                          </p:val>
                                        </p:tav>
                                      </p:tavLst>
                                    </p:anim>
                                    <p:animEffect transition="in" filter="fade">
                                      <p:cBhvr>
                                        <p:cTn id="34" dur="500"/>
                                        <p:tgtEl>
                                          <p:spTgt spid="58"/>
                                        </p:tgtEl>
                                      </p:cBhvr>
                                    </p:animEffect>
                                  </p:childTnLst>
                                </p:cTn>
                              </p:par>
                              <p:par>
                                <p:cTn id="35" presetID="53" presetClass="entr" presetSubtype="16" fill="hold" grpId="0" nodeType="withEffect">
                                  <p:stCondLst>
                                    <p:cond delay="500"/>
                                  </p:stCondLst>
                                  <p:childTnLst>
                                    <p:set>
                                      <p:cBhvr>
                                        <p:cTn id="36" dur="1" fill="hold">
                                          <p:stCondLst>
                                            <p:cond delay="0"/>
                                          </p:stCondLst>
                                        </p:cTn>
                                        <p:tgtEl>
                                          <p:spTgt spid="92"/>
                                        </p:tgtEl>
                                        <p:attrNameLst>
                                          <p:attrName>style.visibility</p:attrName>
                                        </p:attrNameLst>
                                      </p:cBhvr>
                                      <p:to>
                                        <p:strVal val="visible"/>
                                      </p:to>
                                    </p:set>
                                    <p:anim calcmode="lin" valueType="num">
                                      <p:cBhvr>
                                        <p:cTn id="37" dur="500" fill="hold"/>
                                        <p:tgtEl>
                                          <p:spTgt spid="92"/>
                                        </p:tgtEl>
                                        <p:attrNameLst>
                                          <p:attrName>ppt_w</p:attrName>
                                        </p:attrNameLst>
                                      </p:cBhvr>
                                      <p:tavLst>
                                        <p:tav tm="0">
                                          <p:val>
                                            <p:fltVal val="0"/>
                                          </p:val>
                                        </p:tav>
                                        <p:tav tm="100000">
                                          <p:val>
                                            <p:strVal val="#ppt_w"/>
                                          </p:val>
                                        </p:tav>
                                      </p:tavLst>
                                    </p:anim>
                                    <p:anim calcmode="lin" valueType="num">
                                      <p:cBhvr>
                                        <p:cTn id="38" dur="500" fill="hold"/>
                                        <p:tgtEl>
                                          <p:spTgt spid="92"/>
                                        </p:tgtEl>
                                        <p:attrNameLst>
                                          <p:attrName>ppt_h</p:attrName>
                                        </p:attrNameLst>
                                      </p:cBhvr>
                                      <p:tavLst>
                                        <p:tav tm="0">
                                          <p:val>
                                            <p:fltVal val="0"/>
                                          </p:val>
                                        </p:tav>
                                        <p:tav tm="100000">
                                          <p:val>
                                            <p:strVal val="#ppt_h"/>
                                          </p:val>
                                        </p:tav>
                                      </p:tavLst>
                                    </p:anim>
                                    <p:animEffect transition="in" filter="fade">
                                      <p:cBhvr>
                                        <p:cTn id="39"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4" grpId="0" animBg="1"/>
      <p:bldP spid="55" grpId="0" animBg="1"/>
      <p:bldP spid="56" grpId="0" animBg="1"/>
      <p:bldP spid="57" grpId="0" animBg="1"/>
      <p:bldP spid="58" grpId="0" animBg="1"/>
      <p:bldP spid="9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Прямоугольник 61">
            <a:extLst>
              <a:ext uri="{FF2B5EF4-FFF2-40B4-BE49-F238E27FC236}">
                <a16:creationId xmlns:a16="http://schemas.microsoft.com/office/drawing/2014/main" id="{12F7AA99-ABC5-394E-9CE7-F4CD1A94601A}"/>
              </a:ext>
            </a:extLst>
          </p:cNvPr>
          <p:cNvSpPr/>
          <p:nvPr/>
        </p:nvSpPr>
        <p:spPr>
          <a:xfrm rot="5400000">
            <a:off x="6568657" y="3083182"/>
            <a:ext cx="324164" cy="2494037"/>
          </a:xfrm>
          <a:prstGeom prst="rect">
            <a:avLst/>
          </a:prstGeom>
          <a:solidFill>
            <a:srgbClr val="95C93C"/>
          </a:solidFill>
          <a:ln>
            <a:solidFill>
              <a:srgbClr val="95C9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68" name="Group 14">
            <a:extLst>
              <a:ext uri="{FF2B5EF4-FFF2-40B4-BE49-F238E27FC236}">
                <a16:creationId xmlns:a16="http://schemas.microsoft.com/office/drawing/2014/main" id="{502D791C-121D-5149-967E-0FB74C69B66A}"/>
              </a:ext>
            </a:extLst>
          </p:cNvPr>
          <p:cNvGrpSpPr/>
          <p:nvPr/>
        </p:nvGrpSpPr>
        <p:grpSpPr>
          <a:xfrm>
            <a:off x="8377344" y="1067245"/>
            <a:ext cx="4892722" cy="875618"/>
            <a:chOff x="6057900" y="1457325"/>
            <a:chExt cx="3086910" cy="552444"/>
          </a:xfrm>
        </p:grpSpPr>
        <p:sp>
          <p:nvSpPr>
            <p:cNvPr id="76" name="Bent Arrow 16">
              <a:extLst>
                <a:ext uri="{FF2B5EF4-FFF2-40B4-BE49-F238E27FC236}">
                  <a16:creationId xmlns:a16="http://schemas.microsoft.com/office/drawing/2014/main" id="{16657D73-3ABC-6548-BCD6-3325FCCB1765}"/>
                </a:ext>
              </a:extLst>
            </p:cNvPr>
            <p:cNvSpPr/>
            <p:nvPr/>
          </p:nvSpPr>
          <p:spPr>
            <a:xfrm>
              <a:off x="6057900" y="1457325"/>
              <a:ext cx="1147765" cy="552444"/>
            </a:xfrm>
            <a:prstGeom prst="bentArrow">
              <a:avLst>
                <a:gd name="adj1" fmla="val 40034"/>
                <a:gd name="adj2" fmla="val 34957"/>
                <a:gd name="adj3" fmla="val 0"/>
                <a:gd name="adj4" fmla="val 70806"/>
              </a:avLst>
            </a:prstGeom>
            <a:solidFill>
              <a:srgbClr val="FFAF2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w="12700">
                  <a:solidFill>
                    <a:srgbClr val="6491C8">
                      <a:satMod val="155000"/>
                    </a:srgbClr>
                  </a:solidFill>
                  <a:prstDash val="solid"/>
                </a:ln>
                <a:solidFill>
                  <a:srgbClr val="7D8287">
                    <a:tint val="85000"/>
                    <a:satMod val="155000"/>
                  </a:srgbClr>
                </a:solidFill>
                <a:effectLst>
                  <a:outerShdw blurRad="41275" dist="20320" dir="1800000" algn="tl" rotWithShape="0">
                    <a:srgbClr val="000000">
                      <a:alpha val="40000"/>
                    </a:srgbClr>
                  </a:outerShdw>
                </a:effectLst>
                <a:uLnTx/>
                <a:uFillTx/>
                <a:latin typeface="Open Sans"/>
                <a:ea typeface="+mn-ea"/>
                <a:cs typeface="+mn-cs"/>
              </a:endParaRPr>
            </a:p>
          </p:txBody>
        </p:sp>
        <p:sp>
          <p:nvSpPr>
            <p:cNvPr id="168" name="Bent Arrow 16">
              <a:extLst>
                <a:ext uri="{FF2B5EF4-FFF2-40B4-BE49-F238E27FC236}">
                  <a16:creationId xmlns:a16="http://schemas.microsoft.com/office/drawing/2014/main" id="{4ADC876F-245C-5243-8F7E-318E563EE471}"/>
                </a:ext>
              </a:extLst>
            </p:cNvPr>
            <p:cNvSpPr/>
            <p:nvPr/>
          </p:nvSpPr>
          <p:spPr>
            <a:xfrm flipH="1">
              <a:off x="7180683" y="1457325"/>
              <a:ext cx="1964127" cy="552444"/>
            </a:xfrm>
            <a:prstGeom prst="bentArrow">
              <a:avLst>
                <a:gd name="adj1" fmla="val 40034"/>
                <a:gd name="adj2" fmla="val 34957"/>
                <a:gd name="adj3" fmla="val 0"/>
                <a:gd name="adj4" fmla="val 70806"/>
              </a:avLst>
            </a:prstGeom>
            <a:solidFill>
              <a:srgbClr val="FFAF2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w="12700">
                  <a:solidFill>
                    <a:srgbClr val="6491C8">
                      <a:satMod val="155000"/>
                    </a:srgbClr>
                  </a:solidFill>
                  <a:prstDash val="solid"/>
                </a:ln>
                <a:solidFill>
                  <a:srgbClr val="7D8287">
                    <a:tint val="85000"/>
                    <a:satMod val="155000"/>
                  </a:srgbClr>
                </a:solidFill>
                <a:effectLst>
                  <a:outerShdw blurRad="41275" dist="20320" dir="1800000" algn="tl" rotWithShape="0">
                    <a:srgbClr val="000000">
                      <a:alpha val="40000"/>
                    </a:srgbClr>
                  </a:outerShdw>
                </a:effectLst>
                <a:uLnTx/>
                <a:uFillTx/>
                <a:latin typeface="Open Sans"/>
                <a:ea typeface="+mn-ea"/>
                <a:cs typeface="+mn-cs"/>
              </a:endParaRPr>
            </a:p>
          </p:txBody>
        </p:sp>
      </p:grpSp>
      <p:sp>
        <p:nvSpPr>
          <p:cNvPr id="64" name="Bent Arrow 4">
            <a:extLst>
              <a:ext uri="{FF2B5EF4-FFF2-40B4-BE49-F238E27FC236}">
                <a16:creationId xmlns:a16="http://schemas.microsoft.com/office/drawing/2014/main" id="{DCBA848D-B5F0-A547-8B4D-08367F650419}"/>
              </a:ext>
            </a:extLst>
          </p:cNvPr>
          <p:cNvSpPr/>
          <p:nvPr/>
        </p:nvSpPr>
        <p:spPr>
          <a:xfrm>
            <a:off x="1441842" y="3765207"/>
            <a:ext cx="1736159" cy="1690866"/>
          </a:xfrm>
          <a:prstGeom prst="bentArrow">
            <a:avLst>
              <a:gd name="adj1" fmla="val 20536"/>
              <a:gd name="adj2" fmla="val 15909"/>
              <a:gd name="adj3" fmla="val 0"/>
              <a:gd name="adj4" fmla="val 43750"/>
            </a:avLst>
          </a:prstGeom>
          <a:solidFill>
            <a:srgbClr val="14B4E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nvGrpSpPr>
          <p:cNvPr id="65" name="Group 5">
            <a:extLst>
              <a:ext uri="{FF2B5EF4-FFF2-40B4-BE49-F238E27FC236}">
                <a16:creationId xmlns:a16="http://schemas.microsoft.com/office/drawing/2014/main" id="{C262B89B-D0BF-E34D-A2B0-FB35378BF8EB}"/>
              </a:ext>
            </a:extLst>
          </p:cNvPr>
          <p:cNvGrpSpPr/>
          <p:nvPr/>
        </p:nvGrpSpPr>
        <p:grpSpPr>
          <a:xfrm>
            <a:off x="3190565" y="2238362"/>
            <a:ext cx="1206093" cy="1951573"/>
            <a:chOff x="2704425" y="2200276"/>
            <a:chExt cx="793743" cy="1309127"/>
          </a:xfrm>
        </p:grpSpPr>
        <p:sp>
          <p:nvSpPr>
            <p:cNvPr id="81" name="Bent Arrow 6">
              <a:extLst>
                <a:ext uri="{FF2B5EF4-FFF2-40B4-BE49-F238E27FC236}">
                  <a16:creationId xmlns:a16="http://schemas.microsoft.com/office/drawing/2014/main" id="{AAF395C4-85F2-674A-9D74-836ACE6555EF}"/>
                </a:ext>
              </a:extLst>
            </p:cNvPr>
            <p:cNvSpPr/>
            <p:nvPr/>
          </p:nvSpPr>
          <p:spPr>
            <a:xfrm rot="16200000" flipV="1">
              <a:off x="2594463" y="2862686"/>
              <a:ext cx="756679" cy="536756"/>
            </a:xfrm>
            <a:prstGeom prst="bentArrow">
              <a:avLst>
                <a:gd name="adj1" fmla="val 40034"/>
                <a:gd name="adj2" fmla="val 34957"/>
                <a:gd name="adj3" fmla="val 0"/>
                <a:gd name="adj4" fmla="val 70806"/>
              </a:avLst>
            </a:prstGeom>
            <a:solidFill>
              <a:srgbClr val="3CBEB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sp>
          <p:nvSpPr>
            <p:cNvPr id="82" name="Bent Arrow 7">
              <a:extLst>
                <a:ext uri="{FF2B5EF4-FFF2-40B4-BE49-F238E27FC236}">
                  <a16:creationId xmlns:a16="http://schemas.microsoft.com/office/drawing/2014/main" id="{39199589-0AE8-6448-98D3-D6C5AEE0B733}"/>
                </a:ext>
              </a:extLst>
            </p:cNvPr>
            <p:cNvSpPr/>
            <p:nvPr/>
          </p:nvSpPr>
          <p:spPr>
            <a:xfrm>
              <a:off x="2945724" y="2200276"/>
              <a:ext cx="552444" cy="552444"/>
            </a:xfrm>
            <a:prstGeom prst="bentArrow">
              <a:avLst>
                <a:gd name="adj1" fmla="val 40034"/>
                <a:gd name="adj2" fmla="val 34957"/>
                <a:gd name="adj3" fmla="val 0"/>
                <a:gd name="adj4" fmla="val 70806"/>
              </a:avLst>
            </a:prstGeom>
            <a:solidFill>
              <a:srgbClr val="3CBEB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grpSp>
        <p:nvGrpSpPr>
          <p:cNvPr id="66" name="Group 8">
            <a:extLst>
              <a:ext uri="{FF2B5EF4-FFF2-40B4-BE49-F238E27FC236}">
                <a16:creationId xmlns:a16="http://schemas.microsoft.com/office/drawing/2014/main" id="{F3FDF1C1-8F04-6B40-B29C-08554F692FC1}"/>
              </a:ext>
            </a:extLst>
          </p:cNvPr>
          <p:cNvGrpSpPr/>
          <p:nvPr/>
        </p:nvGrpSpPr>
        <p:grpSpPr>
          <a:xfrm>
            <a:off x="4148672" y="2381681"/>
            <a:ext cx="1332144" cy="2282463"/>
            <a:chOff x="3733800" y="2286001"/>
            <a:chExt cx="840475" cy="1440050"/>
          </a:xfrm>
        </p:grpSpPr>
        <p:sp>
          <p:nvSpPr>
            <p:cNvPr id="79" name="Bent Arrow 9">
              <a:extLst>
                <a:ext uri="{FF2B5EF4-FFF2-40B4-BE49-F238E27FC236}">
                  <a16:creationId xmlns:a16="http://schemas.microsoft.com/office/drawing/2014/main" id="{7958AC06-46CB-2A46-B98D-48C47C67A8C5}"/>
                </a:ext>
              </a:extLst>
            </p:cNvPr>
            <p:cNvSpPr/>
            <p:nvPr/>
          </p:nvSpPr>
          <p:spPr>
            <a:xfrm rot="5400000">
              <a:off x="3617114" y="2402687"/>
              <a:ext cx="785815" cy="552444"/>
            </a:xfrm>
            <a:prstGeom prst="bentArrow">
              <a:avLst>
                <a:gd name="adj1" fmla="val 40034"/>
                <a:gd name="adj2" fmla="val 34957"/>
                <a:gd name="adj3" fmla="val 0"/>
                <a:gd name="adj4" fmla="val 70806"/>
              </a:avLst>
            </a:prstGeom>
            <a:solidFill>
              <a:srgbClr val="96C8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sp>
          <p:nvSpPr>
            <p:cNvPr id="80" name="Bent Arrow 10">
              <a:extLst>
                <a:ext uri="{FF2B5EF4-FFF2-40B4-BE49-F238E27FC236}">
                  <a16:creationId xmlns:a16="http://schemas.microsoft.com/office/drawing/2014/main" id="{A44F7718-E28B-B647-AE28-B5B6B3875BDE}"/>
                </a:ext>
              </a:extLst>
            </p:cNvPr>
            <p:cNvSpPr/>
            <p:nvPr/>
          </p:nvSpPr>
          <p:spPr>
            <a:xfrm flipV="1">
              <a:off x="3985855" y="3071813"/>
              <a:ext cx="588420" cy="654238"/>
            </a:xfrm>
            <a:prstGeom prst="bentArrow">
              <a:avLst>
                <a:gd name="adj1" fmla="val 37041"/>
                <a:gd name="adj2" fmla="val 34957"/>
                <a:gd name="adj3" fmla="val 0"/>
                <a:gd name="adj4" fmla="val 78290"/>
              </a:avLst>
            </a:prstGeom>
            <a:solidFill>
              <a:srgbClr val="96C8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sp>
        <p:nvSpPr>
          <p:cNvPr id="77" name="Bent Arrow 12">
            <a:extLst>
              <a:ext uri="{FF2B5EF4-FFF2-40B4-BE49-F238E27FC236}">
                <a16:creationId xmlns:a16="http://schemas.microsoft.com/office/drawing/2014/main" id="{08E7A0DD-1FCC-174C-A737-2EBB01D2ACFC}"/>
              </a:ext>
            </a:extLst>
          </p:cNvPr>
          <p:cNvSpPr/>
          <p:nvPr/>
        </p:nvSpPr>
        <p:spPr>
          <a:xfrm rot="16200000" flipV="1">
            <a:off x="7923030" y="3566888"/>
            <a:ext cx="998786" cy="875618"/>
          </a:xfrm>
          <a:prstGeom prst="bentArrow">
            <a:avLst>
              <a:gd name="adj1" fmla="val 39365"/>
              <a:gd name="adj2" fmla="val 34957"/>
              <a:gd name="adj3" fmla="val 0"/>
              <a:gd name="adj4" fmla="val 70806"/>
            </a:avLst>
          </a:prstGeom>
          <a:solidFill>
            <a:srgbClr val="95C9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nvGrpSpPr>
          <p:cNvPr id="70" name="Group 20">
            <a:extLst>
              <a:ext uri="{FF2B5EF4-FFF2-40B4-BE49-F238E27FC236}">
                <a16:creationId xmlns:a16="http://schemas.microsoft.com/office/drawing/2014/main" id="{22BDC77B-1554-C241-8F76-F4D21B31D914}"/>
              </a:ext>
            </a:extLst>
          </p:cNvPr>
          <p:cNvGrpSpPr/>
          <p:nvPr/>
        </p:nvGrpSpPr>
        <p:grpSpPr>
          <a:xfrm>
            <a:off x="546265" y="4937332"/>
            <a:ext cx="1244749" cy="1244747"/>
            <a:chOff x="6914588" y="1330628"/>
            <a:chExt cx="743512" cy="743512"/>
          </a:xfrm>
        </p:grpSpPr>
        <p:sp>
          <p:nvSpPr>
            <p:cNvPr id="71" name="Oval 21">
              <a:extLst>
                <a:ext uri="{FF2B5EF4-FFF2-40B4-BE49-F238E27FC236}">
                  <a16:creationId xmlns:a16="http://schemas.microsoft.com/office/drawing/2014/main" id="{6F1D64F3-81C0-3846-8D16-26D168B98EA4}"/>
                </a:ext>
              </a:extLst>
            </p:cNvPr>
            <p:cNvSpPr/>
            <p:nvPr/>
          </p:nvSpPr>
          <p:spPr>
            <a:xfrm>
              <a:off x="6914588" y="1330628"/>
              <a:ext cx="743512" cy="743512"/>
            </a:xfrm>
            <a:prstGeom prst="ellipse">
              <a:avLst/>
            </a:prstGeom>
            <a:solidFill>
              <a:srgbClr val="14B4E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Open Sans"/>
                <a:ea typeface="+mn-ea"/>
                <a:cs typeface="+mn-cs"/>
              </a:endParaRPr>
            </a:p>
          </p:txBody>
        </p:sp>
        <p:sp>
          <p:nvSpPr>
            <p:cNvPr id="72" name="Oval 22">
              <a:extLst>
                <a:ext uri="{FF2B5EF4-FFF2-40B4-BE49-F238E27FC236}">
                  <a16:creationId xmlns:a16="http://schemas.microsoft.com/office/drawing/2014/main" id="{2A6AE764-6D8E-0A4E-9F07-3DAFF7C15CD3}"/>
                </a:ext>
              </a:extLst>
            </p:cNvPr>
            <p:cNvSpPr/>
            <p:nvPr/>
          </p:nvSpPr>
          <p:spPr>
            <a:xfrm>
              <a:off x="6969428" y="1385468"/>
              <a:ext cx="633832" cy="633832"/>
            </a:xfrm>
            <a:prstGeom prst="ellipse">
              <a:avLst/>
            </a:prstGeom>
            <a:solidFill>
              <a:srgbClr val="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Open Sans"/>
                <a:ea typeface="+mn-ea"/>
                <a:cs typeface="+mn-cs"/>
              </a:endParaRPr>
            </a:p>
          </p:txBody>
        </p:sp>
      </p:grpSp>
      <p:sp>
        <p:nvSpPr>
          <p:cNvPr id="83" name="Freeform 12">
            <a:extLst>
              <a:ext uri="{FF2B5EF4-FFF2-40B4-BE49-F238E27FC236}">
                <a16:creationId xmlns:a16="http://schemas.microsoft.com/office/drawing/2014/main" id="{2DAE1F31-17D1-CB4C-95F0-414C61F2413A}"/>
              </a:ext>
            </a:extLst>
          </p:cNvPr>
          <p:cNvSpPr>
            <a:spLocks/>
          </p:cNvSpPr>
          <p:nvPr/>
        </p:nvSpPr>
        <p:spPr bwMode="auto">
          <a:xfrm>
            <a:off x="1519283" y="4019631"/>
            <a:ext cx="643364" cy="642403"/>
          </a:xfrm>
          <a:custGeom>
            <a:avLst/>
            <a:gdLst>
              <a:gd name="T0" fmla="*/ 334 w 670"/>
              <a:gd name="T1" fmla="*/ 0 h 669"/>
              <a:gd name="T2" fmla="*/ 394 w 670"/>
              <a:gd name="T3" fmla="*/ 6 h 669"/>
              <a:gd name="T4" fmla="*/ 450 w 670"/>
              <a:gd name="T5" fmla="*/ 21 h 669"/>
              <a:gd name="T6" fmla="*/ 503 w 670"/>
              <a:gd name="T7" fmla="*/ 45 h 669"/>
              <a:gd name="T8" fmla="*/ 549 w 670"/>
              <a:gd name="T9" fmla="*/ 78 h 669"/>
              <a:gd name="T10" fmla="*/ 590 w 670"/>
              <a:gd name="T11" fmla="*/ 118 h 669"/>
              <a:gd name="T12" fmla="*/ 623 w 670"/>
              <a:gd name="T13" fmla="*/ 165 h 669"/>
              <a:gd name="T14" fmla="*/ 648 w 670"/>
              <a:gd name="T15" fmla="*/ 217 h 669"/>
              <a:gd name="T16" fmla="*/ 664 w 670"/>
              <a:gd name="T17" fmla="*/ 274 h 669"/>
              <a:gd name="T18" fmla="*/ 670 w 670"/>
              <a:gd name="T19" fmla="*/ 334 h 669"/>
              <a:gd name="T20" fmla="*/ 664 w 670"/>
              <a:gd name="T21" fmla="*/ 394 h 669"/>
              <a:gd name="T22" fmla="*/ 648 w 670"/>
              <a:gd name="T23" fmla="*/ 450 h 669"/>
              <a:gd name="T24" fmla="*/ 623 w 670"/>
              <a:gd name="T25" fmla="*/ 503 h 669"/>
              <a:gd name="T26" fmla="*/ 590 w 670"/>
              <a:gd name="T27" fmla="*/ 549 h 669"/>
              <a:gd name="T28" fmla="*/ 549 w 670"/>
              <a:gd name="T29" fmla="*/ 590 h 669"/>
              <a:gd name="T30" fmla="*/ 503 w 670"/>
              <a:gd name="T31" fmla="*/ 623 h 669"/>
              <a:gd name="T32" fmla="*/ 450 w 670"/>
              <a:gd name="T33" fmla="*/ 648 h 669"/>
              <a:gd name="T34" fmla="*/ 394 w 670"/>
              <a:gd name="T35" fmla="*/ 664 h 669"/>
              <a:gd name="T36" fmla="*/ 334 w 670"/>
              <a:gd name="T37" fmla="*/ 669 h 669"/>
              <a:gd name="T38" fmla="*/ 274 w 670"/>
              <a:gd name="T39" fmla="*/ 664 h 669"/>
              <a:gd name="T40" fmla="*/ 218 w 670"/>
              <a:gd name="T41" fmla="*/ 648 h 669"/>
              <a:gd name="T42" fmla="*/ 165 w 670"/>
              <a:gd name="T43" fmla="*/ 623 h 669"/>
              <a:gd name="T44" fmla="*/ 119 w 670"/>
              <a:gd name="T45" fmla="*/ 590 h 669"/>
              <a:gd name="T46" fmla="*/ 80 w 670"/>
              <a:gd name="T47" fmla="*/ 549 h 669"/>
              <a:gd name="T48" fmla="*/ 47 w 670"/>
              <a:gd name="T49" fmla="*/ 503 h 669"/>
              <a:gd name="T50" fmla="*/ 22 w 670"/>
              <a:gd name="T51" fmla="*/ 450 h 669"/>
              <a:gd name="T52" fmla="*/ 6 w 670"/>
              <a:gd name="T53" fmla="*/ 394 h 669"/>
              <a:gd name="T54" fmla="*/ 0 w 670"/>
              <a:gd name="T55" fmla="*/ 334 h 669"/>
              <a:gd name="T56" fmla="*/ 6 w 670"/>
              <a:gd name="T57" fmla="*/ 274 h 669"/>
              <a:gd name="T58" fmla="*/ 22 w 670"/>
              <a:gd name="T59" fmla="*/ 217 h 669"/>
              <a:gd name="T60" fmla="*/ 47 w 670"/>
              <a:gd name="T61" fmla="*/ 165 h 669"/>
              <a:gd name="T62" fmla="*/ 80 w 670"/>
              <a:gd name="T63" fmla="*/ 118 h 669"/>
              <a:gd name="T64" fmla="*/ 119 w 670"/>
              <a:gd name="T65" fmla="*/ 78 h 669"/>
              <a:gd name="T66" fmla="*/ 165 w 670"/>
              <a:gd name="T67" fmla="*/ 45 h 669"/>
              <a:gd name="T68" fmla="*/ 218 w 670"/>
              <a:gd name="T69" fmla="*/ 21 h 669"/>
              <a:gd name="T70" fmla="*/ 274 w 670"/>
              <a:gd name="T71" fmla="*/ 6 h 669"/>
              <a:gd name="T72" fmla="*/ 334 w 670"/>
              <a:gd name="T73" fmla="*/ 0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70" h="669">
                <a:moveTo>
                  <a:pt x="334" y="0"/>
                </a:moveTo>
                <a:lnTo>
                  <a:pt x="394" y="6"/>
                </a:lnTo>
                <a:lnTo>
                  <a:pt x="450" y="21"/>
                </a:lnTo>
                <a:lnTo>
                  <a:pt x="503" y="45"/>
                </a:lnTo>
                <a:lnTo>
                  <a:pt x="549" y="78"/>
                </a:lnTo>
                <a:lnTo>
                  <a:pt x="590" y="118"/>
                </a:lnTo>
                <a:lnTo>
                  <a:pt x="623" y="165"/>
                </a:lnTo>
                <a:lnTo>
                  <a:pt x="648" y="217"/>
                </a:lnTo>
                <a:lnTo>
                  <a:pt x="664" y="274"/>
                </a:lnTo>
                <a:lnTo>
                  <a:pt x="670" y="334"/>
                </a:lnTo>
                <a:lnTo>
                  <a:pt x="664" y="394"/>
                </a:lnTo>
                <a:lnTo>
                  <a:pt x="648" y="450"/>
                </a:lnTo>
                <a:lnTo>
                  <a:pt x="623" y="503"/>
                </a:lnTo>
                <a:lnTo>
                  <a:pt x="590" y="549"/>
                </a:lnTo>
                <a:lnTo>
                  <a:pt x="549" y="590"/>
                </a:lnTo>
                <a:lnTo>
                  <a:pt x="503" y="623"/>
                </a:lnTo>
                <a:lnTo>
                  <a:pt x="450" y="648"/>
                </a:lnTo>
                <a:lnTo>
                  <a:pt x="394" y="664"/>
                </a:lnTo>
                <a:lnTo>
                  <a:pt x="334" y="669"/>
                </a:lnTo>
                <a:lnTo>
                  <a:pt x="274" y="664"/>
                </a:lnTo>
                <a:lnTo>
                  <a:pt x="218" y="648"/>
                </a:lnTo>
                <a:lnTo>
                  <a:pt x="165" y="623"/>
                </a:lnTo>
                <a:lnTo>
                  <a:pt x="119" y="590"/>
                </a:lnTo>
                <a:lnTo>
                  <a:pt x="80" y="549"/>
                </a:lnTo>
                <a:lnTo>
                  <a:pt x="47" y="503"/>
                </a:lnTo>
                <a:lnTo>
                  <a:pt x="22" y="450"/>
                </a:lnTo>
                <a:lnTo>
                  <a:pt x="6" y="394"/>
                </a:lnTo>
                <a:lnTo>
                  <a:pt x="0" y="334"/>
                </a:lnTo>
                <a:lnTo>
                  <a:pt x="6" y="274"/>
                </a:lnTo>
                <a:lnTo>
                  <a:pt x="22" y="217"/>
                </a:lnTo>
                <a:lnTo>
                  <a:pt x="47" y="165"/>
                </a:lnTo>
                <a:lnTo>
                  <a:pt x="80" y="118"/>
                </a:lnTo>
                <a:lnTo>
                  <a:pt x="119" y="78"/>
                </a:lnTo>
                <a:lnTo>
                  <a:pt x="165" y="45"/>
                </a:lnTo>
                <a:lnTo>
                  <a:pt x="218" y="21"/>
                </a:lnTo>
                <a:lnTo>
                  <a:pt x="274" y="6"/>
                </a:lnTo>
                <a:lnTo>
                  <a:pt x="334" y="0"/>
                </a:lnTo>
                <a:close/>
              </a:path>
            </a:pathLst>
          </a:custGeom>
          <a:solidFill>
            <a:srgbClr val="14B4EB"/>
          </a:solidFill>
          <a:ln w="0">
            <a:noFill/>
            <a:prstDash val="solid"/>
            <a:round/>
            <a:headEnd/>
            <a:tailEnd/>
          </a:ln>
          <a:effectLst>
            <a:outerShdw blurRad="50800" dist="381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84" name="Freeform 16">
            <a:extLst>
              <a:ext uri="{FF2B5EF4-FFF2-40B4-BE49-F238E27FC236}">
                <a16:creationId xmlns:a16="http://schemas.microsoft.com/office/drawing/2014/main" id="{EB697A0C-641B-4046-933C-3887E59765CE}"/>
              </a:ext>
            </a:extLst>
          </p:cNvPr>
          <p:cNvSpPr>
            <a:spLocks/>
          </p:cNvSpPr>
          <p:nvPr/>
        </p:nvSpPr>
        <p:spPr bwMode="auto">
          <a:xfrm>
            <a:off x="4077643" y="2256552"/>
            <a:ext cx="643364" cy="641441"/>
          </a:xfrm>
          <a:custGeom>
            <a:avLst/>
            <a:gdLst>
              <a:gd name="T0" fmla="*/ 334 w 670"/>
              <a:gd name="T1" fmla="*/ 0 h 668"/>
              <a:gd name="T2" fmla="*/ 394 w 670"/>
              <a:gd name="T3" fmla="*/ 6 h 668"/>
              <a:gd name="T4" fmla="*/ 452 w 670"/>
              <a:gd name="T5" fmla="*/ 22 h 668"/>
              <a:gd name="T6" fmla="*/ 503 w 670"/>
              <a:gd name="T7" fmla="*/ 45 h 668"/>
              <a:gd name="T8" fmla="*/ 551 w 670"/>
              <a:gd name="T9" fmla="*/ 78 h 668"/>
              <a:gd name="T10" fmla="*/ 590 w 670"/>
              <a:gd name="T11" fmla="*/ 119 h 668"/>
              <a:gd name="T12" fmla="*/ 623 w 670"/>
              <a:gd name="T13" fmla="*/ 165 h 668"/>
              <a:gd name="T14" fmla="*/ 648 w 670"/>
              <a:gd name="T15" fmla="*/ 218 h 668"/>
              <a:gd name="T16" fmla="*/ 664 w 670"/>
              <a:gd name="T17" fmla="*/ 274 h 668"/>
              <a:gd name="T18" fmla="*/ 670 w 670"/>
              <a:gd name="T19" fmla="*/ 334 h 668"/>
              <a:gd name="T20" fmla="*/ 664 w 670"/>
              <a:gd name="T21" fmla="*/ 394 h 668"/>
              <a:gd name="T22" fmla="*/ 648 w 670"/>
              <a:gd name="T23" fmla="*/ 450 h 668"/>
              <a:gd name="T24" fmla="*/ 623 w 670"/>
              <a:gd name="T25" fmla="*/ 503 h 668"/>
              <a:gd name="T26" fmla="*/ 590 w 670"/>
              <a:gd name="T27" fmla="*/ 549 h 668"/>
              <a:gd name="T28" fmla="*/ 551 w 670"/>
              <a:gd name="T29" fmla="*/ 590 h 668"/>
              <a:gd name="T30" fmla="*/ 503 w 670"/>
              <a:gd name="T31" fmla="*/ 623 h 668"/>
              <a:gd name="T32" fmla="*/ 452 w 670"/>
              <a:gd name="T33" fmla="*/ 648 h 668"/>
              <a:gd name="T34" fmla="*/ 394 w 670"/>
              <a:gd name="T35" fmla="*/ 664 h 668"/>
              <a:gd name="T36" fmla="*/ 334 w 670"/>
              <a:gd name="T37" fmla="*/ 668 h 668"/>
              <a:gd name="T38" fmla="*/ 276 w 670"/>
              <a:gd name="T39" fmla="*/ 664 h 668"/>
              <a:gd name="T40" fmla="*/ 218 w 670"/>
              <a:gd name="T41" fmla="*/ 648 h 668"/>
              <a:gd name="T42" fmla="*/ 167 w 670"/>
              <a:gd name="T43" fmla="*/ 623 h 668"/>
              <a:gd name="T44" fmla="*/ 119 w 670"/>
              <a:gd name="T45" fmla="*/ 590 h 668"/>
              <a:gd name="T46" fmla="*/ 80 w 670"/>
              <a:gd name="T47" fmla="*/ 549 h 668"/>
              <a:gd name="T48" fmla="*/ 47 w 670"/>
              <a:gd name="T49" fmla="*/ 503 h 668"/>
              <a:gd name="T50" fmla="*/ 22 w 670"/>
              <a:gd name="T51" fmla="*/ 450 h 668"/>
              <a:gd name="T52" fmla="*/ 6 w 670"/>
              <a:gd name="T53" fmla="*/ 394 h 668"/>
              <a:gd name="T54" fmla="*/ 0 w 670"/>
              <a:gd name="T55" fmla="*/ 334 h 668"/>
              <a:gd name="T56" fmla="*/ 6 w 670"/>
              <a:gd name="T57" fmla="*/ 274 h 668"/>
              <a:gd name="T58" fmla="*/ 22 w 670"/>
              <a:gd name="T59" fmla="*/ 218 h 668"/>
              <a:gd name="T60" fmla="*/ 47 w 670"/>
              <a:gd name="T61" fmla="*/ 165 h 668"/>
              <a:gd name="T62" fmla="*/ 80 w 670"/>
              <a:gd name="T63" fmla="*/ 119 h 668"/>
              <a:gd name="T64" fmla="*/ 119 w 670"/>
              <a:gd name="T65" fmla="*/ 78 h 668"/>
              <a:gd name="T66" fmla="*/ 167 w 670"/>
              <a:gd name="T67" fmla="*/ 45 h 668"/>
              <a:gd name="T68" fmla="*/ 218 w 670"/>
              <a:gd name="T69" fmla="*/ 22 h 668"/>
              <a:gd name="T70" fmla="*/ 276 w 670"/>
              <a:gd name="T71" fmla="*/ 6 h 668"/>
              <a:gd name="T72" fmla="*/ 334 w 670"/>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70" h="668">
                <a:moveTo>
                  <a:pt x="334" y="0"/>
                </a:moveTo>
                <a:lnTo>
                  <a:pt x="394" y="6"/>
                </a:lnTo>
                <a:lnTo>
                  <a:pt x="452" y="22"/>
                </a:lnTo>
                <a:lnTo>
                  <a:pt x="503" y="45"/>
                </a:lnTo>
                <a:lnTo>
                  <a:pt x="551" y="78"/>
                </a:lnTo>
                <a:lnTo>
                  <a:pt x="590" y="119"/>
                </a:lnTo>
                <a:lnTo>
                  <a:pt x="623" y="165"/>
                </a:lnTo>
                <a:lnTo>
                  <a:pt x="648" y="218"/>
                </a:lnTo>
                <a:lnTo>
                  <a:pt x="664" y="274"/>
                </a:lnTo>
                <a:lnTo>
                  <a:pt x="670" y="334"/>
                </a:lnTo>
                <a:lnTo>
                  <a:pt x="664" y="394"/>
                </a:lnTo>
                <a:lnTo>
                  <a:pt x="648" y="450"/>
                </a:lnTo>
                <a:lnTo>
                  <a:pt x="623" y="503"/>
                </a:lnTo>
                <a:lnTo>
                  <a:pt x="590" y="549"/>
                </a:lnTo>
                <a:lnTo>
                  <a:pt x="551" y="590"/>
                </a:lnTo>
                <a:lnTo>
                  <a:pt x="503" y="623"/>
                </a:lnTo>
                <a:lnTo>
                  <a:pt x="452" y="648"/>
                </a:lnTo>
                <a:lnTo>
                  <a:pt x="394" y="664"/>
                </a:lnTo>
                <a:lnTo>
                  <a:pt x="334" y="668"/>
                </a:lnTo>
                <a:lnTo>
                  <a:pt x="276" y="664"/>
                </a:lnTo>
                <a:lnTo>
                  <a:pt x="218" y="648"/>
                </a:lnTo>
                <a:lnTo>
                  <a:pt x="167" y="623"/>
                </a:lnTo>
                <a:lnTo>
                  <a:pt x="119" y="590"/>
                </a:lnTo>
                <a:lnTo>
                  <a:pt x="80" y="549"/>
                </a:lnTo>
                <a:lnTo>
                  <a:pt x="47" y="503"/>
                </a:lnTo>
                <a:lnTo>
                  <a:pt x="22" y="450"/>
                </a:lnTo>
                <a:lnTo>
                  <a:pt x="6" y="394"/>
                </a:lnTo>
                <a:lnTo>
                  <a:pt x="0" y="334"/>
                </a:lnTo>
                <a:lnTo>
                  <a:pt x="6" y="274"/>
                </a:lnTo>
                <a:lnTo>
                  <a:pt x="22" y="218"/>
                </a:lnTo>
                <a:lnTo>
                  <a:pt x="47" y="165"/>
                </a:lnTo>
                <a:lnTo>
                  <a:pt x="80" y="119"/>
                </a:lnTo>
                <a:lnTo>
                  <a:pt x="119" y="78"/>
                </a:lnTo>
                <a:lnTo>
                  <a:pt x="167" y="45"/>
                </a:lnTo>
                <a:lnTo>
                  <a:pt x="218" y="22"/>
                </a:lnTo>
                <a:lnTo>
                  <a:pt x="276" y="6"/>
                </a:lnTo>
                <a:lnTo>
                  <a:pt x="334" y="0"/>
                </a:lnTo>
                <a:close/>
              </a:path>
            </a:pathLst>
          </a:custGeom>
          <a:solidFill>
            <a:srgbClr val="96C83C"/>
          </a:solidFill>
          <a:ln w="0">
            <a:noFill/>
            <a:prstDash val="solid"/>
            <a:round/>
            <a:headEnd/>
            <a:tailEnd/>
          </a:ln>
          <a:effectLst>
            <a:outerShdw blurRad="50800" dist="381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87" name="Freeform 14">
            <a:extLst>
              <a:ext uri="{FF2B5EF4-FFF2-40B4-BE49-F238E27FC236}">
                <a16:creationId xmlns:a16="http://schemas.microsoft.com/office/drawing/2014/main" id="{F67672CD-4525-F449-97A6-6FD6637F5361}"/>
              </a:ext>
            </a:extLst>
          </p:cNvPr>
          <p:cNvSpPr>
            <a:spLocks/>
          </p:cNvSpPr>
          <p:nvPr/>
        </p:nvSpPr>
        <p:spPr bwMode="auto">
          <a:xfrm>
            <a:off x="3098878" y="3767196"/>
            <a:ext cx="642401" cy="641441"/>
          </a:xfrm>
          <a:custGeom>
            <a:avLst/>
            <a:gdLst>
              <a:gd name="T0" fmla="*/ 334 w 669"/>
              <a:gd name="T1" fmla="*/ 0 h 668"/>
              <a:gd name="T2" fmla="*/ 394 w 669"/>
              <a:gd name="T3" fmla="*/ 4 h 668"/>
              <a:gd name="T4" fmla="*/ 452 w 669"/>
              <a:gd name="T5" fmla="*/ 20 h 668"/>
              <a:gd name="T6" fmla="*/ 502 w 669"/>
              <a:gd name="T7" fmla="*/ 45 h 668"/>
              <a:gd name="T8" fmla="*/ 549 w 669"/>
              <a:gd name="T9" fmla="*/ 78 h 668"/>
              <a:gd name="T10" fmla="*/ 590 w 669"/>
              <a:gd name="T11" fmla="*/ 119 h 668"/>
              <a:gd name="T12" fmla="*/ 623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3 w 669"/>
              <a:gd name="T25" fmla="*/ 503 h 668"/>
              <a:gd name="T26" fmla="*/ 590 w 669"/>
              <a:gd name="T27" fmla="*/ 549 h 668"/>
              <a:gd name="T28" fmla="*/ 549 w 669"/>
              <a:gd name="T29" fmla="*/ 590 h 668"/>
              <a:gd name="T30" fmla="*/ 502 w 669"/>
              <a:gd name="T31" fmla="*/ 623 h 668"/>
              <a:gd name="T32" fmla="*/ 452 w 669"/>
              <a:gd name="T33" fmla="*/ 646 h 668"/>
              <a:gd name="T34" fmla="*/ 394 w 669"/>
              <a:gd name="T35" fmla="*/ 664 h 668"/>
              <a:gd name="T36" fmla="*/ 334 w 669"/>
              <a:gd name="T37" fmla="*/ 668 h 668"/>
              <a:gd name="T38" fmla="*/ 273 w 669"/>
              <a:gd name="T39" fmla="*/ 664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4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4" y="0"/>
                </a:moveTo>
                <a:lnTo>
                  <a:pt x="394" y="4"/>
                </a:lnTo>
                <a:lnTo>
                  <a:pt x="452" y="20"/>
                </a:lnTo>
                <a:lnTo>
                  <a:pt x="502" y="45"/>
                </a:lnTo>
                <a:lnTo>
                  <a:pt x="549" y="78"/>
                </a:lnTo>
                <a:lnTo>
                  <a:pt x="590" y="119"/>
                </a:lnTo>
                <a:lnTo>
                  <a:pt x="623" y="165"/>
                </a:lnTo>
                <a:lnTo>
                  <a:pt x="648" y="218"/>
                </a:lnTo>
                <a:lnTo>
                  <a:pt x="663" y="274"/>
                </a:lnTo>
                <a:lnTo>
                  <a:pt x="669" y="334"/>
                </a:lnTo>
                <a:lnTo>
                  <a:pt x="663" y="394"/>
                </a:lnTo>
                <a:lnTo>
                  <a:pt x="648" y="451"/>
                </a:lnTo>
                <a:lnTo>
                  <a:pt x="623" y="503"/>
                </a:lnTo>
                <a:lnTo>
                  <a:pt x="590" y="549"/>
                </a:lnTo>
                <a:lnTo>
                  <a:pt x="549" y="590"/>
                </a:lnTo>
                <a:lnTo>
                  <a:pt x="502" y="623"/>
                </a:lnTo>
                <a:lnTo>
                  <a:pt x="452" y="646"/>
                </a:lnTo>
                <a:lnTo>
                  <a:pt x="394" y="664"/>
                </a:lnTo>
                <a:lnTo>
                  <a:pt x="334" y="668"/>
                </a:lnTo>
                <a:lnTo>
                  <a:pt x="273" y="664"/>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4" y="0"/>
                </a:lnTo>
                <a:close/>
              </a:path>
            </a:pathLst>
          </a:custGeom>
          <a:solidFill>
            <a:srgbClr val="3CBEB4"/>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88" name="TextBox 87">
            <a:extLst>
              <a:ext uri="{FF2B5EF4-FFF2-40B4-BE49-F238E27FC236}">
                <a16:creationId xmlns:a16="http://schemas.microsoft.com/office/drawing/2014/main" id="{13D95C06-66B1-DA45-858A-A2B17BA14E13}"/>
              </a:ext>
            </a:extLst>
          </p:cNvPr>
          <p:cNvSpPr txBox="1"/>
          <p:nvPr/>
        </p:nvSpPr>
        <p:spPr>
          <a:xfrm>
            <a:off x="760841" y="5359650"/>
            <a:ext cx="835485" cy="400110"/>
          </a:xfrm>
          <a:prstGeom prst="rect">
            <a:avLst/>
          </a:prstGeom>
          <a:noFill/>
        </p:spPr>
        <p:txBody>
          <a:bodyPr wrap="none" rtlCol="0">
            <a:spAutoFit/>
          </a:bodyPr>
          <a:lstStyle/>
          <a:p>
            <a:r>
              <a:rPr lang="it-IT" sz="2000" b="1" dirty="0">
                <a:solidFill>
                  <a:srgbClr val="14B4EB"/>
                </a:solidFill>
                <a:latin typeface="Open Sans"/>
              </a:rPr>
              <a:t>80ies</a:t>
            </a:r>
            <a:endParaRPr lang="en-US" sz="2000" b="1" dirty="0">
              <a:solidFill>
                <a:srgbClr val="14B4EB"/>
              </a:solidFill>
              <a:latin typeface="Open Sans"/>
            </a:endParaRPr>
          </a:p>
        </p:txBody>
      </p:sp>
      <p:sp>
        <p:nvSpPr>
          <p:cNvPr id="129" name="TextBox 128">
            <a:extLst>
              <a:ext uri="{FF2B5EF4-FFF2-40B4-BE49-F238E27FC236}">
                <a16:creationId xmlns:a16="http://schemas.microsoft.com/office/drawing/2014/main" id="{FC146EC6-76CC-0F4A-B6B5-936AB319A10B}"/>
              </a:ext>
            </a:extLst>
          </p:cNvPr>
          <p:cNvSpPr txBox="1"/>
          <p:nvPr/>
        </p:nvSpPr>
        <p:spPr>
          <a:xfrm>
            <a:off x="1797102" y="4776244"/>
            <a:ext cx="3060086" cy="738664"/>
          </a:xfrm>
          <a:prstGeom prst="rect">
            <a:avLst/>
          </a:prstGeom>
          <a:noFill/>
        </p:spPr>
        <p:txBody>
          <a:bodyPr wrap="square">
            <a:spAutoFit/>
          </a:bodyPr>
          <a:lstStyle/>
          <a:p>
            <a:r>
              <a:rPr lang="ru-RU" b="1" dirty="0">
                <a:solidFill>
                  <a:srgbClr val="14B4EB"/>
                </a:solidFill>
                <a:latin typeface="Open Sans" panose="020B0606030504020204" pitchFamily="34" charset="0"/>
                <a:ea typeface="Open Sans" panose="020B0606030504020204" pitchFamily="34" charset="0"/>
                <a:cs typeface="Open Sans" panose="020B0606030504020204" pitchFamily="34" charset="0"/>
              </a:rPr>
              <a:t>1</a:t>
            </a:r>
            <a:r>
              <a:rPr lang="en-US" b="1" dirty="0">
                <a:solidFill>
                  <a:srgbClr val="14B4EB"/>
                </a:solidFill>
                <a:latin typeface="Open Sans" panose="020B0606030504020204" pitchFamily="34" charset="0"/>
                <a:ea typeface="Open Sans" panose="020B0606030504020204" pitchFamily="34" charset="0"/>
                <a:cs typeface="Open Sans" panose="020B0606030504020204" pitchFamily="34" charset="0"/>
              </a:rPr>
              <a:t>986 European Single Act</a:t>
            </a:r>
          </a:p>
          <a:p>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Treaty reform to establish the </a:t>
            </a:r>
            <a:r>
              <a:rPr lang="en-US" sz="1200" b="1"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European Single Market</a:t>
            </a:r>
          </a:p>
        </p:txBody>
      </p:sp>
      <p:cxnSp>
        <p:nvCxnSpPr>
          <p:cNvPr id="137" name="Прямая соединительная линия 136">
            <a:extLst>
              <a:ext uri="{FF2B5EF4-FFF2-40B4-BE49-F238E27FC236}">
                <a16:creationId xmlns:a16="http://schemas.microsoft.com/office/drawing/2014/main" id="{8C2573E4-ED73-CA4E-91E3-E0D25DE04FCC}"/>
              </a:ext>
            </a:extLst>
          </p:cNvPr>
          <p:cNvCxnSpPr>
            <a:cxnSpLocks/>
          </p:cNvCxnSpPr>
          <p:nvPr/>
        </p:nvCxnSpPr>
        <p:spPr>
          <a:xfrm>
            <a:off x="5264677" y="4227760"/>
            <a:ext cx="0" cy="1171845"/>
          </a:xfrm>
          <a:prstGeom prst="line">
            <a:avLst/>
          </a:prstGeom>
          <a:ln w="22225">
            <a:solidFill>
              <a:srgbClr val="95C93C"/>
            </a:solidFill>
          </a:ln>
        </p:spPr>
        <p:style>
          <a:lnRef idx="1">
            <a:schemeClr val="accent1"/>
          </a:lnRef>
          <a:fillRef idx="0">
            <a:schemeClr val="accent1"/>
          </a:fillRef>
          <a:effectRef idx="0">
            <a:schemeClr val="accent1"/>
          </a:effectRef>
          <a:fontRef idx="minor">
            <a:schemeClr val="tx1"/>
          </a:fontRef>
        </p:style>
      </p:cxnSp>
      <p:cxnSp>
        <p:nvCxnSpPr>
          <p:cNvPr id="140" name="Прямая соединительная линия 139">
            <a:extLst>
              <a:ext uri="{FF2B5EF4-FFF2-40B4-BE49-F238E27FC236}">
                <a16:creationId xmlns:a16="http://schemas.microsoft.com/office/drawing/2014/main" id="{C39D8391-BECC-904A-9A18-854821549482}"/>
              </a:ext>
            </a:extLst>
          </p:cNvPr>
          <p:cNvCxnSpPr>
            <a:cxnSpLocks/>
          </p:cNvCxnSpPr>
          <p:nvPr/>
        </p:nvCxnSpPr>
        <p:spPr>
          <a:xfrm flipH="1">
            <a:off x="5259362" y="5395925"/>
            <a:ext cx="287335" cy="0"/>
          </a:xfrm>
          <a:prstGeom prst="line">
            <a:avLst/>
          </a:prstGeom>
          <a:ln w="22225">
            <a:solidFill>
              <a:srgbClr val="95C93C"/>
            </a:solidFill>
          </a:ln>
        </p:spPr>
        <p:style>
          <a:lnRef idx="1">
            <a:schemeClr val="accent1"/>
          </a:lnRef>
          <a:fillRef idx="0">
            <a:schemeClr val="accent1"/>
          </a:fillRef>
          <a:effectRef idx="0">
            <a:schemeClr val="accent1"/>
          </a:effectRef>
          <a:fontRef idx="minor">
            <a:schemeClr val="tx1"/>
          </a:fontRef>
        </p:style>
      </p:cxnSp>
      <p:cxnSp>
        <p:nvCxnSpPr>
          <p:cNvPr id="142" name="Прямая соединительная линия 141">
            <a:extLst>
              <a:ext uri="{FF2B5EF4-FFF2-40B4-BE49-F238E27FC236}">
                <a16:creationId xmlns:a16="http://schemas.microsoft.com/office/drawing/2014/main" id="{D37261AB-89BF-194C-AC21-1A2B23F6F002}"/>
              </a:ext>
            </a:extLst>
          </p:cNvPr>
          <p:cNvCxnSpPr>
            <a:cxnSpLocks/>
          </p:cNvCxnSpPr>
          <p:nvPr/>
        </p:nvCxnSpPr>
        <p:spPr>
          <a:xfrm flipH="1">
            <a:off x="5546697" y="4819293"/>
            <a:ext cx="280" cy="1165871"/>
          </a:xfrm>
          <a:prstGeom prst="line">
            <a:avLst/>
          </a:prstGeom>
          <a:ln w="22225">
            <a:solidFill>
              <a:srgbClr val="95C93C"/>
            </a:solidFill>
          </a:ln>
        </p:spPr>
        <p:style>
          <a:lnRef idx="1">
            <a:schemeClr val="accent1"/>
          </a:lnRef>
          <a:fillRef idx="0">
            <a:schemeClr val="accent1"/>
          </a:fillRef>
          <a:effectRef idx="0">
            <a:schemeClr val="accent1"/>
          </a:effectRef>
          <a:fontRef idx="minor">
            <a:schemeClr val="tx1"/>
          </a:fontRef>
        </p:style>
      </p:cxnSp>
      <p:sp>
        <p:nvSpPr>
          <p:cNvPr id="4" name="Прямоугольник 3">
            <a:extLst>
              <a:ext uri="{FF2B5EF4-FFF2-40B4-BE49-F238E27FC236}">
                <a16:creationId xmlns:a16="http://schemas.microsoft.com/office/drawing/2014/main" id="{8AD5CC71-F523-5D43-BC35-8FBC8BD966C0}"/>
              </a:ext>
            </a:extLst>
          </p:cNvPr>
          <p:cNvSpPr/>
          <p:nvPr/>
        </p:nvSpPr>
        <p:spPr>
          <a:xfrm>
            <a:off x="8377807" y="1942863"/>
            <a:ext cx="331853" cy="1619972"/>
          </a:xfrm>
          <a:prstGeom prst="rect">
            <a:avLst/>
          </a:prstGeom>
          <a:solidFill>
            <a:srgbClr val="FFAF27"/>
          </a:solidFill>
          <a:ln>
            <a:solidFill>
              <a:srgbClr val="FFA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5" name="Freeform 18">
            <a:extLst>
              <a:ext uri="{FF2B5EF4-FFF2-40B4-BE49-F238E27FC236}">
                <a16:creationId xmlns:a16="http://schemas.microsoft.com/office/drawing/2014/main" id="{4D181F7B-7FE0-3B44-B17A-69523973F2AB}"/>
              </a:ext>
            </a:extLst>
          </p:cNvPr>
          <p:cNvSpPr>
            <a:spLocks/>
          </p:cNvSpPr>
          <p:nvPr/>
        </p:nvSpPr>
        <p:spPr bwMode="auto">
          <a:xfrm>
            <a:off x="8218778" y="3078306"/>
            <a:ext cx="642401" cy="641441"/>
          </a:xfrm>
          <a:custGeom>
            <a:avLst/>
            <a:gdLst>
              <a:gd name="T0" fmla="*/ 333 w 669"/>
              <a:gd name="T1" fmla="*/ 0 h 668"/>
              <a:gd name="T2" fmla="*/ 394 w 669"/>
              <a:gd name="T3" fmla="*/ 4 h 668"/>
              <a:gd name="T4" fmla="*/ 452 w 669"/>
              <a:gd name="T5" fmla="*/ 20 h 668"/>
              <a:gd name="T6" fmla="*/ 502 w 669"/>
              <a:gd name="T7" fmla="*/ 45 h 668"/>
              <a:gd name="T8" fmla="*/ 549 w 669"/>
              <a:gd name="T9" fmla="*/ 78 h 668"/>
              <a:gd name="T10" fmla="*/ 589 w 669"/>
              <a:gd name="T11" fmla="*/ 119 h 668"/>
              <a:gd name="T12" fmla="*/ 622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2 w 669"/>
              <a:gd name="T25" fmla="*/ 503 h 668"/>
              <a:gd name="T26" fmla="*/ 589 w 669"/>
              <a:gd name="T27" fmla="*/ 549 h 668"/>
              <a:gd name="T28" fmla="*/ 549 w 669"/>
              <a:gd name="T29" fmla="*/ 590 h 668"/>
              <a:gd name="T30" fmla="*/ 502 w 669"/>
              <a:gd name="T31" fmla="*/ 623 h 668"/>
              <a:gd name="T32" fmla="*/ 452 w 669"/>
              <a:gd name="T33" fmla="*/ 646 h 668"/>
              <a:gd name="T34" fmla="*/ 394 w 669"/>
              <a:gd name="T35" fmla="*/ 662 h 668"/>
              <a:gd name="T36" fmla="*/ 333 w 669"/>
              <a:gd name="T37" fmla="*/ 668 h 668"/>
              <a:gd name="T38" fmla="*/ 273 w 669"/>
              <a:gd name="T39" fmla="*/ 662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3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3" y="0"/>
                </a:moveTo>
                <a:lnTo>
                  <a:pt x="394" y="4"/>
                </a:lnTo>
                <a:lnTo>
                  <a:pt x="452" y="20"/>
                </a:lnTo>
                <a:lnTo>
                  <a:pt x="502" y="45"/>
                </a:lnTo>
                <a:lnTo>
                  <a:pt x="549" y="78"/>
                </a:lnTo>
                <a:lnTo>
                  <a:pt x="589" y="119"/>
                </a:lnTo>
                <a:lnTo>
                  <a:pt x="622" y="165"/>
                </a:lnTo>
                <a:lnTo>
                  <a:pt x="648" y="218"/>
                </a:lnTo>
                <a:lnTo>
                  <a:pt x="663" y="274"/>
                </a:lnTo>
                <a:lnTo>
                  <a:pt x="669" y="334"/>
                </a:lnTo>
                <a:lnTo>
                  <a:pt x="663" y="394"/>
                </a:lnTo>
                <a:lnTo>
                  <a:pt x="648" y="451"/>
                </a:lnTo>
                <a:lnTo>
                  <a:pt x="622" y="503"/>
                </a:lnTo>
                <a:lnTo>
                  <a:pt x="589" y="549"/>
                </a:lnTo>
                <a:lnTo>
                  <a:pt x="549" y="590"/>
                </a:lnTo>
                <a:lnTo>
                  <a:pt x="502" y="623"/>
                </a:lnTo>
                <a:lnTo>
                  <a:pt x="452" y="646"/>
                </a:lnTo>
                <a:lnTo>
                  <a:pt x="394" y="662"/>
                </a:lnTo>
                <a:lnTo>
                  <a:pt x="333" y="668"/>
                </a:lnTo>
                <a:lnTo>
                  <a:pt x="273" y="662"/>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3" y="0"/>
                </a:lnTo>
                <a:close/>
              </a:path>
            </a:pathLst>
          </a:custGeom>
          <a:solidFill>
            <a:srgbClr val="FFAF28"/>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60" name="object 2">
            <a:extLst>
              <a:ext uri="{FF2B5EF4-FFF2-40B4-BE49-F238E27FC236}">
                <a16:creationId xmlns:a16="http://schemas.microsoft.com/office/drawing/2014/main" id="{D6F5B162-B805-4C97-A2CD-9FB391137F86}"/>
              </a:ext>
            </a:extLst>
          </p:cNvPr>
          <p:cNvSpPr txBox="1">
            <a:spLocks/>
          </p:cNvSpPr>
          <p:nvPr/>
        </p:nvSpPr>
        <p:spPr>
          <a:xfrm>
            <a:off x="1909859" y="0"/>
            <a:ext cx="1124800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en-US" sz="3500" kern="0" spc="-150" dirty="0">
                <a:solidFill>
                  <a:schemeClr val="tx1"/>
                </a:solidFill>
                <a:latin typeface="+mj-lt"/>
                <a:ea typeface="Tahoma" panose="020B0604030504040204" pitchFamily="34" charset="0"/>
                <a:cs typeface="Tahoma" panose="020B0604030504040204" pitchFamily="34" charset="0"/>
              </a:rPr>
              <a:t>EU Framework and Resources for Cybersecurity of SMEs</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61" name="object 3">
            <a:extLst>
              <a:ext uri="{FF2B5EF4-FFF2-40B4-BE49-F238E27FC236}">
                <a16:creationId xmlns:a16="http://schemas.microsoft.com/office/drawing/2014/main" id="{CD54DF63-3F4D-4B55-8527-DA033F0BABC3}"/>
              </a:ext>
            </a:extLst>
          </p:cNvPr>
          <p:cNvSpPr txBox="1"/>
          <p:nvPr/>
        </p:nvSpPr>
        <p:spPr>
          <a:xfrm>
            <a:off x="1909859" y="681245"/>
            <a:ext cx="8671441"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1.2.: </a:t>
            </a:r>
            <a:r>
              <a:rPr lang="en-US" sz="2200" spc="50" dirty="0">
                <a:latin typeface="+mj-lt"/>
                <a:cs typeface="Tahoma"/>
              </a:rPr>
              <a:t>Evolution of the EU cybersecurity policy</a:t>
            </a:r>
          </a:p>
        </p:txBody>
      </p:sp>
      <p:pic>
        <p:nvPicPr>
          <p:cNvPr id="5" name="Immagine 4">
            <a:extLst>
              <a:ext uri="{FF2B5EF4-FFF2-40B4-BE49-F238E27FC236}">
                <a16:creationId xmlns:a16="http://schemas.microsoft.com/office/drawing/2014/main" id="{E2216C56-18C8-4FC0-8DAF-3FDA43FC7DD1}"/>
              </a:ext>
            </a:extLst>
          </p:cNvPr>
          <p:cNvPicPr>
            <a:picLocks noChangeAspect="1"/>
          </p:cNvPicPr>
          <p:nvPr/>
        </p:nvPicPr>
        <p:blipFill>
          <a:blip r:embed="rId2"/>
          <a:stretch>
            <a:fillRect/>
          </a:stretch>
        </p:blipFill>
        <p:spPr>
          <a:xfrm>
            <a:off x="1656117" y="4197957"/>
            <a:ext cx="361950" cy="285750"/>
          </a:xfrm>
          <a:prstGeom prst="rect">
            <a:avLst/>
          </a:prstGeom>
        </p:spPr>
      </p:pic>
      <p:pic>
        <p:nvPicPr>
          <p:cNvPr id="7" name="Immagine 6">
            <a:extLst>
              <a:ext uri="{FF2B5EF4-FFF2-40B4-BE49-F238E27FC236}">
                <a16:creationId xmlns:a16="http://schemas.microsoft.com/office/drawing/2014/main" id="{C38FDFFD-1568-419A-973D-1440513CFA87}"/>
              </a:ext>
            </a:extLst>
          </p:cNvPr>
          <p:cNvPicPr>
            <a:picLocks noChangeAspect="1"/>
          </p:cNvPicPr>
          <p:nvPr/>
        </p:nvPicPr>
        <p:blipFill>
          <a:blip r:embed="rId3"/>
          <a:stretch>
            <a:fillRect/>
          </a:stretch>
        </p:blipFill>
        <p:spPr>
          <a:xfrm>
            <a:off x="3165189" y="3841008"/>
            <a:ext cx="535864" cy="532731"/>
          </a:xfrm>
          <a:prstGeom prst="rect">
            <a:avLst/>
          </a:prstGeom>
        </p:spPr>
      </p:pic>
      <p:sp>
        <p:nvSpPr>
          <p:cNvPr id="63" name="TextBox 119">
            <a:extLst>
              <a:ext uri="{FF2B5EF4-FFF2-40B4-BE49-F238E27FC236}">
                <a16:creationId xmlns:a16="http://schemas.microsoft.com/office/drawing/2014/main" id="{88685A14-0368-4C2F-99E3-13B1554A6DC2}"/>
              </a:ext>
            </a:extLst>
          </p:cNvPr>
          <p:cNvSpPr txBox="1"/>
          <p:nvPr/>
        </p:nvSpPr>
        <p:spPr>
          <a:xfrm>
            <a:off x="316405" y="2228671"/>
            <a:ext cx="2838645" cy="1200329"/>
          </a:xfrm>
          <a:prstGeom prst="rect">
            <a:avLst/>
          </a:prstGeom>
          <a:noFill/>
        </p:spPr>
        <p:txBody>
          <a:bodyPr wrap="square" rtlCol="0">
            <a:spAutoFit/>
          </a:bodyPr>
          <a:lstStyle/>
          <a:p>
            <a:pPr algn="r"/>
            <a:r>
              <a:rPr lang="it-IT" b="1" dirty="0">
                <a:solidFill>
                  <a:srgbClr val="3CBEB4"/>
                </a:solidFill>
                <a:latin typeface="Open Sans" panose="020B0606030504020204" pitchFamily="34" charset="0"/>
                <a:ea typeface="Open Sans" panose="020B0606030504020204" pitchFamily="34" charset="0"/>
                <a:cs typeface="Open Sans" panose="020B0606030504020204" pitchFamily="34" charset="0"/>
              </a:rPr>
              <a:t>Single Market &amp; New Technologies</a:t>
            </a:r>
            <a:endParaRPr lang="ru-RU" b="1" dirty="0">
              <a:solidFill>
                <a:srgbClr val="3CBEB4"/>
              </a:solidFill>
              <a:latin typeface="Open Sans" panose="020B0606030504020204" pitchFamily="34" charset="0"/>
              <a:ea typeface="Open Sans" panose="020B0606030504020204" pitchFamily="34" charset="0"/>
              <a:cs typeface="Open Sans" panose="020B0606030504020204" pitchFamily="34" charset="0"/>
            </a:endParaRPr>
          </a:p>
          <a:p>
            <a:pPr algn="r"/>
            <a:r>
              <a:rPr lang="en-US" sz="1200" b="1"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Mostly an economic approach </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from the European Communities to the issue of cybersecurity</a:t>
            </a:r>
          </a:p>
        </p:txBody>
      </p:sp>
      <p:sp>
        <p:nvSpPr>
          <p:cNvPr id="69" name="object 3">
            <a:extLst>
              <a:ext uri="{FF2B5EF4-FFF2-40B4-BE49-F238E27FC236}">
                <a16:creationId xmlns:a16="http://schemas.microsoft.com/office/drawing/2014/main" id="{09B16E6D-C47C-4DC4-A6A0-3F26487A42A8}"/>
              </a:ext>
            </a:extLst>
          </p:cNvPr>
          <p:cNvSpPr txBox="1"/>
          <p:nvPr/>
        </p:nvSpPr>
        <p:spPr>
          <a:xfrm>
            <a:off x="269954" y="1331177"/>
            <a:ext cx="5847072" cy="352661"/>
          </a:xfrm>
          <a:prstGeom prst="rect">
            <a:avLst/>
          </a:prstGeom>
        </p:spPr>
        <p:txBody>
          <a:bodyPr vert="horz" wrap="square" lIns="0" tIns="13970" rIns="0" bIns="0" rtlCol="0">
            <a:spAutoFit/>
          </a:bodyPr>
          <a:lstStyle/>
          <a:p>
            <a:pPr marL="12700">
              <a:spcBef>
                <a:spcPts val="110"/>
              </a:spcBef>
            </a:pPr>
            <a:r>
              <a:rPr lang="it-IT" sz="2200" b="1" spc="50" dirty="0">
                <a:latin typeface="+mj-lt"/>
                <a:cs typeface="Tahoma"/>
              </a:rPr>
              <a:t>Genesis of EU cybersecurity policy (1980-2010)</a:t>
            </a:r>
            <a:endParaRPr lang="en-US" sz="2200" b="1" spc="50" dirty="0">
              <a:latin typeface="+mj-lt"/>
              <a:cs typeface="Tahoma"/>
            </a:endParaRPr>
          </a:p>
        </p:txBody>
      </p:sp>
      <p:pic>
        <p:nvPicPr>
          <p:cNvPr id="10" name="Immagine 9">
            <a:extLst>
              <a:ext uri="{FF2B5EF4-FFF2-40B4-BE49-F238E27FC236}">
                <a16:creationId xmlns:a16="http://schemas.microsoft.com/office/drawing/2014/main" id="{CD82609C-2C7B-4326-B7B9-F0201AA87968}"/>
              </a:ext>
            </a:extLst>
          </p:cNvPr>
          <p:cNvPicPr>
            <a:picLocks noChangeAspect="1"/>
          </p:cNvPicPr>
          <p:nvPr/>
        </p:nvPicPr>
        <p:blipFill>
          <a:blip r:embed="rId4"/>
          <a:stretch>
            <a:fillRect/>
          </a:stretch>
        </p:blipFill>
        <p:spPr>
          <a:xfrm>
            <a:off x="4187777" y="2390793"/>
            <a:ext cx="367910" cy="333201"/>
          </a:xfrm>
          <a:prstGeom prst="rect">
            <a:avLst/>
          </a:prstGeom>
        </p:spPr>
      </p:pic>
      <p:sp>
        <p:nvSpPr>
          <p:cNvPr id="74" name="TextBox 131">
            <a:extLst>
              <a:ext uri="{FF2B5EF4-FFF2-40B4-BE49-F238E27FC236}">
                <a16:creationId xmlns:a16="http://schemas.microsoft.com/office/drawing/2014/main" id="{70A372B8-7CCD-4948-89E6-40AE35B9FC27}"/>
              </a:ext>
            </a:extLst>
          </p:cNvPr>
          <p:cNvSpPr txBox="1"/>
          <p:nvPr/>
        </p:nvSpPr>
        <p:spPr>
          <a:xfrm>
            <a:off x="4893759" y="1879597"/>
            <a:ext cx="3284151" cy="369332"/>
          </a:xfrm>
          <a:prstGeom prst="rect">
            <a:avLst/>
          </a:prstGeom>
          <a:noFill/>
        </p:spPr>
        <p:txBody>
          <a:bodyPr wrap="square" rtlCol="0">
            <a:spAutoFit/>
          </a:bodyPr>
          <a:lstStyle/>
          <a:p>
            <a:r>
              <a:rPr lang="en-US" b="1" dirty="0">
                <a:solidFill>
                  <a:srgbClr val="8FC039"/>
                </a:solidFill>
                <a:latin typeface="Open Sans" panose="020B0606030504020204" pitchFamily="34" charset="0"/>
                <a:ea typeface="Open Sans" panose="020B0606030504020204" pitchFamily="34" charset="0"/>
                <a:cs typeface="Open Sans" panose="020B0606030504020204" pitchFamily="34" charset="0"/>
              </a:rPr>
              <a:t>1993 Maastricht Treaty</a:t>
            </a:r>
          </a:p>
        </p:txBody>
      </p:sp>
      <p:sp>
        <p:nvSpPr>
          <p:cNvPr id="75" name="TextBox 58">
            <a:extLst>
              <a:ext uri="{FF2B5EF4-FFF2-40B4-BE49-F238E27FC236}">
                <a16:creationId xmlns:a16="http://schemas.microsoft.com/office/drawing/2014/main" id="{4BC6C924-06AA-43F9-B5C2-4BB0D6F75E89}"/>
              </a:ext>
            </a:extLst>
          </p:cNvPr>
          <p:cNvSpPr txBox="1"/>
          <p:nvPr/>
        </p:nvSpPr>
        <p:spPr>
          <a:xfrm>
            <a:off x="4953796" y="2258442"/>
            <a:ext cx="3306929" cy="769441"/>
          </a:xfrm>
          <a:prstGeom prst="rect">
            <a:avLst/>
          </a:prstGeom>
          <a:noFill/>
        </p:spPr>
        <p:txBody>
          <a:bodyPr wrap="square" rtlCol="0">
            <a:spAutoFit/>
          </a:bodyPr>
          <a:lstStyle/>
          <a:p>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Cybersecurity embedded in the 3</a:t>
            </a:r>
            <a:r>
              <a:rPr lang="en-US" sz="1100" baseline="300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rd</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pillar of the Maastricht Treaty (Justice and Home affairs)</a:t>
            </a:r>
          </a:p>
          <a:p>
            <a:endPar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a:p>
            <a:r>
              <a:rPr lang="en-US" sz="1100" b="1"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Spill-over</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from the economic to security field </a:t>
            </a:r>
          </a:p>
        </p:txBody>
      </p:sp>
      <p:sp>
        <p:nvSpPr>
          <p:cNvPr id="78" name="Freeform 16">
            <a:extLst>
              <a:ext uri="{FF2B5EF4-FFF2-40B4-BE49-F238E27FC236}">
                <a16:creationId xmlns:a16="http://schemas.microsoft.com/office/drawing/2014/main" id="{815106FB-AAD5-4520-B79C-546B7F5D3DE2}"/>
              </a:ext>
            </a:extLst>
          </p:cNvPr>
          <p:cNvSpPr>
            <a:spLocks/>
          </p:cNvSpPr>
          <p:nvPr/>
        </p:nvSpPr>
        <p:spPr bwMode="auto">
          <a:xfrm>
            <a:off x="4983190" y="4046553"/>
            <a:ext cx="643364" cy="641441"/>
          </a:xfrm>
          <a:custGeom>
            <a:avLst/>
            <a:gdLst>
              <a:gd name="T0" fmla="*/ 334 w 670"/>
              <a:gd name="T1" fmla="*/ 0 h 668"/>
              <a:gd name="T2" fmla="*/ 394 w 670"/>
              <a:gd name="T3" fmla="*/ 6 h 668"/>
              <a:gd name="T4" fmla="*/ 452 w 670"/>
              <a:gd name="T5" fmla="*/ 22 h 668"/>
              <a:gd name="T6" fmla="*/ 503 w 670"/>
              <a:gd name="T7" fmla="*/ 45 h 668"/>
              <a:gd name="T8" fmla="*/ 551 w 670"/>
              <a:gd name="T9" fmla="*/ 78 h 668"/>
              <a:gd name="T10" fmla="*/ 590 w 670"/>
              <a:gd name="T11" fmla="*/ 119 h 668"/>
              <a:gd name="T12" fmla="*/ 623 w 670"/>
              <a:gd name="T13" fmla="*/ 165 h 668"/>
              <a:gd name="T14" fmla="*/ 648 w 670"/>
              <a:gd name="T15" fmla="*/ 218 h 668"/>
              <a:gd name="T16" fmla="*/ 664 w 670"/>
              <a:gd name="T17" fmla="*/ 274 h 668"/>
              <a:gd name="T18" fmla="*/ 670 w 670"/>
              <a:gd name="T19" fmla="*/ 334 h 668"/>
              <a:gd name="T20" fmla="*/ 664 w 670"/>
              <a:gd name="T21" fmla="*/ 394 h 668"/>
              <a:gd name="T22" fmla="*/ 648 w 670"/>
              <a:gd name="T23" fmla="*/ 450 h 668"/>
              <a:gd name="T24" fmla="*/ 623 w 670"/>
              <a:gd name="T25" fmla="*/ 503 h 668"/>
              <a:gd name="T26" fmla="*/ 590 w 670"/>
              <a:gd name="T27" fmla="*/ 549 h 668"/>
              <a:gd name="T28" fmla="*/ 551 w 670"/>
              <a:gd name="T29" fmla="*/ 590 h 668"/>
              <a:gd name="T30" fmla="*/ 503 w 670"/>
              <a:gd name="T31" fmla="*/ 623 h 668"/>
              <a:gd name="T32" fmla="*/ 452 w 670"/>
              <a:gd name="T33" fmla="*/ 648 h 668"/>
              <a:gd name="T34" fmla="*/ 394 w 670"/>
              <a:gd name="T35" fmla="*/ 664 h 668"/>
              <a:gd name="T36" fmla="*/ 334 w 670"/>
              <a:gd name="T37" fmla="*/ 668 h 668"/>
              <a:gd name="T38" fmla="*/ 276 w 670"/>
              <a:gd name="T39" fmla="*/ 664 h 668"/>
              <a:gd name="T40" fmla="*/ 218 w 670"/>
              <a:gd name="T41" fmla="*/ 648 h 668"/>
              <a:gd name="T42" fmla="*/ 167 w 670"/>
              <a:gd name="T43" fmla="*/ 623 h 668"/>
              <a:gd name="T44" fmla="*/ 119 w 670"/>
              <a:gd name="T45" fmla="*/ 590 h 668"/>
              <a:gd name="T46" fmla="*/ 80 w 670"/>
              <a:gd name="T47" fmla="*/ 549 h 668"/>
              <a:gd name="T48" fmla="*/ 47 w 670"/>
              <a:gd name="T49" fmla="*/ 503 h 668"/>
              <a:gd name="T50" fmla="*/ 22 w 670"/>
              <a:gd name="T51" fmla="*/ 450 h 668"/>
              <a:gd name="T52" fmla="*/ 6 w 670"/>
              <a:gd name="T53" fmla="*/ 394 h 668"/>
              <a:gd name="T54" fmla="*/ 0 w 670"/>
              <a:gd name="T55" fmla="*/ 334 h 668"/>
              <a:gd name="T56" fmla="*/ 6 w 670"/>
              <a:gd name="T57" fmla="*/ 274 h 668"/>
              <a:gd name="T58" fmla="*/ 22 w 670"/>
              <a:gd name="T59" fmla="*/ 218 h 668"/>
              <a:gd name="T60" fmla="*/ 47 w 670"/>
              <a:gd name="T61" fmla="*/ 165 h 668"/>
              <a:gd name="T62" fmla="*/ 80 w 670"/>
              <a:gd name="T63" fmla="*/ 119 h 668"/>
              <a:gd name="T64" fmla="*/ 119 w 670"/>
              <a:gd name="T65" fmla="*/ 78 h 668"/>
              <a:gd name="T66" fmla="*/ 167 w 670"/>
              <a:gd name="T67" fmla="*/ 45 h 668"/>
              <a:gd name="T68" fmla="*/ 218 w 670"/>
              <a:gd name="T69" fmla="*/ 22 h 668"/>
              <a:gd name="T70" fmla="*/ 276 w 670"/>
              <a:gd name="T71" fmla="*/ 6 h 668"/>
              <a:gd name="T72" fmla="*/ 334 w 670"/>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70" h="668">
                <a:moveTo>
                  <a:pt x="334" y="0"/>
                </a:moveTo>
                <a:lnTo>
                  <a:pt x="394" y="6"/>
                </a:lnTo>
                <a:lnTo>
                  <a:pt x="452" y="22"/>
                </a:lnTo>
                <a:lnTo>
                  <a:pt x="503" y="45"/>
                </a:lnTo>
                <a:lnTo>
                  <a:pt x="551" y="78"/>
                </a:lnTo>
                <a:lnTo>
                  <a:pt x="590" y="119"/>
                </a:lnTo>
                <a:lnTo>
                  <a:pt x="623" y="165"/>
                </a:lnTo>
                <a:lnTo>
                  <a:pt x="648" y="218"/>
                </a:lnTo>
                <a:lnTo>
                  <a:pt x="664" y="274"/>
                </a:lnTo>
                <a:lnTo>
                  <a:pt x="670" y="334"/>
                </a:lnTo>
                <a:lnTo>
                  <a:pt x="664" y="394"/>
                </a:lnTo>
                <a:lnTo>
                  <a:pt x="648" y="450"/>
                </a:lnTo>
                <a:lnTo>
                  <a:pt x="623" y="503"/>
                </a:lnTo>
                <a:lnTo>
                  <a:pt x="590" y="549"/>
                </a:lnTo>
                <a:lnTo>
                  <a:pt x="551" y="590"/>
                </a:lnTo>
                <a:lnTo>
                  <a:pt x="503" y="623"/>
                </a:lnTo>
                <a:lnTo>
                  <a:pt x="452" y="648"/>
                </a:lnTo>
                <a:lnTo>
                  <a:pt x="394" y="664"/>
                </a:lnTo>
                <a:lnTo>
                  <a:pt x="334" y="668"/>
                </a:lnTo>
                <a:lnTo>
                  <a:pt x="276" y="664"/>
                </a:lnTo>
                <a:lnTo>
                  <a:pt x="218" y="648"/>
                </a:lnTo>
                <a:lnTo>
                  <a:pt x="167" y="623"/>
                </a:lnTo>
                <a:lnTo>
                  <a:pt x="119" y="590"/>
                </a:lnTo>
                <a:lnTo>
                  <a:pt x="80" y="549"/>
                </a:lnTo>
                <a:lnTo>
                  <a:pt x="47" y="503"/>
                </a:lnTo>
                <a:lnTo>
                  <a:pt x="22" y="450"/>
                </a:lnTo>
                <a:lnTo>
                  <a:pt x="6" y="394"/>
                </a:lnTo>
                <a:lnTo>
                  <a:pt x="0" y="334"/>
                </a:lnTo>
                <a:lnTo>
                  <a:pt x="6" y="274"/>
                </a:lnTo>
                <a:lnTo>
                  <a:pt x="22" y="218"/>
                </a:lnTo>
                <a:lnTo>
                  <a:pt x="47" y="165"/>
                </a:lnTo>
                <a:lnTo>
                  <a:pt x="80" y="119"/>
                </a:lnTo>
                <a:lnTo>
                  <a:pt x="119" y="78"/>
                </a:lnTo>
                <a:lnTo>
                  <a:pt x="167" y="45"/>
                </a:lnTo>
                <a:lnTo>
                  <a:pt x="218" y="22"/>
                </a:lnTo>
                <a:lnTo>
                  <a:pt x="276" y="6"/>
                </a:lnTo>
                <a:lnTo>
                  <a:pt x="334" y="0"/>
                </a:lnTo>
                <a:close/>
              </a:path>
            </a:pathLst>
          </a:custGeom>
          <a:solidFill>
            <a:srgbClr val="96C83C"/>
          </a:solidFill>
          <a:ln w="0">
            <a:noFill/>
            <a:prstDash val="solid"/>
            <a:round/>
            <a:headEnd/>
            <a:tailEnd/>
          </a:ln>
          <a:effectLst>
            <a:outerShdw blurRad="50800" dist="381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pic>
        <p:nvPicPr>
          <p:cNvPr id="12" name="Immagine 11">
            <a:extLst>
              <a:ext uri="{FF2B5EF4-FFF2-40B4-BE49-F238E27FC236}">
                <a16:creationId xmlns:a16="http://schemas.microsoft.com/office/drawing/2014/main" id="{54004637-BFAD-49FB-A194-B78FB22F2FCC}"/>
              </a:ext>
            </a:extLst>
          </p:cNvPr>
          <p:cNvPicPr>
            <a:picLocks noChangeAspect="1"/>
          </p:cNvPicPr>
          <p:nvPr/>
        </p:nvPicPr>
        <p:blipFill>
          <a:blip r:embed="rId5"/>
          <a:stretch>
            <a:fillRect/>
          </a:stretch>
        </p:blipFill>
        <p:spPr>
          <a:xfrm>
            <a:off x="5014496" y="4097370"/>
            <a:ext cx="552737" cy="552737"/>
          </a:xfrm>
          <a:prstGeom prst="rect">
            <a:avLst/>
          </a:prstGeom>
        </p:spPr>
      </p:pic>
      <p:sp>
        <p:nvSpPr>
          <p:cNvPr id="86" name="TextBox 58">
            <a:extLst>
              <a:ext uri="{FF2B5EF4-FFF2-40B4-BE49-F238E27FC236}">
                <a16:creationId xmlns:a16="http://schemas.microsoft.com/office/drawing/2014/main" id="{52F851EC-B764-4814-8458-86B3B46146DD}"/>
              </a:ext>
            </a:extLst>
          </p:cNvPr>
          <p:cNvSpPr txBox="1"/>
          <p:nvPr/>
        </p:nvSpPr>
        <p:spPr>
          <a:xfrm>
            <a:off x="5626554" y="4802638"/>
            <a:ext cx="3306929" cy="1277273"/>
          </a:xfrm>
          <a:prstGeom prst="rect">
            <a:avLst/>
          </a:prstGeom>
          <a:noFill/>
        </p:spPr>
        <p:txBody>
          <a:bodyPr wrap="square" rtlCol="0">
            <a:spAutoFit/>
          </a:bodyPr>
          <a:lstStyle/>
          <a:p>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Main principles of cybersecurity at this stage:</a:t>
            </a:r>
          </a:p>
          <a:p>
            <a:endPar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a:p>
            <a:pPr marL="228600" indent="-228600">
              <a:buAutoNum type="arabicParenR"/>
            </a:pP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The EU as a coordinating body to tackle transborder cybersecurity threats</a:t>
            </a:r>
          </a:p>
          <a:p>
            <a:pPr marL="228600" indent="-228600">
              <a:buAutoNum type="arabicParenR"/>
            </a:pP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Guarantee coherence between EU instruments and actions in cybersecurity</a:t>
            </a:r>
          </a:p>
          <a:p>
            <a:pPr marL="228600" indent="-228600">
              <a:buAutoNum type="arabicParenR"/>
            </a:pP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Cooperation with the private sector</a:t>
            </a:r>
          </a:p>
        </p:txBody>
      </p:sp>
      <p:pic>
        <p:nvPicPr>
          <p:cNvPr id="14" name="Immagine 13">
            <a:extLst>
              <a:ext uri="{FF2B5EF4-FFF2-40B4-BE49-F238E27FC236}">
                <a16:creationId xmlns:a16="http://schemas.microsoft.com/office/drawing/2014/main" id="{4EB43ABA-031E-4BF0-BEB6-F9441F1436E6}"/>
              </a:ext>
            </a:extLst>
          </p:cNvPr>
          <p:cNvPicPr>
            <a:picLocks noChangeAspect="1"/>
          </p:cNvPicPr>
          <p:nvPr/>
        </p:nvPicPr>
        <p:blipFill>
          <a:blip r:embed="rId6"/>
          <a:stretch>
            <a:fillRect/>
          </a:stretch>
        </p:blipFill>
        <p:spPr>
          <a:xfrm>
            <a:off x="8364494" y="3206756"/>
            <a:ext cx="457200" cy="457200"/>
          </a:xfrm>
          <a:prstGeom prst="rect">
            <a:avLst/>
          </a:prstGeom>
        </p:spPr>
      </p:pic>
      <p:sp>
        <p:nvSpPr>
          <p:cNvPr id="97" name="TextBox 118">
            <a:extLst>
              <a:ext uri="{FF2B5EF4-FFF2-40B4-BE49-F238E27FC236}">
                <a16:creationId xmlns:a16="http://schemas.microsoft.com/office/drawing/2014/main" id="{C4EE1DC4-E801-47AB-889E-4C69711CCC6F}"/>
              </a:ext>
            </a:extLst>
          </p:cNvPr>
          <p:cNvSpPr txBox="1"/>
          <p:nvPr/>
        </p:nvSpPr>
        <p:spPr>
          <a:xfrm>
            <a:off x="9094396" y="3167390"/>
            <a:ext cx="1943326" cy="369332"/>
          </a:xfrm>
          <a:prstGeom prst="rect">
            <a:avLst/>
          </a:prstGeom>
          <a:noFill/>
        </p:spPr>
        <p:txBody>
          <a:bodyPr wrap="square" rtlCol="0">
            <a:spAutoFit/>
          </a:bodyPr>
          <a:lstStyle/>
          <a:p>
            <a:r>
              <a:rPr lang="ru-RU" b="1" dirty="0">
                <a:solidFill>
                  <a:srgbClr val="FFAF27"/>
                </a:solidFill>
                <a:latin typeface="Open Sans" panose="020B0606030504020204" pitchFamily="34" charset="0"/>
                <a:ea typeface="Open Sans" panose="020B0606030504020204" pitchFamily="34" charset="0"/>
                <a:cs typeface="Open Sans" panose="020B0606030504020204" pitchFamily="34" charset="0"/>
              </a:rPr>
              <a:t>2004 </a:t>
            </a:r>
            <a:r>
              <a:rPr lang="it-IT" b="1" dirty="0">
                <a:solidFill>
                  <a:srgbClr val="FFAF27"/>
                </a:solidFill>
                <a:latin typeface="Open Sans" panose="020B0606030504020204" pitchFamily="34" charset="0"/>
                <a:ea typeface="Open Sans" panose="020B0606030504020204" pitchFamily="34" charset="0"/>
                <a:cs typeface="Open Sans" panose="020B0606030504020204" pitchFamily="34" charset="0"/>
              </a:rPr>
              <a:t>ENISA</a:t>
            </a:r>
            <a:endParaRPr lang="en-US" b="1" dirty="0">
              <a:solidFill>
                <a:srgbClr val="FFAF2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8" name="TextBox 95">
            <a:extLst>
              <a:ext uri="{FF2B5EF4-FFF2-40B4-BE49-F238E27FC236}">
                <a16:creationId xmlns:a16="http://schemas.microsoft.com/office/drawing/2014/main" id="{40C49B82-6393-49C4-B0B5-ACE442052362}"/>
              </a:ext>
            </a:extLst>
          </p:cNvPr>
          <p:cNvSpPr txBox="1"/>
          <p:nvPr/>
        </p:nvSpPr>
        <p:spPr>
          <a:xfrm>
            <a:off x="9094396" y="3597832"/>
            <a:ext cx="3007824" cy="430887"/>
          </a:xfrm>
          <a:prstGeom prst="rect">
            <a:avLst/>
          </a:prstGeom>
          <a:noFill/>
        </p:spPr>
        <p:txBody>
          <a:bodyPr wrap="square" rtlCol="0">
            <a:spAutoFit/>
          </a:bodyPr>
          <a:lstStyle/>
          <a:p>
            <a:r>
              <a:rPr lang="it-IT"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Establishment of the </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European Union Agency for Cybersecurity (ENISA)</a:t>
            </a:r>
            <a:endParaRPr lang="ru-RU"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99" name="Прямая соединительная линия 136">
            <a:extLst>
              <a:ext uri="{FF2B5EF4-FFF2-40B4-BE49-F238E27FC236}">
                <a16:creationId xmlns:a16="http://schemas.microsoft.com/office/drawing/2014/main" id="{F7E83D9E-C536-469B-85EF-179173D29831}"/>
              </a:ext>
            </a:extLst>
          </p:cNvPr>
          <p:cNvCxnSpPr>
            <a:cxnSpLocks/>
          </p:cNvCxnSpPr>
          <p:nvPr/>
        </p:nvCxnSpPr>
        <p:spPr>
          <a:xfrm>
            <a:off x="9160534" y="1419600"/>
            <a:ext cx="0" cy="845315"/>
          </a:xfrm>
          <a:prstGeom prst="line">
            <a:avLst/>
          </a:prstGeom>
          <a:ln w="22225">
            <a:solidFill>
              <a:srgbClr val="FFAF27"/>
            </a:solidFill>
          </a:ln>
        </p:spPr>
        <p:style>
          <a:lnRef idx="1">
            <a:schemeClr val="accent1"/>
          </a:lnRef>
          <a:fillRef idx="0">
            <a:schemeClr val="accent1"/>
          </a:fillRef>
          <a:effectRef idx="0">
            <a:schemeClr val="accent1"/>
          </a:effectRef>
          <a:fontRef idx="minor">
            <a:schemeClr val="tx1"/>
          </a:fontRef>
        </p:style>
      </p:cxnSp>
      <p:cxnSp>
        <p:nvCxnSpPr>
          <p:cNvPr id="100" name="Прямая соединительная линия 139">
            <a:extLst>
              <a:ext uri="{FF2B5EF4-FFF2-40B4-BE49-F238E27FC236}">
                <a16:creationId xmlns:a16="http://schemas.microsoft.com/office/drawing/2014/main" id="{5D9B324E-7831-40EA-A046-5E92D2FA6C81}"/>
              </a:ext>
            </a:extLst>
          </p:cNvPr>
          <p:cNvCxnSpPr>
            <a:cxnSpLocks/>
          </p:cNvCxnSpPr>
          <p:nvPr/>
        </p:nvCxnSpPr>
        <p:spPr>
          <a:xfrm flipH="1">
            <a:off x="9160534" y="2255862"/>
            <a:ext cx="287335" cy="0"/>
          </a:xfrm>
          <a:prstGeom prst="line">
            <a:avLst/>
          </a:prstGeom>
          <a:ln w="22225">
            <a:solidFill>
              <a:srgbClr val="FFAF27"/>
            </a:solidFill>
          </a:ln>
        </p:spPr>
        <p:style>
          <a:lnRef idx="1">
            <a:schemeClr val="accent1"/>
          </a:lnRef>
          <a:fillRef idx="0">
            <a:schemeClr val="accent1"/>
          </a:fillRef>
          <a:effectRef idx="0">
            <a:schemeClr val="accent1"/>
          </a:effectRef>
          <a:fontRef idx="minor">
            <a:schemeClr val="tx1"/>
          </a:fontRef>
        </p:style>
      </p:cxnSp>
      <p:cxnSp>
        <p:nvCxnSpPr>
          <p:cNvPr id="101" name="Прямая соединительная линия 141">
            <a:extLst>
              <a:ext uri="{FF2B5EF4-FFF2-40B4-BE49-F238E27FC236}">
                <a16:creationId xmlns:a16="http://schemas.microsoft.com/office/drawing/2014/main" id="{C09A6347-1FC6-4684-95B2-07C4D3A76313}"/>
              </a:ext>
            </a:extLst>
          </p:cNvPr>
          <p:cNvCxnSpPr>
            <a:cxnSpLocks/>
          </p:cNvCxnSpPr>
          <p:nvPr/>
        </p:nvCxnSpPr>
        <p:spPr>
          <a:xfrm>
            <a:off x="9447730" y="1972191"/>
            <a:ext cx="139" cy="873147"/>
          </a:xfrm>
          <a:prstGeom prst="line">
            <a:avLst/>
          </a:prstGeom>
          <a:ln w="22225">
            <a:solidFill>
              <a:srgbClr val="FFAF27"/>
            </a:solidFill>
          </a:ln>
        </p:spPr>
        <p:style>
          <a:lnRef idx="1">
            <a:schemeClr val="accent1"/>
          </a:lnRef>
          <a:fillRef idx="0">
            <a:schemeClr val="accent1"/>
          </a:fillRef>
          <a:effectRef idx="0">
            <a:schemeClr val="accent1"/>
          </a:effectRef>
          <a:fontRef idx="minor">
            <a:schemeClr val="tx1"/>
          </a:fontRef>
        </p:style>
      </p:cxnSp>
      <p:sp>
        <p:nvSpPr>
          <p:cNvPr id="103" name="Freeform 18">
            <a:extLst>
              <a:ext uri="{FF2B5EF4-FFF2-40B4-BE49-F238E27FC236}">
                <a16:creationId xmlns:a16="http://schemas.microsoft.com/office/drawing/2014/main" id="{70641870-E240-4F38-A689-BD6AA8EF00E6}"/>
              </a:ext>
            </a:extLst>
          </p:cNvPr>
          <p:cNvSpPr>
            <a:spLocks/>
          </p:cNvSpPr>
          <p:nvPr/>
        </p:nvSpPr>
        <p:spPr bwMode="auto">
          <a:xfrm>
            <a:off x="8832000" y="968674"/>
            <a:ext cx="642401" cy="641441"/>
          </a:xfrm>
          <a:custGeom>
            <a:avLst/>
            <a:gdLst>
              <a:gd name="T0" fmla="*/ 333 w 669"/>
              <a:gd name="T1" fmla="*/ 0 h 668"/>
              <a:gd name="T2" fmla="*/ 394 w 669"/>
              <a:gd name="T3" fmla="*/ 4 h 668"/>
              <a:gd name="T4" fmla="*/ 452 w 669"/>
              <a:gd name="T5" fmla="*/ 20 h 668"/>
              <a:gd name="T6" fmla="*/ 502 w 669"/>
              <a:gd name="T7" fmla="*/ 45 h 668"/>
              <a:gd name="T8" fmla="*/ 549 w 669"/>
              <a:gd name="T9" fmla="*/ 78 h 668"/>
              <a:gd name="T10" fmla="*/ 589 w 669"/>
              <a:gd name="T11" fmla="*/ 119 h 668"/>
              <a:gd name="T12" fmla="*/ 622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2 w 669"/>
              <a:gd name="T25" fmla="*/ 503 h 668"/>
              <a:gd name="T26" fmla="*/ 589 w 669"/>
              <a:gd name="T27" fmla="*/ 549 h 668"/>
              <a:gd name="T28" fmla="*/ 549 w 669"/>
              <a:gd name="T29" fmla="*/ 590 h 668"/>
              <a:gd name="T30" fmla="*/ 502 w 669"/>
              <a:gd name="T31" fmla="*/ 623 h 668"/>
              <a:gd name="T32" fmla="*/ 452 w 669"/>
              <a:gd name="T33" fmla="*/ 646 h 668"/>
              <a:gd name="T34" fmla="*/ 394 w 669"/>
              <a:gd name="T35" fmla="*/ 662 h 668"/>
              <a:gd name="T36" fmla="*/ 333 w 669"/>
              <a:gd name="T37" fmla="*/ 668 h 668"/>
              <a:gd name="T38" fmla="*/ 273 w 669"/>
              <a:gd name="T39" fmla="*/ 662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3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3" y="0"/>
                </a:moveTo>
                <a:lnTo>
                  <a:pt x="394" y="4"/>
                </a:lnTo>
                <a:lnTo>
                  <a:pt x="452" y="20"/>
                </a:lnTo>
                <a:lnTo>
                  <a:pt x="502" y="45"/>
                </a:lnTo>
                <a:lnTo>
                  <a:pt x="549" y="78"/>
                </a:lnTo>
                <a:lnTo>
                  <a:pt x="589" y="119"/>
                </a:lnTo>
                <a:lnTo>
                  <a:pt x="622" y="165"/>
                </a:lnTo>
                <a:lnTo>
                  <a:pt x="648" y="218"/>
                </a:lnTo>
                <a:lnTo>
                  <a:pt x="663" y="274"/>
                </a:lnTo>
                <a:lnTo>
                  <a:pt x="669" y="334"/>
                </a:lnTo>
                <a:lnTo>
                  <a:pt x="663" y="394"/>
                </a:lnTo>
                <a:lnTo>
                  <a:pt x="648" y="451"/>
                </a:lnTo>
                <a:lnTo>
                  <a:pt x="622" y="503"/>
                </a:lnTo>
                <a:lnTo>
                  <a:pt x="589" y="549"/>
                </a:lnTo>
                <a:lnTo>
                  <a:pt x="549" y="590"/>
                </a:lnTo>
                <a:lnTo>
                  <a:pt x="502" y="623"/>
                </a:lnTo>
                <a:lnTo>
                  <a:pt x="452" y="646"/>
                </a:lnTo>
                <a:lnTo>
                  <a:pt x="394" y="662"/>
                </a:lnTo>
                <a:lnTo>
                  <a:pt x="333" y="668"/>
                </a:lnTo>
                <a:lnTo>
                  <a:pt x="273" y="662"/>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3" y="0"/>
                </a:lnTo>
                <a:close/>
              </a:path>
            </a:pathLst>
          </a:custGeom>
          <a:solidFill>
            <a:srgbClr val="FFAF28"/>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pic>
        <p:nvPicPr>
          <p:cNvPr id="19" name="Immagine 18">
            <a:extLst>
              <a:ext uri="{FF2B5EF4-FFF2-40B4-BE49-F238E27FC236}">
                <a16:creationId xmlns:a16="http://schemas.microsoft.com/office/drawing/2014/main" id="{53BCA2A4-C3B3-48AF-B873-F222570BFF37}"/>
              </a:ext>
            </a:extLst>
          </p:cNvPr>
          <p:cNvPicPr>
            <a:picLocks noChangeAspect="1"/>
          </p:cNvPicPr>
          <p:nvPr/>
        </p:nvPicPr>
        <p:blipFill>
          <a:blip r:embed="rId7"/>
          <a:stretch>
            <a:fillRect/>
          </a:stretch>
        </p:blipFill>
        <p:spPr>
          <a:xfrm>
            <a:off x="8824250" y="968674"/>
            <a:ext cx="672567" cy="672567"/>
          </a:xfrm>
          <a:prstGeom prst="rect">
            <a:avLst/>
          </a:prstGeom>
        </p:spPr>
      </p:pic>
      <p:sp>
        <p:nvSpPr>
          <p:cNvPr id="104" name="TextBox 118">
            <a:extLst>
              <a:ext uri="{FF2B5EF4-FFF2-40B4-BE49-F238E27FC236}">
                <a16:creationId xmlns:a16="http://schemas.microsoft.com/office/drawing/2014/main" id="{440D9A53-E170-40E6-9F25-26A735C94089}"/>
              </a:ext>
            </a:extLst>
          </p:cNvPr>
          <p:cNvSpPr txBox="1"/>
          <p:nvPr/>
        </p:nvSpPr>
        <p:spPr>
          <a:xfrm>
            <a:off x="9512419" y="1610115"/>
            <a:ext cx="2405106" cy="369332"/>
          </a:xfrm>
          <a:prstGeom prst="rect">
            <a:avLst/>
          </a:prstGeom>
          <a:noFill/>
        </p:spPr>
        <p:txBody>
          <a:bodyPr wrap="square" rtlCol="0">
            <a:spAutoFit/>
          </a:bodyPr>
          <a:lstStyle/>
          <a:p>
            <a:r>
              <a:rPr lang="en-US" b="1" dirty="0">
                <a:solidFill>
                  <a:srgbClr val="FFAF27"/>
                </a:solidFill>
                <a:latin typeface="Open Sans" panose="020B0606030504020204" pitchFamily="34" charset="0"/>
                <a:ea typeface="Open Sans" panose="020B0606030504020204" pitchFamily="34" charset="0"/>
                <a:cs typeface="Open Sans" panose="020B0606030504020204" pitchFamily="34" charset="0"/>
              </a:rPr>
              <a:t>Terrorist attacks</a:t>
            </a:r>
          </a:p>
        </p:txBody>
      </p:sp>
      <p:sp>
        <p:nvSpPr>
          <p:cNvPr id="105" name="TextBox 95">
            <a:extLst>
              <a:ext uri="{FF2B5EF4-FFF2-40B4-BE49-F238E27FC236}">
                <a16:creationId xmlns:a16="http://schemas.microsoft.com/office/drawing/2014/main" id="{1F8554CE-1C72-4D3D-857E-AC5FA49002AE}"/>
              </a:ext>
            </a:extLst>
          </p:cNvPr>
          <p:cNvSpPr txBox="1"/>
          <p:nvPr/>
        </p:nvSpPr>
        <p:spPr>
          <a:xfrm>
            <a:off x="9512419" y="1969763"/>
            <a:ext cx="3007824" cy="769441"/>
          </a:xfrm>
          <a:prstGeom prst="rect">
            <a:avLst/>
          </a:prstGeom>
          <a:noFill/>
        </p:spPr>
        <p:txBody>
          <a:bodyPr wrap="square" rtlCol="0">
            <a:spAutoFit/>
          </a:bodyPr>
          <a:lstStyle/>
          <a:p>
            <a:r>
              <a:rPr lang="it-IT"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Madrid (2004)</a:t>
            </a:r>
          </a:p>
          <a:p>
            <a:r>
              <a:rPr lang="it-IT"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London (2005)</a:t>
            </a:r>
          </a:p>
          <a:p>
            <a:endParaRPr lang="it-IT"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a:p>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From soft law to </a:t>
            </a:r>
            <a:r>
              <a:rPr lang="en-GB"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formalised</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approach</a:t>
            </a:r>
          </a:p>
        </p:txBody>
      </p:sp>
      <p:sp>
        <p:nvSpPr>
          <p:cNvPr id="106" name="TextBox 69">
            <a:extLst>
              <a:ext uri="{FF2B5EF4-FFF2-40B4-BE49-F238E27FC236}">
                <a16:creationId xmlns:a16="http://schemas.microsoft.com/office/drawing/2014/main" id="{8DE498E0-05E7-49D5-B2E0-878B63A514BE}"/>
              </a:ext>
            </a:extLst>
          </p:cNvPr>
          <p:cNvSpPr txBox="1"/>
          <p:nvPr/>
        </p:nvSpPr>
        <p:spPr>
          <a:xfrm>
            <a:off x="8821694" y="5324416"/>
            <a:ext cx="825933" cy="276981"/>
          </a:xfrm>
          <a:prstGeom prst="rect">
            <a:avLst/>
          </a:prstGeom>
          <a:noFill/>
        </p:spPr>
        <p:txBody>
          <a:bodyPr wrap="square" lIns="91422" tIns="45711" rIns="91422" bIns="45711" rtlCol="0">
            <a:spAutoFit/>
          </a:bodyPr>
          <a:lstStyle/>
          <a:p>
            <a:pPr defTabSz="1086602"/>
            <a:r>
              <a:rPr lang="it-IT" sz="1200" b="1" dirty="0">
                <a:latin typeface="Lato" pitchFamily="34" charset="0"/>
                <a:ea typeface="Lato" pitchFamily="34" charset="0"/>
                <a:cs typeface="Lato" pitchFamily="34" charset="0"/>
              </a:rPr>
              <a:t>Source:</a:t>
            </a:r>
            <a:endParaRPr lang="id-ID" sz="1200" b="1" dirty="0">
              <a:latin typeface="Lato" pitchFamily="34" charset="0"/>
              <a:ea typeface="Lato" pitchFamily="34" charset="0"/>
              <a:cs typeface="Lato" pitchFamily="34" charset="0"/>
            </a:endParaRPr>
          </a:p>
        </p:txBody>
      </p:sp>
      <p:sp>
        <p:nvSpPr>
          <p:cNvPr id="108" name="TextBox 69">
            <a:extLst>
              <a:ext uri="{FF2B5EF4-FFF2-40B4-BE49-F238E27FC236}">
                <a16:creationId xmlns:a16="http://schemas.microsoft.com/office/drawing/2014/main" id="{9851B504-BFE4-4E43-AD59-BDA6F235B8DB}"/>
              </a:ext>
            </a:extLst>
          </p:cNvPr>
          <p:cNvSpPr txBox="1"/>
          <p:nvPr/>
        </p:nvSpPr>
        <p:spPr>
          <a:xfrm>
            <a:off x="9474401" y="5318843"/>
            <a:ext cx="2717599" cy="830979"/>
          </a:xfrm>
          <a:prstGeom prst="rect">
            <a:avLst/>
          </a:prstGeom>
          <a:noFill/>
        </p:spPr>
        <p:txBody>
          <a:bodyPr wrap="square" lIns="91422" tIns="45711" rIns="91422" bIns="45711" rtlCol="0">
            <a:spAutoFit/>
          </a:bodyPr>
          <a:lstStyle/>
          <a:p>
            <a:r>
              <a:rPr lang="it-IT" sz="1200" dirty="0" err="1"/>
              <a:t>Carrapico</a:t>
            </a:r>
            <a:r>
              <a:rPr lang="it-IT" sz="1200" dirty="0"/>
              <a:t>, H. &amp; </a:t>
            </a:r>
            <a:r>
              <a:rPr lang="it-IT" sz="1200" dirty="0" err="1"/>
              <a:t>Farrand</a:t>
            </a:r>
            <a:r>
              <a:rPr lang="it-IT" sz="1200" dirty="0"/>
              <a:t>, B. (2020). </a:t>
            </a:r>
            <a:r>
              <a:rPr lang="it-IT" sz="1200" dirty="0" err="1"/>
              <a:t>Discursive</a:t>
            </a:r>
            <a:r>
              <a:rPr lang="it-IT" sz="1200" dirty="0"/>
              <a:t> </a:t>
            </a:r>
            <a:r>
              <a:rPr lang="it-IT" sz="1200" dirty="0" err="1"/>
              <a:t>continuity</a:t>
            </a:r>
            <a:r>
              <a:rPr lang="it-IT" sz="1200" dirty="0"/>
              <a:t> and </a:t>
            </a:r>
            <a:r>
              <a:rPr lang="it-IT" sz="1200" dirty="0" err="1"/>
              <a:t>change</a:t>
            </a:r>
            <a:r>
              <a:rPr lang="it-IT" sz="1200" dirty="0"/>
              <a:t> in the time of Covid-19: the case of EU cybersecurity policy</a:t>
            </a:r>
          </a:p>
        </p:txBody>
      </p:sp>
    </p:spTree>
    <p:extLst>
      <p:ext uri="{BB962C8B-B14F-4D97-AF65-F5344CB8AC3E}">
        <p14:creationId xmlns:p14="http://schemas.microsoft.com/office/powerpoint/2010/main" val="3306917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Прямоугольник 58">
            <a:extLst>
              <a:ext uri="{FF2B5EF4-FFF2-40B4-BE49-F238E27FC236}">
                <a16:creationId xmlns:a16="http://schemas.microsoft.com/office/drawing/2014/main" id="{F6FBCF6B-DC70-2749-BD07-ABDBC7CC3514}"/>
              </a:ext>
            </a:extLst>
          </p:cNvPr>
          <p:cNvSpPr/>
          <p:nvPr/>
        </p:nvSpPr>
        <p:spPr>
          <a:xfrm rot="5400000">
            <a:off x="8643510" y="4162159"/>
            <a:ext cx="1246261" cy="3481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3" name="Bent Arrow 16">
            <a:extLst>
              <a:ext uri="{FF2B5EF4-FFF2-40B4-BE49-F238E27FC236}">
                <a16:creationId xmlns:a16="http://schemas.microsoft.com/office/drawing/2014/main" id="{CF9E6E8A-2400-8348-819B-EB596D3889CB}"/>
              </a:ext>
            </a:extLst>
          </p:cNvPr>
          <p:cNvSpPr/>
          <p:nvPr/>
        </p:nvSpPr>
        <p:spPr>
          <a:xfrm>
            <a:off x="-1519569" y="1843243"/>
            <a:ext cx="3109116" cy="875618"/>
          </a:xfrm>
          <a:prstGeom prst="bentArrow">
            <a:avLst>
              <a:gd name="adj1" fmla="val 40034"/>
              <a:gd name="adj2" fmla="val 34957"/>
              <a:gd name="adj3" fmla="val 0"/>
              <a:gd name="adj4" fmla="val 70806"/>
            </a:avLst>
          </a:prstGeom>
          <a:solidFill>
            <a:srgbClr val="FFAF2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w="12700">
                <a:solidFill>
                  <a:srgbClr val="6491C8">
                    <a:satMod val="155000"/>
                  </a:srgbClr>
                </a:solidFill>
                <a:prstDash val="solid"/>
              </a:ln>
              <a:solidFill>
                <a:srgbClr val="7D8287">
                  <a:tint val="85000"/>
                  <a:satMod val="155000"/>
                </a:srgbClr>
              </a:solidFill>
              <a:effectLst>
                <a:outerShdw blurRad="41275" dist="20320" dir="1800000" algn="tl" rotWithShape="0">
                  <a:srgbClr val="000000">
                    <a:alpha val="40000"/>
                  </a:srgbClr>
                </a:outerShdw>
              </a:effectLst>
              <a:uLnTx/>
              <a:uFillTx/>
              <a:latin typeface="Open Sans"/>
              <a:ea typeface="+mn-ea"/>
              <a:cs typeface="+mn-cs"/>
            </a:endParaRPr>
          </a:p>
        </p:txBody>
      </p:sp>
      <p:sp>
        <p:nvSpPr>
          <p:cNvPr id="18" name="Прямоугольник 17">
            <a:extLst>
              <a:ext uri="{FF2B5EF4-FFF2-40B4-BE49-F238E27FC236}">
                <a16:creationId xmlns:a16="http://schemas.microsoft.com/office/drawing/2014/main" id="{56DBE3DC-9B9B-6843-B41B-D89379E46BA6}"/>
              </a:ext>
            </a:extLst>
          </p:cNvPr>
          <p:cNvSpPr/>
          <p:nvPr/>
        </p:nvSpPr>
        <p:spPr>
          <a:xfrm rot="5400000">
            <a:off x="3693182" y="3150640"/>
            <a:ext cx="516433" cy="338516"/>
          </a:xfrm>
          <a:prstGeom prst="rect">
            <a:avLst/>
          </a:prstGeom>
          <a:solidFill>
            <a:srgbClr val="14B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1" name="Group 5">
            <a:extLst>
              <a:ext uri="{FF2B5EF4-FFF2-40B4-BE49-F238E27FC236}">
                <a16:creationId xmlns:a16="http://schemas.microsoft.com/office/drawing/2014/main" id="{489B4499-BD55-CB4B-AEDF-428C3D4E3BDC}"/>
              </a:ext>
            </a:extLst>
          </p:cNvPr>
          <p:cNvGrpSpPr/>
          <p:nvPr/>
        </p:nvGrpSpPr>
        <p:grpSpPr>
          <a:xfrm rot="16200000">
            <a:off x="3852401" y="2614767"/>
            <a:ext cx="1639845" cy="2121133"/>
            <a:chOff x="2704421" y="2200275"/>
            <a:chExt cx="1034609" cy="1338264"/>
          </a:xfrm>
          <a:solidFill>
            <a:srgbClr val="00B0F0"/>
          </a:solidFill>
        </p:grpSpPr>
        <p:sp>
          <p:nvSpPr>
            <p:cNvPr id="12" name="Bent Arrow 6">
              <a:extLst>
                <a:ext uri="{FF2B5EF4-FFF2-40B4-BE49-F238E27FC236}">
                  <a16:creationId xmlns:a16="http://schemas.microsoft.com/office/drawing/2014/main" id="{AE2CB89C-1DA2-DA4D-8F06-DA5ABEFBA2F9}"/>
                </a:ext>
              </a:extLst>
            </p:cNvPr>
            <p:cNvSpPr/>
            <p:nvPr/>
          </p:nvSpPr>
          <p:spPr>
            <a:xfrm rot="16200000" flipV="1">
              <a:off x="2587735" y="2869410"/>
              <a:ext cx="785815" cy="552444"/>
            </a:xfrm>
            <a:prstGeom prst="bentArrow">
              <a:avLst>
                <a:gd name="adj1" fmla="val 40034"/>
                <a:gd name="adj2" fmla="val 34957"/>
                <a:gd name="adj3" fmla="val 0"/>
                <a:gd name="adj4" fmla="val 70806"/>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sp>
          <p:nvSpPr>
            <p:cNvPr id="13" name="Bent Arrow 7">
              <a:extLst>
                <a:ext uri="{FF2B5EF4-FFF2-40B4-BE49-F238E27FC236}">
                  <a16:creationId xmlns:a16="http://schemas.microsoft.com/office/drawing/2014/main" id="{278035D0-B148-9F4C-AB58-FAD2644C424F}"/>
                </a:ext>
              </a:extLst>
            </p:cNvPr>
            <p:cNvSpPr/>
            <p:nvPr/>
          </p:nvSpPr>
          <p:spPr>
            <a:xfrm>
              <a:off x="2953215" y="2200275"/>
              <a:ext cx="785815" cy="552444"/>
            </a:xfrm>
            <a:prstGeom prst="bentArrow">
              <a:avLst>
                <a:gd name="adj1" fmla="val 40034"/>
                <a:gd name="adj2" fmla="val 34957"/>
                <a:gd name="adj3" fmla="val 0"/>
                <a:gd name="adj4" fmla="val 70806"/>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sp>
        <p:nvSpPr>
          <p:cNvPr id="2" name="Bent Arrow 16">
            <a:extLst>
              <a:ext uri="{FF2B5EF4-FFF2-40B4-BE49-F238E27FC236}">
                <a16:creationId xmlns:a16="http://schemas.microsoft.com/office/drawing/2014/main" id="{A67C6C90-950E-3148-BE70-9BC118018E9B}"/>
              </a:ext>
            </a:extLst>
          </p:cNvPr>
          <p:cNvSpPr/>
          <p:nvPr/>
        </p:nvSpPr>
        <p:spPr>
          <a:xfrm flipH="1">
            <a:off x="2000904" y="1841437"/>
            <a:ext cx="2093890" cy="875618"/>
          </a:xfrm>
          <a:prstGeom prst="bentArrow">
            <a:avLst>
              <a:gd name="adj1" fmla="val 40034"/>
              <a:gd name="adj2" fmla="val 34957"/>
              <a:gd name="adj3" fmla="val 0"/>
              <a:gd name="adj4" fmla="val 70806"/>
            </a:avLst>
          </a:prstGeom>
          <a:solidFill>
            <a:srgbClr val="FA465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w="12700">
                <a:solidFill>
                  <a:srgbClr val="6491C8">
                    <a:satMod val="155000"/>
                  </a:srgbClr>
                </a:solidFill>
                <a:prstDash val="solid"/>
              </a:ln>
              <a:solidFill>
                <a:srgbClr val="7D8287">
                  <a:tint val="85000"/>
                  <a:satMod val="155000"/>
                </a:srgbClr>
              </a:solidFill>
              <a:effectLst>
                <a:outerShdw blurRad="41275" dist="20320" dir="1800000" algn="tl" rotWithShape="0">
                  <a:srgbClr val="000000">
                    <a:alpha val="40000"/>
                  </a:srgbClr>
                </a:outerShdw>
              </a:effectLst>
              <a:uLnTx/>
              <a:uFillTx/>
              <a:latin typeface="Open Sans"/>
              <a:ea typeface="+mn-ea"/>
              <a:cs typeface="+mn-cs"/>
            </a:endParaRPr>
          </a:p>
        </p:txBody>
      </p:sp>
      <p:sp>
        <p:nvSpPr>
          <p:cNvPr id="54" name="Прямоугольник 53">
            <a:extLst>
              <a:ext uri="{FF2B5EF4-FFF2-40B4-BE49-F238E27FC236}">
                <a16:creationId xmlns:a16="http://schemas.microsoft.com/office/drawing/2014/main" id="{57636C6E-FA60-CA41-926B-DD401CAA4FB6}"/>
              </a:ext>
            </a:extLst>
          </p:cNvPr>
          <p:cNvSpPr/>
          <p:nvPr/>
        </p:nvSpPr>
        <p:spPr>
          <a:xfrm rot="10800000">
            <a:off x="6159670" y="5531173"/>
            <a:ext cx="2413055" cy="348585"/>
          </a:xfrm>
          <a:prstGeom prst="rect">
            <a:avLst/>
          </a:prstGeom>
          <a:solidFill>
            <a:srgbClr val="3B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6" name="Bent Arrow 10">
            <a:extLst>
              <a:ext uri="{FF2B5EF4-FFF2-40B4-BE49-F238E27FC236}">
                <a16:creationId xmlns:a16="http://schemas.microsoft.com/office/drawing/2014/main" id="{D9FB0C7A-B037-C346-AD1C-AA373E299993}"/>
              </a:ext>
            </a:extLst>
          </p:cNvPr>
          <p:cNvSpPr/>
          <p:nvPr/>
        </p:nvSpPr>
        <p:spPr>
          <a:xfrm flipV="1">
            <a:off x="5366138" y="4997550"/>
            <a:ext cx="931019" cy="1035159"/>
          </a:xfrm>
          <a:prstGeom prst="bentArrow">
            <a:avLst>
              <a:gd name="adj1" fmla="val 37041"/>
              <a:gd name="adj2" fmla="val 34957"/>
              <a:gd name="adj3" fmla="val 0"/>
              <a:gd name="adj4" fmla="val 78290"/>
            </a:avLst>
          </a:prstGeom>
          <a:solidFill>
            <a:srgbClr val="3BBEB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sp>
        <p:nvSpPr>
          <p:cNvPr id="14" name="Freeform 14">
            <a:extLst>
              <a:ext uri="{FF2B5EF4-FFF2-40B4-BE49-F238E27FC236}">
                <a16:creationId xmlns:a16="http://schemas.microsoft.com/office/drawing/2014/main" id="{8AB820E2-9996-CD41-926A-AF0801430B48}"/>
              </a:ext>
            </a:extLst>
          </p:cNvPr>
          <p:cNvSpPr>
            <a:spLocks/>
          </p:cNvSpPr>
          <p:nvPr/>
        </p:nvSpPr>
        <p:spPr bwMode="auto">
          <a:xfrm>
            <a:off x="5187967" y="4354259"/>
            <a:ext cx="793533" cy="792347"/>
          </a:xfrm>
          <a:custGeom>
            <a:avLst/>
            <a:gdLst>
              <a:gd name="T0" fmla="*/ 334 w 669"/>
              <a:gd name="T1" fmla="*/ 0 h 668"/>
              <a:gd name="T2" fmla="*/ 394 w 669"/>
              <a:gd name="T3" fmla="*/ 4 h 668"/>
              <a:gd name="T4" fmla="*/ 452 w 669"/>
              <a:gd name="T5" fmla="*/ 20 h 668"/>
              <a:gd name="T6" fmla="*/ 502 w 669"/>
              <a:gd name="T7" fmla="*/ 45 h 668"/>
              <a:gd name="T8" fmla="*/ 549 w 669"/>
              <a:gd name="T9" fmla="*/ 78 h 668"/>
              <a:gd name="T10" fmla="*/ 590 w 669"/>
              <a:gd name="T11" fmla="*/ 119 h 668"/>
              <a:gd name="T12" fmla="*/ 623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3 w 669"/>
              <a:gd name="T25" fmla="*/ 503 h 668"/>
              <a:gd name="T26" fmla="*/ 590 w 669"/>
              <a:gd name="T27" fmla="*/ 549 h 668"/>
              <a:gd name="T28" fmla="*/ 549 w 669"/>
              <a:gd name="T29" fmla="*/ 590 h 668"/>
              <a:gd name="T30" fmla="*/ 502 w 669"/>
              <a:gd name="T31" fmla="*/ 623 h 668"/>
              <a:gd name="T32" fmla="*/ 452 w 669"/>
              <a:gd name="T33" fmla="*/ 646 h 668"/>
              <a:gd name="T34" fmla="*/ 394 w 669"/>
              <a:gd name="T35" fmla="*/ 664 h 668"/>
              <a:gd name="T36" fmla="*/ 334 w 669"/>
              <a:gd name="T37" fmla="*/ 668 h 668"/>
              <a:gd name="T38" fmla="*/ 273 w 669"/>
              <a:gd name="T39" fmla="*/ 664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4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4" y="0"/>
                </a:moveTo>
                <a:lnTo>
                  <a:pt x="394" y="4"/>
                </a:lnTo>
                <a:lnTo>
                  <a:pt x="452" y="20"/>
                </a:lnTo>
                <a:lnTo>
                  <a:pt x="502" y="45"/>
                </a:lnTo>
                <a:lnTo>
                  <a:pt x="549" y="78"/>
                </a:lnTo>
                <a:lnTo>
                  <a:pt x="590" y="119"/>
                </a:lnTo>
                <a:lnTo>
                  <a:pt x="623" y="165"/>
                </a:lnTo>
                <a:lnTo>
                  <a:pt x="648" y="218"/>
                </a:lnTo>
                <a:lnTo>
                  <a:pt x="663" y="274"/>
                </a:lnTo>
                <a:lnTo>
                  <a:pt x="669" y="334"/>
                </a:lnTo>
                <a:lnTo>
                  <a:pt x="663" y="394"/>
                </a:lnTo>
                <a:lnTo>
                  <a:pt x="648" y="451"/>
                </a:lnTo>
                <a:lnTo>
                  <a:pt x="623" y="503"/>
                </a:lnTo>
                <a:lnTo>
                  <a:pt x="590" y="549"/>
                </a:lnTo>
                <a:lnTo>
                  <a:pt x="549" y="590"/>
                </a:lnTo>
                <a:lnTo>
                  <a:pt x="502" y="623"/>
                </a:lnTo>
                <a:lnTo>
                  <a:pt x="452" y="646"/>
                </a:lnTo>
                <a:lnTo>
                  <a:pt x="394" y="664"/>
                </a:lnTo>
                <a:lnTo>
                  <a:pt x="334" y="668"/>
                </a:lnTo>
                <a:lnTo>
                  <a:pt x="273" y="664"/>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4" y="0"/>
                </a:lnTo>
                <a:close/>
              </a:path>
            </a:pathLst>
          </a:custGeom>
          <a:solidFill>
            <a:srgbClr val="3CBEB4"/>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57" name="Bent Arrow 10">
            <a:extLst>
              <a:ext uri="{FF2B5EF4-FFF2-40B4-BE49-F238E27FC236}">
                <a16:creationId xmlns:a16="http://schemas.microsoft.com/office/drawing/2014/main" id="{78EE42B4-9251-7A41-AF06-4D714A5D88A8}"/>
              </a:ext>
            </a:extLst>
          </p:cNvPr>
          <p:cNvSpPr/>
          <p:nvPr/>
        </p:nvSpPr>
        <p:spPr>
          <a:xfrm rot="16200000" flipV="1">
            <a:off x="8618976" y="4896671"/>
            <a:ext cx="931019" cy="1035159"/>
          </a:xfrm>
          <a:prstGeom prst="bentArrow">
            <a:avLst>
              <a:gd name="adj1" fmla="val 37041"/>
              <a:gd name="adj2" fmla="val 34957"/>
              <a:gd name="adj3" fmla="val 0"/>
              <a:gd name="adj4" fmla="val 78290"/>
            </a:avLst>
          </a:prstGeom>
          <a:solidFill>
            <a:srgbClr val="3BBEB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sp>
        <p:nvSpPr>
          <p:cNvPr id="60" name="Прямоугольник 59">
            <a:extLst>
              <a:ext uri="{FF2B5EF4-FFF2-40B4-BE49-F238E27FC236}">
                <a16:creationId xmlns:a16="http://schemas.microsoft.com/office/drawing/2014/main" id="{5CEF797D-DC37-5440-A844-D02FF7ECC171}"/>
              </a:ext>
            </a:extLst>
          </p:cNvPr>
          <p:cNvSpPr/>
          <p:nvPr/>
        </p:nvSpPr>
        <p:spPr>
          <a:xfrm rot="5400000">
            <a:off x="8966541" y="2923498"/>
            <a:ext cx="600199" cy="34814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8" name="Freeform 14">
            <a:extLst>
              <a:ext uri="{FF2B5EF4-FFF2-40B4-BE49-F238E27FC236}">
                <a16:creationId xmlns:a16="http://schemas.microsoft.com/office/drawing/2014/main" id="{41409D72-ADFF-F14C-A651-3B86D7D4764F}"/>
              </a:ext>
            </a:extLst>
          </p:cNvPr>
          <p:cNvSpPr>
            <a:spLocks/>
          </p:cNvSpPr>
          <p:nvPr/>
        </p:nvSpPr>
        <p:spPr bwMode="auto">
          <a:xfrm>
            <a:off x="8893450" y="4527646"/>
            <a:ext cx="793533" cy="792347"/>
          </a:xfrm>
          <a:custGeom>
            <a:avLst/>
            <a:gdLst>
              <a:gd name="T0" fmla="*/ 334 w 669"/>
              <a:gd name="T1" fmla="*/ 0 h 668"/>
              <a:gd name="T2" fmla="*/ 394 w 669"/>
              <a:gd name="T3" fmla="*/ 4 h 668"/>
              <a:gd name="T4" fmla="*/ 452 w 669"/>
              <a:gd name="T5" fmla="*/ 20 h 668"/>
              <a:gd name="T6" fmla="*/ 502 w 669"/>
              <a:gd name="T7" fmla="*/ 45 h 668"/>
              <a:gd name="T8" fmla="*/ 549 w 669"/>
              <a:gd name="T9" fmla="*/ 78 h 668"/>
              <a:gd name="T10" fmla="*/ 590 w 669"/>
              <a:gd name="T11" fmla="*/ 119 h 668"/>
              <a:gd name="T12" fmla="*/ 623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3 w 669"/>
              <a:gd name="T25" fmla="*/ 503 h 668"/>
              <a:gd name="T26" fmla="*/ 590 w 669"/>
              <a:gd name="T27" fmla="*/ 549 h 668"/>
              <a:gd name="T28" fmla="*/ 549 w 669"/>
              <a:gd name="T29" fmla="*/ 590 h 668"/>
              <a:gd name="T30" fmla="*/ 502 w 669"/>
              <a:gd name="T31" fmla="*/ 623 h 668"/>
              <a:gd name="T32" fmla="*/ 452 w 669"/>
              <a:gd name="T33" fmla="*/ 646 h 668"/>
              <a:gd name="T34" fmla="*/ 394 w 669"/>
              <a:gd name="T35" fmla="*/ 664 h 668"/>
              <a:gd name="T36" fmla="*/ 334 w 669"/>
              <a:gd name="T37" fmla="*/ 668 h 668"/>
              <a:gd name="T38" fmla="*/ 273 w 669"/>
              <a:gd name="T39" fmla="*/ 664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4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4" y="0"/>
                </a:moveTo>
                <a:lnTo>
                  <a:pt x="394" y="4"/>
                </a:lnTo>
                <a:lnTo>
                  <a:pt x="452" y="20"/>
                </a:lnTo>
                <a:lnTo>
                  <a:pt x="502" y="45"/>
                </a:lnTo>
                <a:lnTo>
                  <a:pt x="549" y="78"/>
                </a:lnTo>
                <a:lnTo>
                  <a:pt x="590" y="119"/>
                </a:lnTo>
                <a:lnTo>
                  <a:pt x="623" y="165"/>
                </a:lnTo>
                <a:lnTo>
                  <a:pt x="648" y="218"/>
                </a:lnTo>
                <a:lnTo>
                  <a:pt x="663" y="274"/>
                </a:lnTo>
                <a:lnTo>
                  <a:pt x="669" y="334"/>
                </a:lnTo>
                <a:lnTo>
                  <a:pt x="663" y="394"/>
                </a:lnTo>
                <a:lnTo>
                  <a:pt x="648" y="451"/>
                </a:lnTo>
                <a:lnTo>
                  <a:pt x="623" y="503"/>
                </a:lnTo>
                <a:lnTo>
                  <a:pt x="590" y="549"/>
                </a:lnTo>
                <a:lnTo>
                  <a:pt x="549" y="590"/>
                </a:lnTo>
                <a:lnTo>
                  <a:pt x="502" y="623"/>
                </a:lnTo>
                <a:lnTo>
                  <a:pt x="452" y="646"/>
                </a:lnTo>
                <a:lnTo>
                  <a:pt x="394" y="664"/>
                </a:lnTo>
                <a:lnTo>
                  <a:pt x="334" y="668"/>
                </a:lnTo>
                <a:lnTo>
                  <a:pt x="273" y="664"/>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4" y="0"/>
                </a:lnTo>
                <a:close/>
              </a:path>
            </a:pathLst>
          </a:custGeom>
          <a:solidFill>
            <a:schemeClr val="accent5"/>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62" name="Bent Arrow 6">
            <a:extLst>
              <a:ext uri="{FF2B5EF4-FFF2-40B4-BE49-F238E27FC236}">
                <a16:creationId xmlns:a16="http://schemas.microsoft.com/office/drawing/2014/main" id="{886B4EA8-D39A-774C-9D32-8850848BAFDA}"/>
              </a:ext>
            </a:extLst>
          </p:cNvPr>
          <p:cNvSpPr/>
          <p:nvPr/>
        </p:nvSpPr>
        <p:spPr>
          <a:xfrm rot="10800000" flipH="1" flipV="1">
            <a:off x="9095936" y="1934826"/>
            <a:ext cx="1245508" cy="875618"/>
          </a:xfrm>
          <a:prstGeom prst="bentArrow">
            <a:avLst>
              <a:gd name="adj1" fmla="val 40034"/>
              <a:gd name="adj2" fmla="val 34957"/>
              <a:gd name="adj3" fmla="val 0"/>
              <a:gd name="adj4" fmla="val 70806"/>
            </a:avLst>
          </a:prstGeom>
          <a:solidFill>
            <a:srgbClr val="70AD4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nvGrpSpPr>
          <p:cNvPr id="20" name="Group 20">
            <a:extLst>
              <a:ext uri="{FF2B5EF4-FFF2-40B4-BE49-F238E27FC236}">
                <a16:creationId xmlns:a16="http://schemas.microsoft.com/office/drawing/2014/main" id="{6B3FF334-1C5F-6A4B-9FAF-1AB73D65DDFB}"/>
              </a:ext>
            </a:extLst>
          </p:cNvPr>
          <p:cNvGrpSpPr/>
          <p:nvPr/>
        </p:nvGrpSpPr>
        <p:grpSpPr>
          <a:xfrm>
            <a:off x="10291840" y="1644536"/>
            <a:ext cx="1244749" cy="1244747"/>
            <a:chOff x="6914588" y="1330628"/>
            <a:chExt cx="743512" cy="743512"/>
          </a:xfrm>
        </p:grpSpPr>
        <p:sp>
          <p:nvSpPr>
            <p:cNvPr id="21" name="Oval 21">
              <a:extLst>
                <a:ext uri="{FF2B5EF4-FFF2-40B4-BE49-F238E27FC236}">
                  <a16:creationId xmlns:a16="http://schemas.microsoft.com/office/drawing/2014/main" id="{3D95BFAB-A4AA-194B-A1D5-FE5F3E45E0F0}"/>
                </a:ext>
              </a:extLst>
            </p:cNvPr>
            <p:cNvSpPr/>
            <p:nvPr/>
          </p:nvSpPr>
          <p:spPr>
            <a:xfrm>
              <a:off x="6914588" y="1330628"/>
              <a:ext cx="743512" cy="743512"/>
            </a:xfrm>
            <a:prstGeom prst="ellipse">
              <a:avLst/>
            </a:prstGeom>
            <a:solidFill>
              <a:srgbClr val="70AD47"/>
            </a:solidFill>
            <a:ln w="127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70AD47"/>
                </a:solidFill>
                <a:effectLst/>
                <a:uLnTx/>
                <a:uFillTx/>
                <a:latin typeface="Open Sans"/>
                <a:ea typeface="+mn-ea"/>
                <a:cs typeface="+mn-cs"/>
              </a:endParaRPr>
            </a:p>
          </p:txBody>
        </p:sp>
        <p:sp>
          <p:nvSpPr>
            <p:cNvPr id="22" name="Oval 22">
              <a:extLst>
                <a:ext uri="{FF2B5EF4-FFF2-40B4-BE49-F238E27FC236}">
                  <a16:creationId xmlns:a16="http://schemas.microsoft.com/office/drawing/2014/main" id="{90821614-B01E-0C48-B420-CAFAEA565596}"/>
                </a:ext>
              </a:extLst>
            </p:cNvPr>
            <p:cNvSpPr/>
            <p:nvPr/>
          </p:nvSpPr>
          <p:spPr>
            <a:xfrm>
              <a:off x="6969428" y="1385467"/>
              <a:ext cx="633832" cy="633832"/>
            </a:xfrm>
            <a:prstGeom prst="ellipse">
              <a:avLst/>
            </a:prstGeom>
            <a:solidFill>
              <a:srgbClr val="FFFFFF"/>
            </a:solidFill>
            <a:ln w="127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70AD47"/>
                </a:solidFill>
                <a:effectLst/>
                <a:uLnTx/>
                <a:uFillTx/>
                <a:latin typeface="Open Sans"/>
                <a:ea typeface="+mn-ea"/>
                <a:cs typeface="+mn-cs"/>
              </a:endParaRPr>
            </a:p>
          </p:txBody>
        </p:sp>
      </p:grpSp>
      <p:sp>
        <p:nvSpPr>
          <p:cNvPr id="67" name="Прямоугольник 66">
            <a:extLst>
              <a:ext uri="{FF2B5EF4-FFF2-40B4-BE49-F238E27FC236}">
                <a16:creationId xmlns:a16="http://schemas.microsoft.com/office/drawing/2014/main" id="{55702950-7475-724B-AD9B-F5B4DCD1A75D}"/>
              </a:ext>
            </a:extLst>
          </p:cNvPr>
          <p:cNvSpPr/>
          <p:nvPr/>
        </p:nvSpPr>
        <p:spPr>
          <a:xfrm rot="5400000">
            <a:off x="8868161" y="3602757"/>
            <a:ext cx="792347" cy="3481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8" name="Freeform 14">
            <a:extLst>
              <a:ext uri="{FF2B5EF4-FFF2-40B4-BE49-F238E27FC236}">
                <a16:creationId xmlns:a16="http://schemas.microsoft.com/office/drawing/2014/main" id="{075702B8-4643-364A-86F0-F8D7C9E7FC37}"/>
              </a:ext>
            </a:extLst>
          </p:cNvPr>
          <p:cNvSpPr>
            <a:spLocks/>
          </p:cNvSpPr>
          <p:nvPr/>
        </p:nvSpPr>
        <p:spPr bwMode="auto">
          <a:xfrm>
            <a:off x="8867567" y="3031388"/>
            <a:ext cx="793533" cy="792347"/>
          </a:xfrm>
          <a:custGeom>
            <a:avLst/>
            <a:gdLst>
              <a:gd name="T0" fmla="*/ 334 w 669"/>
              <a:gd name="T1" fmla="*/ 0 h 668"/>
              <a:gd name="T2" fmla="*/ 394 w 669"/>
              <a:gd name="T3" fmla="*/ 4 h 668"/>
              <a:gd name="T4" fmla="*/ 452 w 669"/>
              <a:gd name="T5" fmla="*/ 20 h 668"/>
              <a:gd name="T6" fmla="*/ 502 w 669"/>
              <a:gd name="T7" fmla="*/ 45 h 668"/>
              <a:gd name="T8" fmla="*/ 549 w 669"/>
              <a:gd name="T9" fmla="*/ 78 h 668"/>
              <a:gd name="T10" fmla="*/ 590 w 669"/>
              <a:gd name="T11" fmla="*/ 119 h 668"/>
              <a:gd name="T12" fmla="*/ 623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3 w 669"/>
              <a:gd name="T25" fmla="*/ 503 h 668"/>
              <a:gd name="T26" fmla="*/ 590 w 669"/>
              <a:gd name="T27" fmla="*/ 549 h 668"/>
              <a:gd name="T28" fmla="*/ 549 w 669"/>
              <a:gd name="T29" fmla="*/ 590 h 668"/>
              <a:gd name="T30" fmla="*/ 502 w 669"/>
              <a:gd name="T31" fmla="*/ 623 h 668"/>
              <a:gd name="T32" fmla="*/ 452 w 669"/>
              <a:gd name="T33" fmla="*/ 646 h 668"/>
              <a:gd name="T34" fmla="*/ 394 w 669"/>
              <a:gd name="T35" fmla="*/ 664 h 668"/>
              <a:gd name="T36" fmla="*/ 334 w 669"/>
              <a:gd name="T37" fmla="*/ 668 h 668"/>
              <a:gd name="T38" fmla="*/ 273 w 669"/>
              <a:gd name="T39" fmla="*/ 664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4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4" y="0"/>
                </a:moveTo>
                <a:lnTo>
                  <a:pt x="394" y="4"/>
                </a:lnTo>
                <a:lnTo>
                  <a:pt x="452" y="20"/>
                </a:lnTo>
                <a:lnTo>
                  <a:pt x="502" y="45"/>
                </a:lnTo>
                <a:lnTo>
                  <a:pt x="549" y="78"/>
                </a:lnTo>
                <a:lnTo>
                  <a:pt x="590" y="119"/>
                </a:lnTo>
                <a:lnTo>
                  <a:pt x="623" y="165"/>
                </a:lnTo>
                <a:lnTo>
                  <a:pt x="648" y="218"/>
                </a:lnTo>
                <a:lnTo>
                  <a:pt x="663" y="274"/>
                </a:lnTo>
                <a:lnTo>
                  <a:pt x="669" y="334"/>
                </a:lnTo>
                <a:lnTo>
                  <a:pt x="663" y="394"/>
                </a:lnTo>
                <a:lnTo>
                  <a:pt x="648" y="451"/>
                </a:lnTo>
                <a:lnTo>
                  <a:pt x="623" y="503"/>
                </a:lnTo>
                <a:lnTo>
                  <a:pt x="590" y="549"/>
                </a:lnTo>
                <a:lnTo>
                  <a:pt x="549" y="590"/>
                </a:lnTo>
                <a:lnTo>
                  <a:pt x="502" y="623"/>
                </a:lnTo>
                <a:lnTo>
                  <a:pt x="452" y="646"/>
                </a:lnTo>
                <a:lnTo>
                  <a:pt x="394" y="664"/>
                </a:lnTo>
                <a:lnTo>
                  <a:pt x="334" y="668"/>
                </a:lnTo>
                <a:lnTo>
                  <a:pt x="273" y="664"/>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4" y="0"/>
                </a:lnTo>
                <a:close/>
              </a:path>
            </a:pathLst>
          </a:custGeom>
          <a:solidFill>
            <a:schemeClr val="accent6"/>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55" name="Freeform 90">
            <a:extLst>
              <a:ext uri="{FF2B5EF4-FFF2-40B4-BE49-F238E27FC236}">
                <a16:creationId xmlns:a16="http://schemas.microsoft.com/office/drawing/2014/main" id="{C92DC56D-1E75-964C-AFB7-B7E8540613E6}"/>
              </a:ext>
            </a:extLst>
          </p:cNvPr>
          <p:cNvSpPr>
            <a:spLocks/>
          </p:cNvSpPr>
          <p:nvPr/>
        </p:nvSpPr>
        <p:spPr bwMode="auto">
          <a:xfrm>
            <a:off x="20260789" y="5930380"/>
            <a:ext cx="294809" cy="422294"/>
          </a:xfrm>
          <a:custGeom>
            <a:avLst/>
            <a:gdLst>
              <a:gd name="T0" fmla="*/ 3 w 37"/>
              <a:gd name="T1" fmla="*/ 39 h 53"/>
              <a:gd name="T2" fmla="*/ 0 w 37"/>
              <a:gd name="T3" fmla="*/ 53 h 53"/>
              <a:gd name="T4" fmla="*/ 3 w 37"/>
              <a:gd name="T5" fmla="*/ 53 h 53"/>
              <a:gd name="T6" fmla="*/ 5 w 37"/>
              <a:gd name="T7" fmla="*/ 39 h 53"/>
              <a:gd name="T8" fmla="*/ 19 w 37"/>
              <a:gd name="T9" fmla="*/ 28 h 53"/>
              <a:gd name="T10" fmla="*/ 32 w 37"/>
              <a:gd name="T11" fmla="*/ 39 h 53"/>
              <a:gd name="T12" fmla="*/ 34 w 37"/>
              <a:gd name="T13" fmla="*/ 53 h 53"/>
              <a:gd name="T14" fmla="*/ 37 w 37"/>
              <a:gd name="T15" fmla="*/ 53 h 53"/>
              <a:gd name="T16" fmla="*/ 34 w 37"/>
              <a:gd name="T17" fmla="*/ 39 h 53"/>
              <a:gd name="T18" fmla="*/ 26 w 37"/>
              <a:gd name="T19" fmla="*/ 26 h 53"/>
              <a:gd name="T20" fmla="*/ 34 w 37"/>
              <a:gd name="T21" fmla="*/ 13 h 53"/>
              <a:gd name="T22" fmla="*/ 37 w 37"/>
              <a:gd name="T23" fmla="*/ 0 h 53"/>
              <a:gd name="T24" fmla="*/ 34 w 37"/>
              <a:gd name="T25" fmla="*/ 0 h 53"/>
              <a:gd name="T26" fmla="*/ 32 w 37"/>
              <a:gd name="T27" fmla="*/ 13 h 53"/>
              <a:gd name="T28" fmla="*/ 19 w 37"/>
              <a:gd name="T29" fmla="*/ 25 h 53"/>
              <a:gd name="T30" fmla="*/ 5 w 37"/>
              <a:gd name="T31" fmla="*/ 13 h 53"/>
              <a:gd name="T32" fmla="*/ 3 w 37"/>
              <a:gd name="T33" fmla="*/ 0 h 53"/>
              <a:gd name="T34" fmla="*/ 0 w 37"/>
              <a:gd name="T35" fmla="*/ 0 h 53"/>
              <a:gd name="T36" fmla="*/ 3 w 37"/>
              <a:gd name="T37" fmla="*/ 13 h 53"/>
              <a:gd name="T38" fmla="*/ 11 w 37"/>
              <a:gd name="T39" fmla="*/ 26 h 53"/>
              <a:gd name="T40" fmla="*/ 3 w 37"/>
              <a:gd name="T41" fmla="*/ 3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 h="53">
                <a:moveTo>
                  <a:pt x="3" y="39"/>
                </a:moveTo>
                <a:cubicBezTo>
                  <a:pt x="3" y="47"/>
                  <a:pt x="1" y="51"/>
                  <a:pt x="0" y="53"/>
                </a:cubicBezTo>
                <a:cubicBezTo>
                  <a:pt x="3" y="53"/>
                  <a:pt x="3" y="53"/>
                  <a:pt x="3" y="53"/>
                </a:cubicBezTo>
                <a:cubicBezTo>
                  <a:pt x="4" y="51"/>
                  <a:pt x="5" y="46"/>
                  <a:pt x="5" y="39"/>
                </a:cubicBezTo>
                <a:cubicBezTo>
                  <a:pt x="6" y="28"/>
                  <a:pt x="16" y="28"/>
                  <a:pt x="19" y="28"/>
                </a:cubicBezTo>
                <a:cubicBezTo>
                  <a:pt x="22" y="28"/>
                  <a:pt x="32" y="28"/>
                  <a:pt x="32" y="39"/>
                </a:cubicBezTo>
                <a:cubicBezTo>
                  <a:pt x="32" y="46"/>
                  <a:pt x="33" y="51"/>
                  <a:pt x="34" y="53"/>
                </a:cubicBezTo>
                <a:cubicBezTo>
                  <a:pt x="37" y="53"/>
                  <a:pt x="37" y="53"/>
                  <a:pt x="37" y="53"/>
                </a:cubicBezTo>
                <a:cubicBezTo>
                  <a:pt x="36" y="51"/>
                  <a:pt x="35" y="47"/>
                  <a:pt x="34" y="39"/>
                </a:cubicBezTo>
                <a:cubicBezTo>
                  <a:pt x="34" y="32"/>
                  <a:pt x="31" y="28"/>
                  <a:pt x="26" y="26"/>
                </a:cubicBezTo>
                <a:cubicBezTo>
                  <a:pt x="31" y="24"/>
                  <a:pt x="34" y="20"/>
                  <a:pt x="34" y="13"/>
                </a:cubicBezTo>
                <a:cubicBezTo>
                  <a:pt x="35" y="6"/>
                  <a:pt x="36" y="2"/>
                  <a:pt x="37" y="0"/>
                </a:cubicBezTo>
                <a:cubicBezTo>
                  <a:pt x="34" y="0"/>
                  <a:pt x="34" y="0"/>
                  <a:pt x="34" y="0"/>
                </a:cubicBezTo>
                <a:cubicBezTo>
                  <a:pt x="33" y="2"/>
                  <a:pt x="32" y="7"/>
                  <a:pt x="32" y="13"/>
                </a:cubicBezTo>
                <a:cubicBezTo>
                  <a:pt x="32" y="24"/>
                  <a:pt x="22" y="25"/>
                  <a:pt x="19" y="25"/>
                </a:cubicBezTo>
                <a:cubicBezTo>
                  <a:pt x="16" y="25"/>
                  <a:pt x="6" y="24"/>
                  <a:pt x="5" y="13"/>
                </a:cubicBezTo>
                <a:cubicBezTo>
                  <a:pt x="5" y="7"/>
                  <a:pt x="4" y="2"/>
                  <a:pt x="3" y="0"/>
                </a:cubicBezTo>
                <a:cubicBezTo>
                  <a:pt x="0" y="0"/>
                  <a:pt x="0" y="0"/>
                  <a:pt x="0" y="0"/>
                </a:cubicBezTo>
                <a:cubicBezTo>
                  <a:pt x="1" y="2"/>
                  <a:pt x="3" y="6"/>
                  <a:pt x="3" y="13"/>
                </a:cubicBezTo>
                <a:cubicBezTo>
                  <a:pt x="3" y="20"/>
                  <a:pt x="7" y="24"/>
                  <a:pt x="11" y="26"/>
                </a:cubicBezTo>
                <a:cubicBezTo>
                  <a:pt x="7" y="28"/>
                  <a:pt x="3" y="32"/>
                  <a:pt x="3" y="3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4" name="Freeform 153">
            <a:extLst>
              <a:ext uri="{FF2B5EF4-FFF2-40B4-BE49-F238E27FC236}">
                <a16:creationId xmlns:a16="http://schemas.microsoft.com/office/drawing/2014/main" id="{3A2B9BA1-3CFD-DE4B-822C-D9A5441BCCC7}"/>
              </a:ext>
            </a:extLst>
          </p:cNvPr>
          <p:cNvSpPr>
            <a:spLocks noEditPoints="1"/>
          </p:cNvSpPr>
          <p:nvPr/>
        </p:nvSpPr>
        <p:spPr bwMode="auto">
          <a:xfrm>
            <a:off x="9067131" y="3231538"/>
            <a:ext cx="394403" cy="399293"/>
          </a:xfrm>
          <a:custGeom>
            <a:avLst/>
            <a:gdLst>
              <a:gd name="T0" fmla="*/ 0 w 118"/>
              <a:gd name="T1" fmla="*/ 2147483646 h 119"/>
              <a:gd name="T2" fmla="*/ 2147483646 w 118"/>
              <a:gd name="T3" fmla="*/ 2147483646 h 119"/>
              <a:gd name="T4" fmla="*/ 2147483646 w 118"/>
              <a:gd name="T5" fmla="*/ 2147483646 h 119"/>
              <a:gd name="T6" fmla="*/ 2147483646 w 118"/>
              <a:gd name="T7" fmla="*/ 2147483646 h 119"/>
              <a:gd name="T8" fmla="*/ 2147483646 w 118"/>
              <a:gd name="T9" fmla="*/ 2147483646 h 119"/>
              <a:gd name="T10" fmla="*/ 2147483646 w 118"/>
              <a:gd name="T11" fmla="*/ 2147483646 h 119"/>
              <a:gd name="T12" fmla="*/ 2147483646 w 118"/>
              <a:gd name="T13" fmla="*/ 2147483646 h 119"/>
              <a:gd name="T14" fmla="*/ 2147483646 w 118"/>
              <a:gd name="T15" fmla="*/ 2147483646 h 119"/>
              <a:gd name="T16" fmla="*/ 2147483646 w 118"/>
              <a:gd name="T17" fmla="*/ 2147483646 h 119"/>
              <a:gd name="T18" fmla="*/ 2147483646 w 118"/>
              <a:gd name="T19" fmla="*/ 2147483646 h 119"/>
              <a:gd name="T20" fmla="*/ 2147483646 w 118"/>
              <a:gd name="T21" fmla="*/ 2147483646 h 119"/>
              <a:gd name="T22" fmla="*/ 2147483646 w 118"/>
              <a:gd name="T23" fmla="*/ 2147483646 h 119"/>
              <a:gd name="T24" fmla="*/ 2147483646 w 118"/>
              <a:gd name="T25" fmla="*/ 2147483646 h 119"/>
              <a:gd name="T26" fmla="*/ 2147483646 w 118"/>
              <a:gd name="T27" fmla="*/ 2147483646 h 119"/>
              <a:gd name="T28" fmla="*/ 2147483646 w 118"/>
              <a:gd name="T29" fmla="*/ 2147483646 h 119"/>
              <a:gd name="T30" fmla="*/ 2147483646 w 118"/>
              <a:gd name="T31" fmla="*/ 2147483646 h 119"/>
              <a:gd name="T32" fmla="*/ 2147483646 w 118"/>
              <a:gd name="T33" fmla="*/ 2147483646 h 119"/>
              <a:gd name="T34" fmla="*/ 2147483646 w 118"/>
              <a:gd name="T35" fmla="*/ 2147483646 h 119"/>
              <a:gd name="T36" fmla="*/ 2147483646 w 118"/>
              <a:gd name="T37" fmla="*/ 2147483646 h 119"/>
              <a:gd name="T38" fmla="*/ 2147483646 w 118"/>
              <a:gd name="T39" fmla="*/ 2147483646 h 119"/>
              <a:gd name="T40" fmla="*/ 2147483646 w 118"/>
              <a:gd name="T41" fmla="*/ 2147483646 h 119"/>
              <a:gd name="T42" fmla="*/ 2147483646 w 118"/>
              <a:gd name="T43" fmla="*/ 2147483646 h 119"/>
              <a:gd name="T44" fmla="*/ 2147483646 w 118"/>
              <a:gd name="T45" fmla="*/ 2147483646 h 119"/>
              <a:gd name="T46" fmla="*/ 2147483646 w 118"/>
              <a:gd name="T47" fmla="*/ 2147483646 h 119"/>
              <a:gd name="T48" fmla="*/ 2147483646 w 118"/>
              <a:gd name="T49" fmla="*/ 2147483646 h 119"/>
              <a:gd name="T50" fmla="*/ 2147483646 w 118"/>
              <a:gd name="T51" fmla="*/ 2147483646 h 119"/>
              <a:gd name="T52" fmla="*/ 2147483646 w 118"/>
              <a:gd name="T53" fmla="*/ 2147483646 h 119"/>
              <a:gd name="T54" fmla="*/ 2147483646 w 118"/>
              <a:gd name="T55" fmla="*/ 2147483646 h 119"/>
              <a:gd name="T56" fmla="*/ 2147483646 w 118"/>
              <a:gd name="T57" fmla="*/ 2147483646 h 119"/>
              <a:gd name="T58" fmla="*/ 2147483646 w 118"/>
              <a:gd name="T59" fmla="*/ 2147483646 h 119"/>
              <a:gd name="T60" fmla="*/ 2147483646 w 118"/>
              <a:gd name="T61" fmla="*/ 2147483646 h 119"/>
              <a:gd name="T62" fmla="*/ 2147483646 w 118"/>
              <a:gd name="T63" fmla="*/ 2147483646 h 119"/>
              <a:gd name="T64" fmla="*/ 2147483646 w 118"/>
              <a:gd name="T65" fmla="*/ 2147483646 h 119"/>
              <a:gd name="T66" fmla="*/ 2147483646 w 118"/>
              <a:gd name="T67" fmla="*/ 2147483646 h 119"/>
              <a:gd name="T68" fmla="*/ 2147483646 w 118"/>
              <a:gd name="T69" fmla="*/ 2147483646 h 119"/>
              <a:gd name="T70" fmla="*/ 2147483646 w 118"/>
              <a:gd name="T71" fmla="*/ 2147483646 h 119"/>
              <a:gd name="T72" fmla="*/ 2147483646 w 118"/>
              <a:gd name="T73" fmla="*/ 2147483646 h 119"/>
              <a:gd name="T74" fmla="*/ 2147483646 w 118"/>
              <a:gd name="T75" fmla="*/ 2147483646 h 119"/>
              <a:gd name="T76" fmla="*/ 2147483646 w 118"/>
              <a:gd name="T77" fmla="*/ 2147483646 h 119"/>
              <a:gd name="T78" fmla="*/ 2147483646 w 118"/>
              <a:gd name="T79" fmla="*/ 2147483646 h 119"/>
              <a:gd name="T80" fmla="*/ 2147483646 w 118"/>
              <a:gd name="T81" fmla="*/ 2147483646 h 11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18" h="119">
                <a:moveTo>
                  <a:pt x="59" y="0"/>
                </a:moveTo>
                <a:cubicBezTo>
                  <a:pt x="26" y="0"/>
                  <a:pt x="0" y="27"/>
                  <a:pt x="0" y="59"/>
                </a:cubicBezTo>
                <a:cubicBezTo>
                  <a:pt x="0" y="92"/>
                  <a:pt x="26" y="119"/>
                  <a:pt x="59" y="119"/>
                </a:cubicBezTo>
                <a:cubicBezTo>
                  <a:pt x="92" y="119"/>
                  <a:pt x="118" y="92"/>
                  <a:pt x="118" y="59"/>
                </a:cubicBezTo>
                <a:cubicBezTo>
                  <a:pt x="118" y="27"/>
                  <a:pt x="92" y="0"/>
                  <a:pt x="59" y="0"/>
                </a:cubicBezTo>
                <a:close/>
                <a:moveTo>
                  <a:pt x="111" y="57"/>
                </a:moveTo>
                <a:cubicBezTo>
                  <a:pt x="88" y="57"/>
                  <a:pt x="88" y="57"/>
                  <a:pt x="88" y="57"/>
                </a:cubicBezTo>
                <a:cubicBezTo>
                  <a:pt x="87" y="49"/>
                  <a:pt x="86" y="41"/>
                  <a:pt x="83" y="33"/>
                </a:cubicBezTo>
                <a:cubicBezTo>
                  <a:pt x="88" y="31"/>
                  <a:pt x="93" y="28"/>
                  <a:pt x="98" y="25"/>
                </a:cubicBezTo>
                <a:cubicBezTo>
                  <a:pt x="105" y="34"/>
                  <a:pt x="110" y="45"/>
                  <a:pt x="111" y="57"/>
                </a:cubicBezTo>
                <a:close/>
                <a:moveTo>
                  <a:pt x="57" y="111"/>
                </a:moveTo>
                <a:cubicBezTo>
                  <a:pt x="50" y="106"/>
                  <a:pt x="45" y="99"/>
                  <a:pt x="41" y="91"/>
                </a:cubicBezTo>
                <a:cubicBezTo>
                  <a:pt x="46" y="89"/>
                  <a:pt x="52" y="88"/>
                  <a:pt x="57" y="88"/>
                </a:cubicBezTo>
                <a:cubicBezTo>
                  <a:pt x="57" y="111"/>
                  <a:pt x="57" y="111"/>
                  <a:pt x="57" y="111"/>
                </a:cubicBezTo>
                <a:cubicBezTo>
                  <a:pt x="57" y="111"/>
                  <a:pt x="57" y="111"/>
                  <a:pt x="57" y="111"/>
                </a:cubicBezTo>
                <a:close/>
                <a:moveTo>
                  <a:pt x="61" y="8"/>
                </a:moveTo>
                <a:cubicBezTo>
                  <a:pt x="68" y="14"/>
                  <a:pt x="74" y="22"/>
                  <a:pt x="78" y="31"/>
                </a:cubicBezTo>
                <a:cubicBezTo>
                  <a:pt x="73" y="33"/>
                  <a:pt x="67" y="34"/>
                  <a:pt x="61" y="34"/>
                </a:cubicBezTo>
                <a:cubicBezTo>
                  <a:pt x="61" y="8"/>
                  <a:pt x="61" y="8"/>
                  <a:pt x="61" y="8"/>
                </a:cubicBezTo>
                <a:cubicBezTo>
                  <a:pt x="61" y="8"/>
                  <a:pt x="61" y="8"/>
                  <a:pt x="61" y="8"/>
                </a:cubicBezTo>
                <a:close/>
                <a:moveTo>
                  <a:pt x="67" y="8"/>
                </a:moveTo>
                <a:cubicBezTo>
                  <a:pt x="78" y="10"/>
                  <a:pt x="88" y="15"/>
                  <a:pt x="95" y="22"/>
                </a:cubicBezTo>
                <a:cubicBezTo>
                  <a:pt x="91" y="25"/>
                  <a:pt x="87" y="28"/>
                  <a:pt x="82" y="30"/>
                </a:cubicBezTo>
                <a:cubicBezTo>
                  <a:pt x="78" y="22"/>
                  <a:pt x="73" y="14"/>
                  <a:pt x="67" y="8"/>
                </a:cubicBezTo>
                <a:close/>
                <a:moveTo>
                  <a:pt x="57" y="8"/>
                </a:moveTo>
                <a:cubicBezTo>
                  <a:pt x="57" y="34"/>
                  <a:pt x="57" y="34"/>
                  <a:pt x="57" y="34"/>
                </a:cubicBezTo>
                <a:cubicBezTo>
                  <a:pt x="51" y="34"/>
                  <a:pt x="45" y="33"/>
                  <a:pt x="40" y="31"/>
                </a:cubicBezTo>
                <a:cubicBezTo>
                  <a:pt x="44" y="22"/>
                  <a:pt x="50" y="14"/>
                  <a:pt x="57" y="8"/>
                </a:cubicBezTo>
                <a:cubicBezTo>
                  <a:pt x="57" y="8"/>
                  <a:pt x="57" y="8"/>
                  <a:pt x="57" y="8"/>
                </a:cubicBezTo>
                <a:close/>
                <a:moveTo>
                  <a:pt x="36" y="30"/>
                </a:moveTo>
                <a:cubicBezTo>
                  <a:pt x="31" y="28"/>
                  <a:pt x="27" y="25"/>
                  <a:pt x="23" y="22"/>
                </a:cubicBezTo>
                <a:cubicBezTo>
                  <a:pt x="30" y="15"/>
                  <a:pt x="40" y="10"/>
                  <a:pt x="50" y="8"/>
                </a:cubicBezTo>
                <a:cubicBezTo>
                  <a:pt x="45" y="14"/>
                  <a:pt x="40" y="22"/>
                  <a:pt x="36" y="30"/>
                </a:cubicBezTo>
                <a:close/>
                <a:moveTo>
                  <a:pt x="38" y="35"/>
                </a:moveTo>
                <a:cubicBezTo>
                  <a:pt x="44" y="37"/>
                  <a:pt x="50" y="38"/>
                  <a:pt x="57" y="38"/>
                </a:cubicBezTo>
                <a:cubicBezTo>
                  <a:pt x="57" y="57"/>
                  <a:pt x="57" y="57"/>
                  <a:pt x="57" y="57"/>
                </a:cubicBezTo>
                <a:cubicBezTo>
                  <a:pt x="34" y="57"/>
                  <a:pt x="34" y="57"/>
                  <a:pt x="34" y="57"/>
                </a:cubicBezTo>
                <a:cubicBezTo>
                  <a:pt x="34" y="49"/>
                  <a:pt x="36" y="42"/>
                  <a:pt x="38" y="35"/>
                </a:cubicBezTo>
                <a:close/>
                <a:moveTo>
                  <a:pt x="57" y="61"/>
                </a:moveTo>
                <a:cubicBezTo>
                  <a:pt x="57" y="84"/>
                  <a:pt x="57" y="84"/>
                  <a:pt x="57" y="84"/>
                </a:cubicBezTo>
                <a:cubicBezTo>
                  <a:pt x="51" y="85"/>
                  <a:pt x="45" y="86"/>
                  <a:pt x="40" y="87"/>
                </a:cubicBezTo>
                <a:cubicBezTo>
                  <a:pt x="36" y="79"/>
                  <a:pt x="34" y="71"/>
                  <a:pt x="34" y="61"/>
                </a:cubicBezTo>
                <a:lnTo>
                  <a:pt x="57" y="61"/>
                </a:lnTo>
                <a:close/>
                <a:moveTo>
                  <a:pt x="50" y="110"/>
                </a:moveTo>
                <a:cubicBezTo>
                  <a:pt x="41" y="109"/>
                  <a:pt x="32" y="105"/>
                  <a:pt x="25" y="99"/>
                </a:cubicBezTo>
                <a:cubicBezTo>
                  <a:pt x="29" y="96"/>
                  <a:pt x="33" y="94"/>
                  <a:pt x="38" y="92"/>
                </a:cubicBezTo>
                <a:cubicBezTo>
                  <a:pt x="41" y="99"/>
                  <a:pt x="45" y="105"/>
                  <a:pt x="50" y="110"/>
                </a:cubicBezTo>
                <a:close/>
                <a:moveTo>
                  <a:pt x="61" y="111"/>
                </a:moveTo>
                <a:cubicBezTo>
                  <a:pt x="61" y="88"/>
                  <a:pt x="61" y="88"/>
                  <a:pt x="61" y="88"/>
                </a:cubicBezTo>
                <a:cubicBezTo>
                  <a:pt x="66" y="88"/>
                  <a:pt x="72" y="89"/>
                  <a:pt x="77" y="91"/>
                </a:cubicBezTo>
                <a:cubicBezTo>
                  <a:pt x="73" y="99"/>
                  <a:pt x="67" y="106"/>
                  <a:pt x="61" y="111"/>
                </a:cubicBezTo>
                <a:cubicBezTo>
                  <a:pt x="61" y="111"/>
                  <a:pt x="61" y="111"/>
                  <a:pt x="61" y="111"/>
                </a:cubicBezTo>
                <a:close/>
                <a:moveTo>
                  <a:pt x="80" y="92"/>
                </a:moveTo>
                <a:cubicBezTo>
                  <a:pt x="85" y="94"/>
                  <a:pt x="89" y="96"/>
                  <a:pt x="93" y="99"/>
                </a:cubicBezTo>
                <a:cubicBezTo>
                  <a:pt x="86" y="105"/>
                  <a:pt x="77" y="109"/>
                  <a:pt x="67" y="110"/>
                </a:cubicBezTo>
                <a:cubicBezTo>
                  <a:pt x="73" y="105"/>
                  <a:pt x="77" y="99"/>
                  <a:pt x="80" y="92"/>
                </a:cubicBezTo>
                <a:close/>
                <a:moveTo>
                  <a:pt x="78" y="87"/>
                </a:moveTo>
                <a:cubicBezTo>
                  <a:pt x="73" y="86"/>
                  <a:pt x="67" y="85"/>
                  <a:pt x="61" y="84"/>
                </a:cubicBezTo>
                <a:cubicBezTo>
                  <a:pt x="61" y="61"/>
                  <a:pt x="61" y="61"/>
                  <a:pt x="61" y="61"/>
                </a:cubicBezTo>
                <a:cubicBezTo>
                  <a:pt x="84" y="61"/>
                  <a:pt x="84" y="61"/>
                  <a:pt x="84" y="61"/>
                </a:cubicBezTo>
                <a:cubicBezTo>
                  <a:pt x="84" y="71"/>
                  <a:pt x="82" y="79"/>
                  <a:pt x="78" y="87"/>
                </a:cubicBezTo>
                <a:close/>
                <a:moveTo>
                  <a:pt x="61" y="57"/>
                </a:moveTo>
                <a:cubicBezTo>
                  <a:pt x="61" y="38"/>
                  <a:pt x="61" y="38"/>
                  <a:pt x="61" y="38"/>
                </a:cubicBezTo>
                <a:cubicBezTo>
                  <a:pt x="67" y="38"/>
                  <a:pt x="74" y="37"/>
                  <a:pt x="80" y="35"/>
                </a:cubicBezTo>
                <a:cubicBezTo>
                  <a:pt x="82" y="42"/>
                  <a:pt x="84" y="49"/>
                  <a:pt x="84" y="57"/>
                </a:cubicBezTo>
                <a:lnTo>
                  <a:pt x="61" y="57"/>
                </a:lnTo>
                <a:close/>
                <a:moveTo>
                  <a:pt x="20" y="25"/>
                </a:moveTo>
                <a:cubicBezTo>
                  <a:pt x="25" y="28"/>
                  <a:pt x="30" y="31"/>
                  <a:pt x="35" y="33"/>
                </a:cubicBezTo>
                <a:cubicBezTo>
                  <a:pt x="32" y="41"/>
                  <a:pt x="30" y="49"/>
                  <a:pt x="30" y="57"/>
                </a:cubicBezTo>
                <a:cubicBezTo>
                  <a:pt x="7" y="57"/>
                  <a:pt x="7" y="57"/>
                  <a:pt x="7" y="57"/>
                </a:cubicBezTo>
                <a:cubicBezTo>
                  <a:pt x="8" y="45"/>
                  <a:pt x="13" y="34"/>
                  <a:pt x="20" y="25"/>
                </a:cubicBezTo>
                <a:close/>
                <a:moveTo>
                  <a:pt x="7" y="61"/>
                </a:moveTo>
                <a:cubicBezTo>
                  <a:pt x="30" y="61"/>
                  <a:pt x="30" y="61"/>
                  <a:pt x="30" y="61"/>
                </a:cubicBezTo>
                <a:cubicBezTo>
                  <a:pt x="31" y="71"/>
                  <a:pt x="33" y="80"/>
                  <a:pt x="36" y="89"/>
                </a:cubicBezTo>
                <a:cubicBezTo>
                  <a:pt x="31" y="91"/>
                  <a:pt x="27" y="93"/>
                  <a:pt x="22" y="96"/>
                </a:cubicBezTo>
                <a:cubicBezTo>
                  <a:pt x="13" y="87"/>
                  <a:pt x="8" y="75"/>
                  <a:pt x="7" y="61"/>
                </a:cubicBezTo>
                <a:close/>
                <a:moveTo>
                  <a:pt x="95" y="96"/>
                </a:moveTo>
                <a:cubicBezTo>
                  <a:pt x="91" y="93"/>
                  <a:pt x="87" y="91"/>
                  <a:pt x="82" y="89"/>
                </a:cubicBezTo>
                <a:cubicBezTo>
                  <a:pt x="85" y="80"/>
                  <a:pt x="87" y="71"/>
                  <a:pt x="88" y="61"/>
                </a:cubicBezTo>
                <a:cubicBezTo>
                  <a:pt x="111" y="61"/>
                  <a:pt x="111" y="61"/>
                  <a:pt x="111" y="61"/>
                </a:cubicBezTo>
                <a:cubicBezTo>
                  <a:pt x="110" y="75"/>
                  <a:pt x="104" y="87"/>
                  <a:pt x="95" y="96"/>
                </a:cubicBezTo>
                <a:close/>
                <a:moveTo>
                  <a:pt x="95" y="96"/>
                </a:moveTo>
                <a:cubicBezTo>
                  <a:pt x="95" y="96"/>
                  <a:pt x="95" y="96"/>
                  <a:pt x="95" y="96"/>
                </a:cubicBezTo>
              </a:path>
            </a:pathLst>
          </a:custGeom>
          <a:solidFill>
            <a:schemeClr val="bg1"/>
          </a:solidFill>
          <a:ln>
            <a:noFill/>
          </a:ln>
        </p:spPr>
        <p:txBody>
          <a:bodyPr/>
          <a:lstStyle/>
          <a:p>
            <a:endParaRPr lang="th-TH"/>
          </a:p>
        </p:txBody>
      </p:sp>
      <p:sp>
        <p:nvSpPr>
          <p:cNvPr id="77" name="object 2">
            <a:extLst>
              <a:ext uri="{FF2B5EF4-FFF2-40B4-BE49-F238E27FC236}">
                <a16:creationId xmlns:a16="http://schemas.microsoft.com/office/drawing/2014/main" id="{BCFFBD34-E35D-4E8B-A08B-EB6C7BC5E0A0}"/>
              </a:ext>
            </a:extLst>
          </p:cNvPr>
          <p:cNvSpPr txBox="1">
            <a:spLocks/>
          </p:cNvSpPr>
          <p:nvPr/>
        </p:nvSpPr>
        <p:spPr>
          <a:xfrm>
            <a:off x="1909859" y="0"/>
            <a:ext cx="1124800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en-US" sz="3500" kern="0" spc="-150" dirty="0">
                <a:solidFill>
                  <a:schemeClr val="tx1"/>
                </a:solidFill>
                <a:latin typeface="+mj-lt"/>
                <a:ea typeface="Tahoma" panose="020B0604030504040204" pitchFamily="34" charset="0"/>
                <a:cs typeface="Tahoma" panose="020B0604030504040204" pitchFamily="34" charset="0"/>
              </a:rPr>
              <a:t>EU Framework and Resources for Cybersecurity of SMEs</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78" name="object 3">
            <a:extLst>
              <a:ext uri="{FF2B5EF4-FFF2-40B4-BE49-F238E27FC236}">
                <a16:creationId xmlns:a16="http://schemas.microsoft.com/office/drawing/2014/main" id="{C0268EE2-EB1F-45AD-91AD-758E8ACD272F}"/>
              </a:ext>
            </a:extLst>
          </p:cNvPr>
          <p:cNvSpPr txBox="1"/>
          <p:nvPr/>
        </p:nvSpPr>
        <p:spPr>
          <a:xfrm>
            <a:off x="1909859" y="681245"/>
            <a:ext cx="8671441"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1.2.: </a:t>
            </a:r>
            <a:r>
              <a:rPr lang="en-US" sz="2200" spc="50" dirty="0">
                <a:latin typeface="+mj-lt"/>
                <a:cs typeface="Tahoma"/>
              </a:rPr>
              <a:t>Evolution of the EU cybersecurity policy</a:t>
            </a:r>
          </a:p>
        </p:txBody>
      </p:sp>
      <p:sp>
        <p:nvSpPr>
          <p:cNvPr id="79" name="object 3">
            <a:extLst>
              <a:ext uri="{FF2B5EF4-FFF2-40B4-BE49-F238E27FC236}">
                <a16:creationId xmlns:a16="http://schemas.microsoft.com/office/drawing/2014/main" id="{6CFA746E-C8A2-4291-88BE-E0460C60DDE2}"/>
              </a:ext>
            </a:extLst>
          </p:cNvPr>
          <p:cNvSpPr txBox="1"/>
          <p:nvPr/>
        </p:nvSpPr>
        <p:spPr>
          <a:xfrm>
            <a:off x="269953" y="1331177"/>
            <a:ext cx="6777021" cy="352661"/>
          </a:xfrm>
          <a:prstGeom prst="rect">
            <a:avLst/>
          </a:prstGeom>
        </p:spPr>
        <p:txBody>
          <a:bodyPr vert="horz" wrap="square" lIns="0" tIns="13970" rIns="0" bIns="0" rtlCol="0">
            <a:spAutoFit/>
          </a:bodyPr>
          <a:lstStyle/>
          <a:p>
            <a:pPr marL="12700">
              <a:spcBef>
                <a:spcPts val="110"/>
              </a:spcBef>
            </a:pPr>
            <a:r>
              <a:rPr lang="en-GB" sz="2200" b="1" spc="50" dirty="0">
                <a:latin typeface="+mj-lt"/>
                <a:cs typeface="Tahoma"/>
              </a:rPr>
              <a:t>Formalisation</a:t>
            </a:r>
            <a:r>
              <a:rPr lang="it-IT" sz="2200" b="1" spc="50" dirty="0">
                <a:latin typeface="+mj-lt"/>
                <a:cs typeface="Tahoma"/>
              </a:rPr>
              <a:t> of EU cybersecurity policy (2010-2020)</a:t>
            </a:r>
            <a:endParaRPr lang="en-US" sz="2200" b="1" spc="50" dirty="0">
              <a:latin typeface="+mj-lt"/>
              <a:cs typeface="Tahoma"/>
            </a:endParaRPr>
          </a:p>
        </p:txBody>
      </p:sp>
      <p:grpSp>
        <p:nvGrpSpPr>
          <p:cNvPr id="28" name="Gruppo 27">
            <a:extLst>
              <a:ext uri="{FF2B5EF4-FFF2-40B4-BE49-F238E27FC236}">
                <a16:creationId xmlns:a16="http://schemas.microsoft.com/office/drawing/2014/main" id="{79E40BB7-79F8-40C7-8A26-329FC9086216}"/>
              </a:ext>
            </a:extLst>
          </p:cNvPr>
          <p:cNvGrpSpPr/>
          <p:nvPr/>
        </p:nvGrpSpPr>
        <p:grpSpPr>
          <a:xfrm>
            <a:off x="1494494" y="1744293"/>
            <a:ext cx="725107" cy="724023"/>
            <a:chOff x="1494494" y="2309778"/>
            <a:chExt cx="725107" cy="724023"/>
          </a:xfrm>
        </p:grpSpPr>
        <p:sp>
          <p:nvSpPr>
            <p:cNvPr id="35" name="Freeform 20">
              <a:extLst>
                <a:ext uri="{FF2B5EF4-FFF2-40B4-BE49-F238E27FC236}">
                  <a16:creationId xmlns:a16="http://schemas.microsoft.com/office/drawing/2014/main" id="{141C1115-B462-2E47-A3FC-78ECF1F82066}"/>
                </a:ext>
              </a:extLst>
            </p:cNvPr>
            <p:cNvSpPr>
              <a:spLocks/>
            </p:cNvSpPr>
            <p:nvPr/>
          </p:nvSpPr>
          <p:spPr bwMode="auto">
            <a:xfrm>
              <a:off x="1494494" y="2309778"/>
              <a:ext cx="725107" cy="724023"/>
            </a:xfrm>
            <a:custGeom>
              <a:avLst/>
              <a:gdLst>
                <a:gd name="T0" fmla="*/ 334 w 669"/>
                <a:gd name="T1" fmla="*/ 0 h 668"/>
                <a:gd name="T2" fmla="*/ 394 w 669"/>
                <a:gd name="T3" fmla="*/ 6 h 668"/>
                <a:gd name="T4" fmla="*/ 452 w 669"/>
                <a:gd name="T5" fmla="*/ 22 h 668"/>
                <a:gd name="T6" fmla="*/ 503 w 669"/>
                <a:gd name="T7" fmla="*/ 45 h 668"/>
                <a:gd name="T8" fmla="*/ 551 w 669"/>
                <a:gd name="T9" fmla="*/ 78 h 668"/>
                <a:gd name="T10" fmla="*/ 590 w 669"/>
                <a:gd name="T11" fmla="*/ 119 h 668"/>
                <a:gd name="T12" fmla="*/ 623 w 669"/>
                <a:gd name="T13" fmla="*/ 165 h 668"/>
                <a:gd name="T14" fmla="*/ 648 w 669"/>
                <a:gd name="T15" fmla="*/ 218 h 668"/>
                <a:gd name="T16" fmla="*/ 664 w 669"/>
                <a:gd name="T17" fmla="*/ 274 h 668"/>
                <a:gd name="T18" fmla="*/ 669 w 669"/>
                <a:gd name="T19" fmla="*/ 334 h 668"/>
                <a:gd name="T20" fmla="*/ 664 w 669"/>
                <a:gd name="T21" fmla="*/ 394 h 668"/>
                <a:gd name="T22" fmla="*/ 648 w 669"/>
                <a:gd name="T23" fmla="*/ 450 h 668"/>
                <a:gd name="T24" fmla="*/ 623 w 669"/>
                <a:gd name="T25" fmla="*/ 503 h 668"/>
                <a:gd name="T26" fmla="*/ 590 w 669"/>
                <a:gd name="T27" fmla="*/ 549 h 668"/>
                <a:gd name="T28" fmla="*/ 551 w 669"/>
                <a:gd name="T29" fmla="*/ 590 h 668"/>
                <a:gd name="T30" fmla="*/ 503 w 669"/>
                <a:gd name="T31" fmla="*/ 623 h 668"/>
                <a:gd name="T32" fmla="*/ 452 w 669"/>
                <a:gd name="T33" fmla="*/ 648 h 668"/>
                <a:gd name="T34" fmla="*/ 394 w 669"/>
                <a:gd name="T35" fmla="*/ 664 h 668"/>
                <a:gd name="T36" fmla="*/ 334 w 669"/>
                <a:gd name="T37" fmla="*/ 668 h 668"/>
                <a:gd name="T38" fmla="*/ 274 w 669"/>
                <a:gd name="T39" fmla="*/ 664 h 668"/>
                <a:gd name="T40" fmla="*/ 217 w 669"/>
                <a:gd name="T41" fmla="*/ 648 h 668"/>
                <a:gd name="T42" fmla="*/ 165 w 669"/>
                <a:gd name="T43" fmla="*/ 623 h 668"/>
                <a:gd name="T44" fmla="*/ 118 w 669"/>
                <a:gd name="T45" fmla="*/ 590 h 668"/>
                <a:gd name="T46" fmla="*/ 80 w 669"/>
                <a:gd name="T47" fmla="*/ 549 h 668"/>
                <a:gd name="T48" fmla="*/ 47 w 669"/>
                <a:gd name="T49" fmla="*/ 503 h 668"/>
                <a:gd name="T50" fmla="*/ 21 w 669"/>
                <a:gd name="T51" fmla="*/ 450 h 668"/>
                <a:gd name="T52" fmla="*/ 6 w 669"/>
                <a:gd name="T53" fmla="*/ 394 h 668"/>
                <a:gd name="T54" fmla="*/ 0 w 669"/>
                <a:gd name="T55" fmla="*/ 334 h 668"/>
                <a:gd name="T56" fmla="*/ 6 w 669"/>
                <a:gd name="T57" fmla="*/ 274 h 668"/>
                <a:gd name="T58" fmla="*/ 21 w 669"/>
                <a:gd name="T59" fmla="*/ 218 h 668"/>
                <a:gd name="T60" fmla="*/ 47 w 669"/>
                <a:gd name="T61" fmla="*/ 165 h 668"/>
                <a:gd name="T62" fmla="*/ 80 w 669"/>
                <a:gd name="T63" fmla="*/ 119 h 668"/>
                <a:gd name="T64" fmla="*/ 118 w 669"/>
                <a:gd name="T65" fmla="*/ 78 h 668"/>
                <a:gd name="T66" fmla="*/ 165 w 669"/>
                <a:gd name="T67" fmla="*/ 45 h 668"/>
                <a:gd name="T68" fmla="*/ 217 w 669"/>
                <a:gd name="T69" fmla="*/ 22 h 668"/>
                <a:gd name="T70" fmla="*/ 274 w 669"/>
                <a:gd name="T71" fmla="*/ 6 h 668"/>
                <a:gd name="T72" fmla="*/ 334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4" y="0"/>
                  </a:moveTo>
                  <a:lnTo>
                    <a:pt x="394" y="6"/>
                  </a:lnTo>
                  <a:lnTo>
                    <a:pt x="452" y="22"/>
                  </a:lnTo>
                  <a:lnTo>
                    <a:pt x="503" y="45"/>
                  </a:lnTo>
                  <a:lnTo>
                    <a:pt x="551" y="78"/>
                  </a:lnTo>
                  <a:lnTo>
                    <a:pt x="590" y="119"/>
                  </a:lnTo>
                  <a:lnTo>
                    <a:pt x="623" y="165"/>
                  </a:lnTo>
                  <a:lnTo>
                    <a:pt x="648" y="218"/>
                  </a:lnTo>
                  <a:lnTo>
                    <a:pt x="664" y="274"/>
                  </a:lnTo>
                  <a:lnTo>
                    <a:pt x="669" y="334"/>
                  </a:lnTo>
                  <a:lnTo>
                    <a:pt x="664" y="394"/>
                  </a:lnTo>
                  <a:lnTo>
                    <a:pt x="648" y="450"/>
                  </a:lnTo>
                  <a:lnTo>
                    <a:pt x="623" y="503"/>
                  </a:lnTo>
                  <a:lnTo>
                    <a:pt x="590" y="549"/>
                  </a:lnTo>
                  <a:lnTo>
                    <a:pt x="551" y="590"/>
                  </a:lnTo>
                  <a:lnTo>
                    <a:pt x="503" y="623"/>
                  </a:lnTo>
                  <a:lnTo>
                    <a:pt x="452" y="648"/>
                  </a:lnTo>
                  <a:lnTo>
                    <a:pt x="394" y="664"/>
                  </a:lnTo>
                  <a:lnTo>
                    <a:pt x="334" y="668"/>
                  </a:lnTo>
                  <a:lnTo>
                    <a:pt x="274" y="664"/>
                  </a:lnTo>
                  <a:lnTo>
                    <a:pt x="217" y="648"/>
                  </a:lnTo>
                  <a:lnTo>
                    <a:pt x="165" y="623"/>
                  </a:lnTo>
                  <a:lnTo>
                    <a:pt x="118" y="590"/>
                  </a:lnTo>
                  <a:lnTo>
                    <a:pt x="80" y="549"/>
                  </a:lnTo>
                  <a:lnTo>
                    <a:pt x="47" y="503"/>
                  </a:lnTo>
                  <a:lnTo>
                    <a:pt x="21" y="450"/>
                  </a:lnTo>
                  <a:lnTo>
                    <a:pt x="6" y="394"/>
                  </a:lnTo>
                  <a:lnTo>
                    <a:pt x="0" y="334"/>
                  </a:lnTo>
                  <a:lnTo>
                    <a:pt x="6" y="274"/>
                  </a:lnTo>
                  <a:lnTo>
                    <a:pt x="21" y="218"/>
                  </a:lnTo>
                  <a:lnTo>
                    <a:pt x="47" y="165"/>
                  </a:lnTo>
                  <a:lnTo>
                    <a:pt x="80" y="119"/>
                  </a:lnTo>
                  <a:lnTo>
                    <a:pt x="118" y="78"/>
                  </a:lnTo>
                  <a:lnTo>
                    <a:pt x="165" y="45"/>
                  </a:lnTo>
                  <a:lnTo>
                    <a:pt x="217" y="22"/>
                  </a:lnTo>
                  <a:lnTo>
                    <a:pt x="274" y="6"/>
                  </a:lnTo>
                  <a:lnTo>
                    <a:pt x="334" y="0"/>
                  </a:lnTo>
                  <a:close/>
                </a:path>
              </a:pathLst>
            </a:custGeom>
            <a:solidFill>
              <a:srgbClr val="FA4655"/>
            </a:solidFill>
            <a:ln w="0">
              <a:noFill/>
              <a:prstDash val="solid"/>
              <a:round/>
              <a:headEnd/>
              <a:tailEnd/>
            </a:ln>
            <a:effectLst>
              <a:outerShdw blurRad="50800" dist="381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pic>
          <p:nvPicPr>
            <p:cNvPr id="10" name="Immagine 9">
              <a:extLst>
                <a:ext uri="{FF2B5EF4-FFF2-40B4-BE49-F238E27FC236}">
                  <a16:creationId xmlns:a16="http://schemas.microsoft.com/office/drawing/2014/main" id="{33150436-DF95-454F-981B-55FF67825382}"/>
                </a:ext>
              </a:extLst>
            </p:cNvPr>
            <p:cNvPicPr>
              <a:picLocks noChangeAspect="1"/>
            </p:cNvPicPr>
            <p:nvPr/>
          </p:nvPicPr>
          <p:blipFill>
            <a:blip r:embed="rId2"/>
            <a:stretch>
              <a:fillRect/>
            </a:stretch>
          </p:blipFill>
          <p:spPr>
            <a:xfrm>
              <a:off x="1609909" y="2448193"/>
              <a:ext cx="481293" cy="481293"/>
            </a:xfrm>
            <a:prstGeom prst="rect">
              <a:avLst/>
            </a:prstGeom>
          </p:spPr>
        </p:pic>
      </p:grpSp>
      <p:sp>
        <p:nvSpPr>
          <p:cNvPr id="80" name="TextBox 35">
            <a:extLst>
              <a:ext uri="{FF2B5EF4-FFF2-40B4-BE49-F238E27FC236}">
                <a16:creationId xmlns:a16="http://schemas.microsoft.com/office/drawing/2014/main" id="{ABA3D935-DF5C-4347-AF24-E6521FB7D471}"/>
              </a:ext>
            </a:extLst>
          </p:cNvPr>
          <p:cNvSpPr txBox="1"/>
          <p:nvPr/>
        </p:nvSpPr>
        <p:spPr>
          <a:xfrm>
            <a:off x="217225" y="2526741"/>
            <a:ext cx="3753851" cy="1723549"/>
          </a:xfrm>
          <a:prstGeom prst="rect">
            <a:avLst/>
          </a:prstGeom>
          <a:noFill/>
        </p:spPr>
        <p:txBody>
          <a:bodyPr wrap="square" rtlCol="0">
            <a:spAutoFit/>
          </a:bodyPr>
          <a:lstStyle/>
          <a:p>
            <a:r>
              <a:rPr lang="en-US" b="1" dirty="0">
                <a:solidFill>
                  <a:srgbClr val="FA4655"/>
                </a:solidFill>
                <a:latin typeface="Open Sans" panose="020B0606030504020204" pitchFamily="34" charset="0"/>
                <a:ea typeface="Open Sans" panose="020B0606030504020204" pitchFamily="34" charset="0"/>
                <a:cs typeface="Open Sans" panose="020B0606030504020204" pitchFamily="34" charset="0"/>
              </a:rPr>
              <a:t>                      2010 </a:t>
            </a:r>
          </a:p>
          <a:p>
            <a:r>
              <a:rPr lang="en-US" b="1" dirty="0">
                <a:solidFill>
                  <a:srgbClr val="FA4655"/>
                </a:solidFill>
                <a:latin typeface="Open Sans" panose="020B0606030504020204" pitchFamily="34" charset="0"/>
                <a:ea typeface="Open Sans" panose="020B0606030504020204" pitchFamily="34" charset="0"/>
                <a:cs typeface="Open Sans" panose="020B0606030504020204" pitchFamily="34" charset="0"/>
              </a:rPr>
              <a:t>Internal</a:t>
            </a:r>
            <a:r>
              <a:rPr lang="it-IT" b="1" dirty="0">
                <a:solidFill>
                  <a:srgbClr val="FA4655"/>
                </a:solidFill>
                <a:latin typeface="Open Sans" panose="020B0606030504020204" pitchFamily="34" charset="0"/>
                <a:ea typeface="Open Sans" panose="020B0606030504020204" pitchFamily="34" charset="0"/>
                <a:cs typeface="Open Sans" panose="020B0606030504020204" pitchFamily="34" charset="0"/>
              </a:rPr>
              <a:t> Security Strategy &amp;</a:t>
            </a:r>
          </a:p>
          <a:p>
            <a:r>
              <a:rPr lang="it-IT" b="1" dirty="0">
                <a:solidFill>
                  <a:srgbClr val="FA4655"/>
                </a:solidFill>
                <a:latin typeface="Open Sans" panose="020B0606030504020204" pitchFamily="34" charset="0"/>
                <a:ea typeface="Open Sans" panose="020B0606030504020204" pitchFamily="34" charset="0"/>
                <a:cs typeface="Open Sans" panose="020B0606030504020204" pitchFamily="34" charset="0"/>
              </a:rPr>
              <a:t>Digital Agenda for Europe</a:t>
            </a:r>
          </a:p>
          <a:p>
            <a:endParaRPr lang="it-IT" sz="4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a:p>
            <a:r>
              <a:rPr lang="it-IT"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Development of a Digital Single Market </a:t>
            </a:r>
          </a:p>
          <a:p>
            <a:pPr marL="171450" indent="-171450">
              <a:buFontTx/>
              <a:buChar char="-"/>
            </a:pP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Reinforcement</a:t>
            </a:r>
            <a:r>
              <a:rPr lang="it-IT"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of </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existing</a:t>
            </a:r>
            <a:r>
              <a:rPr lang="it-IT"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agencies:</a:t>
            </a:r>
          </a:p>
          <a:p>
            <a:pPr marL="628650" lvl="1" indent="-171450">
              <a:buFontTx/>
              <a:buChar char="-"/>
            </a:pP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Europol (European Cybercrime Centre)</a:t>
            </a:r>
          </a:p>
          <a:p>
            <a:pPr marL="628650" lvl="1" indent="-171450">
              <a:buFontTx/>
              <a:buChar char="-"/>
            </a:pP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ENISA</a:t>
            </a:r>
          </a:p>
        </p:txBody>
      </p:sp>
      <p:grpSp>
        <p:nvGrpSpPr>
          <p:cNvPr id="29" name="Gruppo 28">
            <a:extLst>
              <a:ext uri="{FF2B5EF4-FFF2-40B4-BE49-F238E27FC236}">
                <a16:creationId xmlns:a16="http://schemas.microsoft.com/office/drawing/2014/main" id="{18CFF7B0-F728-4AF3-9FA9-CD8FBD8EE34D}"/>
              </a:ext>
            </a:extLst>
          </p:cNvPr>
          <p:cNvGrpSpPr/>
          <p:nvPr/>
        </p:nvGrpSpPr>
        <p:grpSpPr>
          <a:xfrm>
            <a:off x="3585806" y="2423591"/>
            <a:ext cx="725107" cy="724023"/>
            <a:chOff x="3585806" y="2989076"/>
            <a:chExt cx="725107" cy="724023"/>
          </a:xfrm>
        </p:grpSpPr>
        <p:sp>
          <p:nvSpPr>
            <p:cNvPr id="3" name="Freeform 18">
              <a:extLst>
                <a:ext uri="{FF2B5EF4-FFF2-40B4-BE49-F238E27FC236}">
                  <a16:creationId xmlns:a16="http://schemas.microsoft.com/office/drawing/2014/main" id="{124CD19D-B5EE-A548-AC85-6EB1EA206C5C}"/>
                </a:ext>
              </a:extLst>
            </p:cNvPr>
            <p:cNvSpPr>
              <a:spLocks/>
            </p:cNvSpPr>
            <p:nvPr/>
          </p:nvSpPr>
          <p:spPr bwMode="auto">
            <a:xfrm>
              <a:off x="3585806" y="2989076"/>
              <a:ext cx="725107" cy="724023"/>
            </a:xfrm>
            <a:custGeom>
              <a:avLst/>
              <a:gdLst>
                <a:gd name="T0" fmla="*/ 333 w 669"/>
                <a:gd name="T1" fmla="*/ 0 h 668"/>
                <a:gd name="T2" fmla="*/ 394 w 669"/>
                <a:gd name="T3" fmla="*/ 4 h 668"/>
                <a:gd name="T4" fmla="*/ 452 w 669"/>
                <a:gd name="T5" fmla="*/ 20 h 668"/>
                <a:gd name="T6" fmla="*/ 502 w 669"/>
                <a:gd name="T7" fmla="*/ 45 h 668"/>
                <a:gd name="T8" fmla="*/ 549 w 669"/>
                <a:gd name="T9" fmla="*/ 78 h 668"/>
                <a:gd name="T10" fmla="*/ 589 w 669"/>
                <a:gd name="T11" fmla="*/ 119 h 668"/>
                <a:gd name="T12" fmla="*/ 622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2 w 669"/>
                <a:gd name="T25" fmla="*/ 503 h 668"/>
                <a:gd name="T26" fmla="*/ 589 w 669"/>
                <a:gd name="T27" fmla="*/ 549 h 668"/>
                <a:gd name="T28" fmla="*/ 549 w 669"/>
                <a:gd name="T29" fmla="*/ 590 h 668"/>
                <a:gd name="T30" fmla="*/ 502 w 669"/>
                <a:gd name="T31" fmla="*/ 623 h 668"/>
                <a:gd name="T32" fmla="*/ 452 w 669"/>
                <a:gd name="T33" fmla="*/ 646 h 668"/>
                <a:gd name="T34" fmla="*/ 394 w 669"/>
                <a:gd name="T35" fmla="*/ 662 h 668"/>
                <a:gd name="T36" fmla="*/ 333 w 669"/>
                <a:gd name="T37" fmla="*/ 668 h 668"/>
                <a:gd name="T38" fmla="*/ 273 w 669"/>
                <a:gd name="T39" fmla="*/ 662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3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3" y="0"/>
                  </a:moveTo>
                  <a:lnTo>
                    <a:pt x="394" y="4"/>
                  </a:lnTo>
                  <a:lnTo>
                    <a:pt x="452" y="20"/>
                  </a:lnTo>
                  <a:lnTo>
                    <a:pt x="502" y="45"/>
                  </a:lnTo>
                  <a:lnTo>
                    <a:pt x="549" y="78"/>
                  </a:lnTo>
                  <a:lnTo>
                    <a:pt x="589" y="119"/>
                  </a:lnTo>
                  <a:lnTo>
                    <a:pt x="622" y="165"/>
                  </a:lnTo>
                  <a:lnTo>
                    <a:pt x="648" y="218"/>
                  </a:lnTo>
                  <a:lnTo>
                    <a:pt x="663" y="274"/>
                  </a:lnTo>
                  <a:lnTo>
                    <a:pt x="669" y="334"/>
                  </a:lnTo>
                  <a:lnTo>
                    <a:pt x="663" y="394"/>
                  </a:lnTo>
                  <a:lnTo>
                    <a:pt x="648" y="451"/>
                  </a:lnTo>
                  <a:lnTo>
                    <a:pt x="622" y="503"/>
                  </a:lnTo>
                  <a:lnTo>
                    <a:pt x="589" y="549"/>
                  </a:lnTo>
                  <a:lnTo>
                    <a:pt x="549" y="590"/>
                  </a:lnTo>
                  <a:lnTo>
                    <a:pt x="502" y="623"/>
                  </a:lnTo>
                  <a:lnTo>
                    <a:pt x="452" y="646"/>
                  </a:lnTo>
                  <a:lnTo>
                    <a:pt x="394" y="662"/>
                  </a:lnTo>
                  <a:lnTo>
                    <a:pt x="333" y="668"/>
                  </a:lnTo>
                  <a:lnTo>
                    <a:pt x="273" y="662"/>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3" y="0"/>
                  </a:lnTo>
                  <a:close/>
                </a:path>
              </a:pathLst>
            </a:custGeom>
            <a:solidFill>
              <a:srgbClr val="00B0F0"/>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pic>
          <p:nvPicPr>
            <p:cNvPr id="23" name="Immagine 22">
              <a:extLst>
                <a:ext uri="{FF2B5EF4-FFF2-40B4-BE49-F238E27FC236}">
                  <a16:creationId xmlns:a16="http://schemas.microsoft.com/office/drawing/2014/main" id="{F2B11FBF-48AE-4987-AA48-77C8F2ABECF3}"/>
                </a:ext>
              </a:extLst>
            </p:cNvPr>
            <p:cNvPicPr>
              <a:picLocks noChangeAspect="1"/>
            </p:cNvPicPr>
            <p:nvPr/>
          </p:nvPicPr>
          <p:blipFill>
            <a:blip r:embed="rId3"/>
            <a:stretch>
              <a:fillRect/>
            </a:stretch>
          </p:blipFill>
          <p:spPr>
            <a:xfrm>
              <a:off x="3687305" y="3111418"/>
              <a:ext cx="519413" cy="519413"/>
            </a:xfrm>
            <a:prstGeom prst="rect">
              <a:avLst/>
            </a:prstGeom>
          </p:spPr>
        </p:pic>
      </p:grpSp>
      <p:sp>
        <p:nvSpPr>
          <p:cNvPr id="82" name="TextBox 3">
            <a:extLst>
              <a:ext uri="{FF2B5EF4-FFF2-40B4-BE49-F238E27FC236}">
                <a16:creationId xmlns:a16="http://schemas.microsoft.com/office/drawing/2014/main" id="{D8907019-FF73-4585-BC39-F4A44A1F7971}"/>
              </a:ext>
            </a:extLst>
          </p:cNvPr>
          <p:cNvSpPr txBox="1"/>
          <p:nvPr/>
        </p:nvSpPr>
        <p:spPr>
          <a:xfrm>
            <a:off x="4365975" y="2159003"/>
            <a:ext cx="3937536" cy="1384995"/>
          </a:xfrm>
          <a:prstGeom prst="rect">
            <a:avLst/>
          </a:prstGeom>
          <a:noFill/>
        </p:spPr>
        <p:txBody>
          <a:bodyPr wrap="square" rtlCol="0">
            <a:spAutoFit/>
          </a:bodyPr>
          <a:lstStyle/>
          <a:p>
            <a:r>
              <a:rPr lang="it-IT" b="1" dirty="0">
                <a:solidFill>
                  <a:srgbClr val="00B0F0"/>
                </a:solidFill>
                <a:latin typeface="Open Sans" panose="020B0606030504020204" pitchFamily="34" charset="0"/>
                <a:ea typeface="Open Sans" panose="020B0606030504020204" pitchFamily="34" charset="0"/>
                <a:cs typeface="Open Sans" panose="020B0606030504020204" pitchFamily="34" charset="0"/>
              </a:rPr>
              <a:t>2013 </a:t>
            </a:r>
          </a:p>
          <a:p>
            <a:r>
              <a:rPr lang="it-IT" b="1" dirty="0">
                <a:solidFill>
                  <a:srgbClr val="00B0F0"/>
                </a:solidFill>
                <a:latin typeface="Open Sans" panose="020B0606030504020204" pitchFamily="34" charset="0"/>
                <a:ea typeface="Open Sans" panose="020B0606030504020204" pitchFamily="34" charset="0"/>
                <a:cs typeface="Open Sans" panose="020B0606030504020204" pitchFamily="34" charset="0"/>
              </a:rPr>
              <a:t>EU Cybersecurity Strategy </a:t>
            </a:r>
          </a:p>
          <a:p>
            <a:pPr marL="228600" indent="-228600">
              <a:buAutoNum type="arabicParenR"/>
            </a:pP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Encourages EU member states to develop national strategies to face cyberattacks</a:t>
            </a:r>
          </a:p>
          <a:p>
            <a:pPr marL="228600" indent="-228600">
              <a:buAutoNum type="arabicParenR"/>
            </a:pPr>
            <a:r>
              <a:rPr lang="it-IT"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P</a:t>
            </a:r>
            <a:r>
              <a:rPr lang="en"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romotes synergies between private &amp; non-EU cybersecurity stakeholders</a:t>
            </a:r>
          </a:p>
        </p:txBody>
      </p:sp>
      <p:pic>
        <p:nvPicPr>
          <p:cNvPr id="31" name="Immagine 30">
            <a:extLst>
              <a:ext uri="{FF2B5EF4-FFF2-40B4-BE49-F238E27FC236}">
                <a16:creationId xmlns:a16="http://schemas.microsoft.com/office/drawing/2014/main" id="{C1B81C0B-5756-4536-A006-BD1C11793FF6}"/>
              </a:ext>
            </a:extLst>
          </p:cNvPr>
          <p:cNvPicPr>
            <a:picLocks noChangeAspect="1"/>
          </p:cNvPicPr>
          <p:nvPr/>
        </p:nvPicPr>
        <p:blipFill>
          <a:blip r:embed="rId4"/>
          <a:stretch>
            <a:fillRect/>
          </a:stretch>
        </p:blipFill>
        <p:spPr>
          <a:xfrm>
            <a:off x="5346204" y="4550428"/>
            <a:ext cx="457200" cy="457200"/>
          </a:xfrm>
          <a:prstGeom prst="rect">
            <a:avLst/>
          </a:prstGeom>
        </p:spPr>
      </p:pic>
      <p:sp>
        <p:nvSpPr>
          <p:cNvPr id="83" name="TextBox 15">
            <a:extLst>
              <a:ext uri="{FF2B5EF4-FFF2-40B4-BE49-F238E27FC236}">
                <a16:creationId xmlns:a16="http://schemas.microsoft.com/office/drawing/2014/main" id="{9141E176-CF3A-4E72-8A41-56E76EF9E257}"/>
              </a:ext>
            </a:extLst>
          </p:cNvPr>
          <p:cNvSpPr txBox="1"/>
          <p:nvPr/>
        </p:nvSpPr>
        <p:spPr>
          <a:xfrm>
            <a:off x="5956697" y="4247676"/>
            <a:ext cx="3135870" cy="1077218"/>
          </a:xfrm>
          <a:prstGeom prst="rect">
            <a:avLst/>
          </a:prstGeom>
          <a:noFill/>
        </p:spPr>
        <p:txBody>
          <a:bodyPr wrap="square" rtlCol="0">
            <a:spAutoFit/>
          </a:bodyPr>
          <a:lstStyle/>
          <a:p>
            <a:r>
              <a:rPr lang="en-US" b="1" dirty="0">
                <a:solidFill>
                  <a:srgbClr val="3BBEB4"/>
                </a:solidFill>
                <a:latin typeface="Open Sans" panose="020B0606030504020204" pitchFamily="34" charset="0"/>
                <a:ea typeface="Open Sans" panose="020B0606030504020204" pitchFamily="34" charset="0"/>
                <a:cs typeface="Open Sans" panose="020B0606030504020204" pitchFamily="34" charset="0"/>
              </a:rPr>
              <a:t>2016 </a:t>
            </a:r>
          </a:p>
          <a:p>
            <a:r>
              <a:rPr lang="en-US" b="1" dirty="0">
                <a:solidFill>
                  <a:srgbClr val="3BBEB4"/>
                </a:solidFill>
                <a:latin typeface="Open Sans" panose="020B0606030504020204" pitchFamily="34" charset="0"/>
                <a:ea typeface="Open Sans" panose="020B0606030504020204" pitchFamily="34" charset="0"/>
                <a:cs typeface="Open Sans" panose="020B0606030504020204" pitchFamily="34" charset="0"/>
              </a:rPr>
              <a:t>NIS Directive</a:t>
            </a:r>
          </a:p>
          <a:p>
            <a:endParaRPr lang="en-US" sz="400" b="1" dirty="0">
              <a:solidFill>
                <a:srgbClr val="3BBEB4"/>
              </a:solidFill>
              <a:latin typeface="Open Sans" panose="020B0606030504020204" pitchFamily="34" charset="0"/>
              <a:ea typeface="Open Sans" panose="020B0606030504020204" pitchFamily="34" charset="0"/>
              <a:cs typeface="Open Sans" panose="020B0606030504020204" pitchFamily="34" charset="0"/>
            </a:endParaRPr>
          </a:p>
          <a:p>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Further streamlines processes of cyber threat mitigation among member states</a:t>
            </a:r>
          </a:p>
        </p:txBody>
      </p:sp>
      <p:pic>
        <p:nvPicPr>
          <p:cNvPr id="41" name="Immagine 40">
            <a:extLst>
              <a:ext uri="{FF2B5EF4-FFF2-40B4-BE49-F238E27FC236}">
                <a16:creationId xmlns:a16="http://schemas.microsoft.com/office/drawing/2014/main" id="{B0B30C57-C899-4383-BE9E-09AE9F6C9D5C}"/>
              </a:ext>
            </a:extLst>
          </p:cNvPr>
          <p:cNvPicPr>
            <a:picLocks noChangeAspect="1"/>
          </p:cNvPicPr>
          <p:nvPr/>
        </p:nvPicPr>
        <p:blipFill>
          <a:blip r:embed="rId5"/>
          <a:stretch>
            <a:fillRect/>
          </a:stretch>
        </p:blipFill>
        <p:spPr>
          <a:xfrm>
            <a:off x="10542843" y="1870733"/>
            <a:ext cx="792347" cy="792347"/>
          </a:xfrm>
          <a:prstGeom prst="rect">
            <a:avLst/>
          </a:prstGeom>
        </p:spPr>
      </p:pic>
      <p:pic>
        <p:nvPicPr>
          <p:cNvPr id="44" name="Immagine 43">
            <a:extLst>
              <a:ext uri="{FF2B5EF4-FFF2-40B4-BE49-F238E27FC236}">
                <a16:creationId xmlns:a16="http://schemas.microsoft.com/office/drawing/2014/main" id="{3DC2C1C4-FA3C-48AB-9225-217523FE93F8}"/>
              </a:ext>
            </a:extLst>
          </p:cNvPr>
          <p:cNvPicPr>
            <a:picLocks noChangeAspect="1"/>
          </p:cNvPicPr>
          <p:nvPr/>
        </p:nvPicPr>
        <p:blipFill>
          <a:blip r:embed="rId6"/>
          <a:stretch>
            <a:fillRect/>
          </a:stretch>
        </p:blipFill>
        <p:spPr>
          <a:xfrm>
            <a:off x="9012817" y="4646420"/>
            <a:ext cx="554797" cy="554797"/>
          </a:xfrm>
          <a:prstGeom prst="rect">
            <a:avLst/>
          </a:prstGeom>
        </p:spPr>
      </p:pic>
      <p:sp>
        <p:nvSpPr>
          <p:cNvPr id="87" name="TextBox 25">
            <a:extLst>
              <a:ext uri="{FF2B5EF4-FFF2-40B4-BE49-F238E27FC236}">
                <a16:creationId xmlns:a16="http://schemas.microsoft.com/office/drawing/2014/main" id="{2A19B785-14BC-46D0-BFC8-65B0441DAA56}"/>
              </a:ext>
            </a:extLst>
          </p:cNvPr>
          <p:cNvSpPr txBox="1"/>
          <p:nvPr/>
        </p:nvSpPr>
        <p:spPr>
          <a:xfrm>
            <a:off x="9641272" y="4579220"/>
            <a:ext cx="2587024" cy="1092607"/>
          </a:xfrm>
          <a:prstGeom prst="rect">
            <a:avLst/>
          </a:prstGeom>
          <a:noFill/>
        </p:spPr>
        <p:txBody>
          <a:bodyPr wrap="square" rtlCol="0">
            <a:spAutoFit/>
          </a:bodyPr>
          <a:lstStyle/>
          <a:p>
            <a:r>
              <a:rPr lang="ru-RU" b="1" dirty="0">
                <a:solidFill>
                  <a:schemeClr val="accent5"/>
                </a:solidFill>
                <a:latin typeface="Open Sans" panose="020B0606030504020204" pitchFamily="34" charset="0"/>
                <a:ea typeface="Open Sans" panose="020B0606030504020204" pitchFamily="34" charset="0"/>
                <a:cs typeface="Open Sans" panose="020B0606030504020204" pitchFamily="34" charset="0"/>
              </a:rPr>
              <a:t>2019</a:t>
            </a:r>
          </a:p>
          <a:p>
            <a:r>
              <a:rPr lang="it-IT" b="1" dirty="0">
                <a:solidFill>
                  <a:schemeClr val="accent5"/>
                </a:solidFill>
                <a:latin typeface="Open Sans" panose="020B0606030504020204" pitchFamily="34" charset="0"/>
                <a:ea typeface="Open Sans" panose="020B0606030504020204" pitchFamily="34" charset="0"/>
                <a:cs typeface="Open Sans" panose="020B0606030504020204" pitchFamily="34" charset="0"/>
              </a:rPr>
              <a:t>EU Cybersecurity Act</a:t>
            </a:r>
          </a:p>
          <a:p>
            <a:endParaRPr lang="en-US" sz="500" b="1" dirty="0">
              <a:solidFill>
                <a:srgbClr val="3BBEB4"/>
              </a:solidFill>
              <a:latin typeface="Open Sans" panose="020B0606030504020204" pitchFamily="34" charset="0"/>
              <a:ea typeface="Open Sans" panose="020B0606030504020204" pitchFamily="34" charset="0"/>
              <a:cs typeface="Open Sans" panose="020B0606030504020204" pitchFamily="34" charset="0"/>
            </a:endParaRPr>
          </a:p>
          <a:p>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ENISA</a:t>
            </a:r>
            <a:r>
              <a:rPr lang="it-IT"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at</a:t>
            </a:r>
            <a:r>
              <a:rPr lang="it-IT"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the core of the EU to </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respond</a:t>
            </a:r>
            <a:r>
              <a:rPr lang="it-IT"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to cyber </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crisis</a:t>
            </a:r>
          </a:p>
        </p:txBody>
      </p:sp>
      <p:sp>
        <p:nvSpPr>
          <p:cNvPr id="88" name="TextBox 25">
            <a:extLst>
              <a:ext uri="{FF2B5EF4-FFF2-40B4-BE49-F238E27FC236}">
                <a16:creationId xmlns:a16="http://schemas.microsoft.com/office/drawing/2014/main" id="{2999B946-F8ED-41B8-9602-B13A111EEABE}"/>
              </a:ext>
            </a:extLst>
          </p:cNvPr>
          <p:cNvSpPr txBox="1"/>
          <p:nvPr/>
        </p:nvSpPr>
        <p:spPr>
          <a:xfrm>
            <a:off x="9801066" y="2979127"/>
            <a:ext cx="2390934" cy="1046440"/>
          </a:xfrm>
          <a:prstGeom prst="rect">
            <a:avLst/>
          </a:prstGeom>
          <a:noFill/>
        </p:spPr>
        <p:txBody>
          <a:bodyPr wrap="square" rtlCol="0">
            <a:spAutoFit/>
          </a:bodyPr>
          <a:lstStyle/>
          <a:p>
            <a:r>
              <a:rPr lang="it-IT" b="1" dirty="0">
                <a:solidFill>
                  <a:srgbClr val="70AD47"/>
                </a:solidFill>
                <a:latin typeface="Open Sans" panose="020B0606030504020204" pitchFamily="34" charset="0"/>
                <a:ea typeface="Open Sans" panose="020B0606030504020204" pitchFamily="34" charset="0"/>
                <a:cs typeface="Open Sans" panose="020B0606030504020204" pitchFamily="34" charset="0"/>
              </a:rPr>
              <a:t>2020</a:t>
            </a:r>
          </a:p>
          <a:p>
            <a:r>
              <a:rPr lang="it-IT" sz="1400" b="1" dirty="0">
                <a:solidFill>
                  <a:srgbClr val="70AD47"/>
                </a:solidFill>
                <a:latin typeface="Open Sans" panose="020B0606030504020204" pitchFamily="34" charset="0"/>
                <a:ea typeface="Open Sans" panose="020B0606030504020204" pitchFamily="34" charset="0"/>
                <a:cs typeface="Open Sans" panose="020B0606030504020204" pitchFamily="34" charset="0"/>
              </a:rPr>
              <a:t>COVID pandemic</a:t>
            </a:r>
          </a:p>
          <a:p>
            <a:endParaRPr lang="en-US" sz="600" b="1" dirty="0">
              <a:solidFill>
                <a:srgbClr val="3BBEB4"/>
              </a:solidFill>
              <a:latin typeface="Open Sans" panose="020B0606030504020204" pitchFamily="34" charset="0"/>
              <a:ea typeface="Open Sans" panose="020B0606030504020204" pitchFamily="34" charset="0"/>
              <a:cs typeface="Open Sans" panose="020B0606030504020204" pitchFamily="34" charset="0"/>
            </a:endParaRPr>
          </a:p>
          <a:p>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New cybersecurity threats in the EU</a:t>
            </a:r>
          </a:p>
        </p:txBody>
      </p:sp>
      <p:sp>
        <p:nvSpPr>
          <p:cNvPr id="89" name="TextBox 69">
            <a:extLst>
              <a:ext uri="{FF2B5EF4-FFF2-40B4-BE49-F238E27FC236}">
                <a16:creationId xmlns:a16="http://schemas.microsoft.com/office/drawing/2014/main" id="{BD79CB66-F539-4696-9582-6719FC27325D}"/>
              </a:ext>
            </a:extLst>
          </p:cNvPr>
          <p:cNvSpPr txBox="1"/>
          <p:nvPr/>
        </p:nvSpPr>
        <p:spPr>
          <a:xfrm>
            <a:off x="93980" y="5025514"/>
            <a:ext cx="1291287" cy="276981"/>
          </a:xfrm>
          <a:prstGeom prst="rect">
            <a:avLst/>
          </a:prstGeom>
          <a:noFill/>
        </p:spPr>
        <p:txBody>
          <a:bodyPr wrap="square" lIns="91422" tIns="45711" rIns="91422" bIns="45711" rtlCol="0">
            <a:spAutoFit/>
          </a:bodyPr>
          <a:lstStyle/>
          <a:p>
            <a:pPr defTabSz="1086602"/>
            <a:r>
              <a:rPr lang="it-IT" sz="1200" b="1" dirty="0">
                <a:latin typeface="Lato" pitchFamily="34" charset="0"/>
                <a:ea typeface="Lato" pitchFamily="34" charset="0"/>
                <a:cs typeface="Lato" pitchFamily="34" charset="0"/>
              </a:rPr>
              <a:t>Sources:</a:t>
            </a:r>
            <a:endParaRPr lang="id-ID" sz="1200" b="1" dirty="0">
              <a:latin typeface="Lato" pitchFamily="34" charset="0"/>
              <a:ea typeface="Lato" pitchFamily="34" charset="0"/>
              <a:cs typeface="Lato" pitchFamily="34" charset="0"/>
            </a:endParaRPr>
          </a:p>
        </p:txBody>
      </p:sp>
      <p:sp>
        <p:nvSpPr>
          <p:cNvPr id="90" name="TextBox 69">
            <a:extLst>
              <a:ext uri="{FF2B5EF4-FFF2-40B4-BE49-F238E27FC236}">
                <a16:creationId xmlns:a16="http://schemas.microsoft.com/office/drawing/2014/main" id="{999D620E-B3FE-448B-AA96-9F4C2F38C815}"/>
              </a:ext>
            </a:extLst>
          </p:cNvPr>
          <p:cNvSpPr txBox="1"/>
          <p:nvPr/>
        </p:nvSpPr>
        <p:spPr>
          <a:xfrm>
            <a:off x="865538" y="5025514"/>
            <a:ext cx="4248771" cy="1015644"/>
          </a:xfrm>
          <a:prstGeom prst="rect">
            <a:avLst/>
          </a:prstGeom>
          <a:noFill/>
        </p:spPr>
        <p:txBody>
          <a:bodyPr wrap="square" lIns="91422" tIns="45711" rIns="91422" bIns="45711" rtlCol="0">
            <a:spAutoFit/>
          </a:bodyPr>
          <a:lstStyle/>
          <a:p>
            <a:pPr marL="228600" indent="-228600">
              <a:buFontTx/>
              <a:buAutoNum type="arabicParenR"/>
            </a:pPr>
            <a:r>
              <a:rPr lang="it-IT" sz="1200" dirty="0" err="1"/>
              <a:t>Carrapico</a:t>
            </a:r>
            <a:r>
              <a:rPr lang="it-IT" sz="1200" dirty="0"/>
              <a:t>, H. &amp; </a:t>
            </a:r>
            <a:r>
              <a:rPr lang="it-IT" sz="1200" dirty="0" err="1"/>
              <a:t>Farrand</a:t>
            </a:r>
            <a:r>
              <a:rPr lang="it-IT" sz="1200" dirty="0"/>
              <a:t>, B. (2020). </a:t>
            </a:r>
            <a:r>
              <a:rPr lang="it-IT" sz="1200" dirty="0" err="1"/>
              <a:t>Discursive</a:t>
            </a:r>
            <a:r>
              <a:rPr lang="it-IT" sz="1200" dirty="0"/>
              <a:t> </a:t>
            </a:r>
            <a:r>
              <a:rPr lang="it-IT" sz="1200" dirty="0" err="1"/>
              <a:t>continuity</a:t>
            </a:r>
            <a:r>
              <a:rPr lang="it-IT" sz="1200" dirty="0"/>
              <a:t> and </a:t>
            </a:r>
            <a:r>
              <a:rPr lang="it-IT" sz="1200" dirty="0" err="1"/>
              <a:t>change</a:t>
            </a:r>
            <a:r>
              <a:rPr lang="it-IT" sz="1200" dirty="0"/>
              <a:t> in the time of Covid-19: the case of EU cybersecurity policy</a:t>
            </a:r>
          </a:p>
          <a:p>
            <a:pPr marL="228600" indent="-228600">
              <a:buAutoNum type="arabicParenR"/>
            </a:pPr>
            <a:r>
              <a:rPr lang="it-IT" sz="1200" dirty="0" err="1"/>
              <a:t>Whyte</a:t>
            </a:r>
            <a:r>
              <a:rPr lang="it-IT" sz="1200" dirty="0"/>
              <a:t>, C. (2021). </a:t>
            </a:r>
            <a:r>
              <a:rPr lang="en-US" sz="1200" dirty="0"/>
              <a:t>European Union Policy, cohesion, and supranational experiences with cybersecurity</a:t>
            </a:r>
            <a:endParaRPr lang="it-IT" sz="1200" dirty="0"/>
          </a:p>
        </p:txBody>
      </p:sp>
    </p:spTree>
    <p:extLst>
      <p:ext uri="{BB962C8B-B14F-4D97-AF65-F5344CB8AC3E}">
        <p14:creationId xmlns:p14="http://schemas.microsoft.com/office/powerpoint/2010/main" val="3708533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D6F5B162-B805-4C97-A2CD-9FB391137F86}"/>
              </a:ext>
            </a:extLst>
          </p:cNvPr>
          <p:cNvSpPr txBox="1">
            <a:spLocks/>
          </p:cNvSpPr>
          <p:nvPr/>
        </p:nvSpPr>
        <p:spPr>
          <a:xfrm>
            <a:off x="1909859" y="0"/>
            <a:ext cx="1124800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en-US" sz="3500" kern="0" spc="-150" dirty="0">
                <a:solidFill>
                  <a:schemeClr val="tx1"/>
                </a:solidFill>
                <a:latin typeface="+mj-lt"/>
                <a:ea typeface="Tahoma" panose="020B0604030504040204" pitchFamily="34" charset="0"/>
                <a:cs typeface="Tahoma" panose="020B0604030504040204" pitchFamily="34" charset="0"/>
              </a:rPr>
              <a:t>EU Framework and Resources for Cybersecurity of SMEs</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6" name="object 3">
            <a:extLst>
              <a:ext uri="{FF2B5EF4-FFF2-40B4-BE49-F238E27FC236}">
                <a16:creationId xmlns:a16="http://schemas.microsoft.com/office/drawing/2014/main" id="{CD54DF63-3F4D-4B55-8527-DA033F0BABC3}"/>
              </a:ext>
            </a:extLst>
          </p:cNvPr>
          <p:cNvSpPr txBox="1"/>
          <p:nvPr/>
        </p:nvSpPr>
        <p:spPr>
          <a:xfrm>
            <a:off x="1909859" y="681245"/>
            <a:ext cx="8671441" cy="334707"/>
          </a:xfrm>
          <a:prstGeom prst="rect">
            <a:avLst/>
          </a:prstGeom>
        </p:spPr>
        <p:txBody>
          <a:bodyPr vert="horz" wrap="square" lIns="0" tIns="13970" rIns="0" bIns="0" rtlCol="0">
            <a:spAutoFit/>
          </a:bodyPr>
          <a:lstStyle/>
          <a:p>
            <a:pPr>
              <a:lnSpc>
                <a:spcPts val="2500"/>
              </a:lnSpc>
            </a:pPr>
            <a:r>
              <a:rPr lang="es-ES" sz="2200" spc="50" dirty="0">
                <a:latin typeface="+mj-lt"/>
                <a:cs typeface="Tahoma"/>
              </a:rPr>
              <a:t>SECTION 1.3.: </a:t>
            </a:r>
            <a:r>
              <a:rPr lang="en-US" sz="2200" spc="50" dirty="0">
                <a:latin typeface="+mj-lt"/>
                <a:cs typeface="Tahoma"/>
              </a:rPr>
              <a:t>EU Institutional architecture in cybersecurity</a:t>
            </a:r>
          </a:p>
        </p:txBody>
      </p:sp>
      <p:graphicFrame>
        <p:nvGraphicFramePr>
          <p:cNvPr id="7" name="Схема 6"/>
          <p:cNvGraphicFramePr/>
          <p:nvPr>
            <p:extLst>
              <p:ext uri="{D42A27DB-BD31-4B8C-83A1-F6EECF244321}">
                <p14:modId xmlns:p14="http://schemas.microsoft.com/office/powerpoint/2010/main" val="3422402130"/>
              </p:ext>
            </p:extLst>
          </p:nvPr>
        </p:nvGraphicFramePr>
        <p:xfrm>
          <a:off x="448056" y="1746505"/>
          <a:ext cx="11365992" cy="4261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744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D6F5B162-B805-4C97-A2CD-9FB391137F86}"/>
              </a:ext>
            </a:extLst>
          </p:cNvPr>
          <p:cNvSpPr txBox="1">
            <a:spLocks/>
          </p:cNvSpPr>
          <p:nvPr/>
        </p:nvSpPr>
        <p:spPr>
          <a:xfrm>
            <a:off x="1909859" y="0"/>
            <a:ext cx="1124800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en-US" sz="3500" kern="0" spc="-150" dirty="0">
                <a:solidFill>
                  <a:schemeClr val="tx1"/>
                </a:solidFill>
                <a:latin typeface="+mj-lt"/>
                <a:ea typeface="Tahoma" panose="020B0604030504040204" pitchFamily="34" charset="0"/>
                <a:cs typeface="Tahoma" panose="020B0604030504040204" pitchFamily="34" charset="0"/>
              </a:rPr>
              <a:t>EU Framework and Resources for Cybersecurity of SMEs</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6" name="object 3">
            <a:extLst>
              <a:ext uri="{FF2B5EF4-FFF2-40B4-BE49-F238E27FC236}">
                <a16:creationId xmlns:a16="http://schemas.microsoft.com/office/drawing/2014/main" id="{CD54DF63-3F4D-4B55-8527-DA033F0BABC3}"/>
              </a:ext>
            </a:extLst>
          </p:cNvPr>
          <p:cNvSpPr txBox="1"/>
          <p:nvPr/>
        </p:nvSpPr>
        <p:spPr>
          <a:xfrm>
            <a:off x="1909859" y="681245"/>
            <a:ext cx="8671441" cy="334707"/>
          </a:xfrm>
          <a:prstGeom prst="rect">
            <a:avLst/>
          </a:prstGeom>
        </p:spPr>
        <p:txBody>
          <a:bodyPr vert="horz" wrap="square" lIns="0" tIns="13970" rIns="0" bIns="0" rtlCol="0">
            <a:spAutoFit/>
          </a:bodyPr>
          <a:lstStyle/>
          <a:p>
            <a:pPr>
              <a:lnSpc>
                <a:spcPts val="2500"/>
              </a:lnSpc>
            </a:pPr>
            <a:r>
              <a:rPr lang="es-ES" sz="2200" spc="50" dirty="0">
                <a:latin typeface="+mj-lt"/>
                <a:cs typeface="Tahoma"/>
              </a:rPr>
              <a:t>SECTION 1.3.: </a:t>
            </a:r>
            <a:r>
              <a:rPr lang="en-US" sz="2200" spc="50" dirty="0">
                <a:latin typeface="+mj-lt"/>
                <a:cs typeface="Tahoma"/>
              </a:rPr>
              <a:t>EU Institutional architecture in cybersecurity</a:t>
            </a:r>
          </a:p>
        </p:txBody>
      </p:sp>
      <p:sp>
        <p:nvSpPr>
          <p:cNvPr id="3" name="Прямоугольник 2"/>
          <p:cNvSpPr/>
          <p:nvPr/>
        </p:nvSpPr>
        <p:spPr>
          <a:xfrm>
            <a:off x="172498" y="2248186"/>
            <a:ext cx="3224464" cy="266069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285750" indent="-285750">
              <a:buFont typeface="Arial" panose="020B0604020202020204" pitchFamily="34" charset="0"/>
              <a:buChar char="•"/>
            </a:pPr>
            <a:r>
              <a:rPr lang="en-US" dirty="0"/>
              <a:t>European Commission</a:t>
            </a:r>
          </a:p>
          <a:p>
            <a:pPr marL="285750" indent="-285750">
              <a:buFont typeface="Arial" panose="020B0604020202020204" pitchFamily="34" charset="0"/>
              <a:buChar char="•"/>
            </a:pPr>
            <a:r>
              <a:rPr lang="en-US" dirty="0"/>
              <a:t>DG Home</a:t>
            </a:r>
          </a:p>
          <a:p>
            <a:pPr marL="285750" indent="-285750">
              <a:buFont typeface="Arial" panose="020B0604020202020204" pitchFamily="34" charset="0"/>
              <a:buChar char="•"/>
            </a:pPr>
            <a:r>
              <a:rPr lang="en-US" dirty="0"/>
              <a:t>DG Connect</a:t>
            </a:r>
          </a:p>
          <a:p>
            <a:pPr marL="285750" indent="-285750">
              <a:buFont typeface="Arial" panose="020B0604020202020204" pitchFamily="34" charset="0"/>
              <a:buChar char="•"/>
            </a:pPr>
            <a:r>
              <a:rPr lang="en-US" dirty="0"/>
              <a:t>European External Action Service (EEAS)</a:t>
            </a:r>
          </a:p>
          <a:p>
            <a:pPr marL="285750" indent="-285750">
              <a:buFont typeface="Arial" panose="020B0604020202020204" pitchFamily="34" charset="0"/>
              <a:buChar char="•"/>
            </a:pPr>
            <a:r>
              <a:rPr lang="en-US" dirty="0"/>
              <a:t>European Parliament</a:t>
            </a:r>
          </a:p>
          <a:p>
            <a:pPr marL="285750" indent="-285750">
              <a:buFont typeface="Arial" panose="020B0604020202020204" pitchFamily="34" charset="0"/>
              <a:buChar char="•"/>
            </a:pPr>
            <a:r>
              <a:rPr lang="en-US" dirty="0"/>
              <a:t>EU Computer Emergency Response Team (CERT-EU)</a:t>
            </a:r>
          </a:p>
        </p:txBody>
      </p:sp>
      <p:sp>
        <p:nvSpPr>
          <p:cNvPr id="8" name="Прямоугольник 7"/>
          <p:cNvSpPr/>
          <p:nvPr/>
        </p:nvSpPr>
        <p:spPr>
          <a:xfrm>
            <a:off x="4339813" y="2248186"/>
            <a:ext cx="3224464" cy="266069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buFont typeface="Arial" panose="020B0604020202020204" pitchFamily="34" charset="0"/>
              <a:buChar char="•"/>
            </a:pPr>
            <a:r>
              <a:rPr lang="en-US" dirty="0"/>
              <a:t>Europol – European Cybercrime Centre (EC3)</a:t>
            </a:r>
          </a:p>
          <a:p>
            <a:pPr marL="285750" indent="-285750">
              <a:buFont typeface="Arial" panose="020B0604020202020204" pitchFamily="34" charset="0"/>
              <a:buChar char="•"/>
            </a:pPr>
            <a:r>
              <a:rPr lang="en-US" dirty="0"/>
              <a:t>European Union Agency for Cybersecurity (ENISA)</a:t>
            </a:r>
          </a:p>
          <a:p>
            <a:pPr marL="285750" indent="-285750">
              <a:buFont typeface="Arial" panose="020B0604020202020204" pitchFamily="34" charset="0"/>
              <a:buChar char="•"/>
            </a:pPr>
            <a:r>
              <a:rPr lang="en-US" dirty="0"/>
              <a:t>European </a:t>
            </a:r>
            <a:r>
              <a:rPr lang="en-GB" dirty="0"/>
              <a:t>Defence</a:t>
            </a:r>
            <a:r>
              <a:rPr lang="en-US" dirty="0"/>
              <a:t> Agency (EDA)</a:t>
            </a:r>
          </a:p>
        </p:txBody>
      </p:sp>
      <p:sp>
        <p:nvSpPr>
          <p:cNvPr id="9" name="Прямоугольник 8"/>
          <p:cNvSpPr/>
          <p:nvPr/>
        </p:nvSpPr>
        <p:spPr>
          <a:xfrm>
            <a:off x="8507128" y="2248186"/>
            <a:ext cx="3224464" cy="266069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285750" indent="-285750">
              <a:buFont typeface="Arial" panose="020B0604020202020204" pitchFamily="34" charset="0"/>
              <a:buChar char="•"/>
            </a:pPr>
            <a:r>
              <a:rPr lang="en-US" dirty="0"/>
              <a:t>National Cybercrime Units</a:t>
            </a:r>
          </a:p>
          <a:p>
            <a:pPr marL="285750" indent="-285750">
              <a:buFont typeface="Arial" panose="020B0604020202020204" pitchFamily="34" charset="0"/>
              <a:buChar char="•"/>
            </a:pPr>
            <a:r>
              <a:rPr lang="en-US" dirty="0"/>
              <a:t>National CERTs NIS competent Authorities</a:t>
            </a:r>
          </a:p>
          <a:p>
            <a:pPr marL="285750" indent="-285750">
              <a:buFont typeface="Arial" panose="020B0604020202020204" pitchFamily="34" charset="0"/>
              <a:buChar char="•"/>
            </a:pPr>
            <a:r>
              <a:rPr lang="en-US" dirty="0"/>
              <a:t>National </a:t>
            </a:r>
            <a:r>
              <a:rPr lang="en-GB" dirty="0"/>
              <a:t>Defence</a:t>
            </a:r>
            <a:r>
              <a:rPr lang="en-US" dirty="0"/>
              <a:t> and Security Authorities</a:t>
            </a:r>
          </a:p>
          <a:p>
            <a:pPr algn="ctr"/>
            <a:endParaRPr lang="en-US" dirty="0"/>
          </a:p>
          <a:p>
            <a:pPr algn="ctr"/>
            <a:endParaRPr lang="en-US" dirty="0"/>
          </a:p>
        </p:txBody>
      </p:sp>
      <p:sp>
        <p:nvSpPr>
          <p:cNvPr id="4" name="TextBox 3"/>
          <p:cNvSpPr txBox="1"/>
          <p:nvPr/>
        </p:nvSpPr>
        <p:spPr>
          <a:xfrm>
            <a:off x="172498" y="1601855"/>
            <a:ext cx="1551066" cy="646331"/>
          </a:xfrm>
          <a:prstGeom prst="rect">
            <a:avLst/>
          </a:prstGeom>
          <a:noFill/>
        </p:spPr>
        <p:txBody>
          <a:bodyPr wrap="none" rtlCol="0">
            <a:spAutoFit/>
          </a:bodyPr>
          <a:lstStyle/>
          <a:p>
            <a:r>
              <a:rPr lang="en-US" dirty="0"/>
              <a:t>Level 1</a:t>
            </a:r>
          </a:p>
          <a:p>
            <a:r>
              <a:rPr lang="en-US" dirty="0"/>
              <a:t>EU institutions</a:t>
            </a:r>
          </a:p>
        </p:txBody>
      </p:sp>
      <p:sp>
        <p:nvSpPr>
          <p:cNvPr id="13" name="TextBox 12"/>
          <p:cNvSpPr txBox="1"/>
          <p:nvPr/>
        </p:nvSpPr>
        <p:spPr>
          <a:xfrm>
            <a:off x="4339813" y="1601854"/>
            <a:ext cx="1330492" cy="646331"/>
          </a:xfrm>
          <a:prstGeom prst="rect">
            <a:avLst/>
          </a:prstGeom>
          <a:noFill/>
        </p:spPr>
        <p:txBody>
          <a:bodyPr wrap="none" rtlCol="0">
            <a:spAutoFit/>
          </a:bodyPr>
          <a:lstStyle/>
          <a:p>
            <a:r>
              <a:rPr lang="en-US" dirty="0"/>
              <a:t>Level 2</a:t>
            </a:r>
          </a:p>
          <a:p>
            <a:r>
              <a:rPr lang="en-US" dirty="0"/>
              <a:t>EU Agencies</a:t>
            </a:r>
          </a:p>
        </p:txBody>
      </p:sp>
      <p:sp>
        <p:nvSpPr>
          <p:cNvPr id="14" name="TextBox 13"/>
          <p:cNvSpPr txBox="1"/>
          <p:nvPr/>
        </p:nvSpPr>
        <p:spPr>
          <a:xfrm>
            <a:off x="8507128" y="1601854"/>
            <a:ext cx="1619931" cy="646331"/>
          </a:xfrm>
          <a:prstGeom prst="rect">
            <a:avLst/>
          </a:prstGeom>
          <a:noFill/>
        </p:spPr>
        <p:txBody>
          <a:bodyPr wrap="none" rtlCol="0">
            <a:spAutoFit/>
          </a:bodyPr>
          <a:lstStyle/>
          <a:p>
            <a:r>
              <a:rPr lang="en-US" dirty="0"/>
              <a:t>Level 1</a:t>
            </a:r>
          </a:p>
          <a:p>
            <a:r>
              <a:rPr lang="en-US" dirty="0"/>
              <a:t>Member States</a:t>
            </a:r>
          </a:p>
        </p:txBody>
      </p:sp>
    </p:spTree>
    <p:extLst>
      <p:ext uri="{BB962C8B-B14F-4D97-AF65-F5344CB8AC3E}">
        <p14:creationId xmlns:p14="http://schemas.microsoft.com/office/powerpoint/2010/main" val="1817869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D6F5B162-B805-4C97-A2CD-9FB391137F86}"/>
              </a:ext>
            </a:extLst>
          </p:cNvPr>
          <p:cNvSpPr txBox="1">
            <a:spLocks/>
          </p:cNvSpPr>
          <p:nvPr/>
        </p:nvSpPr>
        <p:spPr>
          <a:xfrm>
            <a:off x="1909859" y="0"/>
            <a:ext cx="1124800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en-US" sz="3500" kern="0" spc="-150" dirty="0">
                <a:solidFill>
                  <a:schemeClr val="tx1"/>
                </a:solidFill>
                <a:latin typeface="+mj-lt"/>
                <a:ea typeface="Tahoma" panose="020B0604030504040204" pitchFamily="34" charset="0"/>
                <a:cs typeface="Tahoma" panose="020B0604030504040204" pitchFamily="34" charset="0"/>
              </a:rPr>
              <a:t>EU Framework and Resources for Cybersecurity of SMEs</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6" name="object 3">
            <a:extLst>
              <a:ext uri="{FF2B5EF4-FFF2-40B4-BE49-F238E27FC236}">
                <a16:creationId xmlns:a16="http://schemas.microsoft.com/office/drawing/2014/main" id="{CD54DF63-3F4D-4B55-8527-DA033F0BABC3}"/>
              </a:ext>
            </a:extLst>
          </p:cNvPr>
          <p:cNvSpPr txBox="1"/>
          <p:nvPr/>
        </p:nvSpPr>
        <p:spPr>
          <a:xfrm>
            <a:off x="1909859" y="681245"/>
            <a:ext cx="8671441" cy="334707"/>
          </a:xfrm>
          <a:prstGeom prst="rect">
            <a:avLst/>
          </a:prstGeom>
        </p:spPr>
        <p:txBody>
          <a:bodyPr vert="horz" wrap="square" lIns="0" tIns="13970" rIns="0" bIns="0" rtlCol="0">
            <a:spAutoFit/>
          </a:bodyPr>
          <a:lstStyle/>
          <a:p>
            <a:pPr>
              <a:lnSpc>
                <a:spcPts val="2500"/>
              </a:lnSpc>
            </a:pPr>
            <a:r>
              <a:rPr lang="es-ES" sz="2200" spc="50" dirty="0">
                <a:latin typeface="+mj-lt"/>
                <a:cs typeface="Tahoma"/>
              </a:rPr>
              <a:t>SECTION 1.3.: </a:t>
            </a:r>
            <a:r>
              <a:rPr lang="en-US" sz="2200" spc="50" dirty="0">
                <a:latin typeface="+mj-lt"/>
                <a:cs typeface="Tahoma"/>
              </a:rPr>
              <a:t>EU Institutional architecture in cybersecurity</a:t>
            </a:r>
          </a:p>
        </p:txBody>
      </p:sp>
      <p:sp>
        <p:nvSpPr>
          <p:cNvPr id="3" name="Прямоугольник 2"/>
          <p:cNvSpPr/>
          <p:nvPr/>
        </p:nvSpPr>
        <p:spPr>
          <a:xfrm>
            <a:off x="2427598" y="1655540"/>
            <a:ext cx="2558455" cy="4100362"/>
          </a:xfrm>
          <a:prstGeom prst="rect">
            <a:avLst/>
          </a:prstGeom>
          <a:solidFill>
            <a:srgbClr val="00986C"/>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285750" indent="-285750">
              <a:buFont typeface="Arial" panose="020B0604020202020204" pitchFamily="34" charset="0"/>
              <a:buChar char="•"/>
            </a:pPr>
            <a:endParaRPr lang="en-US" dirty="0"/>
          </a:p>
        </p:txBody>
      </p:sp>
      <p:sp>
        <p:nvSpPr>
          <p:cNvPr id="8" name="Прямоугольник 7"/>
          <p:cNvSpPr/>
          <p:nvPr/>
        </p:nvSpPr>
        <p:spPr>
          <a:xfrm>
            <a:off x="4986054" y="2599387"/>
            <a:ext cx="2558454" cy="3156516"/>
          </a:xfrm>
          <a:prstGeom prst="rect">
            <a:avLst/>
          </a:prstGeom>
          <a:solidFill>
            <a:srgbClr val="4CB79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en-US" dirty="0"/>
          </a:p>
        </p:txBody>
      </p:sp>
      <p:sp>
        <p:nvSpPr>
          <p:cNvPr id="9" name="Прямоугольник 8"/>
          <p:cNvSpPr/>
          <p:nvPr/>
        </p:nvSpPr>
        <p:spPr>
          <a:xfrm>
            <a:off x="7544509" y="4028821"/>
            <a:ext cx="2571643" cy="1727081"/>
          </a:xfrm>
          <a:prstGeom prst="rect">
            <a:avLst/>
          </a:prstGeom>
          <a:solidFill>
            <a:srgbClr val="B3E0D3"/>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a:p>
            <a:pPr algn="ctr"/>
            <a:endParaRPr lang="en-US" dirty="0"/>
          </a:p>
        </p:txBody>
      </p:sp>
      <p:sp>
        <p:nvSpPr>
          <p:cNvPr id="14" name="TextBox 13"/>
          <p:cNvSpPr txBox="1"/>
          <p:nvPr/>
        </p:nvSpPr>
        <p:spPr>
          <a:xfrm>
            <a:off x="7544509" y="2836907"/>
            <a:ext cx="2571644" cy="646331"/>
          </a:xfrm>
          <a:prstGeom prst="rect">
            <a:avLst/>
          </a:prstGeom>
          <a:noFill/>
        </p:spPr>
        <p:txBody>
          <a:bodyPr wrap="square" rtlCol="0">
            <a:spAutoFit/>
          </a:bodyPr>
          <a:lstStyle/>
          <a:p>
            <a:pPr algn="ctr"/>
            <a:r>
              <a:rPr lang="en-US" dirty="0" err="1"/>
              <a:t>Defence</a:t>
            </a:r>
            <a:r>
              <a:rPr lang="en-US" dirty="0"/>
              <a:t> </a:t>
            </a:r>
          </a:p>
          <a:p>
            <a:pPr algn="ctr"/>
            <a:r>
              <a:rPr lang="en-US" dirty="0"/>
              <a:t>(CSDP mandate)</a:t>
            </a:r>
          </a:p>
        </p:txBody>
      </p:sp>
      <p:sp>
        <p:nvSpPr>
          <p:cNvPr id="12" name="Овал 11"/>
          <p:cNvSpPr/>
          <p:nvPr/>
        </p:nvSpPr>
        <p:spPr>
          <a:xfrm>
            <a:off x="2157366" y="1654738"/>
            <a:ext cx="3017520" cy="301752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DG Home/Justice</a:t>
            </a:r>
          </a:p>
          <a:p>
            <a:pPr algn="ctr"/>
            <a:r>
              <a:rPr lang="en-US" dirty="0">
                <a:solidFill>
                  <a:schemeClr val="tx1"/>
                </a:solidFill>
              </a:rPr>
              <a:t>EUROPOL/EC3</a:t>
            </a:r>
          </a:p>
          <a:p>
            <a:pPr algn="ctr"/>
            <a:r>
              <a:rPr lang="en-US" dirty="0">
                <a:solidFill>
                  <a:schemeClr val="tx1"/>
                </a:solidFill>
              </a:rPr>
              <a:t>CEPOL EUROJUST</a:t>
            </a:r>
          </a:p>
          <a:p>
            <a:pPr algn="ctr"/>
            <a:r>
              <a:rPr lang="en-US" dirty="0">
                <a:solidFill>
                  <a:schemeClr val="tx1"/>
                </a:solidFill>
              </a:rPr>
              <a:t>National Cybercrime Units</a:t>
            </a:r>
          </a:p>
        </p:txBody>
      </p:sp>
      <p:sp>
        <p:nvSpPr>
          <p:cNvPr id="11" name="Овал 10"/>
          <p:cNvSpPr/>
          <p:nvPr/>
        </p:nvSpPr>
        <p:spPr>
          <a:xfrm>
            <a:off x="4862911" y="2546530"/>
            <a:ext cx="3017520" cy="301752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DG Connect/ENISA</a:t>
            </a:r>
          </a:p>
          <a:p>
            <a:pPr algn="ctr"/>
            <a:r>
              <a:rPr lang="en-US" dirty="0">
                <a:solidFill>
                  <a:schemeClr val="tx1"/>
                </a:solidFill>
              </a:rPr>
              <a:t>CERT-EU</a:t>
            </a:r>
          </a:p>
          <a:p>
            <a:pPr algn="ctr"/>
            <a:r>
              <a:rPr lang="en-US" dirty="0">
                <a:solidFill>
                  <a:schemeClr val="tx1"/>
                </a:solidFill>
              </a:rPr>
              <a:t>National CERTs</a:t>
            </a:r>
          </a:p>
          <a:p>
            <a:pPr algn="ctr"/>
            <a:r>
              <a:rPr lang="en-US" dirty="0">
                <a:solidFill>
                  <a:schemeClr val="tx1"/>
                </a:solidFill>
              </a:rPr>
              <a:t>NIS Competent Authorities</a:t>
            </a:r>
          </a:p>
        </p:txBody>
      </p:sp>
      <p:sp>
        <p:nvSpPr>
          <p:cNvPr id="2" name="Овал 1"/>
          <p:cNvSpPr/>
          <p:nvPr/>
        </p:nvSpPr>
        <p:spPr>
          <a:xfrm>
            <a:off x="7806540" y="3469902"/>
            <a:ext cx="2286000" cy="228600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a:solidFill>
                  <a:schemeClr val="tx1"/>
                </a:solidFill>
              </a:rPr>
              <a:t>EEAS/EDA</a:t>
            </a:r>
          </a:p>
          <a:p>
            <a:pPr algn="ctr"/>
            <a:r>
              <a:rPr lang="en-US" sz="1700" dirty="0">
                <a:solidFill>
                  <a:schemeClr val="tx1"/>
                </a:solidFill>
              </a:rPr>
              <a:t>European Commission</a:t>
            </a:r>
          </a:p>
          <a:p>
            <a:pPr algn="ctr"/>
            <a:r>
              <a:rPr lang="en-US" sz="1700" dirty="0">
                <a:solidFill>
                  <a:schemeClr val="tx1"/>
                </a:solidFill>
              </a:rPr>
              <a:t>National </a:t>
            </a:r>
            <a:r>
              <a:rPr lang="en-US" sz="1700" dirty="0" err="1">
                <a:solidFill>
                  <a:schemeClr val="tx1"/>
                </a:solidFill>
              </a:rPr>
              <a:t>Defence</a:t>
            </a:r>
            <a:r>
              <a:rPr lang="en-US" sz="1700" dirty="0">
                <a:solidFill>
                  <a:schemeClr val="tx1"/>
                </a:solidFill>
              </a:rPr>
              <a:t> and Security Authorities</a:t>
            </a:r>
          </a:p>
        </p:txBody>
      </p:sp>
      <p:cxnSp>
        <p:nvCxnSpPr>
          <p:cNvPr id="10" name="Прямая соединительная линия 9"/>
          <p:cNvCxnSpPr/>
          <p:nvPr/>
        </p:nvCxnSpPr>
        <p:spPr>
          <a:xfrm>
            <a:off x="7806540" y="4507025"/>
            <a:ext cx="2309612" cy="0"/>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4862911" y="3923439"/>
            <a:ext cx="3017520" cy="26469"/>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a:cxnSpLocks/>
          </p:cNvCxnSpPr>
          <p:nvPr/>
        </p:nvCxnSpPr>
        <p:spPr>
          <a:xfrm>
            <a:off x="2157366" y="3299337"/>
            <a:ext cx="2934398" cy="0"/>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998975" y="1708346"/>
            <a:ext cx="2571644" cy="923330"/>
          </a:xfrm>
          <a:prstGeom prst="rect">
            <a:avLst/>
          </a:prstGeom>
          <a:noFill/>
        </p:spPr>
        <p:txBody>
          <a:bodyPr wrap="square" rtlCol="0">
            <a:spAutoFit/>
          </a:bodyPr>
          <a:lstStyle/>
          <a:p>
            <a:pPr algn="ctr"/>
            <a:r>
              <a:rPr lang="en-US" dirty="0"/>
              <a:t>CIIP</a:t>
            </a:r>
          </a:p>
          <a:p>
            <a:pPr algn="ctr"/>
            <a:r>
              <a:rPr lang="en-US" dirty="0"/>
              <a:t>(Internal market mandate)</a:t>
            </a:r>
          </a:p>
        </p:txBody>
      </p:sp>
      <p:sp>
        <p:nvSpPr>
          <p:cNvPr id="20" name="TextBox 19"/>
          <p:cNvSpPr txBox="1"/>
          <p:nvPr/>
        </p:nvSpPr>
        <p:spPr>
          <a:xfrm>
            <a:off x="2380303" y="1073723"/>
            <a:ext cx="2571644" cy="646331"/>
          </a:xfrm>
          <a:prstGeom prst="rect">
            <a:avLst/>
          </a:prstGeom>
          <a:noFill/>
        </p:spPr>
        <p:txBody>
          <a:bodyPr wrap="square" rtlCol="0">
            <a:spAutoFit/>
          </a:bodyPr>
          <a:lstStyle/>
          <a:p>
            <a:pPr algn="ctr"/>
            <a:r>
              <a:rPr lang="en-US" dirty="0"/>
              <a:t>Cyber crime</a:t>
            </a:r>
          </a:p>
          <a:p>
            <a:pPr algn="ctr"/>
            <a:r>
              <a:rPr lang="en-US" dirty="0"/>
              <a:t>(JHA mandate)</a:t>
            </a:r>
          </a:p>
        </p:txBody>
      </p:sp>
      <p:sp>
        <p:nvSpPr>
          <p:cNvPr id="25" name="TextBox 69">
            <a:extLst>
              <a:ext uri="{FF2B5EF4-FFF2-40B4-BE49-F238E27FC236}">
                <a16:creationId xmlns:a16="http://schemas.microsoft.com/office/drawing/2014/main" id="{21FA6A98-02D4-4849-BEF6-7F3C4572E521}"/>
              </a:ext>
            </a:extLst>
          </p:cNvPr>
          <p:cNvSpPr txBox="1"/>
          <p:nvPr/>
        </p:nvSpPr>
        <p:spPr>
          <a:xfrm>
            <a:off x="220282" y="5810832"/>
            <a:ext cx="922718" cy="276981"/>
          </a:xfrm>
          <a:prstGeom prst="rect">
            <a:avLst/>
          </a:prstGeom>
          <a:noFill/>
        </p:spPr>
        <p:txBody>
          <a:bodyPr wrap="square" lIns="91422" tIns="45711" rIns="91422" bIns="45711" rtlCol="0">
            <a:spAutoFit/>
          </a:bodyPr>
          <a:lstStyle/>
          <a:p>
            <a:pPr defTabSz="1086602"/>
            <a:r>
              <a:rPr lang="it-IT" sz="1200" b="1" dirty="0">
                <a:latin typeface="Lato" pitchFamily="34" charset="0"/>
                <a:ea typeface="Lato" pitchFamily="34" charset="0"/>
                <a:cs typeface="Lato" pitchFamily="34" charset="0"/>
              </a:rPr>
              <a:t>Source</a:t>
            </a:r>
            <a:r>
              <a:rPr lang="en-US" sz="1200" b="1" dirty="0">
                <a:latin typeface="Lato" pitchFamily="34" charset="0"/>
                <a:ea typeface="Lato" pitchFamily="34" charset="0"/>
                <a:cs typeface="Lato" pitchFamily="34" charset="0"/>
              </a:rPr>
              <a:t>:</a:t>
            </a:r>
            <a:endParaRPr lang="id-ID" sz="1200" b="1" dirty="0">
              <a:latin typeface="Lato" pitchFamily="34" charset="0"/>
              <a:ea typeface="Lato" pitchFamily="34" charset="0"/>
              <a:cs typeface="Lato" pitchFamily="34" charset="0"/>
            </a:endParaRPr>
          </a:p>
        </p:txBody>
      </p:sp>
      <p:sp>
        <p:nvSpPr>
          <p:cNvPr id="26" name="TextBox 69">
            <a:extLst>
              <a:ext uri="{FF2B5EF4-FFF2-40B4-BE49-F238E27FC236}">
                <a16:creationId xmlns:a16="http://schemas.microsoft.com/office/drawing/2014/main" id="{B83BD444-73FD-4E39-A355-27FBDA88F901}"/>
              </a:ext>
            </a:extLst>
          </p:cNvPr>
          <p:cNvSpPr txBox="1"/>
          <p:nvPr/>
        </p:nvSpPr>
        <p:spPr>
          <a:xfrm>
            <a:off x="1034340" y="5815725"/>
            <a:ext cx="9058200" cy="276981"/>
          </a:xfrm>
          <a:prstGeom prst="rect">
            <a:avLst/>
          </a:prstGeom>
          <a:noFill/>
        </p:spPr>
        <p:txBody>
          <a:bodyPr wrap="square" lIns="91422" tIns="45711" rIns="91422" bIns="45711" rtlCol="0">
            <a:spAutoFit/>
          </a:bodyPr>
          <a:lstStyle/>
          <a:p>
            <a:pPr defTabSz="1086602"/>
            <a:r>
              <a:rPr lang="pt-BR" sz="1200" dirty="0">
                <a:solidFill>
                  <a:srgbClr val="001921"/>
                </a:solidFill>
                <a:latin typeface="Renner"/>
              </a:rPr>
              <a:t>Christou, G. </a:t>
            </a:r>
            <a:r>
              <a:rPr lang="pt-BR" sz="1200" b="0" i="0" dirty="0">
                <a:solidFill>
                  <a:srgbClr val="001921"/>
                </a:solidFill>
                <a:effectLst/>
                <a:latin typeface="Renner"/>
              </a:rPr>
              <a:t>(2016). </a:t>
            </a:r>
            <a:r>
              <a:rPr lang="en-US" sz="1200" dirty="0">
                <a:solidFill>
                  <a:srgbClr val="001921"/>
                </a:solidFill>
                <a:latin typeface="Renner"/>
              </a:rPr>
              <a:t>Cybersecurity in the European Union: Resilience and Adaptability in Governance Policy</a:t>
            </a:r>
            <a:endParaRPr lang="pt-BR" sz="1200" b="0" i="0" dirty="0">
              <a:solidFill>
                <a:srgbClr val="001921"/>
              </a:solidFill>
              <a:effectLst/>
              <a:latin typeface="Renner"/>
            </a:endParaRPr>
          </a:p>
        </p:txBody>
      </p:sp>
    </p:spTree>
    <p:extLst>
      <p:ext uri="{BB962C8B-B14F-4D97-AF65-F5344CB8AC3E}">
        <p14:creationId xmlns:p14="http://schemas.microsoft.com/office/powerpoint/2010/main" val="4105715997"/>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1684</TotalTime>
  <Words>1330</Words>
  <Application>Microsoft Office PowerPoint</Application>
  <PresentationFormat>Panorámica</PresentationFormat>
  <Paragraphs>212</Paragraphs>
  <Slides>15</Slides>
  <Notes>4</Notes>
  <HiddenSlides>0</HiddenSlides>
  <MMClips>0</MMClips>
  <ScaleCrop>false</ScaleCrop>
  <HeadingPairs>
    <vt:vector size="6" baseType="variant">
      <vt:variant>
        <vt:lpstr>Fuentes usadas</vt:lpstr>
      </vt:variant>
      <vt:variant>
        <vt:i4>12</vt:i4>
      </vt:variant>
      <vt:variant>
        <vt:lpstr>Tema</vt:lpstr>
      </vt:variant>
      <vt:variant>
        <vt:i4>1</vt:i4>
      </vt:variant>
      <vt:variant>
        <vt:lpstr>Títulos de diapositiva</vt:lpstr>
      </vt:variant>
      <vt:variant>
        <vt:i4>15</vt:i4>
      </vt:variant>
    </vt:vector>
  </HeadingPairs>
  <TitlesOfParts>
    <vt:vector size="28" baseType="lpstr">
      <vt:lpstr>Arial</vt:lpstr>
      <vt:lpstr>Bahnschrift Light</vt:lpstr>
      <vt:lpstr>Calibri</vt:lpstr>
      <vt:lpstr>Calibri Light</vt:lpstr>
      <vt:lpstr>Lato</vt:lpstr>
      <vt:lpstr>Lato Light</vt:lpstr>
      <vt:lpstr>Open Sans</vt:lpstr>
      <vt:lpstr>Oxygen</vt:lpstr>
      <vt:lpstr>Renner</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52</cp:revision>
  <dcterms:created xsi:type="dcterms:W3CDTF">2021-06-29T11:11:56Z</dcterms:created>
  <dcterms:modified xsi:type="dcterms:W3CDTF">2023-02-06T16:14:37Z</dcterms:modified>
</cp:coreProperties>
</file>