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handoutMasterIdLst>
    <p:handoutMasterId r:id="rId15"/>
  </p:handoutMasterIdLst>
  <p:sldIdLst>
    <p:sldId id="256" r:id="rId2"/>
    <p:sldId id="268" r:id="rId3"/>
    <p:sldId id="258" r:id="rId4"/>
    <p:sldId id="310" r:id="rId5"/>
    <p:sldId id="306" r:id="rId6"/>
    <p:sldId id="311" r:id="rId7"/>
    <p:sldId id="303" r:id="rId8"/>
    <p:sldId id="312" r:id="rId9"/>
    <p:sldId id="273" r:id="rId10"/>
    <p:sldId id="265" r:id="rId11"/>
    <p:sldId id="274" r:id="rId12"/>
    <p:sldId id="264" r:id="rId1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94660"/>
  </p:normalViewPr>
  <p:slideViewPr>
    <p:cSldViewPr snapToGrid="0">
      <p:cViewPr varScale="1">
        <p:scale>
          <a:sx n="107" d="100"/>
          <a:sy n="107" d="100"/>
        </p:scale>
        <p:origin x="702"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248104"/>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hq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transparency-one.com/the-case-for-supplier-collaboration/" TargetMode="External"/><Relationship Id="rId2" Type="http://schemas.openxmlformats.org/officeDocument/2006/relationships/hyperlink" Target="https://www.mckinsey.com/business-functions/operations/our-insights/taking-supplier-collaboration-to-the-next-leve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IhC_jI1X8Ys" TargetMode="External"/><Relationship Id="rId2" Type="http://schemas.openxmlformats.org/officeDocument/2006/relationships/hyperlink" Target="https://www.revechat.com/blog/customer-interaction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finextra.com/blogposting/19316/7-reasons-to-meet-customers-face-to-face"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intercommedia.org/build-customer-relation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intercommedia.org/build-customer-relation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“Enhancing SMEs’ Resilience After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923330"/>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Ways of Building</a:t>
            </a:r>
            <a:r>
              <a:rPr kumimoji="0" lang="en-US" sz="1800" b="1" i="0" u="none" strike="noStrike" kern="1200" cap="none" spc="-114" normalizeH="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Strong Relationships With Clients and Meeting Their Various Needs</a:t>
            </a:r>
            <a:endPar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r>
              <a:rPr lang="pt-BR" b="1" spc="-114" dirty="0">
                <a:latin typeface="Tahoma" panose="020B0604030504040204" pitchFamily="34" charset="0"/>
                <a:ea typeface="Tahoma" panose="020B0604030504040204" pitchFamily="34" charset="0"/>
                <a:cs typeface="Tahoma" panose="020B0604030504040204" pitchFamily="34" charset="0"/>
              </a:rPr>
              <a:t>SEERC</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592431" y="2790079"/>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S</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3444004" y="2790204"/>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6305081" y="2790204"/>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7" name="object 18">
            <a:extLst>
              <a:ext uri="{FF2B5EF4-FFF2-40B4-BE49-F238E27FC236}">
                <a16:creationId xmlns:a16="http://schemas.microsoft.com/office/drawing/2014/main" id="{50C05CB7-7761-440C-AE2D-C3A80F6AC8EF}"/>
              </a:ext>
            </a:extLst>
          </p:cNvPr>
          <p:cNvGrpSpPr/>
          <p:nvPr/>
        </p:nvGrpSpPr>
        <p:grpSpPr>
          <a:xfrm>
            <a:off x="9162170" y="2790079"/>
            <a:ext cx="2354739" cy="1796017"/>
            <a:chOff x="13491965" y="4326737"/>
            <a:chExt cx="3443604" cy="2854960"/>
          </a:xfrm>
        </p:grpSpPr>
        <p:sp>
          <p:nvSpPr>
            <p:cNvPr id="18" name="object 19">
              <a:extLst>
                <a:ext uri="{FF2B5EF4-FFF2-40B4-BE49-F238E27FC236}">
                  <a16:creationId xmlns:a16="http://schemas.microsoft.com/office/drawing/2014/main" id="{110BB883-884F-4429-92F6-3E2CCA37C1F8}"/>
                </a:ext>
              </a:extLst>
            </p:cNvPr>
            <p:cNvSpPr/>
            <p:nvPr/>
          </p:nvSpPr>
          <p:spPr>
            <a:xfrm>
              <a:off x="13491965" y="4796438"/>
              <a:ext cx="3443604" cy="2385060"/>
            </a:xfrm>
            <a:custGeom>
              <a:avLst/>
              <a:gdLst/>
              <a:ahLst/>
              <a:cxnLst/>
              <a:rect l="l" t="t" r="r" b="b"/>
              <a:pathLst>
                <a:path w="3443605"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9" name="object 20">
              <a:extLst>
                <a:ext uri="{FF2B5EF4-FFF2-40B4-BE49-F238E27FC236}">
                  <a16:creationId xmlns:a16="http://schemas.microsoft.com/office/drawing/2014/main" id="{201C009C-43C9-4847-BB06-8756B94039E6}"/>
                </a:ext>
              </a:extLst>
            </p:cNvPr>
            <p:cNvSpPr/>
            <p:nvPr/>
          </p:nvSpPr>
          <p:spPr>
            <a:xfrm>
              <a:off x="14739362"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4424400" y="987562"/>
            <a:ext cx="3378460"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n-GB" sz="4800" b="1" spc="-150" dirty="0"/>
              <a:t>SWOT Analysis </a:t>
            </a:r>
          </a:p>
        </p:txBody>
      </p:sp>
      <p:sp>
        <p:nvSpPr>
          <p:cNvPr id="22" name="object 17">
            <a:extLst>
              <a:ext uri="{FF2B5EF4-FFF2-40B4-BE49-F238E27FC236}">
                <a16:creationId xmlns:a16="http://schemas.microsoft.com/office/drawing/2014/main" id="{F825B41F-323D-4AD5-8617-310903B8F973}"/>
              </a:ext>
            </a:extLst>
          </p:cNvPr>
          <p:cNvSpPr txBox="1"/>
          <p:nvPr/>
        </p:nvSpPr>
        <p:spPr>
          <a:xfrm>
            <a:off x="3444004" y="1739050"/>
            <a:ext cx="4955787" cy="352661"/>
          </a:xfrm>
          <a:prstGeom prst="rect">
            <a:avLst/>
          </a:prstGeom>
        </p:spPr>
        <p:txBody>
          <a:bodyPr vert="horz" wrap="square" lIns="0" tIns="13970" rIns="0" bIns="0" rtlCol="0">
            <a:spAutoFit/>
          </a:bodyPr>
          <a:lstStyle/>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n-GB" sz="2200" b="0" i="0" u="none" strike="noStrike" kern="1200" cap="none" spc="-150" normalizeH="0" baseline="0" noProof="0" dirty="0">
                <a:ln>
                  <a:noFill/>
                </a:ln>
                <a:effectLst/>
                <a:uLnTx/>
                <a:uFillTx/>
                <a:latin typeface="+mj-lt"/>
                <a:ea typeface="+mn-ea"/>
                <a:cs typeface="Tahoma"/>
              </a:rPr>
              <a:t>SELF-EVALUATION</a:t>
            </a:r>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W</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O</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T</a:t>
            </a:r>
            <a:endParaRPr lang="en-GB" dirty="0">
              <a:latin typeface="Roboto"/>
              <a:cs typeface="Roboto"/>
            </a:endParaRPr>
          </a:p>
        </p:txBody>
      </p:sp>
      <p:sp>
        <p:nvSpPr>
          <p:cNvPr id="21" name="CuadroTexto 20"/>
          <p:cNvSpPr txBox="1"/>
          <p:nvPr/>
        </p:nvSpPr>
        <p:spPr>
          <a:xfrm>
            <a:off x="768674" y="3383292"/>
            <a:ext cx="1617942" cy="923330"/>
          </a:xfrm>
          <a:prstGeom prst="rect">
            <a:avLst/>
          </a:prstGeom>
          <a:noFill/>
        </p:spPr>
        <p:txBody>
          <a:bodyPr wrap="square" rtlCol="0">
            <a:spAutoFit/>
          </a:bodyPr>
          <a:lstStyle/>
          <a:p>
            <a:r>
              <a:rPr lang="en-GB" dirty="0"/>
              <a:t>Strengths:</a:t>
            </a:r>
          </a:p>
          <a:p>
            <a:r>
              <a:rPr lang="en-GB" dirty="0"/>
              <a:t>-</a:t>
            </a:r>
          </a:p>
          <a:p>
            <a:r>
              <a:rPr lang="en-GB" dirty="0"/>
              <a:t>-</a:t>
            </a:r>
          </a:p>
        </p:txBody>
      </p:sp>
      <p:sp>
        <p:nvSpPr>
          <p:cNvPr id="26" name="CuadroTexto 25"/>
          <p:cNvSpPr txBox="1"/>
          <p:nvPr/>
        </p:nvSpPr>
        <p:spPr>
          <a:xfrm>
            <a:off x="3615429" y="3383292"/>
            <a:ext cx="1617942" cy="923330"/>
          </a:xfrm>
          <a:prstGeom prst="rect">
            <a:avLst/>
          </a:prstGeom>
          <a:noFill/>
        </p:spPr>
        <p:txBody>
          <a:bodyPr wrap="square" rtlCol="0">
            <a:spAutoFit/>
          </a:bodyPr>
          <a:lstStyle/>
          <a:p>
            <a:r>
              <a:rPr lang="en-GB"/>
              <a:t>Weaknesses:</a:t>
            </a:r>
          </a:p>
          <a:p>
            <a:r>
              <a:rPr lang="en-GB"/>
              <a:t>-</a:t>
            </a:r>
          </a:p>
          <a:p>
            <a:r>
              <a:rPr lang="en-GB"/>
              <a:t>-</a:t>
            </a:r>
            <a:endParaRPr lang="en-GB" dirty="0"/>
          </a:p>
        </p:txBody>
      </p:sp>
      <p:sp>
        <p:nvSpPr>
          <p:cNvPr id="27" name="CuadroTexto 26"/>
          <p:cNvSpPr txBox="1"/>
          <p:nvPr/>
        </p:nvSpPr>
        <p:spPr>
          <a:xfrm>
            <a:off x="6409562" y="3403610"/>
            <a:ext cx="1617942" cy="923330"/>
          </a:xfrm>
          <a:prstGeom prst="rect">
            <a:avLst/>
          </a:prstGeom>
          <a:noFill/>
        </p:spPr>
        <p:txBody>
          <a:bodyPr wrap="square" rtlCol="0">
            <a:spAutoFit/>
          </a:bodyPr>
          <a:lstStyle/>
          <a:p>
            <a:r>
              <a:rPr lang="en-GB"/>
              <a:t>Opportunities:</a:t>
            </a:r>
          </a:p>
          <a:p>
            <a:r>
              <a:rPr lang="en-GB"/>
              <a:t>-</a:t>
            </a:r>
          </a:p>
          <a:p>
            <a:r>
              <a:rPr lang="en-GB"/>
              <a:t>-</a:t>
            </a:r>
            <a:endParaRPr lang="en-GB" dirty="0"/>
          </a:p>
        </p:txBody>
      </p:sp>
      <p:sp>
        <p:nvSpPr>
          <p:cNvPr id="28" name="CuadroTexto 27"/>
          <p:cNvSpPr txBox="1"/>
          <p:nvPr/>
        </p:nvSpPr>
        <p:spPr>
          <a:xfrm>
            <a:off x="9206170" y="3403610"/>
            <a:ext cx="1617942" cy="923330"/>
          </a:xfrm>
          <a:prstGeom prst="rect">
            <a:avLst/>
          </a:prstGeom>
          <a:noFill/>
        </p:spPr>
        <p:txBody>
          <a:bodyPr wrap="square" rtlCol="0">
            <a:spAutoFit/>
          </a:bodyPr>
          <a:lstStyle/>
          <a:p>
            <a:r>
              <a:rPr lang="en-GB"/>
              <a:t>Threats:</a:t>
            </a:r>
          </a:p>
          <a:p>
            <a:r>
              <a:rPr lang="en-GB"/>
              <a:t>-</a:t>
            </a:r>
          </a:p>
          <a:p>
            <a:r>
              <a:rPr lang="en-GB"/>
              <a:t>-</a:t>
            </a:r>
            <a:endParaRPr lang="en-GB" dirty="0"/>
          </a:p>
        </p:txBody>
      </p:sp>
    </p:spTree>
    <p:extLst>
      <p:ext uri="{BB962C8B-B14F-4D97-AF65-F5344CB8AC3E}">
        <p14:creationId xmlns:p14="http://schemas.microsoft.com/office/powerpoint/2010/main" val="3445985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33335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01479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3723733"/>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189653"/>
            <a:ext cx="9480281" cy="369332"/>
          </a:xfrm>
          <a:prstGeom prst="rect">
            <a:avLst/>
          </a:prstGeom>
          <a:noFill/>
        </p:spPr>
        <p:txBody>
          <a:bodyPr wrap="square" rtlCol="0">
            <a:spAutoFit/>
          </a:bodyPr>
          <a:lstStyle/>
          <a:p>
            <a:r>
              <a:rPr lang="en-US" dirty="0"/>
              <a:t>Takeaway 1: Buyer-seller relationship is most effective when it is collaborative</a:t>
            </a:r>
          </a:p>
        </p:txBody>
      </p:sp>
      <p:sp>
        <p:nvSpPr>
          <p:cNvPr id="12" name="CuadroTexto 11"/>
          <p:cNvSpPr txBox="1"/>
          <p:nvPr/>
        </p:nvSpPr>
        <p:spPr>
          <a:xfrm>
            <a:off x="1615181" y="2905749"/>
            <a:ext cx="8420917" cy="923330"/>
          </a:xfrm>
          <a:prstGeom prst="rect">
            <a:avLst/>
          </a:prstGeom>
          <a:noFill/>
        </p:spPr>
        <p:txBody>
          <a:bodyPr wrap="square" rtlCol="0">
            <a:spAutoFit/>
          </a:bodyPr>
          <a:lstStyle/>
          <a:p>
            <a:r>
              <a:rPr lang="en-US" dirty="0"/>
              <a:t>Takeaway 2: Embrace digital relationship management as an effective means of maintaining customers</a:t>
            </a:r>
          </a:p>
          <a:p>
            <a:endParaRPr lang="en-US" dirty="0"/>
          </a:p>
        </p:txBody>
      </p:sp>
      <p:sp>
        <p:nvSpPr>
          <p:cNvPr id="13" name="CuadroTexto 12"/>
          <p:cNvSpPr txBox="1"/>
          <p:nvPr/>
        </p:nvSpPr>
        <p:spPr>
          <a:xfrm>
            <a:off x="1605564" y="3659906"/>
            <a:ext cx="9646015" cy="646331"/>
          </a:xfrm>
          <a:prstGeom prst="rect">
            <a:avLst/>
          </a:prstGeom>
          <a:noFill/>
        </p:spPr>
        <p:txBody>
          <a:bodyPr wrap="square" rtlCol="0">
            <a:spAutoFit/>
          </a:bodyPr>
          <a:lstStyle/>
          <a:p>
            <a:r>
              <a:rPr lang="en-US" dirty="0"/>
              <a:t>Takeaway 3: Develop distinct relationship strategies for new customers (onboarding) and existing customers (</a:t>
            </a:r>
            <a:r>
              <a:rPr lang="en-US" dirty="0" err="1"/>
              <a:t>reboarding</a:t>
            </a:r>
            <a:r>
              <a:rPr lang="en-US" dirty="0"/>
              <a:t>)</a:t>
            </a:r>
          </a:p>
        </p:txBody>
      </p:sp>
      <p:sp>
        <p:nvSpPr>
          <p:cNvPr id="14" name="CuadroTexto 13"/>
          <p:cNvSpPr txBox="1"/>
          <p:nvPr/>
        </p:nvSpPr>
        <p:spPr>
          <a:xfrm>
            <a:off x="1647715" y="4356169"/>
            <a:ext cx="8825604" cy="646331"/>
          </a:xfrm>
          <a:prstGeom prst="rect">
            <a:avLst/>
          </a:prstGeom>
          <a:noFill/>
        </p:spPr>
        <p:txBody>
          <a:bodyPr wrap="square" rtlCol="0">
            <a:spAutoFit/>
          </a:bodyPr>
          <a:lstStyle/>
          <a:p>
            <a:r>
              <a:rPr lang="en-US" dirty="0"/>
              <a:t>Takeaway 4: Embrace social media platforms to build relationships and not just as a promotion tool</a:t>
            </a: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Key takeaways:</a:t>
            </a: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314878" y="4623758"/>
            <a:ext cx="1431426" cy="1335614"/>
          </a:xfrm>
          <a:prstGeom prst="rect">
            <a:avLst/>
          </a:prstGeom>
          <a:noFill/>
          <a:extLst>
            <a:ext uri="{909E8E84-426E-40DD-AFC4-6F175D3DCCD1}">
              <a14:hiddenFill xmlns:a14="http://schemas.microsoft.com/office/drawing/2010/main">
                <a:solidFill>
                  <a:srgbClr val="FFFFFF"/>
                </a:solidFill>
              </a14:hiddenFill>
            </a:ext>
          </a:extLst>
        </p:spPr>
      </p:pic>
      <p:sp>
        <p:nvSpPr>
          <p:cNvPr id="15" name="Shape 2782">
            <a:extLst>
              <a:ext uri="{FF2B5EF4-FFF2-40B4-BE49-F238E27FC236}">
                <a16:creationId xmlns:a16="http://schemas.microsoft.com/office/drawing/2014/main" id="{5C029626-A59A-DBA8-2FF8-1A183DF67924}"/>
              </a:ext>
            </a:extLst>
          </p:cNvPr>
          <p:cNvSpPr/>
          <p:nvPr/>
        </p:nvSpPr>
        <p:spPr>
          <a:xfrm>
            <a:off x="1236984" y="440517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s-ES" sz="9600" b="1" spc="95">
                <a:solidFill>
                  <a:schemeClr val="bg1"/>
                </a:solidFill>
                <a:latin typeface="Roboto"/>
                <a:cs typeface="Roboto"/>
              </a:rPr>
              <a:t>Thank</a:t>
            </a:r>
            <a:r>
              <a:rPr lang="es-ES" sz="9600" b="1" spc="95" dirty="0">
                <a:solidFill>
                  <a:schemeClr val="bg1"/>
                </a:solidFill>
                <a:latin typeface="Roboto"/>
                <a:cs typeface="Roboto"/>
              </a:rPr>
              <a:t>-</a:t>
            </a:r>
            <a:r>
              <a:rPr lang="es-ES" sz="9600" b="1" spc="-50">
                <a:solidFill>
                  <a:schemeClr val="bg1"/>
                </a:solidFill>
                <a:latin typeface="Roboto"/>
                <a:cs typeface="Roboto"/>
              </a:rPr>
              <a:t>you</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578484" y="2850462"/>
            <a:ext cx="6198450" cy="646331"/>
          </a:xfrm>
          <a:prstGeom prst="rect">
            <a:avLst/>
          </a:prstGeom>
          <a:noFill/>
        </p:spPr>
        <p:txBody>
          <a:bodyPr wrap="square" rtlCol="0">
            <a:spAutoFit/>
          </a:bodyPr>
          <a:lstStyle/>
          <a:p>
            <a:r>
              <a:rPr lang="en-US" dirty="0"/>
              <a:t>Objective</a:t>
            </a:r>
            <a:r>
              <a:rPr lang="es-ES" dirty="0"/>
              <a:t> 1: </a:t>
            </a:r>
            <a:r>
              <a:rPr lang="en-US" dirty="0"/>
              <a:t>Link with customers in developing service / product offerings</a:t>
            </a:r>
            <a:endParaRPr lang="en-GB" dirty="0"/>
          </a:p>
        </p:txBody>
      </p:sp>
      <p:sp>
        <p:nvSpPr>
          <p:cNvPr id="12" name="CuadroTexto 11"/>
          <p:cNvSpPr txBox="1"/>
          <p:nvPr/>
        </p:nvSpPr>
        <p:spPr>
          <a:xfrm>
            <a:off x="1615182" y="3530217"/>
            <a:ext cx="6401354" cy="646331"/>
          </a:xfrm>
          <a:prstGeom prst="rect">
            <a:avLst/>
          </a:prstGeom>
          <a:noFill/>
        </p:spPr>
        <p:txBody>
          <a:bodyPr wrap="square" rtlCol="0">
            <a:spAutoFit/>
          </a:bodyPr>
          <a:lstStyle/>
          <a:p>
            <a:r>
              <a:rPr lang="en-US" dirty="0"/>
              <a:t>Objective</a:t>
            </a:r>
            <a:r>
              <a:rPr lang="es-ES" dirty="0"/>
              <a:t> 2: </a:t>
            </a:r>
            <a:r>
              <a:rPr lang="en-US" dirty="0"/>
              <a:t>Meeting customers where they interact with our services / products</a:t>
            </a:r>
            <a:endParaRPr lang="en-GB" dirty="0"/>
          </a:p>
        </p:txBody>
      </p:sp>
      <p:sp>
        <p:nvSpPr>
          <p:cNvPr id="13" name="CuadroTexto 12"/>
          <p:cNvSpPr txBox="1"/>
          <p:nvPr/>
        </p:nvSpPr>
        <p:spPr>
          <a:xfrm>
            <a:off x="1605565" y="4284374"/>
            <a:ext cx="4699684" cy="369332"/>
          </a:xfrm>
          <a:prstGeom prst="rect">
            <a:avLst/>
          </a:prstGeom>
          <a:noFill/>
        </p:spPr>
        <p:txBody>
          <a:bodyPr wrap="none" rtlCol="0">
            <a:spAutoFit/>
          </a:bodyPr>
          <a:lstStyle/>
          <a:p>
            <a:r>
              <a:rPr lang="en-US" dirty="0"/>
              <a:t>Objective</a:t>
            </a:r>
            <a:r>
              <a:rPr lang="es-ES" dirty="0"/>
              <a:t> 3: </a:t>
            </a:r>
            <a:r>
              <a:rPr lang="en-US" dirty="0"/>
              <a:t>Build relationships in a digital world</a:t>
            </a:r>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OBJECTIVES AND GOALS</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At the end of this module you will be able to:</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0307" y="758722"/>
            <a:ext cx="4075996"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692922"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4: </a:t>
            </a:r>
            <a:r>
              <a:rPr lang="en-US" sz="3200" dirty="0">
                <a:latin typeface="+mj-lt"/>
              </a:rPr>
              <a:t>Link with customers in developing service / product offerings</a:t>
            </a:r>
            <a:endParaRPr lang="en-GB" sz="3200" dirty="0">
              <a:latin typeface="+mj-lt"/>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18565" y="1773775"/>
            <a:ext cx="5416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4.1.1</a:t>
            </a:r>
            <a:r>
              <a:rPr lang="en-US" sz="2200" spc="50" dirty="0">
                <a:latin typeface="+mj-lt"/>
                <a:cs typeface="Tahoma"/>
              </a:rPr>
              <a:t>: Buyer-seller collaboration</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2862322"/>
          </a:xfrm>
          <a:prstGeom prst="rect">
            <a:avLst/>
          </a:prstGeom>
        </p:spPr>
        <p:txBody>
          <a:bodyPr wrap="square">
            <a:spAutoFit/>
          </a:bodyPr>
          <a:lstStyle/>
          <a:p>
            <a:pPr>
              <a:defRPr/>
            </a:pPr>
            <a:r>
              <a:rPr lang="en-US" altLang="es-ES" dirty="0">
                <a:latin typeface="Calibri" panose="020F0502020204030204" pitchFamily="34" charset="0"/>
                <a:cs typeface="Calibri" panose="020F0502020204030204" pitchFamily="34" charset="0"/>
              </a:rPr>
              <a:t>Developing closer relationships with customers in terms of trust and communication is becoming a key longer-term success.  This is becoming even more critical as customers become LESS likely to enter a physical business location.</a:t>
            </a:r>
          </a:p>
          <a:p>
            <a:pP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rPr>
              <a:t>When relationships are built, customers:</a:t>
            </a:r>
          </a:p>
          <a:p>
            <a:pPr marL="285750" indent="-285750">
              <a:buFontTx/>
              <a:buChar char="-"/>
              <a:defRPr/>
            </a:pPr>
            <a:r>
              <a:rPr lang="en-US" altLang="es-ES" dirty="0">
                <a:latin typeface="Calibri" panose="020F0502020204030204" pitchFamily="34" charset="0"/>
                <a:cs typeface="Calibri" panose="020F0502020204030204" pitchFamily="34" charset="0"/>
              </a:rPr>
              <a:t>Feel more secure</a:t>
            </a:r>
          </a:p>
          <a:p>
            <a:pPr marL="285750" indent="-285750">
              <a:buFontTx/>
              <a:buChar char="-"/>
              <a:defRPr/>
            </a:pPr>
            <a:r>
              <a:rPr lang="en-US" altLang="es-ES" dirty="0">
                <a:latin typeface="Calibri" panose="020F0502020204030204" pitchFamily="34" charset="0"/>
                <a:cs typeface="Calibri" panose="020F0502020204030204" pitchFamily="34" charset="0"/>
              </a:rPr>
              <a:t>Enjoy being a part of something more than just being a customer</a:t>
            </a:r>
          </a:p>
          <a:p>
            <a:pPr marL="285750" indent="-285750">
              <a:buFontTx/>
              <a:buChar char="-"/>
              <a:defRPr/>
            </a:pPr>
            <a:r>
              <a:rPr lang="en-US" altLang="es-ES" dirty="0">
                <a:latin typeface="Calibri" panose="020F0502020204030204" pitchFamily="34" charset="0"/>
                <a:cs typeface="Calibri" panose="020F0502020204030204" pitchFamily="34" charset="0"/>
              </a:rPr>
              <a:t>Are more likely to remain with a supplier</a:t>
            </a:r>
          </a:p>
          <a:p>
            <a:pPr>
              <a:defRPr/>
            </a:pPr>
            <a:r>
              <a:rPr lang="en-US" altLang="es-ES" dirty="0">
                <a:latin typeface="Calibri" panose="020F0502020204030204" pitchFamily="34" charset="0"/>
                <a:cs typeface="Calibri" panose="020F0502020204030204" pitchFamily="34" charset="0"/>
              </a:rPr>
              <a:t> </a:t>
            </a: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08257" y="507525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rPr>
              <a:t>https://www.octaneai.com/blog/customer-relationships </a:t>
            </a:r>
          </a:p>
        </p:txBody>
      </p:sp>
    </p:spTree>
    <p:extLst>
      <p:ext uri="{BB962C8B-B14F-4D97-AF65-F5344CB8AC3E}">
        <p14:creationId xmlns:p14="http://schemas.microsoft.com/office/powerpoint/2010/main" val="42074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692922"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4: </a:t>
            </a:r>
            <a:r>
              <a:rPr lang="en-US" sz="3200" dirty="0">
                <a:latin typeface="+mj-lt"/>
              </a:rPr>
              <a:t>Link with customers in developing service / product offerings</a:t>
            </a:r>
            <a:endParaRPr lang="en-GB" sz="3200" dirty="0">
              <a:latin typeface="+mj-lt"/>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18565" y="1773775"/>
            <a:ext cx="5416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4.1.1</a:t>
            </a:r>
            <a:r>
              <a:rPr lang="en-US" sz="2200" spc="50" dirty="0">
                <a:latin typeface="+mj-lt"/>
                <a:cs typeface="Tahoma"/>
              </a:rPr>
              <a:t>: Buyer-seller collaboration</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2862322"/>
          </a:xfrm>
          <a:prstGeom prst="rect">
            <a:avLst/>
          </a:prstGeom>
        </p:spPr>
        <p:txBody>
          <a:bodyPr wrap="square">
            <a:spAutoFit/>
          </a:bodyPr>
          <a:lstStyle/>
          <a:p>
            <a:pPr>
              <a:defRPr/>
            </a:pPr>
            <a:r>
              <a:rPr lang="en-GB" altLang="es-ES" dirty="0">
                <a:latin typeface="Calibri" panose="020F0502020204030204" pitchFamily="34" charset="0"/>
                <a:cs typeface="Calibri" panose="020F0502020204030204" pitchFamily="34" charset="0"/>
              </a:rPr>
              <a:t>The movement is away from transactional relationships to collaborative ones.  This is even more important is situations related to:</a:t>
            </a:r>
          </a:p>
          <a:p>
            <a:pPr marL="285750" indent="-285750">
              <a:buFontTx/>
              <a:buChar char="-"/>
              <a:defRPr/>
            </a:pPr>
            <a:r>
              <a:rPr lang="en-GB" altLang="es-ES" dirty="0">
                <a:latin typeface="Calibri" panose="020F0502020204030204" pitchFamily="34" charset="0"/>
                <a:cs typeface="Calibri" panose="020F0502020204030204" pitchFamily="34" charset="0"/>
              </a:rPr>
              <a:t>Developing responsive supply chains</a:t>
            </a:r>
          </a:p>
          <a:p>
            <a:pPr marL="285750" indent="-285750">
              <a:buFontTx/>
              <a:buChar char="-"/>
              <a:defRPr/>
            </a:pPr>
            <a:r>
              <a:rPr lang="en-GB" altLang="es-ES" dirty="0">
                <a:latin typeface="Calibri" panose="020F0502020204030204" pitchFamily="34" charset="0"/>
                <a:cs typeface="Calibri" panose="020F0502020204030204" pitchFamily="34" charset="0"/>
              </a:rPr>
              <a:t>Environmental sustainability</a:t>
            </a:r>
          </a:p>
          <a:p>
            <a:pPr marL="285750" indent="-285750">
              <a:buFontTx/>
              <a:buChar char="-"/>
              <a:defRPr/>
            </a:pPr>
            <a:r>
              <a:rPr lang="en-GB" altLang="es-ES" dirty="0">
                <a:latin typeface="Calibri" panose="020F0502020204030204" pitchFamily="34" charset="0"/>
                <a:cs typeface="Calibri" panose="020F0502020204030204" pitchFamily="34" charset="0"/>
              </a:rPr>
              <a:t>ISO certification (and the like)</a:t>
            </a:r>
          </a:p>
          <a:p>
            <a:pPr marL="285750" indent="-285750">
              <a:buFontTx/>
              <a:buChar char="-"/>
              <a:defRPr/>
            </a:pPr>
            <a:endParaRPr lang="en-GB" altLang="es-ES" dirty="0">
              <a:latin typeface="Calibri" panose="020F0502020204030204" pitchFamily="34" charset="0"/>
              <a:cs typeface="Calibri" panose="020F0502020204030204" pitchFamily="34" charset="0"/>
            </a:endParaRPr>
          </a:p>
          <a:p>
            <a:pPr marL="285750" indent="-285750">
              <a:buFontTx/>
              <a:buChar char="-"/>
              <a:defRPr/>
            </a:pPr>
            <a:endParaRPr lang="en-GB" altLang="es-ES" dirty="0">
              <a:latin typeface="Calibri" panose="020F0502020204030204" pitchFamily="34" charset="0"/>
              <a:cs typeface="Calibri" panose="020F0502020204030204" pitchFamily="34" charset="0"/>
            </a:endParaRPr>
          </a:p>
          <a:p>
            <a:pPr>
              <a:defRPr/>
            </a:pPr>
            <a:r>
              <a:rPr lang="en-GB" altLang="es-ES" dirty="0">
                <a:latin typeface="Calibri" panose="020F0502020204030204" pitchFamily="34" charset="0"/>
                <a:cs typeface="Calibri" panose="020F0502020204030204" pitchFamily="34" charset="0"/>
              </a:rPr>
              <a:t>Two 2019 research studies by McKinsey &amp; Company found that 1) 61% of buyers and seller in the fashion industry expected to co-invest or co-create by </a:t>
            </a:r>
            <a:r>
              <a:rPr lang="en-GB" altLang="es-ES" dirty="0">
                <a:latin typeface="Calibri" panose="020F0502020204030204" pitchFamily="34" charset="0"/>
                <a:cs typeface="Calibri" panose="020F0502020204030204" pitchFamily="34" charset="0"/>
                <a:hlinkClick r:id="rId2"/>
              </a:rPr>
              <a:t>2025</a:t>
            </a:r>
            <a:r>
              <a:rPr lang="en-GB" altLang="es-ES" dirty="0">
                <a:latin typeface="Calibri" panose="020F0502020204030204" pitchFamily="34" charset="0"/>
                <a:cs typeface="Calibri" panose="020F0502020204030204" pitchFamily="34" charset="0"/>
              </a:rPr>
              <a:t> and 2) buyer-seller relations in supply chains are seen to create value in the </a:t>
            </a:r>
            <a:r>
              <a:rPr lang="en-GB" altLang="es-ES" dirty="0">
                <a:latin typeface="Calibri" panose="020F0502020204030204" pitchFamily="34" charset="0"/>
                <a:cs typeface="Calibri" panose="020F0502020204030204" pitchFamily="34" charset="0"/>
                <a:hlinkClick r:id="rId2"/>
              </a:rPr>
              <a:t>future</a:t>
            </a:r>
            <a:r>
              <a:rPr lang="en-GB" altLang="es-ES" dirty="0">
                <a:latin typeface="Calibri" panose="020F0502020204030204" pitchFamily="34" charset="0"/>
                <a:cs typeface="Calibri" panose="020F0502020204030204" pitchFamily="34" charset="0"/>
              </a:rPr>
              <a:t>. </a:t>
            </a:r>
          </a:p>
        </p:txBody>
      </p:sp>
      <p:sp>
        <p:nvSpPr>
          <p:cNvPr id="6" name="Rectángulo 3">
            <a:extLst>
              <a:ext uri="{FF2B5EF4-FFF2-40B4-BE49-F238E27FC236}">
                <a16:creationId xmlns:a16="http://schemas.microsoft.com/office/drawing/2014/main" id="{D4FBF5A6-24D1-8794-2AEC-D8C0E30E115E}"/>
              </a:ext>
            </a:extLst>
          </p:cNvPr>
          <p:cNvSpPr/>
          <p:nvPr/>
        </p:nvSpPr>
        <p:spPr>
          <a:xfrm>
            <a:off x="1030492" y="540233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3"/>
              </a:rPr>
              <a:t>https://www.transparency-one.com/the-case-for-supplier-collaboration/</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113837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657412"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UNIT 4: </a:t>
            </a:r>
            <a:r>
              <a:rPr lang="en-US" sz="3200" kern="0" spc="-150" dirty="0">
                <a:solidFill>
                  <a:schemeClr val="tx1"/>
                </a:solidFill>
                <a:latin typeface="+mj-lt"/>
                <a:ea typeface="Tahoma" panose="020B0604030504040204" pitchFamily="34" charset="0"/>
                <a:cs typeface="Tahoma" panose="020B0604030504040204" pitchFamily="34" charset="0"/>
              </a:rPr>
              <a:t>Meeting customers where they interact with our services / products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1065761" cy="352661"/>
          </a:xfrm>
          <a:prstGeom prst="rect">
            <a:avLst/>
          </a:prstGeom>
        </p:spPr>
        <p:txBody>
          <a:bodyPr vert="horz" wrap="square" lIns="0" tIns="13970" rIns="0" bIns="0" rtlCol="0">
            <a:spAutoFit/>
          </a:bodyPr>
          <a:lstStyle/>
          <a:p>
            <a:pPr marL="12700">
              <a:lnSpc>
                <a:spcPct val="100000"/>
              </a:lnSpc>
              <a:spcBef>
                <a:spcPts val="110"/>
              </a:spcBef>
            </a:pPr>
            <a:r>
              <a:rPr lang="en-US" sz="2200" spc="50" dirty="0">
                <a:latin typeface="+mj-lt"/>
                <a:cs typeface="Tahoma"/>
              </a:rPr>
              <a:t>SECTION 4.2.1: Customer onboarding</a:t>
            </a:r>
            <a:endParaRPr lang="en-US"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840532" cy="3139321"/>
          </a:xfrm>
          <a:prstGeom prst="rect">
            <a:avLst/>
          </a:prstGeom>
        </p:spPr>
        <p:txBody>
          <a:bodyPr wrap="square">
            <a:spAutoFit/>
          </a:bodyPr>
          <a:lstStyle/>
          <a:p>
            <a:pPr>
              <a:defRPr/>
            </a:pPr>
            <a:r>
              <a:rPr lang="en-GB" altLang="es-ES" dirty="0">
                <a:latin typeface="Calibri" panose="020F0502020204030204" pitchFamily="34" charset="0"/>
                <a:cs typeface="Calibri" panose="020F0502020204030204" pitchFamily="34" charset="0"/>
              </a:rPr>
              <a:t>Customer </a:t>
            </a:r>
            <a:r>
              <a:rPr lang="en-GB" altLang="es-ES" dirty="0" err="1">
                <a:latin typeface="Calibri" panose="020F0502020204030204" pitchFamily="34" charset="0"/>
                <a:cs typeface="Calibri" panose="020F0502020204030204" pitchFamily="34" charset="0"/>
              </a:rPr>
              <a:t>onboarding</a:t>
            </a:r>
            <a:r>
              <a:rPr lang="en-GB" altLang="es-ES" dirty="0">
                <a:latin typeface="Calibri" panose="020F0502020204030204" pitchFamily="34" charset="0"/>
                <a:cs typeface="Calibri" panose="020F0502020204030204" pitchFamily="34" charset="0"/>
              </a:rPr>
              <a:t> involves </a:t>
            </a:r>
            <a:r>
              <a:rPr lang="en-GB" dirty="0"/>
              <a:t>any activity that is adapted to introducing a new customer to a product or service.  This can take place either virtually or in a F2F format</a:t>
            </a: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a:p>
            <a:pPr>
              <a:defRPr/>
            </a:pPr>
            <a:r>
              <a:rPr lang="en-GB" altLang="es-ES" dirty="0">
                <a:latin typeface="Calibri" panose="020F0502020204030204" pitchFamily="34" charset="0"/>
                <a:cs typeface="Calibri" panose="020F0502020204030204" pitchFamily="34" charset="0"/>
              </a:rPr>
              <a:t>Examples of some best practices in customer </a:t>
            </a:r>
            <a:r>
              <a:rPr lang="en-GB" altLang="es-ES" dirty="0" err="1">
                <a:latin typeface="Calibri" panose="020F0502020204030204" pitchFamily="34" charset="0"/>
                <a:cs typeface="Calibri" panose="020F0502020204030204" pitchFamily="34" charset="0"/>
              </a:rPr>
              <a:t>onboarding</a:t>
            </a:r>
            <a:r>
              <a:rPr lang="en-GB" altLang="es-ES" dirty="0">
                <a:latin typeface="Calibri" panose="020F0502020204030204" pitchFamily="34" charset="0"/>
                <a:cs typeface="Calibri" panose="020F0502020204030204" pitchFamily="34" charset="0"/>
              </a:rPr>
              <a:t> in a digital world:</a:t>
            </a:r>
          </a:p>
          <a:p>
            <a:pPr>
              <a:defRPr/>
            </a:pPr>
            <a:endParaRPr lang="en-GB" altLang="es-ES" dirty="0">
              <a:latin typeface="Calibri" panose="020F0502020204030204" pitchFamily="34" charset="0"/>
              <a:cs typeface="Calibri" panose="020F0502020204030204" pitchFamily="34" charset="0"/>
            </a:endParaRPr>
          </a:p>
          <a:p>
            <a:pPr marL="285750" indent="-285750">
              <a:buFontTx/>
              <a:buChar char="-"/>
            </a:pPr>
            <a:r>
              <a:rPr lang="en-GB" dirty="0"/>
              <a:t>Use video and/or self-support content to list product / service features aid customer understanding.</a:t>
            </a:r>
          </a:p>
          <a:p>
            <a:pPr marL="285750" indent="-285750">
              <a:buFontTx/>
              <a:buChar char="-"/>
            </a:pPr>
            <a:r>
              <a:rPr lang="en-GB" dirty="0"/>
              <a:t>Full scale, extended customer service and support to make the customer transition seamless</a:t>
            </a:r>
          </a:p>
          <a:p>
            <a:pPr marL="285750" indent="-285750">
              <a:buFontTx/>
              <a:buChar char="-"/>
            </a:pPr>
            <a:r>
              <a:rPr lang="en-GB" dirty="0"/>
              <a:t>Product tours and demos. </a:t>
            </a:r>
          </a:p>
          <a:p>
            <a:pPr marL="285750" indent="-285750">
              <a:buFontTx/>
              <a:buChar char="-"/>
            </a:pPr>
            <a:r>
              <a:rPr lang="en-GB" dirty="0"/>
              <a:t>Develop a ‘gamification’ to the customer </a:t>
            </a:r>
            <a:r>
              <a:rPr lang="en-GB" dirty="0" err="1"/>
              <a:t>onboarding</a:t>
            </a:r>
            <a:r>
              <a:rPr lang="en-GB" dirty="0"/>
              <a:t> process.</a:t>
            </a:r>
          </a:p>
          <a:p>
            <a:pPr>
              <a:defRPr/>
            </a:pP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08257" y="5075251"/>
            <a:ext cx="10269068" cy="646331"/>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https://www.revechat.com/blog/customer-interactions/</a:t>
            </a:r>
            <a:endParaRPr lang="en-GB" altLang="es-ES" dirty="0">
              <a:latin typeface="Calibri" panose="020F0502020204030204" pitchFamily="34" charset="0"/>
              <a:cs typeface="Calibri" panose="020F0502020204030204" pitchFamily="34" charset="0"/>
            </a:endParaRPr>
          </a:p>
          <a:p>
            <a:pPr algn="r">
              <a:defRPr/>
            </a:pPr>
            <a:r>
              <a:rPr lang="en-GB" altLang="es-ES" dirty="0">
                <a:latin typeface="Calibri" panose="020F0502020204030204" pitchFamily="34" charset="0"/>
                <a:cs typeface="Calibri" panose="020F0502020204030204" pitchFamily="34" charset="0"/>
                <a:hlinkClick r:id="rId3"/>
              </a:rPr>
              <a:t>https://www.youtube.com/watch?v=IhC_jI1X8Ys</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013671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657412"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UNIT 4: </a:t>
            </a:r>
            <a:r>
              <a:rPr lang="en-US" sz="3200" kern="0" spc="-150" dirty="0">
                <a:solidFill>
                  <a:schemeClr val="tx1"/>
                </a:solidFill>
                <a:latin typeface="+mj-lt"/>
                <a:ea typeface="Tahoma" panose="020B0604030504040204" pitchFamily="34" charset="0"/>
                <a:cs typeface="Tahoma" panose="020B0604030504040204" pitchFamily="34" charset="0"/>
              </a:rPr>
              <a:t>Meeting customers where they interact with our services / products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1065761" cy="352661"/>
          </a:xfrm>
          <a:prstGeom prst="rect">
            <a:avLst/>
          </a:prstGeom>
        </p:spPr>
        <p:txBody>
          <a:bodyPr vert="horz" wrap="square" lIns="0" tIns="13970" rIns="0" bIns="0" rtlCol="0">
            <a:spAutoFit/>
          </a:bodyPr>
          <a:lstStyle/>
          <a:p>
            <a:pPr marL="12700">
              <a:lnSpc>
                <a:spcPct val="100000"/>
              </a:lnSpc>
              <a:spcBef>
                <a:spcPts val="110"/>
              </a:spcBef>
            </a:pPr>
            <a:r>
              <a:rPr lang="en-US" sz="2200" spc="50" dirty="0">
                <a:latin typeface="+mj-lt"/>
                <a:cs typeface="Tahoma"/>
              </a:rPr>
              <a:t>SECTION 4.2.2: Customer re-boarding (current customers)</a:t>
            </a:r>
            <a:endParaRPr lang="en-US"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840532" cy="3416320"/>
          </a:xfrm>
          <a:prstGeom prst="rect">
            <a:avLst/>
          </a:prstGeom>
        </p:spPr>
        <p:txBody>
          <a:bodyPr wrap="square">
            <a:spAutoFit/>
          </a:bodyPr>
          <a:lstStyle/>
          <a:p>
            <a:pPr>
              <a:defRPr/>
            </a:pPr>
            <a:r>
              <a:rPr lang="en-GB" altLang="es-ES" dirty="0">
                <a:latin typeface="Calibri" panose="020F0502020204030204" pitchFamily="34" charset="0"/>
                <a:cs typeface="Calibri" panose="020F0502020204030204" pitchFamily="34" charset="0"/>
              </a:rPr>
              <a:t>Current customers should not be taken for granted and need to be met with (virtually or in-person) as required.  Much ‘cheaper’ to keep a customer than attract new ones.  Gives the opportunity to:</a:t>
            </a:r>
          </a:p>
          <a:p>
            <a:pPr marL="285750" indent="-285750">
              <a:buFontTx/>
              <a:buChar char="-"/>
              <a:defRPr/>
            </a:pPr>
            <a:r>
              <a:rPr lang="en-GB" altLang="es-ES" dirty="0">
                <a:latin typeface="Calibri" panose="020F0502020204030204" pitchFamily="34" charset="0"/>
                <a:cs typeface="Calibri" panose="020F0502020204030204" pitchFamily="34" charset="0"/>
              </a:rPr>
              <a:t>Know your customer (KYC) better</a:t>
            </a:r>
          </a:p>
          <a:p>
            <a:pPr marL="285750" indent="-285750">
              <a:buFontTx/>
              <a:buChar char="-"/>
              <a:defRPr/>
            </a:pPr>
            <a:r>
              <a:rPr lang="en-GB" altLang="es-ES" dirty="0">
                <a:latin typeface="Calibri" panose="020F0502020204030204" pitchFamily="34" charset="0"/>
                <a:cs typeface="Calibri" panose="020F0502020204030204" pitchFamily="34" charset="0"/>
              </a:rPr>
              <a:t>Undertake customer relationship management (CRM)</a:t>
            </a:r>
          </a:p>
          <a:p>
            <a:pPr marL="285750" indent="-285750">
              <a:buFontTx/>
              <a:buChar char="-"/>
              <a:defRPr/>
            </a:pPr>
            <a:r>
              <a:rPr lang="en-GB" altLang="es-ES" dirty="0">
                <a:latin typeface="Calibri" panose="020F0502020204030204" pitchFamily="34" charset="0"/>
                <a:cs typeface="Calibri" panose="020F0502020204030204" pitchFamily="34" charset="0"/>
              </a:rPr>
              <a:t>Reinforce your brand and what you can do for the customer</a:t>
            </a:r>
          </a:p>
          <a:p>
            <a:pPr marL="285750" indent="-285750">
              <a:buFontTx/>
              <a:buChar char="-"/>
              <a:defRPr/>
            </a:pPr>
            <a:r>
              <a:rPr lang="en-GB" altLang="es-ES" dirty="0">
                <a:latin typeface="Calibri" panose="020F0502020204030204" pitchFamily="34" charset="0"/>
                <a:cs typeface="Calibri" panose="020F0502020204030204" pitchFamily="34" charset="0"/>
              </a:rPr>
              <a:t>Enhance word of mouth (WOM)</a:t>
            </a:r>
          </a:p>
          <a:p>
            <a:pPr marL="285750" indent="-285750">
              <a:buFontTx/>
              <a:buChar char="-"/>
              <a:defRPr/>
            </a:pPr>
            <a:r>
              <a:rPr lang="en-GB" altLang="es-ES" dirty="0">
                <a:latin typeface="Calibri" panose="020F0502020204030204" pitchFamily="34" charset="0"/>
                <a:cs typeface="Calibri" panose="020F0502020204030204" pitchFamily="34" charset="0"/>
              </a:rPr>
              <a:t>Increase trust and reliability of you as a supplier</a:t>
            </a:r>
          </a:p>
          <a:p>
            <a:pPr marL="285750" indent="-285750">
              <a:buFontTx/>
              <a:buChar char="-"/>
              <a:defRPr/>
            </a:pPr>
            <a:r>
              <a:rPr lang="en-GB" altLang="es-ES" dirty="0">
                <a:latin typeface="Calibri" panose="020F0502020204030204" pitchFamily="34" charset="0"/>
                <a:cs typeface="Calibri" panose="020F0502020204030204" pitchFamily="34" charset="0"/>
              </a:rPr>
              <a:t>‘Prove’ you understand them and can anticipate their needs</a:t>
            </a:r>
          </a:p>
          <a:p>
            <a:pPr>
              <a:defRPr/>
            </a:pPr>
            <a:endParaRPr lang="en-GB" altLang="es-ES" dirty="0">
              <a:latin typeface="Calibri" panose="020F0502020204030204" pitchFamily="34" charset="0"/>
              <a:cs typeface="Calibri" panose="020F0502020204030204" pitchFamily="34" charset="0"/>
            </a:endParaRPr>
          </a:p>
          <a:p>
            <a:pPr>
              <a:defRPr/>
            </a:pPr>
            <a:r>
              <a:rPr lang="en-GB" altLang="es-ES" dirty="0">
                <a:latin typeface="Calibri" panose="020F0502020204030204" pitchFamily="34" charset="0"/>
                <a:cs typeface="Calibri" panose="020F0502020204030204" pitchFamily="34" charset="0"/>
              </a:rPr>
              <a:t> </a:t>
            </a:r>
            <a:endParaRPr lang="en-GB" dirty="0"/>
          </a:p>
          <a:p>
            <a:pPr>
              <a:defRPr/>
            </a:pP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08257" y="507525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https://www.finextra.com/blogposting/19316/7-reasons-to-meet-customers-face-to-face</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804951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49761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4: </a:t>
            </a:r>
            <a:r>
              <a:rPr lang="en-US" sz="4800" kern="0" spc="-150" dirty="0">
                <a:solidFill>
                  <a:schemeClr val="tx1"/>
                </a:solidFill>
                <a:latin typeface="+mj-lt"/>
                <a:ea typeface="Tahoma" panose="020B0604030504040204" pitchFamily="34" charset="0"/>
                <a:cs typeface="Tahoma" panose="020B0604030504040204" pitchFamily="34" charset="0"/>
              </a:rPr>
              <a:t>Building relationships in a digital world</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16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4.3.1: </a:t>
            </a:r>
            <a:r>
              <a:rPr lang="en-US" sz="2200" spc="50" dirty="0">
                <a:latin typeface="+mj-lt"/>
                <a:cs typeface="Tahoma"/>
              </a:rPr>
              <a:t>Types of digital relationships</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416320"/>
          </a:xfrm>
          <a:prstGeom prst="rect">
            <a:avLst/>
          </a:prstGeom>
        </p:spPr>
        <p:txBody>
          <a:bodyPr wrap="square">
            <a:spAutoFit/>
          </a:bodyPr>
          <a:lstStyle/>
          <a:p>
            <a:pPr>
              <a:defRPr/>
            </a:pPr>
            <a:r>
              <a:rPr lang="en-US" altLang="es-ES" dirty="0">
                <a:latin typeface="Calibri" panose="020F0502020204030204" pitchFamily="34" charset="0"/>
                <a:cs typeface="Calibri" panose="020F0502020204030204" pitchFamily="34" charset="0"/>
              </a:rPr>
              <a:t>The pandemic has forced organizations to build digital relationships with existing and new customers.  It can be challenging to build relationships in a totally digital context with new customers.  The common means for doing this include:</a:t>
            </a: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a:latin typeface="Calibri" panose="020F0502020204030204" pitchFamily="34" charset="0"/>
                <a:cs typeface="Calibri" panose="020F0502020204030204" pitchFamily="34" charset="0"/>
              </a:rPr>
              <a:t>Social media – the current ‘go to’ area of digital relationship building</a:t>
            </a:r>
          </a:p>
          <a:p>
            <a:pPr marL="285750" indent="-285750">
              <a:buFontTx/>
              <a:buChar char="-"/>
              <a:defRPr/>
            </a:pPr>
            <a:r>
              <a:rPr lang="en-US" altLang="es-ES" dirty="0">
                <a:latin typeface="Calibri" panose="020F0502020204030204" pitchFamily="34" charset="0"/>
                <a:cs typeface="Calibri" panose="020F0502020204030204" pitchFamily="34" charset="0"/>
              </a:rPr>
              <a:t>Email</a:t>
            </a:r>
          </a:p>
          <a:p>
            <a:pPr marL="285750" indent="-285750">
              <a:buFontTx/>
              <a:buChar char="-"/>
              <a:defRPr/>
            </a:pPr>
            <a:r>
              <a:rPr lang="en-US" altLang="es-ES" dirty="0">
                <a:latin typeface="Calibri" panose="020F0502020204030204" pitchFamily="34" charset="0"/>
                <a:cs typeface="Calibri" panose="020F0502020204030204" pitchFamily="34" charset="0"/>
              </a:rPr>
              <a:t>Newsletters / blogs</a:t>
            </a: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398875" y="572357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https://www.intercommedia.org/build-customer-relations/</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04048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49761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4: </a:t>
            </a:r>
            <a:r>
              <a:rPr lang="en-US" sz="4800" kern="0" spc="-150" dirty="0">
                <a:solidFill>
                  <a:schemeClr val="tx1"/>
                </a:solidFill>
                <a:latin typeface="+mj-lt"/>
                <a:ea typeface="Tahoma" panose="020B0604030504040204" pitchFamily="34" charset="0"/>
                <a:cs typeface="Tahoma" panose="020B0604030504040204" pitchFamily="34" charset="0"/>
              </a:rPr>
              <a:t>Building relationships in a digital world</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169116"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4.3.2: </a:t>
            </a:r>
            <a:r>
              <a:rPr lang="en-US" sz="2200" spc="50" dirty="0">
                <a:latin typeface="+mj-lt"/>
                <a:cs typeface="Tahoma"/>
              </a:rPr>
              <a:t>Social media relationship building</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4524315"/>
          </a:xfrm>
          <a:prstGeom prst="rect">
            <a:avLst/>
          </a:prstGeom>
        </p:spPr>
        <p:txBody>
          <a:bodyPr wrap="square">
            <a:spAutoFit/>
          </a:bodyPr>
          <a:lstStyle/>
          <a:p>
            <a:pPr>
              <a:defRPr/>
            </a:pPr>
            <a:r>
              <a:rPr lang="en-US" altLang="es-ES" dirty="0">
                <a:latin typeface="Calibri" panose="020F0502020204030204" pitchFamily="34" charset="0"/>
                <a:cs typeface="Calibri" panose="020F0502020204030204" pitchFamily="34" charset="0"/>
              </a:rPr>
              <a:t>Social media relationship building has become ubiquitous in business today.  Some of the most effective ways to leverage this include:</a:t>
            </a:r>
          </a:p>
          <a:p>
            <a:pPr marL="285750" indent="-285750">
              <a:buFontTx/>
              <a:buChar char="-"/>
              <a:defRPr/>
            </a:pPr>
            <a:r>
              <a:rPr lang="en-US" altLang="es-ES" dirty="0">
                <a:latin typeface="Calibri" panose="020F0502020204030204" pitchFamily="34" charset="0"/>
                <a:cs typeface="Calibri" panose="020F0502020204030204" pitchFamily="34" charset="0"/>
              </a:rPr>
              <a:t>Creating a social media customer service channel</a:t>
            </a:r>
          </a:p>
          <a:p>
            <a:pPr marL="285750" indent="-285750">
              <a:buFontTx/>
              <a:buChar char="-"/>
              <a:defRPr/>
            </a:pPr>
            <a:r>
              <a:rPr lang="en-US" altLang="es-ES" dirty="0">
                <a:latin typeface="Calibri" panose="020F0502020204030204" pitchFamily="34" charset="0"/>
                <a:cs typeface="Calibri" panose="020F0502020204030204" pitchFamily="34" charset="0"/>
              </a:rPr>
              <a:t>Applying social media ‘listening’ (e.g., scour channels for brand mentions)</a:t>
            </a:r>
          </a:p>
          <a:p>
            <a:pPr marL="285750" indent="-285750">
              <a:buFontTx/>
              <a:buChar char="-"/>
              <a:defRPr/>
            </a:pPr>
            <a:r>
              <a:rPr lang="en-US" altLang="es-ES" dirty="0" err="1">
                <a:latin typeface="Calibri" panose="020F0502020204030204" pitchFamily="34" charset="0"/>
                <a:cs typeface="Calibri" panose="020F0502020204030204" pitchFamily="34" charset="0"/>
              </a:rPr>
              <a:t>Personalising</a:t>
            </a:r>
            <a:r>
              <a:rPr lang="en-US" altLang="es-ES" dirty="0">
                <a:latin typeface="Calibri" panose="020F0502020204030204" pitchFamily="34" charset="0"/>
                <a:cs typeface="Calibri" panose="020F0502020204030204" pitchFamily="34" charset="0"/>
              </a:rPr>
              <a:t> customer experiences with your social channels (live chat widget)</a:t>
            </a:r>
          </a:p>
          <a:p>
            <a:pPr marL="285750" indent="-285750">
              <a:buFontTx/>
              <a:buChar char="-"/>
              <a:defRPr/>
            </a:pPr>
            <a:r>
              <a:rPr lang="en-US" altLang="es-ES" dirty="0">
                <a:latin typeface="Calibri" panose="020F0502020204030204" pitchFamily="34" charset="0"/>
                <a:cs typeface="Calibri" panose="020F0502020204030204" pitchFamily="34" charset="0"/>
              </a:rPr>
              <a:t>Creating a brand ‘voice’ (i.e., memes, tweets, Instagram posts that relate to your brand)</a:t>
            </a:r>
          </a:p>
          <a:p>
            <a:pPr marL="285750" indent="-285750">
              <a:buFontTx/>
              <a:buChar char="-"/>
              <a:defRPr/>
            </a:pPr>
            <a:r>
              <a:rPr lang="en-US" altLang="es-ES" dirty="0">
                <a:latin typeface="Calibri" panose="020F0502020204030204" pitchFamily="34" charset="0"/>
                <a:cs typeface="Calibri" panose="020F0502020204030204" pitchFamily="34" charset="0"/>
              </a:rPr>
              <a:t>Rewarding social medial channel interactions</a:t>
            </a:r>
          </a:p>
          <a:p>
            <a:pPr marL="285750" indent="-285750">
              <a:buFontTx/>
              <a:buChar char="-"/>
              <a:defRPr/>
            </a:pPr>
            <a:r>
              <a:rPr lang="en-US" altLang="es-ES" dirty="0">
                <a:latin typeface="Calibri" panose="020F0502020204030204" pitchFamily="34" charset="0"/>
                <a:cs typeface="Calibri" panose="020F0502020204030204" pitchFamily="34" charset="0"/>
              </a:rPr>
              <a:t>Sharing and encouraging user generated content</a:t>
            </a:r>
          </a:p>
          <a:p>
            <a:pPr marL="285750" indent="-285750">
              <a:buFontTx/>
              <a:buChar char="-"/>
              <a:defRPr/>
            </a:pPr>
            <a:r>
              <a:rPr lang="en-US" altLang="es-ES" dirty="0">
                <a:latin typeface="Calibri" panose="020F0502020204030204" pitchFamily="34" charset="0"/>
                <a:cs typeface="Calibri" panose="020F0502020204030204" pitchFamily="34" charset="0"/>
              </a:rPr>
              <a:t>Providing value, not just promotion and marketing – opportunity for education</a:t>
            </a:r>
          </a:p>
          <a:p>
            <a:pPr marL="285750" indent="-285750">
              <a:buFontTx/>
              <a:buChar char="-"/>
              <a:defRPr/>
            </a:pPr>
            <a:r>
              <a:rPr lang="en-US" altLang="es-ES" dirty="0">
                <a:latin typeface="Calibri" panose="020F0502020204030204" pitchFamily="34" charset="0"/>
                <a:cs typeface="Calibri" panose="020F0502020204030204" pitchFamily="34" charset="0"/>
              </a:rPr>
              <a:t>Building an online community</a:t>
            </a: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398875" y="572357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https://sproutsocial.com/insights/build-customer-relationships/</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196111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988561" y="3793498"/>
            <a:ext cx="1829006" cy="938719"/>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Develop a digital onboarding strategy for new customers</a:t>
            </a:r>
          </a:p>
        </p:txBody>
      </p:sp>
      <p:sp>
        <p:nvSpPr>
          <p:cNvPr id="53" name="Rectangle 52"/>
          <p:cNvSpPr/>
          <p:nvPr/>
        </p:nvSpPr>
        <p:spPr>
          <a:xfrm>
            <a:off x="5211610" y="3592428"/>
            <a:ext cx="1315168" cy="369332"/>
          </a:xfrm>
          <a:prstGeom prst="rect">
            <a:avLst/>
          </a:prstGeom>
        </p:spPr>
        <p:txBody>
          <a:bodyPr wrap="none">
            <a:spAutoFit/>
          </a:bodyPr>
          <a:lstStyle/>
          <a:p>
            <a:pPr algn="ctr"/>
            <a:r>
              <a:rPr lang="en-US" b="1" dirty="0">
                <a:ea typeface="Roboto" charset="0"/>
                <a:cs typeface="Poppins" pitchFamily="2" charset="77"/>
              </a:rPr>
              <a:t>Onboarding</a:t>
            </a:r>
          </a:p>
        </p:txBody>
      </p:sp>
      <p:sp>
        <p:nvSpPr>
          <p:cNvPr id="54" name="TextBox 53"/>
          <p:cNvSpPr txBox="1"/>
          <p:nvPr/>
        </p:nvSpPr>
        <p:spPr>
          <a:xfrm>
            <a:off x="6310255" y="2693642"/>
            <a:ext cx="1829006" cy="915572"/>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Relationships are not one size fits all -- personalize</a:t>
            </a:r>
          </a:p>
        </p:txBody>
      </p:sp>
      <p:sp>
        <p:nvSpPr>
          <p:cNvPr id="55" name="Rectangle 54"/>
          <p:cNvSpPr/>
          <p:nvPr/>
        </p:nvSpPr>
        <p:spPr>
          <a:xfrm>
            <a:off x="6599300" y="2375051"/>
            <a:ext cx="1269771" cy="369332"/>
          </a:xfrm>
          <a:prstGeom prst="rect">
            <a:avLst/>
          </a:prstGeom>
        </p:spPr>
        <p:txBody>
          <a:bodyPr wrap="none">
            <a:spAutoFit/>
          </a:bodyPr>
          <a:lstStyle/>
          <a:p>
            <a:pPr algn="ctr"/>
            <a:r>
              <a:rPr lang="en-US" b="1" dirty="0">
                <a:ea typeface="Roboto" charset="0"/>
                <a:cs typeface="Poppins" pitchFamily="2" charset="77"/>
              </a:rPr>
              <a:t>Personalize</a:t>
            </a:r>
          </a:p>
        </p:txBody>
      </p:sp>
      <p:sp>
        <p:nvSpPr>
          <p:cNvPr id="58" name="TextBox 57"/>
          <p:cNvSpPr txBox="1"/>
          <p:nvPr/>
        </p:nvSpPr>
        <p:spPr>
          <a:xfrm>
            <a:off x="3583218" y="2820117"/>
            <a:ext cx="1829006" cy="1197700"/>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Must embrace digital technology in relationship management</a:t>
            </a:r>
          </a:p>
        </p:txBody>
      </p:sp>
      <p:sp>
        <p:nvSpPr>
          <p:cNvPr id="59" name="Rectangle 58"/>
          <p:cNvSpPr/>
          <p:nvPr/>
        </p:nvSpPr>
        <p:spPr>
          <a:xfrm>
            <a:off x="4096345" y="2375051"/>
            <a:ext cx="799578" cy="369332"/>
          </a:xfrm>
          <a:prstGeom prst="rect">
            <a:avLst/>
          </a:prstGeom>
        </p:spPr>
        <p:txBody>
          <a:bodyPr wrap="none">
            <a:spAutoFit/>
          </a:bodyPr>
          <a:lstStyle/>
          <a:p>
            <a:pPr algn="ctr"/>
            <a:r>
              <a:rPr lang="en-US" b="1" dirty="0">
                <a:ea typeface="Roboto" charset="0"/>
                <a:cs typeface="Poppins" pitchFamily="2" charset="77"/>
              </a:rPr>
              <a:t>Digital</a:t>
            </a:r>
          </a:p>
        </p:txBody>
      </p:sp>
      <p:sp>
        <p:nvSpPr>
          <p:cNvPr id="60" name="TextBox 59"/>
          <p:cNvSpPr txBox="1"/>
          <p:nvPr/>
        </p:nvSpPr>
        <p:spPr>
          <a:xfrm>
            <a:off x="7519434" y="3922764"/>
            <a:ext cx="2079771" cy="738664"/>
          </a:xfrm>
          <a:prstGeom prst="rect">
            <a:avLst/>
          </a:prstGeom>
          <a:noFill/>
        </p:spPr>
        <p:txBody>
          <a:bodyPr wrap="square" rtlCol="0">
            <a:spAutoFit/>
          </a:bodyPr>
          <a:lstStyle/>
          <a:p>
            <a:pPr algn="ctr"/>
            <a:r>
              <a:rPr lang="en-US" sz="1400" dirty="0">
                <a:ea typeface="Lato Light" charset="0"/>
                <a:cs typeface="Poppins" pitchFamily="2" charset="77"/>
              </a:rPr>
              <a:t>Relationships must be collaborative to be successful</a:t>
            </a:r>
          </a:p>
        </p:txBody>
      </p:sp>
      <p:sp>
        <p:nvSpPr>
          <p:cNvPr id="62" name="TextBox 61"/>
          <p:cNvSpPr txBox="1"/>
          <p:nvPr/>
        </p:nvSpPr>
        <p:spPr>
          <a:xfrm>
            <a:off x="2241892" y="4228390"/>
            <a:ext cx="1829006" cy="915572"/>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Relationship building establishes and maintains trust</a:t>
            </a:r>
          </a:p>
        </p:txBody>
      </p:sp>
      <p:sp>
        <p:nvSpPr>
          <p:cNvPr id="63" name="Rectangle 62"/>
          <p:cNvSpPr/>
          <p:nvPr/>
        </p:nvSpPr>
        <p:spPr>
          <a:xfrm>
            <a:off x="2824435" y="3783324"/>
            <a:ext cx="660758" cy="369332"/>
          </a:xfrm>
          <a:prstGeom prst="rect">
            <a:avLst/>
          </a:prstGeom>
        </p:spPr>
        <p:txBody>
          <a:bodyPr wrap="none">
            <a:spAutoFit/>
          </a:bodyPr>
          <a:lstStyle/>
          <a:p>
            <a:pPr algn="ctr"/>
            <a:r>
              <a:rPr lang="en-US" b="1" dirty="0">
                <a:ea typeface="Roboto" charset="0"/>
                <a:cs typeface="Poppins" pitchFamily="2" charset="77"/>
              </a:rPr>
              <a:t>Trust</a:t>
            </a:r>
          </a:p>
        </p:txBody>
      </p:sp>
      <p:sp>
        <p:nvSpPr>
          <p:cNvPr id="33" name="object 16"/>
          <p:cNvSpPr txBox="1">
            <a:spLocks/>
          </p:cNvSpPr>
          <p:nvPr/>
        </p:nvSpPr>
        <p:spPr>
          <a:xfrm>
            <a:off x="4385405" y="249441"/>
            <a:ext cx="3101554"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n-US" sz="4800" b="1" spc="-150" dirty="0"/>
              <a:t>Summing Up</a:t>
            </a:r>
          </a:p>
        </p:txBody>
      </p:sp>
      <p:sp>
        <p:nvSpPr>
          <p:cNvPr id="34" name="Rectangle 33"/>
          <p:cNvSpPr/>
          <p:nvPr/>
        </p:nvSpPr>
        <p:spPr>
          <a:xfrm>
            <a:off x="7822737" y="3560401"/>
            <a:ext cx="1474314" cy="369332"/>
          </a:xfrm>
          <a:prstGeom prst="rect">
            <a:avLst/>
          </a:prstGeom>
        </p:spPr>
        <p:txBody>
          <a:bodyPr wrap="none">
            <a:spAutoFit/>
          </a:bodyPr>
          <a:lstStyle/>
          <a:p>
            <a:pPr algn="ctr"/>
            <a:r>
              <a:rPr lang="en-US" b="1" dirty="0">
                <a:ea typeface="Roboto" charset="0"/>
                <a:cs typeface="Poppins" pitchFamily="2" charset="77"/>
              </a:rPr>
              <a:t>Collaboration</a:t>
            </a:r>
          </a:p>
        </p:txBody>
      </p:sp>
    </p:spTree>
    <p:extLst>
      <p:ext uri="{BB962C8B-B14F-4D97-AF65-F5344CB8AC3E}">
        <p14:creationId xmlns:p14="http://schemas.microsoft.com/office/powerpoint/2010/main" val="25622763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1221</TotalTime>
  <Words>889</Words>
  <Application>Microsoft Office PowerPoint</Application>
  <PresentationFormat>Panorámica</PresentationFormat>
  <Paragraphs>114</Paragraphs>
  <Slides>12</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12</vt:i4>
      </vt:variant>
    </vt:vector>
  </HeadingPairs>
  <TitlesOfParts>
    <vt:vector size="21" baseType="lpstr">
      <vt:lpstr>Arial</vt:lpstr>
      <vt:lpstr>Bahnschrift Light</vt:lpstr>
      <vt:lpstr>Calibri</vt:lpstr>
      <vt:lpstr>Calibri Light</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178</cp:revision>
  <dcterms:created xsi:type="dcterms:W3CDTF">2021-06-29T11:11:56Z</dcterms:created>
  <dcterms:modified xsi:type="dcterms:W3CDTF">2023-02-06T16:18:21Z</dcterms:modified>
</cp:coreProperties>
</file>