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58" r:id="rId4"/>
    <p:sldId id="306" r:id="rId5"/>
    <p:sldId id="303" r:id="rId6"/>
    <p:sldId id="310" r:id="rId7"/>
    <p:sldId id="315" r:id="rId8"/>
    <p:sldId id="314" r:id="rId9"/>
    <p:sldId id="316" r:id="rId10"/>
    <p:sldId id="317" r:id="rId11"/>
    <p:sldId id="318" r:id="rId12"/>
    <p:sldId id="302" r:id="rId13"/>
    <p:sldId id="273" r:id="rId14"/>
    <p:sldId id="265" r:id="rId15"/>
    <p:sldId id="274"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rbes.com/sites/forbescoachescouncil/2021/02/25/how-to-create-a-digital-marketing-strategy-eight-steps-to-laser-focus-your-pla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otodaymagazine.com/2022/02/6-efficient-non-digital-marketing-strategies/" TargetMode="External"/><Relationship Id="rId2" Type="http://schemas.openxmlformats.org/officeDocument/2006/relationships/hyperlink" Target="https://www.wns.co.za/insights/blogs/blogdetail/374/balancing-digital-and-non-digital-to-improve-customer-experienc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tatista.com/chart/7957/whats-important-to-the-online-shopp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pd.com/news/thought-leadership/2018/10-ways-younger-and-older-millennials-shop-differently/" TargetMode="External"/><Relationship Id="rId2" Type="http://schemas.openxmlformats.org/officeDocument/2006/relationships/hyperlink" Target="https://salesfloor.net/blog/generations-shopping-habit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lle.in/comparing-shopping-habits-of-gen-z-and-millenials/#:~:text=A%202021%20Survey%20Monkey%20report,and%20are%20less%20likely%20to"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belvg.com/blog/generation-y-vs-z-how-do-they-shop-online.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indeed.com/career-advice/career-development/marketing-strategies-attract-retain-custom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Maintaining the </a:t>
            </a: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New</a:t>
            </a:r>
            <a:r>
              <a:rPr kumimoji="0" lang="en-U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Online Clientele</a:t>
            </a:r>
            <a:r>
              <a:rPr kumimoji="0" lang="en-US"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and Accommodating the Needs of Digital and Non-Digital Generations</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Attract new clients through digital means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dirty="0">
                <a:latin typeface="+mj-lt"/>
                <a:cs typeface="Tahoma"/>
              </a:rPr>
              <a:t>SECTION 1.3.2: Creating an online strategy</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9299104" cy="2937984"/>
          </a:xfrm>
          <a:prstGeom prst="rect">
            <a:avLst/>
          </a:prstGeom>
        </p:spPr>
        <p:txBody>
          <a:bodyPr vert="horz" wrap="square" lIns="0" tIns="13970" rIns="0" bIns="0" rtlCol="0">
            <a:spAutoFit/>
          </a:bodyPr>
          <a:lstStyle/>
          <a:p>
            <a:pPr>
              <a:defRPr/>
            </a:pPr>
            <a:r>
              <a:rPr lang="en-US" sz="2200" spc="50" dirty="0">
                <a:latin typeface="+mj-lt"/>
                <a:cs typeface="Tahoma"/>
              </a:rPr>
              <a:t>Creating an online strategy (according to Forbes Magazine): </a:t>
            </a:r>
          </a:p>
          <a:p>
            <a:pPr marL="457200" indent="-457200">
              <a:buFont typeface="+mj-lt"/>
              <a:buAutoNum type="arabicPeriod"/>
              <a:defRPr/>
            </a:pPr>
            <a:r>
              <a:rPr lang="en-US" spc="50" dirty="0">
                <a:latin typeface="+mj-lt"/>
                <a:cs typeface="Tahoma"/>
              </a:rPr>
              <a:t>Explore the landscape and analyse the results</a:t>
            </a:r>
          </a:p>
          <a:p>
            <a:pPr marL="457200" indent="-457200">
              <a:buFont typeface="+mj-lt"/>
              <a:buAutoNum type="arabicPeriod"/>
              <a:defRPr/>
            </a:pPr>
            <a:r>
              <a:rPr lang="en-US" spc="50" dirty="0">
                <a:latin typeface="+mj-lt"/>
                <a:cs typeface="Tahoma"/>
              </a:rPr>
              <a:t>Map out your strategy</a:t>
            </a:r>
          </a:p>
          <a:p>
            <a:pPr marL="457200" indent="-457200">
              <a:buFont typeface="+mj-lt"/>
              <a:buAutoNum type="arabicPeriod"/>
              <a:defRPr/>
            </a:pPr>
            <a:r>
              <a:rPr lang="en-US" spc="50" dirty="0">
                <a:latin typeface="+mj-lt"/>
                <a:cs typeface="Tahoma"/>
              </a:rPr>
              <a:t>Define your target audience</a:t>
            </a:r>
          </a:p>
          <a:p>
            <a:pPr marL="457200" indent="-457200">
              <a:buFont typeface="+mj-lt"/>
              <a:buAutoNum type="arabicPeriod"/>
              <a:defRPr/>
            </a:pPr>
            <a:r>
              <a:rPr lang="en-US" spc="50" dirty="0">
                <a:latin typeface="+mj-lt"/>
                <a:cs typeface="Tahoma"/>
              </a:rPr>
              <a:t>Build your content strategy</a:t>
            </a:r>
          </a:p>
          <a:p>
            <a:pPr marL="457200" indent="-457200">
              <a:buFont typeface="+mj-lt"/>
              <a:buAutoNum type="arabicPeriod"/>
              <a:defRPr/>
            </a:pPr>
            <a:r>
              <a:rPr lang="en-US" spc="50" dirty="0">
                <a:latin typeface="+mj-lt"/>
                <a:cs typeface="Tahoma"/>
              </a:rPr>
              <a:t>Choose your channels and tactics</a:t>
            </a:r>
          </a:p>
          <a:p>
            <a:pPr marL="457200" indent="-457200">
              <a:buFont typeface="+mj-lt"/>
              <a:buAutoNum type="arabicPeriod"/>
              <a:defRPr/>
            </a:pPr>
            <a:r>
              <a:rPr lang="en-US" spc="50" dirty="0">
                <a:latin typeface="+mj-lt"/>
                <a:cs typeface="Tahoma"/>
              </a:rPr>
              <a:t>Set key performance indicators and benchmarks</a:t>
            </a:r>
          </a:p>
          <a:p>
            <a:pPr marL="457200" indent="-457200">
              <a:buFont typeface="+mj-lt"/>
              <a:buAutoNum type="arabicPeriod"/>
              <a:defRPr/>
            </a:pPr>
            <a:r>
              <a:rPr lang="en-US" spc="50" dirty="0">
                <a:latin typeface="+mj-lt"/>
                <a:cs typeface="Tahoma"/>
              </a:rPr>
              <a:t>Execute with best practices</a:t>
            </a:r>
          </a:p>
          <a:p>
            <a:pPr marL="457200" indent="-457200">
              <a:buFont typeface="+mj-lt"/>
              <a:buAutoNum type="arabicPeriod"/>
              <a:defRPr/>
            </a:pPr>
            <a:r>
              <a:rPr lang="en-US" spc="50" dirty="0">
                <a:latin typeface="+mj-lt"/>
                <a:cs typeface="Tahoma"/>
              </a:rPr>
              <a:t>Analyse and adjust</a:t>
            </a:r>
          </a:p>
          <a:p>
            <a:pPr>
              <a:defRPr/>
            </a:pPr>
            <a:endParaRPr lang="en-US" altLang="es-ES" sz="2400" dirty="0">
              <a:latin typeface="+mj-lt"/>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556588" y="5381068"/>
            <a:ext cx="11374999" cy="568104"/>
          </a:xfrm>
          <a:prstGeom prst="rect">
            <a:avLst/>
          </a:prstGeom>
        </p:spPr>
        <p:txBody>
          <a:bodyPr vert="horz" wrap="square" lIns="0" tIns="13970" rIns="0" bIns="0" rtlCol="0">
            <a:spAutoFit/>
          </a:bodyPr>
          <a:lstStyle/>
          <a:p>
            <a:pPr algn="r">
              <a:defRPr/>
            </a:pPr>
            <a:r>
              <a:rPr lang="en-US" spc="50" dirty="0">
                <a:latin typeface="+mj-lt"/>
                <a:cs typeface="Tahoma"/>
                <a:hlinkClick r:id="rId2"/>
              </a:rPr>
              <a:t>https://www.forbes.com/sites/forbescoachescouncil/2021/02/25/how-to-create-a-digital-marketing-strategy-eight-steps-to-laser-focus-your-plan/</a:t>
            </a:r>
            <a:r>
              <a:rPr lang="en-U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72723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Attract new clients through digital means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dirty="0">
                <a:latin typeface="+mj-lt"/>
                <a:cs typeface="Tahoma"/>
              </a:rPr>
              <a:t>SECTION 1.3.2: Creating an online strategy</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11198926" cy="2876428"/>
          </a:xfrm>
          <a:prstGeom prst="rect">
            <a:avLst/>
          </a:prstGeom>
        </p:spPr>
        <p:txBody>
          <a:bodyPr vert="horz" wrap="square" lIns="0" tIns="13970" rIns="0" bIns="0" rtlCol="0">
            <a:spAutoFit/>
          </a:bodyPr>
          <a:lstStyle/>
          <a:p>
            <a:pPr>
              <a:defRPr/>
            </a:pPr>
            <a:r>
              <a:rPr lang="en-US" spc="50" dirty="0">
                <a:latin typeface="+mj-lt"/>
                <a:cs typeface="Tahoma"/>
              </a:rPr>
              <a:t>Online is a TOTAL digital strategy – not just social media; it involves all components of digital contact.  </a:t>
            </a:r>
          </a:p>
          <a:p>
            <a:pPr>
              <a:defRPr/>
            </a:pPr>
            <a:r>
              <a:rPr lang="en-US" spc="50" dirty="0">
                <a:latin typeface="+mj-lt"/>
                <a:cs typeface="Tahoma"/>
              </a:rPr>
              <a:t>Social media is a key component and companies must understand how a particular format impacts perspectives of the product / service</a:t>
            </a:r>
          </a:p>
          <a:p>
            <a:pPr>
              <a:defRPr/>
            </a:pPr>
            <a:r>
              <a:rPr lang="en-US" spc="50" dirty="0">
                <a:latin typeface="+mj-lt"/>
                <a:cs typeface="Tahoma"/>
              </a:rPr>
              <a:t>Multiple channel social media should be considered and the connectedness between them:</a:t>
            </a:r>
          </a:p>
          <a:p>
            <a:pPr marL="285750" indent="-285750">
              <a:buFontTx/>
              <a:buChar char="-"/>
              <a:defRPr/>
            </a:pPr>
            <a:r>
              <a:rPr lang="en-US" b="1" spc="50" dirty="0">
                <a:latin typeface="+mj-lt"/>
                <a:cs typeface="Tahoma"/>
              </a:rPr>
              <a:t>‘Traditional’ social media</a:t>
            </a:r>
            <a:r>
              <a:rPr lang="en-US" spc="50" dirty="0">
                <a:latin typeface="+mj-lt"/>
                <a:cs typeface="Tahoma"/>
              </a:rPr>
              <a:t>: Facebook; Twitter; Instagram; Snapchat; LinkedIn; </a:t>
            </a:r>
            <a:r>
              <a:rPr lang="en-US" spc="50" dirty="0" err="1">
                <a:latin typeface="+mj-lt"/>
                <a:cs typeface="Tahoma"/>
              </a:rPr>
              <a:t>TikTok</a:t>
            </a:r>
            <a:r>
              <a:rPr lang="en-US" spc="50" dirty="0">
                <a:latin typeface="+mj-lt"/>
                <a:cs typeface="Tahoma"/>
              </a:rPr>
              <a:t>; Pinterest; </a:t>
            </a:r>
            <a:r>
              <a:rPr lang="en-US" spc="50" dirty="0" err="1">
                <a:latin typeface="+mj-lt"/>
                <a:cs typeface="Tahoma"/>
              </a:rPr>
              <a:t>Triller</a:t>
            </a:r>
            <a:endParaRPr lang="en-US" spc="50" dirty="0">
              <a:latin typeface="+mj-lt"/>
              <a:cs typeface="Tahoma"/>
            </a:endParaRPr>
          </a:p>
          <a:p>
            <a:pPr marL="285750" indent="-285750">
              <a:buFontTx/>
              <a:buChar char="-"/>
              <a:defRPr/>
            </a:pPr>
            <a:r>
              <a:rPr lang="en-US" b="1" spc="50" dirty="0">
                <a:latin typeface="+mj-lt"/>
                <a:cs typeface="Tahoma"/>
              </a:rPr>
              <a:t>Also considered social media</a:t>
            </a:r>
            <a:r>
              <a:rPr lang="en-US" spc="50" dirty="0">
                <a:latin typeface="+mj-lt"/>
                <a:cs typeface="Tahoma"/>
              </a:rPr>
              <a:t>: WhatsApp; Viber; Discord; Telegram; Skype; WeChat; Messenger</a:t>
            </a:r>
          </a:p>
          <a:p>
            <a:pPr marL="285750" indent="-285750">
              <a:buFontTx/>
              <a:buChar char="-"/>
              <a:defRPr/>
            </a:pPr>
            <a:endParaRPr lang="en-US" spc="50" dirty="0">
              <a:latin typeface="+mj-lt"/>
              <a:cs typeface="Tahoma"/>
            </a:endParaRPr>
          </a:p>
          <a:p>
            <a:pPr>
              <a:defRPr/>
            </a:pPr>
            <a:r>
              <a:rPr lang="en-US" spc="50" dirty="0">
                <a:latin typeface="+mj-lt"/>
                <a:cs typeface="Tahoma"/>
              </a:rPr>
              <a:t>Must stay up to date with latest trends and what is “old school”</a:t>
            </a:r>
          </a:p>
          <a:p>
            <a:pPr marL="285750" indent="-285750">
              <a:buFontTx/>
              <a:buChar char="-"/>
              <a:defRPr/>
            </a:pPr>
            <a:endParaRPr lang="en-US" spc="50" dirty="0">
              <a:latin typeface="+mj-lt"/>
              <a:cs typeface="Tahoma"/>
            </a:endParaRPr>
          </a:p>
          <a:p>
            <a:pPr>
              <a:defRPr/>
            </a:pPr>
            <a:endParaRPr lang="en-US" altLang="es-ES" sz="2400" dirty="0">
              <a:latin typeface="+mj-lt"/>
              <a:cs typeface="Calibri" panose="020F0502020204030204" pitchFamily="34" charset="0"/>
            </a:endParaRPr>
          </a:p>
        </p:txBody>
      </p:sp>
    </p:spTree>
    <p:extLst>
      <p:ext uri="{BB962C8B-B14F-4D97-AF65-F5344CB8AC3E}">
        <p14:creationId xmlns:p14="http://schemas.microsoft.com/office/powerpoint/2010/main" val="270900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72821"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Making things easier for non-digital clients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21668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1.4.1: </a:t>
            </a:r>
            <a:r>
              <a:rPr lang="en-US" sz="2200" spc="50" dirty="0">
                <a:latin typeface="+mj-lt"/>
                <a:cs typeface="Tahoma"/>
              </a:rPr>
              <a:t>Do not forget those that require non-digital contact</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520936" cy="2031325"/>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Yes, the non-digitals are probably connected digitally BUT they prefer more personal contact</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Do not discount traditional media outlets to reach both non-digital AND digital clientele</a:t>
            </a:r>
          </a:p>
          <a:p>
            <a:pPr marL="285750" indent="-285750">
              <a:buFontTx/>
              <a:buChar char="-"/>
              <a:defRPr/>
            </a:pPr>
            <a:r>
              <a:rPr lang="en-US" altLang="es-ES" dirty="0">
                <a:latin typeface="Calibri" panose="020F0502020204030204" pitchFamily="34" charset="0"/>
                <a:cs typeface="Calibri" panose="020F0502020204030204" pitchFamily="34" charset="0"/>
              </a:rPr>
              <a:t>Try to ‘slowly’ transition them into parts of your digital strategy (incentivize)</a:t>
            </a:r>
          </a:p>
          <a:p>
            <a:pPr marL="285750" indent="-285750">
              <a:buFontTx/>
              <a:buChar char="-"/>
              <a:defRPr/>
            </a:pPr>
            <a:r>
              <a:rPr lang="en-US" altLang="es-ES" dirty="0">
                <a:latin typeface="Calibri" panose="020F0502020204030204" pitchFamily="34" charset="0"/>
                <a:cs typeface="Calibri" panose="020F0502020204030204" pitchFamily="34" charset="0"/>
              </a:rPr>
              <a:t>Closely watch how competitors treat non-digital clientele (may be a complete opening if they ignore)</a:t>
            </a:r>
          </a:p>
          <a:p>
            <a:pPr marL="285750" indent="-285750">
              <a:buFontTx/>
              <a:buChar char="-"/>
              <a:defRPr/>
            </a:pPr>
            <a:r>
              <a:rPr lang="en-US" altLang="es-ES" dirty="0">
                <a:latin typeface="Calibri" panose="020F0502020204030204" pitchFamily="34" charset="0"/>
                <a:cs typeface="Calibri" panose="020F0502020204030204" pitchFamily="34" charset="0"/>
              </a:rPr>
              <a:t>Apply a hybrid marketing strategy covering the ‘best of both worlds’</a:t>
            </a:r>
          </a:p>
          <a:p>
            <a:pPr marL="285750" indent="-285750">
              <a:buFontTx/>
              <a:buChar char="-"/>
              <a:defRPr/>
            </a:pP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216823" y="5178156"/>
            <a:ext cx="10269068" cy="923330"/>
          </a:xfrm>
          <a:prstGeom prst="rect">
            <a:avLst/>
          </a:prstGeom>
        </p:spPr>
        <p:txBody>
          <a:bodyPr wrap="square">
            <a:spAutoFit/>
          </a:bodyPr>
          <a:lstStyle/>
          <a:p>
            <a:pPr algn="r">
              <a:defRPr/>
            </a:pPr>
            <a:r>
              <a:rPr lang="en-US" altLang="es-ES" dirty="0">
                <a:latin typeface="Calibri" panose="020F0502020204030204" pitchFamily="34" charset="0"/>
                <a:cs typeface="Calibri" panose="020F0502020204030204" pitchFamily="34" charset="0"/>
                <a:hlinkClick r:id="rId2"/>
              </a:rPr>
              <a:t>https://www.wns.co.za/insights/blogs/blogdetail/374/balancing-digital-and-non-digital-to-improve-customer-experience-</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3"/>
              </a:rPr>
              <a:t>https://www.ceotodaymagazine.com/2022/02/6-efficient-non-digital-marketing-strategies/</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8230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938719"/>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Focus on sustainability; looking at SMEs </a:t>
            </a:r>
          </a:p>
        </p:txBody>
      </p:sp>
      <p:sp>
        <p:nvSpPr>
          <p:cNvPr id="53" name="Rectangle 52"/>
          <p:cNvSpPr/>
          <p:nvPr/>
        </p:nvSpPr>
        <p:spPr>
          <a:xfrm>
            <a:off x="5158485" y="3592428"/>
            <a:ext cx="1421416" cy="369332"/>
          </a:xfrm>
          <a:prstGeom prst="rect">
            <a:avLst/>
          </a:prstGeom>
        </p:spPr>
        <p:txBody>
          <a:bodyPr wrap="none">
            <a:spAutoFit/>
          </a:bodyPr>
          <a:lstStyle/>
          <a:p>
            <a:pPr algn="ctr"/>
            <a:r>
              <a:rPr lang="en-US" b="1" dirty="0">
                <a:ea typeface="Roboto" charset="0"/>
                <a:cs typeface="Poppins" pitchFamily="2" charset="77"/>
              </a:rPr>
              <a:t>Generation Z</a:t>
            </a:r>
          </a:p>
        </p:txBody>
      </p:sp>
      <p:sp>
        <p:nvSpPr>
          <p:cNvPr id="54" name="TextBox 53"/>
          <p:cNvSpPr txBox="1"/>
          <p:nvPr/>
        </p:nvSpPr>
        <p:spPr>
          <a:xfrm>
            <a:off x="6310255" y="2693642"/>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Develop a specific online strategy</a:t>
            </a:r>
          </a:p>
        </p:txBody>
      </p:sp>
      <p:sp>
        <p:nvSpPr>
          <p:cNvPr id="55" name="Rectangle 54"/>
          <p:cNvSpPr/>
          <p:nvPr/>
        </p:nvSpPr>
        <p:spPr>
          <a:xfrm>
            <a:off x="6747705" y="2375051"/>
            <a:ext cx="972959" cy="369332"/>
          </a:xfrm>
          <a:prstGeom prst="rect">
            <a:avLst/>
          </a:prstGeom>
        </p:spPr>
        <p:txBody>
          <a:bodyPr wrap="none">
            <a:spAutoFit/>
          </a:bodyPr>
          <a:lstStyle/>
          <a:p>
            <a:pPr algn="ctr"/>
            <a:r>
              <a:rPr lang="en-US" b="1" dirty="0">
                <a:ea typeface="Roboto" charset="0"/>
                <a:cs typeface="Poppins" pitchFamily="2" charset="77"/>
              </a:rPr>
              <a:t>Strategy</a:t>
            </a:r>
          </a:p>
        </p:txBody>
      </p:sp>
      <p:sp>
        <p:nvSpPr>
          <p:cNvPr id="58" name="TextBox 57"/>
          <p:cNvSpPr txBox="1"/>
          <p:nvPr/>
        </p:nvSpPr>
        <p:spPr>
          <a:xfrm>
            <a:off x="3583218" y="2820117"/>
            <a:ext cx="1829006" cy="938719"/>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EWOM; looking for specialty products and services</a:t>
            </a:r>
          </a:p>
        </p:txBody>
      </p:sp>
      <p:sp>
        <p:nvSpPr>
          <p:cNvPr id="59" name="Rectangle 58"/>
          <p:cNvSpPr/>
          <p:nvPr/>
        </p:nvSpPr>
        <p:spPr>
          <a:xfrm>
            <a:off x="3780620" y="2375051"/>
            <a:ext cx="1431033" cy="369332"/>
          </a:xfrm>
          <a:prstGeom prst="rect">
            <a:avLst/>
          </a:prstGeom>
        </p:spPr>
        <p:txBody>
          <a:bodyPr wrap="none">
            <a:spAutoFit/>
          </a:bodyPr>
          <a:lstStyle/>
          <a:p>
            <a:pPr algn="ctr"/>
            <a:r>
              <a:rPr lang="en-US" b="1" dirty="0">
                <a:ea typeface="Roboto" charset="0"/>
                <a:cs typeface="Poppins" pitchFamily="2" charset="77"/>
              </a:rPr>
              <a:t>Generation Y</a:t>
            </a:r>
          </a:p>
        </p:txBody>
      </p:sp>
      <p:sp>
        <p:nvSpPr>
          <p:cNvPr id="60" name="TextBox 59"/>
          <p:cNvSpPr txBox="1"/>
          <p:nvPr/>
        </p:nvSpPr>
        <p:spPr>
          <a:xfrm>
            <a:off x="7519434" y="3922764"/>
            <a:ext cx="2079771" cy="523220"/>
          </a:xfrm>
          <a:prstGeom prst="rect">
            <a:avLst/>
          </a:prstGeom>
          <a:noFill/>
        </p:spPr>
        <p:txBody>
          <a:bodyPr wrap="square" rtlCol="0">
            <a:spAutoFit/>
          </a:bodyPr>
          <a:lstStyle/>
          <a:p>
            <a:pPr algn="ctr"/>
            <a:r>
              <a:rPr lang="en-US" sz="1400" dirty="0">
                <a:ea typeface="Lato Light" charset="0"/>
                <a:cs typeface="Poppins" pitchFamily="2" charset="77"/>
              </a:rPr>
              <a:t>Do not forgo this group of customers</a:t>
            </a: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Four to five generations of customers</a:t>
            </a:r>
          </a:p>
        </p:txBody>
      </p:sp>
      <p:sp>
        <p:nvSpPr>
          <p:cNvPr id="63" name="Rectangle 62"/>
          <p:cNvSpPr/>
          <p:nvPr/>
        </p:nvSpPr>
        <p:spPr>
          <a:xfrm>
            <a:off x="2480176" y="3783324"/>
            <a:ext cx="1349279" cy="369332"/>
          </a:xfrm>
          <a:prstGeom prst="rect">
            <a:avLst/>
          </a:prstGeom>
        </p:spPr>
        <p:txBody>
          <a:bodyPr wrap="none">
            <a:spAutoFit/>
          </a:bodyPr>
          <a:lstStyle/>
          <a:p>
            <a:pPr algn="ctr"/>
            <a:r>
              <a:rPr lang="en-US" b="1" dirty="0">
                <a:ea typeface="Roboto" charset="0"/>
                <a:cs typeface="Poppins" pitchFamily="2" charset="77"/>
              </a:rPr>
              <a:t>Generations</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a:t>Summing Up</a:t>
            </a:r>
          </a:p>
        </p:txBody>
      </p:sp>
      <p:sp>
        <p:nvSpPr>
          <p:cNvPr id="34" name="Rectangle 33"/>
          <p:cNvSpPr/>
          <p:nvPr/>
        </p:nvSpPr>
        <p:spPr>
          <a:xfrm>
            <a:off x="7936487" y="3560401"/>
            <a:ext cx="1246816" cy="369332"/>
          </a:xfrm>
          <a:prstGeom prst="rect">
            <a:avLst/>
          </a:prstGeom>
        </p:spPr>
        <p:txBody>
          <a:bodyPr wrap="none">
            <a:spAutoFit/>
          </a:bodyPr>
          <a:lstStyle/>
          <a:p>
            <a:pPr algn="ctr"/>
            <a:r>
              <a:rPr lang="en-US" b="1" dirty="0">
                <a:ea typeface="Roboto" charset="0"/>
                <a:cs typeface="Poppins" pitchFamily="2" charset="77"/>
              </a:rPr>
              <a:t>Non-digital</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Strengths:</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a:t>Takeaway 1: There are multiple generations of possible clientele looking to purchase</a:t>
            </a:r>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Takeaway 2: Generation Y (Millennials) are focused on electronic word of mouth (EWOM) and searching for specialty products and services</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Takeaway 3: Generation Z is paying attention to the issue of sustainability in their decision making and taking care of small producers</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Takeaway 4: Do not forget the non-digital clients (those who are not pre-disposed to digital) and the power of this group</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p:cNvSpPr txBox="1"/>
          <p:nvPr/>
        </p:nvSpPr>
        <p:spPr>
          <a:xfrm>
            <a:off x="1605564" y="5060394"/>
            <a:ext cx="8825604" cy="646331"/>
          </a:xfrm>
          <a:prstGeom prst="rect">
            <a:avLst/>
          </a:prstGeom>
          <a:noFill/>
        </p:spPr>
        <p:txBody>
          <a:bodyPr wrap="square" rtlCol="0">
            <a:spAutoFit/>
          </a:bodyPr>
          <a:lstStyle/>
          <a:p>
            <a:r>
              <a:rPr lang="en-US" dirty="0"/>
              <a:t>Takeaway 5: Develop an overall marketing strategy that focused on the digital component without forgoing the noni-digital</a:t>
            </a:r>
          </a:p>
        </p:txBody>
      </p:sp>
      <p:sp>
        <p:nvSpPr>
          <p:cNvPr id="18" name="Shape 2782">
            <a:extLst>
              <a:ext uri="{FF2B5EF4-FFF2-40B4-BE49-F238E27FC236}">
                <a16:creationId xmlns:a16="http://schemas.microsoft.com/office/drawing/2014/main" id="{5C029626-A59A-DBA8-2FF8-1A183DF67924}"/>
              </a:ext>
            </a:extLst>
          </p:cNvPr>
          <p:cNvSpPr/>
          <p:nvPr/>
        </p:nvSpPr>
        <p:spPr>
          <a:xfrm>
            <a:off x="1194833" y="51094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369332"/>
          </a:xfrm>
          <a:prstGeom prst="rect">
            <a:avLst/>
          </a:prstGeom>
          <a:noFill/>
        </p:spPr>
        <p:txBody>
          <a:bodyPr wrap="square" rtlCol="0">
            <a:spAutoFit/>
          </a:bodyPr>
          <a:lstStyle/>
          <a:p>
            <a:r>
              <a:rPr lang="en-US" dirty="0"/>
              <a:t>Objective</a:t>
            </a:r>
            <a:r>
              <a:rPr lang="es-ES" dirty="0"/>
              <a:t> 1: </a:t>
            </a:r>
            <a:r>
              <a:rPr lang="en-US" dirty="0"/>
              <a:t>Understand the needs of today’s online clientele</a:t>
            </a:r>
            <a:endParaRPr lang="en-GB" dirty="0"/>
          </a:p>
        </p:txBody>
      </p:sp>
      <p:sp>
        <p:nvSpPr>
          <p:cNvPr id="12" name="CuadroTexto 11"/>
          <p:cNvSpPr txBox="1"/>
          <p:nvPr/>
        </p:nvSpPr>
        <p:spPr>
          <a:xfrm>
            <a:off x="1615182" y="3530217"/>
            <a:ext cx="5029069" cy="369332"/>
          </a:xfrm>
          <a:prstGeom prst="rect">
            <a:avLst/>
          </a:prstGeom>
          <a:noFill/>
        </p:spPr>
        <p:txBody>
          <a:bodyPr wrap="none" rtlCol="0">
            <a:spAutoFit/>
          </a:bodyPr>
          <a:lstStyle/>
          <a:p>
            <a:r>
              <a:rPr lang="en-US" dirty="0"/>
              <a:t>Objective</a:t>
            </a:r>
            <a:r>
              <a:rPr lang="es-ES" dirty="0"/>
              <a:t> 2: </a:t>
            </a:r>
            <a:r>
              <a:rPr lang="en-US" dirty="0"/>
              <a:t>Work through Generational differences</a:t>
            </a:r>
            <a:endParaRPr lang="en-GB" dirty="0"/>
          </a:p>
        </p:txBody>
      </p:sp>
      <p:sp>
        <p:nvSpPr>
          <p:cNvPr id="13" name="CuadroTexto 12"/>
          <p:cNvSpPr txBox="1"/>
          <p:nvPr/>
        </p:nvSpPr>
        <p:spPr>
          <a:xfrm>
            <a:off x="1605565" y="4284374"/>
            <a:ext cx="5214633" cy="369332"/>
          </a:xfrm>
          <a:prstGeom prst="rect">
            <a:avLst/>
          </a:prstGeom>
          <a:noFill/>
        </p:spPr>
        <p:txBody>
          <a:bodyPr wrap="none" rtlCol="0">
            <a:spAutoFit/>
          </a:bodyPr>
          <a:lstStyle/>
          <a:p>
            <a:r>
              <a:rPr lang="en-US" dirty="0"/>
              <a:t>Objective</a:t>
            </a:r>
            <a:r>
              <a:rPr lang="es-ES" dirty="0"/>
              <a:t> 3: </a:t>
            </a:r>
            <a:r>
              <a:rPr lang="en-US" dirty="0"/>
              <a:t>Attract new clients through digital means</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1208231" y="511307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2"/>
          <p:cNvSpPr txBox="1"/>
          <p:nvPr/>
        </p:nvSpPr>
        <p:spPr>
          <a:xfrm>
            <a:off x="1576810" y="5049250"/>
            <a:ext cx="5163337" cy="369332"/>
          </a:xfrm>
          <a:prstGeom prst="rect">
            <a:avLst/>
          </a:prstGeom>
          <a:noFill/>
        </p:spPr>
        <p:txBody>
          <a:bodyPr wrap="none" rtlCol="0">
            <a:spAutoFit/>
          </a:bodyPr>
          <a:lstStyle/>
          <a:p>
            <a:r>
              <a:rPr lang="en-US" dirty="0"/>
              <a:t>Objective</a:t>
            </a:r>
            <a:r>
              <a:rPr lang="es-ES" dirty="0"/>
              <a:t> 4: </a:t>
            </a:r>
            <a:r>
              <a:rPr lang="en-US" dirty="0"/>
              <a:t>Make things easier for non-digital clients</a:t>
            </a: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635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Understand the needs </a:t>
            </a:r>
            <a:r>
              <a:rPr lang="en-US" sz="4200" dirty="0">
                <a:solidFill>
                  <a:schemeClr val="tx1"/>
                </a:solidFill>
                <a:latin typeface="+mj-lt"/>
              </a:rPr>
              <a:t>of today’s online clientele</a:t>
            </a:r>
            <a:r>
              <a:rPr lang="en-US" sz="42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1.1.1: </a:t>
            </a:r>
            <a:r>
              <a:rPr lang="en-US" sz="2200" spc="50" dirty="0">
                <a:latin typeface="+mj-lt"/>
                <a:cs typeface="Tahoma"/>
              </a:rPr>
              <a:t>What</a:t>
            </a:r>
            <a:r>
              <a:rPr lang="es-ES" sz="2200" spc="50" dirty="0">
                <a:latin typeface="+mj-lt"/>
                <a:cs typeface="Tahoma"/>
              </a:rPr>
              <a:t> are</a:t>
            </a:r>
            <a:r>
              <a:rPr lang="en-US" sz="2200" spc="50" dirty="0">
                <a:latin typeface="+mj-lt"/>
                <a:cs typeface="Tahoma"/>
              </a:rPr>
              <a:t> online clientele?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970318"/>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In just about every business today it is hard to find a client that is not in some way digitally connected (online)(.  There are various forms of online customers:</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Pure online</a:t>
            </a:r>
          </a:p>
          <a:p>
            <a:pPr marL="285750" indent="-285750">
              <a:buFontTx/>
              <a:buChar char="-"/>
              <a:defRPr/>
            </a:pPr>
            <a:r>
              <a:rPr lang="en-US" altLang="es-ES" dirty="0">
                <a:latin typeface="Calibri" panose="020F0502020204030204" pitchFamily="34" charset="0"/>
                <a:cs typeface="Calibri" panose="020F0502020204030204" pitchFamily="34" charset="0"/>
              </a:rPr>
              <a:t>Pre-dominantly online</a:t>
            </a:r>
          </a:p>
          <a:p>
            <a:pPr marL="285750" indent="-285750">
              <a:buFontTx/>
              <a:buChar char="-"/>
              <a:defRPr/>
            </a:pPr>
            <a:r>
              <a:rPr lang="en-US" altLang="es-ES" dirty="0">
                <a:latin typeface="Calibri" panose="020F0502020204030204" pitchFamily="34" charset="0"/>
                <a:cs typeface="Calibri" panose="020F0502020204030204" pitchFamily="34" charset="0"/>
              </a:rPr>
              <a:t>Somewhat online</a:t>
            </a:r>
          </a:p>
          <a:p>
            <a:pPr marL="285750" indent="-285750">
              <a:buFontTx/>
              <a:buChar char="-"/>
              <a:defRPr/>
            </a:pPr>
            <a:r>
              <a:rPr lang="en-US" altLang="es-ES" dirty="0">
                <a:latin typeface="Calibri" panose="020F0502020204030204" pitchFamily="34" charset="0"/>
                <a:cs typeface="Calibri" panose="020F0502020204030204" pitchFamily="34" charset="0"/>
              </a:rPr>
              <a:t>Extremely limited online / digital presence</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An online customer is viewed as one whose primary mode of connection (marketing, customer service etc.) is through an online channel.  They have limited in-person contact with their suppliers – this has become much more prevalent through the pandemic.  </a:t>
            </a: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15794" y="5652300"/>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xxx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0" y="2540009"/>
            <a:ext cx="10805021" cy="3139321"/>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The needs to online clientele include:</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Ease and convenience</a:t>
            </a:r>
          </a:p>
          <a:p>
            <a:pPr marL="285750" indent="-285750">
              <a:buFontTx/>
              <a:buChar char="-"/>
              <a:defRPr/>
            </a:pPr>
            <a:r>
              <a:rPr lang="en-GB" altLang="es-ES" dirty="0">
                <a:latin typeface="Calibri" panose="020F0502020204030204" pitchFamily="34" charset="0"/>
                <a:cs typeface="Calibri" panose="020F0502020204030204" pitchFamily="34" charset="0"/>
              </a:rPr>
              <a:t>Clear customer interface (intuitive)</a:t>
            </a:r>
          </a:p>
          <a:p>
            <a:pPr marL="285750" indent="-285750">
              <a:buFontTx/>
              <a:buChar char="-"/>
              <a:defRPr/>
            </a:pPr>
            <a:r>
              <a:rPr lang="en-GB" altLang="es-ES" dirty="0">
                <a:latin typeface="Calibri" panose="020F0502020204030204" pitchFamily="34" charset="0"/>
                <a:cs typeface="Calibri" panose="020F0502020204030204" pitchFamily="34" charset="0"/>
              </a:rPr>
              <a:t>Clear information (including pricing and delivery)</a:t>
            </a:r>
          </a:p>
          <a:p>
            <a:pPr marL="285750" indent="-285750">
              <a:buFontTx/>
              <a:buChar char="-"/>
              <a:defRPr/>
            </a:pPr>
            <a:r>
              <a:rPr lang="en-GB" altLang="es-ES" dirty="0">
                <a:latin typeface="Calibri" panose="020F0502020204030204" pitchFamily="34" charset="0"/>
                <a:cs typeface="Calibri" panose="020F0502020204030204" pitchFamily="34" charset="0"/>
              </a:rPr>
              <a:t>Rapid response customer service</a:t>
            </a:r>
          </a:p>
          <a:p>
            <a:pPr marL="285750" indent="-285750">
              <a:buFontTx/>
              <a:buChar char="-"/>
              <a:defRPr/>
            </a:pPr>
            <a:r>
              <a:rPr lang="en-GB" altLang="es-ES" dirty="0">
                <a:latin typeface="Calibri" panose="020F0502020204030204" pitchFamily="34" charset="0"/>
                <a:cs typeface="Calibri" panose="020F0502020204030204" pitchFamily="34" charset="0"/>
              </a:rPr>
              <a:t>Order anytime, anywhere, any device</a:t>
            </a:r>
          </a:p>
          <a:p>
            <a:pPr marL="285750" indent="-285750">
              <a:buFontTx/>
              <a:buChar char="-"/>
              <a:defRPr/>
            </a:pPr>
            <a:r>
              <a:rPr lang="en-GB" altLang="es-ES" dirty="0">
                <a:latin typeface="Calibri" panose="020F0502020204030204" pitchFamily="34" charset="0"/>
                <a:cs typeface="Calibri" panose="020F0502020204030204" pitchFamily="34" charset="0"/>
              </a:rPr>
              <a:t>Level of personalization</a:t>
            </a: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https://www.elasticpath.com/blog/Top-10-Things-Customers-Expect-from-Your-Online-Store</a:t>
            </a:r>
          </a:p>
          <a:p>
            <a:pPr algn="r">
              <a:defRPr/>
            </a:pPr>
            <a:r>
              <a:rPr lang="en-GB" altLang="es-ES" dirty="0">
                <a:latin typeface="Calibri" panose="020F0502020204030204" pitchFamily="34" charset="0"/>
                <a:cs typeface="Calibri" panose="020F0502020204030204" pitchFamily="34" charset="0"/>
                <a:hlinkClick r:id="rId2"/>
              </a:rPr>
              <a:t>https://www.statista.com/chart/7957/whats-important-to-the-online-shopper/</a:t>
            </a:r>
            <a:r>
              <a:rPr lang="en-GB" altLang="es-ES" dirty="0">
                <a:latin typeface="Calibri" panose="020F0502020204030204" pitchFamily="34" charset="0"/>
                <a:cs typeface="Calibri" panose="020F0502020204030204" pitchFamily="34" charset="0"/>
              </a:rPr>
              <a:t> </a:t>
            </a:r>
          </a:p>
        </p:txBody>
      </p:sp>
      <p:sp>
        <p:nvSpPr>
          <p:cNvPr id="8" name="object 3">
            <a:extLst>
              <a:ext uri="{FF2B5EF4-FFF2-40B4-BE49-F238E27FC236}">
                <a16:creationId xmlns:a16="http://schemas.microsoft.com/office/drawing/2014/main" id="{FBCC9E6C-DB19-4936-87CE-3544CB66C3D3}"/>
              </a:ext>
            </a:extLst>
          </p:cNvPr>
          <p:cNvSpPr txBox="1"/>
          <p:nvPr/>
        </p:nvSpPr>
        <p:spPr>
          <a:xfrm>
            <a:off x="387509" y="1804230"/>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1.1.1: </a:t>
            </a:r>
            <a:r>
              <a:rPr lang="en-US" sz="2200" spc="50" dirty="0">
                <a:latin typeface="+mj-lt"/>
                <a:cs typeface="Tahoma"/>
              </a:rPr>
              <a:t>What</a:t>
            </a:r>
            <a:r>
              <a:rPr lang="es-ES" sz="2200" spc="50" dirty="0">
                <a:latin typeface="+mj-lt"/>
                <a:cs typeface="Tahoma"/>
              </a:rPr>
              <a:t> are</a:t>
            </a:r>
            <a:r>
              <a:rPr lang="en-US" sz="2200" spc="50" dirty="0">
                <a:latin typeface="+mj-lt"/>
                <a:cs typeface="Tahoma"/>
              </a:rPr>
              <a:t> online clientele?</a:t>
            </a:r>
            <a:endParaRPr sz="2200" dirty="0">
              <a:latin typeface="+mj-lt"/>
              <a:cs typeface="Tahoma"/>
            </a:endParaRPr>
          </a:p>
        </p:txBody>
      </p:sp>
      <p:sp>
        <p:nvSpPr>
          <p:cNvPr id="9" name="object 2">
            <a:extLst>
              <a:ext uri="{FF2B5EF4-FFF2-40B4-BE49-F238E27FC236}">
                <a16:creationId xmlns:a16="http://schemas.microsoft.com/office/drawing/2014/main" id="{9009D647-CDBA-44A4-AD0D-724C76B3213D}"/>
              </a:ext>
            </a:extLst>
          </p:cNvPr>
          <p:cNvSpPr txBox="1">
            <a:spLocks/>
          </p:cNvSpPr>
          <p:nvPr/>
        </p:nvSpPr>
        <p:spPr>
          <a:xfrm>
            <a:off x="318565" y="1022287"/>
            <a:ext cx="116635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200" kern="0" spc="-150" dirty="0">
                <a:solidFill>
                  <a:schemeClr val="tx1"/>
                </a:solidFill>
                <a:latin typeface="+mj-lt"/>
                <a:ea typeface="Tahoma" panose="020B0604030504040204" pitchFamily="34" charset="0"/>
                <a:cs typeface="Tahoma" panose="020B0604030504040204" pitchFamily="34" charset="0"/>
              </a:rPr>
              <a:t>Understand the needs </a:t>
            </a:r>
            <a:r>
              <a:rPr lang="en-US" sz="4200" dirty="0">
                <a:solidFill>
                  <a:schemeClr val="tx1"/>
                </a:solidFill>
                <a:latin typeface="+mj-lt"/>
              </a:rPr>
              <a:t>of today’s online clientele</a:t>
            </a:r>
            <a:r>
              <a:rPr lang="en-US" sz="4200"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Work through generational differences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1.2.1: </a:t>
            </a:r>
            <a:r>
              <a:rPr lang="en-US" sz="2200" spc="50" dirty="0">
                <a:latin typeface="+mj-lt"/>
                <a:cs typeface="Tahoma"/>
              </a:rPr>
              <a:t>Generational differences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4247317"/>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There are, arguably, six generations of online clientele in today’s marketplace (dates of birth vary).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Baby Boomers </a:t>
            </a:r>
            <a:r>
              <a:rPr lang="en-US" altLang="es-ES" dirty="0">
                <a:latin typeface="Calibri" panose="020F0502020204030204" pitchFamily="34" charset="0"/>
                <a:cs typeface="Calibri" panose="020F0502020204030204" pitchFamily="34" charset="0"/>
                <a:sym typeface="Wingdings" panose="05000000000000000000" pitchFamily="2" charset="2"/>
              </a:rPr>
              <a:t> 19</a:t>
            </a:r>
            <a:r>
              <a:rPr lang="en-US" altLang="es-ES" dirty="0">
                <a:latin typeface="Calibri" panose="020F0502020204030204" pitchFamily="34" charset="0"/>
                <a:cs typeface="Calibri" panose="020F0502020204030204" pitchFamily="34" charset="0"/>
              </a:rPr>
              <a:t>46 to 1964</a:t>
            </a:r>
          </a:p>
          <a:p>
            <a:pPr>
              <a:defRPr/>
            </a:pPr>
            <a:r>
              <a:rPr lang="en-US" altLang="es-ES" dirty="0">
                <a:latin typeface="Calibri" panose="020F0502020204030204" pitchFamily="34" charset="0"/>
                <a:cs typeface="Calibri" panose="020F0502020204030204" pitchFamily="34" charset="0"/>
              </a:rPr>
              <a:t>Generation X (Lost Generation) </a:t>
            </a:r>
            <a:r>
              <a:rPr lang="en-US" altLang="es-ES" dirty="0">
                <a:latin typeface="Calibri" panose="020F0502020204030204" pitchFamily="34" charset="0"/>
                <a:cs typeface="Calibri" panose="020F0502020204030204" pitchFamily="34" charset="0"/>
                <a:sym typeface="Wingdings" panose="05000000000000000000" pitchFamily="2" charset="2"/>
              </a:rPr>
              <a:t></a:t>
            </a:r>
            <a:r>
              <a:rPr lang="en-US" altLang="es-ES" dirty="0">
                <a:latin typeface="Calibri" panose="020F0502020204030204" pitchFamily="34" charset="0"/>
                <a:cs typeface="Calibri" panose="020F0502020204030204" pitchFamily="34" charset="0"/>
              </a:rPr>
              <a:t> 1965 – 1980 </a:t>
            </a:r>
            <a:r>
              <a:rPr lang="en-US" altLang="es-ES" dirty="0">
                <a:latin typeface="Calibri" panose="020F0502020204030204" pitchFamily="34" charset="0"/>
                <a:cs typeface="Calibri" panose="020F0502020204030204" pitchFamily="34" charset="0"/>
                <a:sym typeface="Wingdings" panose="05000000000000000000" pitchFamily="2" charset="2"/>
              </a:rPr>
              <a:t> Digital immigrants</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Generation Y (Millennials) </a:t>
            </a:r>
            <a:r>
              <a:rPr lang="en-US" altLang="es-ES" dirty="0">
                <a:latin typeface="Calibri" panose="020F0502020204030204" pitchFamily="34" charset="0"/>
                <a:cs typeface="Calibri" panose="020F0502020204030204" pitchFamily="34" charset="0"/>
                <a:sym typeface="Wingdings" panose="05000000000000000000" pitchFamily="2" charset="2"/>
              </a:rPr>
              <a:t>1981 – 1995  Digital pioneers</a:t>
            </a:r>
          </a:p>
          <a:p>
            <a:pPr>
              <a:defRPr/>
            </a:pPr>
            <a:r>
              <a:rPr lang="en-US" altLang="es-ES" dirty="0">
                <a:latin typeface="Calibri" panose="020F0502020204030204" pitchFamily="34" charset="0"/>
                <a:cs typeface="Calibri" panose="020F0502020204030204" pitchFamily="34" charset="0"/>
              </a:rPr>
              <a:t>Generation Z </a:t>
            </a:r>
            <a:r>
              <a:rPr lang="en-US" altLang="es-ES" dirty="0">
                <a:latin typeface="Calibri" panose="020F0502020204030204" pitchFamily="34" charset="0"/>
                <a:cs typeface="Calibri" panose="020F0502020204030204" pitchFamily="34" charset="0"/>
                <a:sym typeface="Wingdings" panose="05000000000000000000" pitchFamily="2" charset="2"/>
              </a:rPr>
              <a:t> 1997 – 2012  Digital Natives, have always known the internet</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Each generation is tending to look for different things in their online interactions.  We will focus on Millennials (Generation Y:) and Generation Z given their purchasing power and the fact that there is abundant information available on them and they make up the majority of pure/pre-dominantly online customers identified earlier (together worth nearly $3 trillion)</a:t>
            </a: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Work through generational differences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SECTION 1.2.2: </a:t>
            </a:r>
            <a:r>
              <a:rPr lang="en-US" altLang="es-ES" sz="2400" dirty="0">
                <a:latin typeface="+mj-lt"/>
                <a:cs typeface="Calibri" panose="020F0502020204030204" pitchFamily="34" charset="0"/>
              </a:rPr>
              <a:t>Generation Y (Millennials)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Some of the unique characteristics of this generation as online consumers includes:</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Electronic word of mouth (EWOM) is very important (82% say ‘critical’)</a:t>
            </a:r>
          </a:p>
          <a:p>
            <a:pPr marL="285750" indent="-285750">
              <a:buFontTx/>
              <a:buChar char="-"/>
              <a:defRPr/>
            </a:pPr>
            <a:r>
              <a:rPr lang="en-US" altLang="es-ES" dirty="0">
                <a:latin typeface="Calibri" panose="020F0502020204030204" pitchFamily="34" charset="0"/>
                <a:cs typeface="Calibri" panose="020F0502020204030204" pitchFamily="34" charset="0"/>
              </a:rPr>
              <a:t>Strongly prefer digital communication</a:t>
            </a:r>
          </a:p>
          <a:p>
            <a:pPr marL="285750" indent="-285750">
              <a:buFontTx/>
              <a:buChar char="-"/>
              <a:defRPr/>
            </a:pPr>
            <a:r>
              <a:rPr lang="en-US" altLang="es-ES" dirty="0">
                <a:latin typeface="Calibri" panose="020F0502020204030204" pitchFamily="34" charset="0"/>
                <a:cs typeface="Calibri" panose="020F0502020204030204" pitchFamily="34" charset="0"/>
              </a:rPr>
              <a:t>90% extensively research before purchase</a:t>
            </a:r>
          </a:p>
          <a:p>
            <a:pPr marL="285750" indent="-285750">
              <a:buFontTx/>
              <a:buChar char="-"/>
              <a:defRPr/>
            </a:pPr>
            <a:r>
              <a:rPr lang="en-US" altLang="es-ES" dirty="0">
                <a:latin typeface="Calibri" panose="020F0502020204030204" pitchFamily="34" charset="0"/>
                <a:cs typeface="Calibri" panose="020F0502020204030204" pitchFamily="34" charset="0"/>
              </a:rPr>
              <a:t>Search for specialty products</a:t>
            </a:r>
          </a:p>
          <a:p>
            <a:pPr marL="285750" indent="-285750">
              <a:buFontTx/>
              <a:buChar char="-"/>
              <a:defRPr/>
            </a:pPr>
            <a:r>
              <a:rPr lang="en-US" altLang="es-ES" dirty="0">
                <a:latin typeface="Calibri" panose="020F0502020204030204" pitchFamily="34" charset="0"/>
                <a:cs typeface="Calibri" panose="020F0502020204030204" pitchFamily="34" charset="0"/>
              </a:rPr>
              <a:t>Health conscious, cook less, interested in wholesale</a:t>
            </a:r>
          </a:p>
          <a:p>
            <a:pPr marL="285750" indent="-285750">
              <a:buFontTx/>
              <a:buChar char="-"/>
              <a:defRPr/>
            </a:pPr>
            <a:r>
              <a:rPr lang="en-US" altLang="es-ES" dirty="0">
                <a:latin typeface="Calibri" panose="020F0502020204030204" pitchFamily="34" charset="0"/>
                <a:cs typeface="Calibri" panose="020F0502020204030204" pitchFamily="34" charset="0"/>
              </a:rPr>
              <a:t>Lower volume, higher quality purchases (branded)</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92333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Various sources including:</a:t>
            </a:r>
          </a:p>
          <a:p>
            <a:pPr algn="r">
              <a:defRPr/>
            </a:pPr>
            <a:r>
              <a:rPr lang="en-US" altLang="es-ES" dirty="0">
                <a:latin typeface="Calibri" panose="020F0502020204030204" pitchFamily="34" charset="0"/>
                <a:cs typeface="Calibri" panose="020F0502020204030204" pitchFamily="34" charset="0"/>
                <a:hlinkClick r:id="rId2"/>
              </a:rPr>
              <a:t>https://salesfloor.net/blog/generations-shopping-habits/</a:t>
            </a:r>
            <a:endParaRPr lang="en-US" altLang="es-ES" dirty="0">
              <a:latin typeface="Calibri" panose="020F0502020204030204" pitchFamily="34" charset="0"/>
              <a:cs typeface="Calibri" panose="020F0502020204030204" pitchFamily="34" charset="0"/>
            </a:endParaRPr>
          </a:p>
          <a:p>
            <a:pPr algn="r">
              <a:defRPr/>
            </a:pPr>
            <a:r>
              <a:rPr lang="en-US" altLang="es-ES" sz="1600" dirty="0">
                <a:latin typeface="Calibri" panose="020F0502020204030204" pitchFamily="34" charset="0"/>
                <a:cs typeface="Calibri" panose="020F0502020204030204" pitchFamily="34" charset="0"/>
                <a:hlinkClick r:id="rId3"/>
              </a:rPr>
              <a:t>https://www.npd.com/news/thought-leadership/2018/10-ways-younger-and-older-millennials-shop-differently/</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62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Work through generational differences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SECTION 1.2.3: </a:t>
            </a:r>
            <a:r>
              <a:rPr lang="en-US" altLang="es-ES" sz="2400" dirty="0">
                <a:latin typeface="+mj-lt"/>
                <a:cs typeface="Calibri" panose="020F0502020204030204" pitchFamily="34" charset="0"/>
              </a:rPr>
              <a:t>Generation Z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Some of the unique characteristics of this generation as online consumers includes:</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When given the chance prefer face-to-face communication</a:t>
            </a:r>
          </a:p>
          <a:p>
            <a:pPr marL="285750" indent="-285750">
              <a:buFontTx/>
              <a:buChar char="-"/>
              <a:defRPr/>
            </a:pPr>
            <a:r>
              <a:rPr lang="en-US" altLang="es-ES" dirty="0">
                <a:latin typeface="Calibri" panose="020F0502020204030204" pitchFamily="34" charset="0"/>
                <a:cs typeface="Calibri" panose="020F0502020204030204" pitchFamily="34" charset="0"/>
              </a:rPr>
              <a:t>More likely to look at social media and brick and mortar locations than Generation</a:t>
            </a:r>
          </a:p>
          <a:p>
            <a:pPr marL="285750" indent="-285750">
              <a:buFontTx/>
              <a:buChar char="-"/>
              <a:defRPr/>
            </a:pPr>
            <a:r>
              <a:rPr lang="en-US" altLang="es-ES" dirty="0">
                <a:latin typeface="Calibri" panose="020F0502020204030204" pitchFamily="34" charset="0"/>
                <a:cs typeface="Calibri" panose="020F0502020204030204" pitchFamily="34" charset="0"/>
              </a:rPr>
              <a:t>Conscious of small producers (SMEs)</a:t>
            </a:r>
          </a:p>
          <a:p>
            <a:pPr marL="285750" indent="-285750">
              <a:buFontTx/>
              <a:buChar char="-"/>
              <a:defRPr/>
            </a:pPr>
            <a:r>
              <a:rPr lang="en-US" altLang="es-ES" dirty="0">
                <a:latin typeface="Calibri" panose="020F0502020204030204" pitchFamily="34" charset="0"/>
                <a:cs typeface="Calibri" panose="020F0502020204030204" pitchFamily="34" charset="0"/>
              </a:rPr>
              <a:t>Focus on sustainability in all aspects of the buying process </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861774"/>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Various sources including:</a:t>
            </a:r>
          </a:p>
          <a:p>
            <a:pPr algn="r">
              <a:defRPr/>
            </a:pPr>
            <a:r>
              <a:rPr lang="en-US" altLang="es-ES" sz="1400" dirty="0">
                <a:latin typeface="Calibri" panose="020F0502020204030204" pitchFamily="34" charset="0"/>
                <a:cs typeface="Calibri" panose="020F0502020204030204" pitchFamily="34" charset="0"/>
                <a:hlinkClick r:id="rId2"/>
              </a:rPr>
              <a:t>https://elle.in/comparing-shopping-habits-of-gen-z-and-millenials/#:~:text=A%202021%20Survey%20Monkey%20report,and%20are%20less%20likely%20to</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94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Work through generational differences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SECTION 1.2.4: </a:t>
            </a:r>
            <a:r>
              <a:rPr lang="en-US" altLang="es-ES" sz="2400" dirty="0">
                <a:latin typeface="+mj-lt"/>
                <a:cs typeface="Calibri" panose="020F0502020204030204" pitchFamily="34" charset="0"/>
              </a:rPr>
              <a:t>Generation Y versus Z</a:t>
            </a:r>
          </a:p>
        </p:txBody>
      </p:sp>
      <p:graphicFrame>
        <p:nvGraphicFramePr>
          <p:cNvPr id="4" name="Table 3"/>
          <p:cNvGraphicFramePr>
            <a:graphicFrameLocks noGrp="1"/>
          </p:cNvGraphicFramePr>
          <p:nvPr>
            <p:extLst>
              <p:ext uri="{D42A27DB-BD31-4B8C-83A1-F6EECF244321}">
                <p14:modId xmlns:p14="http://schemas.microsoft.com/office/powerpoint/2010/main" val="2435082633"/>
              </p:ext>
            </p:extLst>
          </p:nvPr>
        </p:nvGraphicFramePr>
        <p:xfrm>
          <a:off x="629328" y="2279863"/>
          <a:ext cx="8128000" cy="2865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2064352"/>
                    </a:ext>
                  </a:extLst>
                </a:gridCol>
                <a:gridCol w="4064000">
                  <a:extLst>
                    <a:ext uri="{9D8B030D-6E8A-4147-A177-3AD203B41FA5}">
                      <a16:colId xmlns:a16="http://schemas.microsoft.com/office/drawing/2014/main" val="1263474135"/>
                    </a:ext>
                  </a:extLst>
                </a:gridCol>
              </a:tblGrid>
              <a:tr h="370840">
                <a:tc>
                  <a:txBody>
                    <a:bodyPr/>
                    <a:lstStyle/>
                    <a:p>
                      <a:pPr algn="ctr"/>
                      <a:r>
                        <a:rPr lang="en-US" dirty="0"/>
                        <a:t>Generation Y</a:t>
                      </a:r>
                    </a:p>
                  </a:txBody>
                  <a:tcPr/>
                </a:tc>
                <a:tc>
                  <a:txBody>
                    <a:bodyPr/>
                    <a:lstStyle/>
                    <a:p>
                      <a:pPr algn="ctr"/>
                      <a:r>
                        <a:rPr lang="en-US" dirty="0"/>
                        <a:t>Generation Z</a:t>
                      </a:r>
                    </a:p>
                  </a:txBody>
                  <a:tcPr/>
                </a:tc>
                <a:extLst>
                  <a:ext uri="{0D108BD9-81ED-4DB2-BD59-A6C34878D82A}">
                    <a16:rowId xmlns:a16="http://schemas.microsoft.com/office/drawing/2014/main" val="4122119129"/>
                  </a:ext>
                </a:extLst>
              </a:tr>
              <a:tr h="370840">
                <a:tc gridSpan="2">
                  <a:txBody>
                    <a:bodyPr/>
                    <a:lstStyle/>
                    <a:p>
                      <a:pPr algn="ctr"/>
                      <a:r>
                        <a:rPr lang="en-US" b="1" dirty="0"/>
                        <a:t>Interests and Hobbies</a:t>
                      </a:r>
                    </a:p>
                  </a:txBody>
                  <a:tcPr/>
                </a:tc>
                <a:tc hMerge="1">
                  <a:txBody>
                    <a:bodyPr/>
                    <a:lstStyle/>
                    <a:p>
                      <a:endParaRPr lang="en-US" dirty="0"/>
                    </a:p>
                  </a:txBody>
                  <a:tcPr/>
                </a:tc>
                <a:extLst>
                  <a:ext uri="{0D108BD9-81ED-4DB2-BD59-A6C34878D82A}">
                    <a16:rowId xmlns:a16="http://schemas.microsoft.com/office/drawing/2014/main" val="3468005876"/>
                  </a:ext>
                </a:extLst>
              </a:tr>
              <a:tr h="370840">
                <a:tc>
                  <a:txBody>
                    <a:bodyPr/>
                    <a:lstStyle/>
                    <a:p>
                      <a:r>
                        <a:rPr lang="en-US" dirty="0"/>
                        <a:t>Expressing thoughts and feelings on social media</a:t>
                      </a:r>
                      <a:r>
                        <a:rPr lang="en-US" baseline="0" dirty="0"/>
                        <a:t> 24 / 7</a:t>
                      </a:r>
                      <a:endParaRPr lang="en-US" dirty="0"/>
                    </a:p>
                  </a:txBody>
                  <a:tcPr/>
                </a:tc>
                <a:tc>
                  <a:txBody>
                    <a:bodyPr/>
                    <a:lstStyle/>
                    <a:p>
                      <a:r>
                        <a:rPr lang="en-US" dirty="0"/>
                        <a:t>Gaming</a:t>
                      </a:r>
                    </a:p>
                  </a:txBody>
                  <a:tcPr/>
                </a:tc>
                <a:extLst>
                  <a:ext uri="{0D108BD9-81ED-4DB2-BD59-A6C34878D82A}">
                    <a16:rowId xmlns:a16="http://schemas.microsoft.com/office/drawing/2014/main" val="708058984"/>
                  </a:ext>
                </a:extLst>
              </a:tr>
              <a:tr h="370840">
                <a:tc>
                  <a:txBody>
                    <a:bodyPr/>
                    <a:lstStyle/>
                    <a:p>
                      <a:r>
                        <a:rPr lang="en-US" dirty="0"/>
                        <a:t>Fitness</a:t>
                      </a:r>
                    </a:p>
                  </a:txBody>
                  <a:tcPr/>
                </a:tc>
                <a:tc>
                  <a:txBody>
                    <a:bodyPr/>
                    <a:lstStyle/>
                    <a:p>
                      <a:r>
                        <a:rPr lang="en-US" dirty="0"/>
                        <a:t>Sports</a:t>
                      </a:r>
                    </a:p>
                  </a:txBody>
                  <a:tcPr/>
                </a:tc>
                <a:extLst>
                  <a:ext uri="{0D108BD9-81ED-4DB2-BD59-A6C34878D82A}">
                    <a16:rowId xmlns:a16="http://schemas.microsoft.com/office/drawing/2014/main" val="3828652281"/>
                  </a:ext>
                </a:extLst>
              </a:tr>
              <a:tr h="370840">
                <a:tc>
                  <a:txBody>
                    <a:bodyPr/>
                    <a:lstStyle/>
                    <a:p>
                      <a:r>
                        <a:rPr lang="en-US" dirty="0"/>
                        <a:t>Using Facebook</a:t>
                      </a:r>
                      <a:r>
                        <a:rPr lang="en-US" baseline="0" dirty="0"/>
                        <a:t> &amp; YouTube</a:t>
                      </a:r>
                      <a:endParaRPr lang="en-US" dirty="0"/>
                    </a:p>
                  </a:txBody>
                  <a:tcPr/>
                </a:tc>
                <a:tc>
                  <a:txBody>
                    <a:bodyPr/>
                    <a:lstStyle/>
                    <a:p>
                      <a:r>
                        <a:rPr lang="en-US" dirty="0"/>
                        <a:t>Using Snapchat &amp; YouTube</a:t>
                      </a:r>
                    </a:p>
                  </a:txBody>
                  <a:tcPr/>
                </a:tc>
                <a:extLst>
                  <a:ext uri="{0D108BD9-81ED-4DB2-BD59-A6C34878D82A}">
                    <a16:rowId xmlns:a16="http://schemas.microsoft.com/office/drawing/2014/main" val="2533333809"/>
                  </a:ext>
                </a:extLst>
              </a:tr>
              <a:tr h="370840">
                <a:tc>
                  <a:txBody>
                    <a:bodyPr/>
                    <a:lstStyle/>
                    <a:p>
                      <a:r>
                        <a:rPr lang="en-US" dirty="0"/>
                        <a:t>Music</a:t>
                      </a:r>
                    </a:p>
                  </a:txBody>
                  <a:tcPr/>
                </a:tc>
                <a:tc>
                  <a:txBody>
                    <a:bodyPr/>
                    <a:lstStyle/>
                    <a:p>
                      <a:r>
                        <a:rPr lang="en-US" dirty="0"/>
                        <a:t>Music</a:t>
                      </a:r>
                    </a:p>
                  </a:txBody>
                  <a:tcPr/>
                </a:tc>
                <a:extLst>
                  <a:ext uri="{0D108BD9-81ED-4DB2-BD59-A6C34878D82A}">
                    <a16:rowId xmlns:a16="http://schemas.microsoft.com/office/drawing/2014/main" val="2195979079"/>
                  </a:ext>
                </a:extLst>
              </a:tr>
              <a:tr h="370840">
                <a:tc>
                  <a:txBody>
                    <a:bodyPr/>
                    <a:lstStyle/>
                    <a:p>
                      <a:r>
                        <a:rPr lang="en-US" dirty="0"/>
                        <a:t>Reading</a:t>
                      </a:r>
                    </a:p>
                  </a:txBody>
                  <a:tcPr/>
                </a:tc>
                <a:tc>
                  <a:txBody>
                    <a:bodyPr/>
                    <a:lstStyle/>
                    <a:p>
                      <a:r>
                        <a:rPr lang="en-US" dirty="0"/>
                        <a:t>TV / Netflix</a:t>
                      </a:r>
                    </a:p>
                  </a:txBody>
                  <a:tcPr/>
                </a:tc>
                <a:extLst>
                  <a:ext uri="{0D108BD9-81ED-4DB2-BD59-A6C34878D82A}">
                    <a16:rowId xmlns:a16="http://schemas.microsoft.com/office/drawing/2014/main" val="2869440050"/>
                  </a:ext>
                </a:extLst>
              </a:tr>
            </a:tbl>
          </a:graphicData>
        </a:graphic>
      </p:graphicFrame>
      <p:sp>
        <p:nvSpPr>
          <p:cNvPr id="7" name="object 3">
            <a:extLst>
              <a:ext uri="{FF2B5EF4-FFF2-40B4-BE49-F238E27FC236}">
                <a16:creationId xmlns:a16="http://schemas.microsoft.com/office/drawing/2014/main" id="{FBCC9E6C-DB19-4936-87CE-3544CB66C3D3}"/>
              </a:ext>
            </a:extLst>
          </p:cNvPr>
          <p:cNvSpPr txBox="1"/>
          <p:nvPr/>
        </p:nvSpPr>
        <p:spPr>
          <a:xfrm>
            <a:off x="1897117" y="5406222"/>
            <a:ext cx="9299104" cy="291105"/>
          </a:xfrm>
          <a:prstGeom prst="rect">
            <a:avLst/>
          </a:prstGeom>
        </p:spPr>
        <p:txBody>
          <a:bodyPr vert="horz" wrap="square" lIns="0" tIns="13970" rIns="0" bIns="0" rtlCol="0">
            <a:spAutoFit/>
          </a:bodyPr>
          <a:lstStyle/>
          <a:p>
            <a:pPr algn="r">
              <a:defRPr/>
            </a:pPr>
            <a:r>
              <a:rPr lang="es-ES" spc="50" dirty="0">
                <a:latin typeface="+mj-lt"/>
                <a:cs typeface="Tahoma"/>
                <a:hlinkClick r:id="rId2"/>
              </a:rPr>
              <a:t>https://belvg.com/blog/generation-y-vs-z-how-do-they-shop-online.html</a:t>
            </a:r>
            <a:r>
              <a:rPr lang="es-E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4093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Attract new clients through digital means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s-ES" sz="2200" spc="50" dirty="0">
                <a:latin typeface="+mj-lt"/>
                <a:cs typeface="Tahoma"/>
              </a:rPr>
              <a:t>SECTION 1.3.1: Marketing </a:t>
            </a:r>
            <a:r>
              <a:rPr lang="en-US" sz="2200" spc="50" dirty="0">
                <a:latin typeface="+mj-lt"/>
                <a:cs typeface="Tahoma"/>
              </a:rPr>
              <a:t>strategy</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Attracting clients through digital means must be an integral component of an overall marketing strategy.  The key elements of a marketing strategy include:</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One way to approach this is through the AIDAR model:</a:t>
            </a:r>
          </a:p>
          <a:p>
            <a:pPr>
              <a:defRPr/>
            </a:pPr>
            <a:endParaRPr lang="en-US" altLang="es-ES" dirty="0">
              <a:latin typeface="Calibri" panose="020F0502020204030204" pitchFamily="34" charset="0"/>
              <a:cs typeface="Calibri" panose="020F0502020204030204" pitchFamily="34" charset="0"/>
            </a:endParaRPr>
          </a:p>
          <a:p>
            <a:r>
              <a:rPr lang="en-GB" b="1" dirty="0"/>
              <a:t>Awareness:</a:t>
            </a:r>
            <a:r>
              <a:rPr lang="en-GB" dirty="0"/>
              <a:t> The act of creating attention for the brand or service through various mediums</a:t>
            </a:r>
          </a:p>
          <a:p>
            <a:r>
              <a:rPr lang="en-GB" b="1" dirty="0"/>
              <a:t>Interest:</a:t>
            </a:r>
            <a:r>
              <a:rPr lang="en-GB" dirty="0"/>
              <a:t> 	    The step of generating interest to encourage buyers to want to know more</a:t>
            </a:r>
          </a:p>
          <a:p>
            <a:r>
              <a:rPr lang="en-GB" b="1" dirty="0"/>
              <a:t>Desire:</a:t>
            </a:r>
            <a:r>
              <a:rPr lang="en-GB" dirty="0"/>
              <a:t> 	    Creating an emotional connection with the buyer so they want the product or like the brand</a:t>
            </a:r>
          </a:p>
          <a:p>
            <a:r>
              <a:rPr lang="en-GB" b="1" dirty="0"/>
              <a:t>Action:</a:t>
            </a:r>
            <a:r>
              <a:rPr lang="en-GB" dirty="0"/>
              <a:t>         The step when the buyer learns about you and contacts to learn more or makes a purchase</a:t>
            </a:r>
          </a:p>
          <a:p>
            <a:r>
              <a:rPr lang="en-GB" b="1" dirty="0"/>
              <a:t>Retention:</a:t>
            </a:r>
            <a:r>
              <a:rPr lang="en-GB" dirty="0"/>
              <a:t>   Once someone becomes a customer, the focus turns to satisfy the customer so they return and refer the company to friends and family (word-of-mouth).</a:t>
            </a:r>
          </a:p>
          <a:p>
            <a:pPr>
              <a:defRPr/>
            </a:pPr>
            <a:r>
              <a:rPr lang="en-US" altLang="es-ES" dirty="0">
                <a:latin typeface="Calibri" panose="020F0502020204030204" pitchFamily="34" charset="0"/>
                <a:cs typeface="Calibri" panose="020F0502020204030204" pitchFamily="34" charset="0"/>
              </a:rPr>
              <a:t> </a:t>
            </a:r>
          </a:p>
        </p:txBody>
      </p:sp>
      <p:sp>
        <p:nvSpPr>
          <p:cNvPr id="7" name="object 3">
            <a:extLst>
              <a:ext uri="{FF2B5EF4-FFF2-40B4-BE49-F238E27FC236}">
                <a16:creationId xmlns:a16="http://schemas.microsoft.com/office/drawing/2014/main" id="{FBCC9E6C-DB19-4936-87CE-3544CB66C3D3}"/>
              </a:ext>
            </a:extLst>
          </p:cNvPr>
          <p:cNvSpPr txBox="1"/>
          <p:nvPr/>
        </p:nvSpPr>
        <p:spPr>
          <a:xfrm>
            <a:off x="461639" y="5665224"/>
            <a:ext cx="10716826" cy="291105"/>
          </a:xfrm>
          <a:prstGeom prst="rect">
            <a:avLst/>
          </a:prstGeom>
        </p:spPr>
        <p:txBody>
          <a:bodyPr vert="horz" wrap="square" lIns="0" tIns="13970" rIns="0" bIns="0" rtlCol="0">
            <a:spAutoFit/>
          </a:bodyPr>
          <a:lstStyle/>
          <a:p>
            <a:pPr algn="r">
              <a:defRPr/>
            </a:pPr>
            <a:r>
              <a:rPr lang="en-US" altLang="es-ES" dirty="0">
                <a:latin typeface="+mj-lt"/>
                <a:cs typeface="Calibri" panose="020F0502020204030204" pitchFamily="34" charset="0"/>
                <a:hlinkClick r:id="rId2"/>
              </a:rPr>
              <a:t>https://www.indeed.com/career-advice/career-development/marketing-strategies-attract-retain-customers</a:t>
            </a:r>
            <a:r>
              <a:rPr lang="en-US" altLang="es-ES" dirty="0">
                <a:latin typeface="+mj-lt"/>
                <a:cs typeface="Calibri" panose="020F0502020204030204" pitchFamily="34" charset="0"/>
              </a:rPr>
              <a:t> </a:t>
            </a:r>
          </a:p>
        </p:txBody>
      </p:sp>
    </p:spTree>
    <p:extLst>
      <p:ext uri="{BB962C8B-B14F-4D97-AF65-F5344CB8AC3E}">
        <p14:creationId xmlns:p14="http://schemas.microsoft.com/office/powerpoint/2010/main" val="26260003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4112</TotalTime>
  <Words>1334</Words>
  <Application>Microsoft Office PowerPoint</Application>
  <PresentationFormat>Panorámica</PresentationFormat>
  <Paragraphs>176</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177</cp:revision>
  <dcterms:created xsi:type="dcterms:W3CDTF">2021-06-29T11:11:56Z</dcterms:created>
  <dcterms:modified xsi:type="dcterms:W3CDTF">2023-02-06T16:19:45Z</dcterms:modified>
</cp:coreProperties>
</file>