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5"/>
  </p:notesMasterIdLst>
  <p:handoutMasterIdLst>
    <p:handoutMasterId r:id="rId26"/>
  </p:handoutMasterIdLst>
  <p:sldIdLst>
    <p:sldId id="256" r:id="rId4"/>
    <p:sldId id="331" r:id="rId5"/>
    <p:sldId id="310" r:id="rId6"/>
    <p:sldId id="311" r:id="rId7"/>
    <p:sldId id="312" r:id="rId8"/>
    <p:sldId id="313" r:id="rId9"/>
    <p:sldId id="322" r:id="rId10"/>
    <p:sldId id="323" r:id="rId11"/>
    <p:sldId id="324" r:id="rId12"/>
    <p:sldId id="325" r:id="rId13"/>
    <p:sldId id="314" r:id="rId14"/>
    <p:sldId id="316" r:id="rId15"/>
    <p:sldId id="318" r:id="rId16"/>
    <p:sldId id="320" r:id="rId17"/>
    <p:sldId id="321" r:id="rId18"/>
    <p:sldId id="326" r:id="rId19"/>
    <p:sldId id="327" r:id="rId20"/>
    <p:sldId id="328" r:id="rId21"/>
    <p:sldId id="329" r:id="rId22"/>
    <p:sldId id="330" r:id="rId23"/>
    <p:sldId id="264"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halfhalftravel.com/remote-work/stay-connected-while-working-from-home.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alfhalftravel.com/remote-work/stay-connected-while-working-from-home.html" TargetMode="External"/><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 Id="rId4" Type="http://schemas.openxmlformats.org/officeDocument/2006/relationships/hyperlink" Target="https://www.kalido.me/how-to-stay-connected-while-working-from-hom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hr-H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PSYCHOLOGICAL</a:t>
            </a:r>
            <a:r>
              <a:rPr kumimoji="0" lang="hr-HR"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NEEDS AND MENTAL WELL-BEING</a:t>
            </a:r>
            <a:r>
              <a:rPr kumimoji="0" lang="it-IT"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MAINTAINING CONNECTION WITH WORLD AROUND YOU </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058447"/>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a:t>
            </a:r>
            <a:r>
              <a:rPr lang="hr-HR" sz="2200" spc="50" dirty="0">
                <a:latin typeface="+mj-lt"/>
                <a:cs typeface="Tahoma"/>
              </a:rPr>
              <a:t>2</a:t>
            </a:r>
            <a:r>
              <a:rPr lang="es-ES" sz="2200" spc="50" dirty="0">
                <a:latin typeface="+mj-lt"/>
                <a:cs typeface="Tahoma"/>
              </a:rPr>
              <a:t>.: </a:t>
            </a:r>
            <a:r>
              <a:rPr lang="en-US" sz="2200" spc="50" dirty="0">
                <a:latin typeface="+mj-lt"/>
                <a:cs typeface="Tahoma"/>
              </a:rPr>
              <a:t>Maintaining connection with your team</a:t>
            </a:r>
          </a:p>
          <a:p>
            <a:pPr marL="12700">
              <a:lnSpc>
                <a:spcPct val="100000"/>
              </a:lnSpc>
              <a:spcBef>
                <a:spcPts val="110"/>
              </a:spcBef>
            </a:pPr>
            <a:endParaRPr lang="en-GB" sz="2200" dirty="0">
              <a:latin typeface="+mj-lt"/>
              <a:cs typeface="Tahoma"/>
            </a:endParaRPr>
          </a:p>
        </p:txBody>
      </p:sp>
      <p:sp>
        <p:nvSpPr>
          <p:cNvPr id="4" name="Rectángulo 3"/>
          <p:cNvSpPr/>
          <p:nvPr/>
        </p:nvSpPr>
        <p:spPr>
          <a:xfrm>
            <a:off x="318565" y="2681385"/>
            <a:ext cx="11145554" cy="3170099"/>
          </a:xfrm>
          <a:prstGeom prst="rect">
            <a:avLst/>
          </a:prstGeom>
        </p:spPr>
        <p:txBody>
          <a:bodyPr wrap="square">
            <a:spAutoFit/>
          </a:bodyPr>
          <a:lstStyle/>
          <a:p>
            <a:pPr marL="342900" indent="-342900">
              <a:buFont typeface="Arial" pitchFamily="34" charset="0"/>
              <a:buChar char="•"/>
              <a:defRPr/>
            </a:pPr>
            <a:r>
              <a:rPr lang="en-US" altLang="es-ES" sz="2000" b="1" i="1" dirty="0">
                <a:solidFill>
                  <a:srgbClr val="0CA373"/>
                </a:solidFill>
                <a:latin typeface="Calibri" panose="020F0502020204030204" pitchFamily="34" charset="0"/>
                <a:cs typeface="Calibri" panose="020F0502020204030204" pitchFamily="34" charset="0"/>
              </a:rPr>
              <a:t>Exchanges</a:t>
            </a:r>
            <a:endParaRPr lang="hr-HR"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 getting a package or letter in the mail.</a:t>
            </a:r>
            <a:endParaRPr lang="hr-HR"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dirty="0">
                <a:solidFill>
                  <a:srgbClr val="0CA373"/>
                </a:solidFill>
                <a:latin typeface="Calibri" panose="020F0502020204030204" pitchFamily="34" charset="0"/>
                <a:cs typeface="Calibri" panose="020F0502020204030204" pitchFamily="34" charset="0"/>
              </a:rPr>
              <a:t>Company Contests</a:t>
            </a:r>
          </a:p>
          <a:p>
            <a:pPr marL="800100" lvl="1"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a great way to get people together and encourage a little friendly competition</a:t>
            </a: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dirty="0">
                <a:solidFill>
                  <a:srgbClr val="0CA373"/>
                </a:solidFill>
                <a:latin typeface="Calibri" panose="020F0502020204030204" pitchFamily="34" charset="0"/>
                <a:cs typeface="Calibri" panose="020F0502020204030204" pitchFamily="34" charset="0"/>
              </a:rPr>
              <a:t> Virtual Workouts</a:t>
            </a: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453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1885979"/>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a:t>
            </a:r>
            <a:r>
              <a:rPr lang="hr-HR" sz="2200" spc="50" dirty="0">
                <a:latin typeface="+mj-lt"/>
                <a:cs typeface="Tahoma"/>
              </a:rPr>
              <a:t>3</a:t>
            </a:r>
            <a:r>
              <a:rPr lang="es-ES" sz="2200" spc="50" dirty="0">
                <a:latin typeface="+mj-lt"/>
                <a:cs typeface="Tahoma"/>
              </a:rPr>
              <a:t>.: </a:t>
            </a:r>
            <a:r>
              <a:rPr lang="en-US" sz="2200" spc="50" dirty="0">
                <a:latin typeface="+mj-lt"/>
                <a:cs typeface="Tahoma"/>
              </a:rPr>
              <a:t>Remote work communication</a:t>
            </a:r>
          </a:p>
          <a:p>
            <a:pPr marL="12700">
              <a:lnSpc>
                <a:spcPct val="100000"/>
              </a:lnSpc>
              <a:spcBef>
                <a:spcPts val="110"/>
              </a:spcBef>
            </a:pPr>
            <a:endParaRPr lang="en-GB" sz="2200" dirty="0">
              <a:latin typeface="+mj-lt"/>
              <a:cs typeface="Tahoma"/>
            </a:endParaRPr>
          </a:p>
        </p:txBody>
      </p:sp>
      <p:sp>
        <p:nvSpPr>
          <p:cNvPr id="4" name="Rectángulo 3"/>
          <p:cNvSpPr/>
          <p:nvPr/>
        </p:nvSpPr>
        <p:spPr>
          <a:xfrm>
            <a:off x="318565" y="2448472"/>
            <a:ext cx="11145554" cy="3785652"/>
          </a:xfrm>
          <a:prstGeom prst="rect">
            <a:avLst/>
          </a:prstGeom>
        </p:spPr>
        <p:txBody>
          <a:bodyPr wrap="square">
            <a:spAutoFit/>
          </a:bodyPr>
          <a:lstStyle/>
          <a:p>
            <a:pPr>
              <a:defRPr/>
            </a:pPr>
            <a:r>
              <a:rPr lang="en-GB" altLang="es-ES" sz="2000" dirty="0">
                <a:latin typeface="Calibri" panose="020F0502020204030204" pitchFamily="34" charset="0"/>
                <a:cs typeface="Calibri" panose="020F0502020204030204" pitchFamily="34" charset="0"/>
              </a:rPr>
              <a:t>Work from home trends have shaped how we connect with one another. Rules for successful remote work communication are (</a:t>
            </a:r>
            <a:r>
              <a:rPr lang="en-GB" altLang="es-ES" sz="2000" dirty="0">
                <a:latin typeface="Calibri" panose="020F0502020204030204" pitchFamily="34" charset="0"/>
                <a:cs typeface="Calibri" panose="020F0502020204030204" pitchFamily="34" charset="0"/>
                <a:hlinkClick r:id="rId2"/>
              </a:rPr>
              <a:t>https://www.halfhalftravel.com/remote-work/stay-connected-while-working-from-home.html</a:t>
            </a:r>
            <a:r>
              <a:rPr lang="en-GB" altLang="es-ES" sz="2000" dirty="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 </a:t>
            </a:r>
            <a:r>
              <a:rPr lang="en-GB" altLang="es-ES" sz="2000" i="1" dirty="0">
                <a:solidFill>
                  <a:srgbClr val="0CA373"/>
                </a:solidFill>
                <a:latin typeface="Calibri" panose="020F0502020204030204" pitchFamily="34" charset="0"/>
                <a:cs typeface="Calibri" panose="020F0502020204030204" pitchFamily="34" charset="0"/>
              </a:rPr>
              <a:t>often.</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 when you </a:t>
            </a:r>
            <a:r>
              <a:rPr lang="en-GB" altLang="es-ES" sz="2000" i="1" dirty="0">
                <a:solidFill>
                  <a:srgbClr val="0CA373"/>
                </a:solidFill>
                <a:latin typeface="Calibri" panose="020F0502020204030204" pitchFamily="34" charset="0"/>
                <a:cs typeface="Calibri" panose="020F0502020204030204" pitchFamily="34" charset="0"/>
              </a:rPr>
              <a:t>have doubts</a:t>
            </a:r>
            <a:r>
              <a:rPr lang="en-GB" altLang="es-ES" sz="2000" i="1" dirty="0">
                <a:latin typeface="Calibri" panose="020F0502020204030204" pitchFamily="34" charset="0"/>
                <a:cs typeface="Calibri" panose="020F0502020204030204" pitchFamily="34" charset="0"/>
              </a:rPr>
              <a:t>.</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 when you </a:t>
            </a:r>
            <a:r>
              <a:rPr lang="en-GB" altLang="es-ES" sz="2000" i="1" dirty="0">
                <a:solidFill>
                  <a:srgbClr val="0CA373"/>
                </a:solidFill>
                <a:latin typeface="Calibri" panose="020F0502020204030204" pitchFamily="34" charset="0"/>
                <a:cs typeface="Calibri" panose="020F0502020204030204" pitchFamily="34" charset="0"/>
              </a:rPr>
              <a:t>have questions</a:t>
            </a:r>
            <a:r>
              <a:rPr lang="en-GB" altLang="es-ES" sz="2000" i="1" dirty="0">
                <a:latin typeface="Calibri" panose="020F0502020204030204" pitchFamily="34" charset="0"/>
                <a:cs typeface="Calibri" panose="020F0502020204030204" pitchFamily="34" charset="0"/>
              </a:rPr>
              <a:t>.</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 when you </a:t>
            </a:r>
            <a:r>
              <a:rPr lang="en-GB" altLang="es-ES" sz="2000" i="1" dirty="0">
                <a:solidFill>
                  <a:srgbClr val="0CA373"/>
                </a:solidFill>
                <a:latin typeface="Calibri" panose="020F0502020204030204" pitchFamily="34" charset="0"/>
                <a:cs typeface="Calibri" panose="020F0502020204030204" pitchFamily="34" charset="0"/>
              </a:rPr>
              <a:t>have concerns</a:t>
            </a:r>
            <a:r>
              <a:rPr lang="en-GB" altLang="es-ES" sz="2000" i="1" dirty="0">
                <a:latin typeface="Calibri" panose="020F0502020204030204" pitchFamily="34" charset="0"/>
                <a:cs typeface="Calibri" panose="020F0502020204030204" pitchFamily="34" charset="0"/>
              </a:rPr>
              <a:t>.</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 when you have</a:t>
            </a:r>
            <a:r>
              <a:rPr lang="en-GB" altLang="es-ES" sz="2000" i="1" dirty="0">
                <a:solidFill>
                  <a:srgbClr val="0CA373"/>
                </a:solidFill>
                <a:latin typeface="Calibri" panose="020F0502020204030204" pitchFamily="34" charset="0"/>
                <a:cs typeface="Calibri" panose="020F0502020204030204" pitchFamily="34" charset="0"/>
              </a:rPr>
              <a:t> feedback</a:t>
            </a:r>
            <a:r>
              <a:rPr lang="en-GB" altLang="es-ES" sz="2000" i="1" dirty="0">
                <a:latin typeface="Calibri" panose="020F0502020204030204" pitchFamily="34" charset="0"/>
                <a:cs typeface="Calibri" panose="020F0502020204030204" pitchFamily="34" charset="0"/>
              </a:rPr>
              <a:t>.</a:t>
            </a:r>
          </a:p>
          <a:p>
            <a:pPr marL="914400" lvl="1" indent="-457200">
              <a:buFont typeface="+mj-lt"/>
              <a:buAutoNum type="arabicPeriod"/>
              <a:defRPr/>
            </a:pPr>
            <a:endParaRPr lang="en-GB"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176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1946303"/>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a:t>
            </a:r>
            <a:r>
              <a:rPr lang="hr-HR" sz="2200" spc="50" dirty="0">
                <a:latin typeface="+mj-lt"/>
                <a:cs typeface="Tahoma"/>
              </a:rPr>
              <a:t>3</a:t>
            </a:r>
            <a:r>
              <a:rPr lang="es-ES" sz="2200" spc="50" dirty="0">
                <a:latin typeface="+mj-lt"/>
                <a:cs typeface="Tahoma"/>
              </a:rPr>
              <a:t>.: </a:t>
            </a:r>
            <a:r>
              <a:rPr lang="en-US" sz="2200" spc="50" dirty="0">
                <a:latin typeface="+mj-lt"/>
                <a:cs typeface="Tahoma"/>
              </a:rPr>
              <a:t>Remote work communication</a:t>
            </a:r>
          </a:p>
          <a:p>
            <a:pPr marL="12700">
              <a:lnSpc>
                <a:spcPct val="100000"/>
              </a:lnSpc>
              <a:spcBef>
                <a:spcPts val="110"/>
              </a:spcBef>
            </a:pPr>
            <a:endParaRPr lang="en-GB" sz="2200" dirty="0">
              <a:latin typeface="+mj-lt"/>
              <a:cs typeface="Tahoma"/>
            </a:endParaRPr>
          </a:p>
        </p:txBody>
      </p:sp>
      <p:sp>
        <p:nvSpPr>
          <p:cNvPr id="4" name="Rectángulo 3"/>
          <p:cNvSpPr/>
          <p:nvPr/>
        </p:nvSpPr>
        <p:spPr>
          <a:xfrm>
            <a:off x="455194" y="2500230"/>
            <a:ext cx="11145554" cy="2862322"/>
          </a:xfrm>
          <a:prstGeom prst="rect">
            <a:avLst/>
          </a:prstGeom>
        </p:spPr>
        <p:txBody>
          <a:bodyPr wrap="square">
            <a:spAutoFit/>
          </a:bodyPr>
          <a:lstStyle/>
          <a:p>
            <a:pPr lvl="1">
              <a:defRPr/>
            </a:pP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 when you have </a:t>
            </a:r>
            <a:r>
              <a:rPr lang="en-GB" altLang="es-ES" sz="2000" i="1" dirty="0">
                <a:solidFill>
                  <a:srgbClr val="0CA373"/>
                </a:solidFill>
                <a:latin typeface="Calibri" panose="020F0502020204030204" pitchFamily="34" charset="0"/>
                <a:cs typeface="Calibri" panose="020F0502020204030204" pitchFamily="34" charset="0"/>
              </a:rPr>
              <a:t>results or successes.</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 your </a:t>
            </a:r>
            <a:r>
              <a:rPr lang="en-GB" altLang="es-ES" sz="2000" i="1" dirty="0">
                <a:solidFill>
                  <a:srgbClr val="0CA373"/>
                </a:solidFill>
                <a:latin typeface="Calibri" panose="020F0502020204030204" pitchFamily="34" charset="0"/>
                <a:cs typeface="Calibri" panose="020F0502020204030204" pitchFamily="34" charset="0"/>
              </a:rPr>
              <a:t>schedule.</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a:t>
            </a:r>
            <a:r>
              <a:rPr lang="en-GB" altLang="es-ES" sz="2000" i="1" dirty="0">
                <a:solidFill>
                  <a:srgbClr val="0CA373"/>
                </a:solidFill>
                <a:latin typeface="Calibri" panose="020F0502020204030204" pitchFamily="34" charset="0"/>
                <a:cs typeface="Calibri" panose="020F0502020204030204" pitchFamily="34" charset="0"/>
              </a:rPr>
              <a:t> updates.</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a:t>
            </a:r>
            <a:r>
              <a:rPr lang="en-GB" altLang="es-ES" sz="2000" i="1" dirty="0">
                <a:solidFill>
                  <a:srgbClr val="0CA373"/>
                </a:solidFill>
                <a:latin typeface="Calibri" panose="020F0502020204030204" pitchFamily="34" charset="0"/>
                <a:cs typeface="Calibri" panose="020F0502020204030204" pitchFamily="34" charset="0"/>
              </a:rPr>
              <a:t> eloquently.</a:t>
            </a:r>
          </a:p>
          <a:p>
            <a:pPr marL="800100" lvl="1"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Communicate</a:t>
            </a:r>
            <a:r>
              <a:rPr lang="en-GB" altLang="es-ES" sz="2000" i="1" dirty="0">
                <a:solidFill>
                  <a:srgbClr val="0CA373"/>
                </a:solidFill>
                <a:latin typeface="Calibri" panose="020F0502020204030204" pitchFamily="34" charset="0"/>
                <a:cs typeface="Calibri" panose="020F0502020204030204" pitchFamily="34" charset="0"/>
              </a:rPr>
              <a:t> clearly.</a:t>
            </a:r>
          </a:p>
          <a:p>
            <a:pPr marL="1371600" lvl="2" indent="-457200">
              <a:buFont typeface="+mj-lt"/>
              <a:buAutoNum type="arabicPeriod"/>
              <a:defRPr/>
            </a:pPr>
            <a:endParaRPr lang="en-GB"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555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584658"/>
            <a:ext cx="8559410"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2.4.: Connection with the outside world</a:t>
            </a:r>
            <a:endParaRPr lang="en-GB" sz="2200" dirty="0">
              <a:latin typeface="+mj-lt"/>
              <a:cs typeface="Tahoma"/>
            </a:endParaRPr>
          </a:p>
        </p:txBody>
      </p:sp>
      <p:sp>
        <p:nvSpPr>
          <p:cNvPr id="4" name="Rectángulo 3"/>
          <p:cNvSpPr/>
          <p:nvPr/>
        </p:nvSpPr>
        <p:spPr>
          <a:xfrm>
            <a:off x="318565" y="3052321"/>
            <a:ext cx="11145554" cy="1323439"/>
          </a:xfrm>
          <a:prstGeom prst="rect">
            <a:avLst/>
          </a:prstGeom>
        </p:spPr>
        <p:txBody>
          <a:bodyPr wrap="square">
            <a:spAutoFit/>
          </a:bodyPr>
          <a:lstStyle/>
          <a:p>
            <a:pPr lvl="1">
              <a:defRPr/>
            </a:pPr>
            <a:r>
              <a:rPr lang="hr-HR" sz="2000" i="1" dirty="0">
                <a:solidFill>
                  <a:srgbClr val="0CA373"/>
                </a:solidFill>
              </a:rPr>
              <a:t>„</a:t>
            </a:r>
            <a:r>
              <a:rPr lang="en-US" sz="2000" i="1" dirty="0">
                <a:solidFill>
                  <a:srgbClr val="0CA373"/>
                </a:solidFill>
              </a:rPr>
              <a:t>without regular human interaction (and digital interaction doesn’t quite cut it), your isolation will start to take a toll psychologically, emotionally, and professionally.</a:t>
            </a:r>
            <a:r>
              <a:rPr lang="hr-HR" sz="2000" i="1" dirty="0">
                <a:solidFill>
                  <a:srgbClr val="0CA373"/>
                </a:solidFill>
              </a:rPr>
              <a:t>”</a:t>
            </a:r>
            <a:r>
              <a:rPr lang="hr-HR" sz="2000" i="1" dirty="0"/>
              <a:t> </a:t>
            </a:r>
            <a:r>
              <a:rPr lang="hr-HR" sz="2000" dirty="0"/>
              <a:t>(</a:t>
            </a:r>
            <a:r>
              <a:rPr lang="hr-HR" sz="2000" dirty="0">
                <a:hlinkClick r:id="rId2"/>
              </a:rPr>
              <a:t>https://www.kalido.me/how-to-stay-connected-while-working-from-home/</a:t>
            </a:r>
            <a:r>
              <a:rPr lang="hr-HR" sz="2000" dirty="0"/>
              <a:t>)</a:t>
            </a:r>
          </a:p>
          <a:p>
            <a:pPr lvl="1">
              <a:defRPr/>
            </a:pPr>
            <a:endParaRPr lang="hr-HR" altLang="es-ES" sz="2000" b="1" i="1"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503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584658"/>
            <a:ext cx="8559410"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2.4.: Connection with the outside world</a:t>
            </a:r>
            <a:endParaRPr lang="en-GB" sz="2200" dirty="0">
              <a:latin typeface="+mj-lt"/>
              <a:cs typeface="Tahoma"/>
            </a:endParaRPr>
          </a:p>
        </p:txBody>
      </p:sp>
      <p:sp>
        <p:nvSpPr>
          <p:cNvPr id="4" name="Rectángulo 3"/>
          <p:cNvSpPr/>
          <p:nvPr/>
        </p:nvSpPr>
        <p:spPr>
          <a:xfrm>
            <a:off x="318565" y="3052321"/>
            <a:ext cx="11145554" cy="3170099"/>
          </a:xfrm>
          <a:prstGeom prst="rect">
            <a:avLst/>
          </a:prstGeom>
        </p:spPr>
        <p:txBody>
          <a:bodyPr wrap="square">
            <a:spAutoFit/>
          </a:bodyPr>
          <a:lstStyle/>
          <a:p>
            <a:pPr lvl="1">
              <a:defRPr/>
            </a:pPr>
            <a:r>
              <a:rPr lang="en-GB" altLang="es-ES" sz="2000" dirty="0">
                <a:latin typeface="Calibri" panose="020F0502020204030204" pitchFamily="34" charset="0"/>
                <a:cs typeface="Calibri" panose="020F0502020204030204" pitchFamily="34" charset="0"/>
              </a:rPr>
              <a:t>Some tips for working from home</a:t>
            </a:r>
            <a:r>
              <a:rPr lang="hr-HR" altLang="es-ES" sz="2000" dirty="0">
                <a:latin typeface="Calibri" panose="020F0502020204030204" pitchFamily="34" charset="0"/>
                <a:cs typeface="Calibri" panose="020F0502020204030204" pitchFamily="34" charset="0"/>
              </a:rPr>
              <a:t> (</a:t>
            </a:r>
            <a:r>
              <a:rPr lang="hr-HR" altLang="es-ES" sz="2000" dirty="0">
                <a:latin typeface="Calibri" panose="020F0502020204030204" pitchFamily="34" charset="0"/>
                <a:cs typeface="Calibri" panose="020F0502020204030204" pitchFamily="34" charset="0"/>
                <a:hlinkClick r:id="rId2"/>
              </a:rPr>
              <a:t>https://www.kalido.me/how-to-stay-connected-while-working-from-home/</a:t>
            </a:r>
            <a:r>
              <a:rPr lang="hr-HR" altLang="es-ES" sz="2000"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a:t>
            </a:r>
          </a:p>
          <a:p>
            <a:pPr marL="800100" lvl="1" indent="-342900">
              <a:buFont typeface="Wingdings" pitchFamily="2" charset="2"/>
              <a:buChar char="Ø"/>
              <a:defRPr/>
            </a:pPr>
            <a:r>
              <a:rPr lang="en-GB" altLang="es-ES" sz="2000" i="1" dirty="0">
                <a:solidFill>
                  <a:srgbClr val="0CA373"/>
                </a:solidFill>
                <a:latin typeface="Calibri" panose="020F0502020204030204" pitchFamily="34" charset="0"/>
                <a:cs typeface="Calibri" panose="020F0502020204030204" pitchFamily="34" charset="0"/>
              </a:rPr>
              <a:t>Consider a co-working space</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You will be surrounded by other professionals, and all the networking and collaboration opportunities that entails </a:t>
            </a:r>
          </a:p>
          <a:p>
            <a:pPr marL="1257300" lvl="2" indent="-342900">
              <a:buFont typeface="Arial" pitchFamily="34" charset="0"/>
              <a:buChar char="•"/>
              <a:defRPr/>
            </a:pPr>
            <a:r>
              <a:rPr lang="en-GB" altLang="es-ES" sz="2000" i="1" dirty="0">
                <a:latin typeface="Calibri" panose="020F0502020204030204" pitchFamily="34" charset="0"/>
                <a:cs typeface="Calibri" panose="020F0502020204030204" pitchFamily="34" charset="0"/>
              </a:rPr>
              <a:t>Many co-working offices also have on-site cafés and restaurants</a:t>
            </a:r>
            <a:endParaRPr lang="hr-HR" altLang="es-ES" sz="2000" i="1" dirty="0">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GB" altLang="es-ES" sz="2000" i="1" dirty="0">
                <a:solidFill>
                  <a:srgbClr val="0CA373"/>
                </a:solidFill>
                <a:latin typeface="Calibri" panose="020F0502020204030204" pitchFamily="34" charset="0"/>
                <a:cs typeface="Calibri" panose="020F0502020204030204" pitchFamily="34" charset="0"/>
              </a:rPr>
              <a:t>Catch up during lunch</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n-US" altLang="es-ES" sz="2000" i="1" dirty="0">
                <a:latin typeface="Calibri" panose="020F0502020204030204" pitchFamily="34" charset="0"/>
                <a:cs typeface="Calibri" panose="020F0502020204030204" pitchFamily="34" charset="0"/>
              </a:rPr>
              <a:t>catch up with some friends or professional contacts</a:t>
            </a:r>
            <a:endParaRPr lang="en-GB" altLang="es-ES" sz="2000" i="1" dirty="0">
              <a:latin typeface="Calibri" panose="020F0502020204030204" pitchFamily="34" charset="0"/>
              <a:cs typeface="Calibri" panose="020F0502020204030204" pitchFamily="34" charset="0"/>
            </a:endParaRPr>
          </a:p>
          <a:p>
            <a:pPr lvl="2">
              <a:defRPr/>
            </a:pPr>
            <a:endParaRPr lang="en-GB" altLang="es-ES" sz="2000" i="1" dirty="0">
              <a:latin typeface="Calibri" panose="020F0502020204030204" pitchFamily="34" charset="0"/>
              <a:cs typeface="Calibri" panose="020F0502020204030204" pitchFamily="34" charset="0"/>
            </a:endParaRPr>
          </a:p>
          <a:p>
            <a:pPr lvl="1">
              <a:defRPr/>
            </a:pPr>
            <a:endParaRPr lang="en-GB" altLang="es-ES" sz="2000" i="1"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285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86183" y="2127458"/>
            <a:ext cx="8559410" cy="352661"/>
          </a:xfrm>
          <a:prstGeom prst="rect">
            <a:avLst/>
          </a:prstGeom>
        </p:spPr>
        <p:txBody>
          <a:bodyPr vert="horz" wrap="square" lIns="0" tIns="13970" rIns="0" bIns="0" rtlCol="0">
            <a:spAutoFit/>
          </a:bodyPr>
          <a:lstStyle/>
          <a:p>
            <a:pPr marL="12700">
              <a:lnSpc>
                <a:spcPct val="100000"/>
              </a:lnSpc>
              <a:spcBef>
                <a:spcPts val="110"/>
              </a:spcBef>
            </a:pPr>
            <a:r>
              <a:rPr lang="en-GB" sz="2200" spc="50" dirty="0">
                <a:latin typeface="+mj-lt"/>
                <a:cs typeface="Tahoma"/>
              </a:rPr>
              <a:t>SECTION 2.4.: Connection with the outside world</a:t>
            </a:r>
            <a:endParaRPr lang="en-GB" sz="2200" dirty="0">
              <a:latin typeface="+mj-lt"/>
              <a:cs typeface="Tahoma"/>
            </a:endParaRPr>
          </a:p>
        </p:txBody>
      </p:sp>
      <p:sp>
        <p:nvSpPr>
          <p:cNvPr id="4" name="Rectángulo 3"/>
          <p:cNvSpPr/>
          <p:nvPr/>
        </p:nvSpPr>
        <p:spPr>
          <a:xfrm>
            <a:off x="318565" y="2681385"/>
            <a:ext cx="11145554" cy="3170099"/>
          </a:xfrm>
          <a:prstGeom prst="rect">
            <a:avLst/>
          </a:prstGeom>
        </p:spPr>
        <p:txBody>
          <a:bodyPr wrap="square">
            <a:spAutoFit/>
          </a:bodyPr>
          <a:lstStyle/>
          <a:p>
            <a:pPr marL="800100" lvl="1"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Join interest and sports clubs</a:t>
            </a:r>
          </a:p>
          <a:p>
            <a:pPr marL="1257300" lvl="2" indent="-342900">
              <a:buFont typeface="Arial" pitchFamily="34" charset="0"/>
              <a:buChar char="•"/>
              <a:defRPr/>
            </a:pPr>
            <a:r>
              <a:rPr lang="en-US" altLang="es-ES" sz="2000" i="1" dirty="0">
                <a:latin typeface="Calibri" panose="020F0502020204030204" pitchFamily="34" charset="0"/>
                <a:cs typeface="Calibri" panose="020F0502020204030204" pitchFamily="34" charset="0"/>
              </a:rPr>
              <a:t>One danger of working alone is the increased possibility of stagnation. This could affect both your professional and personal life</a:t>
            </a:r>
            <a:r>
              <a:rPr lang="hr-HR" altLang="es-ES" sz="2000" i="1" dirty="0">
                <a:latin typeface="Calibri" panose="020F0502020204030204" pitchFamily="34" charset="0"/>
                <a:cs typeface="Calibri" panose="020F0502020204030204" pitchFamily="34" charset="0"/>
              </a:rPr>
              <a:t>.  </a:t>
            </a:r>
          </a:p>
          <a:p>
            <a:pPr marL="800100" lvl="1" indent="-342900">
              <a:buFont typeface="Wingdings" pitchFamily="2" charset="2"/>
              <a:buChar char="Ø"/>
              <a:defRPr/>
            </a:pPr>
            <a:r>
              <a:rPr lang="en-GB" altLang="es-ES" sz="2000" i="1" dirty="0">
                <a:solidFill>
                  <a:srgbClr val="0CA373"/>
                </a:solidFill>
                <a:latin typeface="Calibri" panose="020F0502020204030204" pitchFamily="34" charset="0"/>
                <a:cs typeface="Calibri" panose="020F0502020204030204" pitchFamily="34" charset="0"/>
              </a:rPr>
              <a:t>Meet with clients and collaborators in person</a:t>
            </a:r>
          </a:p>
          <a:p>
            <a:pPr marL="1257300" lvl="2" indent="-342900">
              <a:buFont typeface="Arial" pitchFamily="34" charset="0"/>
              <a:buChar char="•"/>
              <a:defRPr/>
            </a:pPr>
            <a:r>
              <a:rPr lang="hr-HR" altLang="es-ES" sz="2000" i="1" dirty="0">
                <a:latin typeface="Calibri" panose="020F0502020204030204" pitchFamily="34" charset="0"/>
                <a:cs typeface="Calibri" panose="020F0502020204030204" pitchFamily="34" charset="0"/>
              </a:rPr>
              <a:t>I</a:t>
            </a:r>
            <a:r>
              <a:rPr lang="en-US" altLang="es-ES" sz="2000" i="1" dirty="0">
                <a:latin typeface="Calibri" panose="020F0502020204030204" pitchFamily="34" charset="0"/>
                <a:cs typeface="Calibri" panose="020F0502020204030204" pitchFamily="34" charset="0"/>
              </a:rPr>
              <a:t>f you’re interested in making and maintaining good relationships (and relationships are after all the cornerstone of any successful business), you should be meeting up in person on a regular basis.</a:t>
            </a:r>
            <a:endParaRPr lang="hr-HR" altLang="es-ES" sz="2000" i="1" dirty="0">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GB" altLang="es-ES" sz="2000" i="1" dirty="0">
                <a:solidFill>
                  <a:srgbClr val="0CA373"/>
                </a:solidFill>
                <a:latin typeface="Calibri" panose="020F0502020204030204" pitchFamily="34" charset="0"/>
                <a:cs typeface="Calibri" panose="020F0502020204030204" pitchFamily="34" charset="0"/>
              </a:rPr>
              <a:t>Take in-house projects</a:t>
            </a:r>
          </a:p>
          <a:p>
            <a:pPr marL="1257300" lvl="2" indent="-342900">
              <a:buFont typeface="Arial" pitchFamily="34" charset="0"/>
              <a:buChar char="•"/>
              <a:defRPr/>
            </a:pPr>
            <a:r>
              <a:rPr lang="en-US" altLang="es-ES" sz="2000" i="1" dirty="0">
                <a:latin typeface="Calibri" panose="020F0502020204030204" pitchFamily="34" charset="0"/>
                <a:cs typeface="Calibri" panose="020F0502020204030204" pitchFamily="34" charset="0"/>
              </a:rPr>
              <a:t>Working in-house lets you see the inner workings of the </a:t>
            </a:r>
            <a:r>
              <a:rPr lang="en-GB" altLang="es-ES" sz="2000" i="1" dirty="0">
                <a:latin typeface="Calibri" panose="020F0502020204030204" pitchFamily="34" charset="0"/>
                <a:cs typeface="Calibri" panose="020F0502020204030204" pitchFamily="34" charset="0"/>
              </a:rPr>
              <a:t>organisation</a:t>
            </a:r>
          </a:p>
          <a:p>
            <a:pPr marL="1257300" lvl="2" indent="-342900">
              <a:buFont typeface="Arial" pitchFamily="34" charset="0"/>
              <a:buChar char="•"/>
              <a:defRPr/>
            </a:pPr>
            <a:endParaRPr lang="en-GB" altLang="es-ES"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7865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156616" cy="707886"/>
          </a:xfrm>
          <a:prstGeom prst="rect">
            <a:avLst/>
          </a:prstGeom>
          <a:noFill/>
        </p:spPr>
        <p:txBody>
          <a:bodyPr wrap="square" rtlCol="0">
            <a:spAutoFit/>
          </a:bodyPr>
          <a:lstStyle/>
          <a:p>
            <a:r>
              <a:rPr lang="en-US" sz="2000" b="1" i="1" dirty="0">
                <a:solidFill>
                  <a:srgbClr val="0CA373"/>
                </a:solidFill>
              </a:rPr>
              <a:t>The term ‘digital well-being’ is used to refer to the impact of digital technologies on what it means to live a life that is good for a human being</a:t>
            </a:r>
            <a:endParaRPr lang="en-GB" sz="2000" b="1" i="1" dirty="0">
              <a:solidFill>
                <a:srgbClr val="0CA373"/>
              </a:solidFill>
            </a:endParaRPr>
          </a:p>
        </p:txBody>
      </p:sp>
      <p:sp>
        <p:nvSpPr>
          <p:cNvPr id="12" name="CuadroTexto 11"/>
          <p:cNvSpPr txBox="1"/>
          <p:nvPr/>
        </p:nvSpPr>
        <p:spPr>
          <a:xfrm>
            <a:off x="1615181" y="3530217"/>
            <a:ext cx="7829070" cy="707886"/>
          </a:xfrm>
          <a:prstGeom prst="rect">
            <a:avLst/>
          </a:prstGeom>
          <a:noFill/>
        </p:spPr>
        <p:txBody>
          <a:bodyPr wrap="square" rtlCol="0">
            <a:spAutoFit/>
          </a:bodyPr>
          <a:lstStyle/>
          <a:p>
            <a:r>
              <a:rPr lang="hr-HR" sz="2000" b="1" i="1" dirty="0">
                <a:solidFill>
                  <a:srgbClr val="0CA373"/>
                </a:solidFill>
              </a:rPr>
              <a:t>C</a:t>
            </a:r>
            <a:r>
              <a:rPr lang="en-GB" sz="2000" b="1" i="1" dirty="0" err="1">
                <a:solidFill>
                  <a:srgbClr val="0CA373"/>
                </a:solidFill>
              </a:rPr>
              <a:t>ompanies</a:t>
            </a:r>
            <a:r>
              <a:rPr lang="en-US" sz="2000" b="1" i="1" dirty="0">
                <a:solidFill>
                  <a:srgbClr val="0CA373"/>
                </a:solidFill>
              </a:rPr>
              <a:t> </a:t>
            </a:r>
            <a:r>
              <a:rPr lang="en-GB" sz="2000" b="1" i="1" dirty="0">
                <a:solidFill>
                  <a:srgbClr val="0CA373"/>
                </a:solidFill>
              </a:rPr>
              <a:t>have</a:t>
            </a:r>
            <a:r>
              <a:rPr lang="hr-HR" sz="2000" b="1" i="1" dirty="0">
                <a:solidFill>
                  <a:srgbClr val="0CA373"/>
                </a:solidFill>
              </a:rPr>
              <a:t> to </a:t>
            </a:r>
            <a:r>
              <a:rPr lang="en-US" sz="2000" b="1" i="1" dirty="0">
                <a:solidFill>
                  <a:srgbClr val="0CA373"/>
                </a:solidFill>
              </a:rPr>
              <a:t>create an environment where leadership and employees can stay connected while working from home. </a:t>
            </a:r>
          </a:p>
        </p:txBody>
      </p:sp>
      <p:sp>
        <p:nvSpPr>
          <p:cNvPr id="13" name="CuadroTexto 12"/>
          <p:cNvSpPr txBox="1"/>
          <p:nvPr/>
        </p:nvSpPr>
        <p:spPr>
          <a:xfrm>
            <a:off x="1605565" y="4284374"/>
            <a:ext cx="7838686" cy="400110"/>
          </a:xfrm>
          <a:prstGeom prst="rect">
            <a:avLst/>
          </a:prstGeom>
          <a:noFill/>
        </p:spPr>
        <p:txBody>
          <a:bodyPr wrap="square" rtlCol="0">
            <a:spAutoFit/>
          </a:bodyPr>
          <a:lstStyle/>
          <a:p>
            <a:r>
              <a:rPr lang="en-US" sz="2000" b="1" i="1" dirty="0">
                <a:solidFill>
                  <a:srgbClr val="0CA373"/>
                </a:solidFill>
              </a:rPr>
              <a:t>Staying connected while working from home should come naturally</a:t>
            </a:r>
          </a:p>
        </p:txBody>
      </p:sp>
      <p:sp>
        <p:nvSpPr>
          <p:cNvPr id="14" name="CuadroTexto 13"/>
          <p:cNvSpPr txBox="1"/>
          <p:nvPr/>
        </p:nvSpPr>
        <p:spPr>
          <a:xfrm>
            <a:off x="1578483" y="4994445"/>
            <a:ext cx="7865767" cy="400110"/>
          </a:xfrm>
          <a:prstGeom prst="rect">
            <a:avLst/>
          </a:prstGeom>
          <a:noFill/>
        </p:spPr>
        <p:txBody>
          <a:bodyPr wrap="square" rtlCol="0">
            <a:spAutoFit/>
          </a:bodyPr>
          <a:lstStyle/>
          <a:p>
            <a:r>
              <a:rPr lang="en-GB" sz="2000" b="1" i="1" dirty="0">
                <a:solidFill>
                  <a:srgbClr val="0CA373"/>
                </a:solidFill>
              </a:rPr>
              <a:t>Regular human interactions are important for mental and physical health </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70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prstClr val="black"/>
                </a:solidFill>
                <a:latin typeface="Calibri Light" panose="020F0302020204030204"/>
                <a:ea typeface="Tahoma" panose="020B0604030504040204" pitchFamily="34" charset="0"/>
                <a:cs typeface="Tahoma" panose="020B0604030504040204" pitchFamily="34" charset="0"/>
              </a:rPr>
              <a:t>Assessment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350899" cy="2031325"/>
          </a:xfrm>
          <a:prstGeom prst="rect">
            <a:avLst/>
          </a:prstGeom>
          <a:noFill/>
        </p:spPr>
        <p:txBody>
          <a:bodyPr wrap="square" rtlCol="0">
            <a:spAutoFit/>
          </a:bodyPr>
          <a:lstStyle/>
          <a:p>
            <a:pPr marL="342900" indent="-342900">
              <a:buFontTx/>
              <a:buAutoNum type="arabicPeriod"/>
            </a:pPr>
            <a:r>
              <a:rPr lang="hr-HR" b="1" dirty="0">
                <a:solidFill>
                  <a:prstClr val="black"/>
                </a:solidFill>
              </a:rPr>
              <a:t>T</a:t>
            </a:r>
            <a:r>
              <a:rPr lang="en-GB" b="1" dirty="0">
                <a:solidFill>
                  <a:prstClr val="black"/>
                </a:solidFill>
              </a:rPr>
              <a:t>he impact of digital technologies on what it means to live a life that is good for a human being is:</a:t>
            </a:r>
          </a:p>
          <a:p>
            <a:r>
              <a:rPr lang="en-GB" dirty="0">
                <a:solidFill>
                  <a:prstClr val="black"/>
                </a:solidFill>
              </a:rPr>
              <a:t>a.- </a:t>
            </a:r>
            <a:r>
              <a:rPr lang="en-GB" dirty="0"/>
              <a:t>Digital well-being</a:t>
            </a:r>
          </a:p>
          <a:p>
            <a:r>
              <a:rPr lang="en-GB" dirty="0"/>
              <a:t>b.- Social well-being</a:t>
            </a:r>
          </a:p>
          <a:p>
            <a:r>
              <a:rPr lang="en-GB" dirty="0"/>
              <a:t>c.- Personal well-being</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3815166" cy="2308324"/>
          </a:xfrm>
          <a:prstGeom prst="rect">
            <a:avLst/>
          </a:prstGeom>
          <a:noFill/>
        </p:spPr>
        <p:txBody>
          <a:bodyPr wrap="square" rtlCol="0">
            <a:spAutoFit/>
          </a:bodyPr>
          <a:lstStyle/>
          <a:p>
            <a:r>
              <a:rPr lang="es-ES" b="1" dirty="0">
                <a:solidFill>
                  <a:prstClr val="black"/>
                </a:solidFill>
              </a:rPr>
              <a:t>2. </a:t>
            </a:r>
            <a:r>
              <a:rPr lang="en-US" b="1" dirty="0">
                <a:solidFill>
                  <a:prstClr val="black"/>
                </a:solidFill>
              </a:rPr>
              <a:t>It’s important that companies create an </a:t>
            </a:r>
            <a:r>
              <a:rPr lang="en-GB" b="1" dirty="0">
                <a:solidFill>
                  <a:prstClr val="black"/>
                </a:solidFill>
              </a:rPr>
              <a:t>environment where: </a:t>
            </a:r>
          </a:p>
          <a:p>
            <a:r>
              <a:rPr lang="en-GB" dirty="0">
                <a:solidFill>
                  <a:prstClr val="black"/>
                </a:solidFill>
              </a:rPr>
              <a:t>a.- leadership is separated from employees</a:t>
            </a:r>
          </a:p>
          <a:p>
            <a:r>
              <a:rPr lang="en-GB" dirty="0">
                <a:solidFill>
                  <a:prstClr val="black"/>
                </a:solidFill>
              </a:rPr>
              <a:t>b.- leadership and employees are not connected while working from home</a:t>
            </a:r>
            <a:endParaRPr lang="en-GB" dirty="0"/>
          </a:p>
          <a:p>
            <a:r>
              <a:rPr lang="es-ES" dirty="0"/>
              <a:t>c.- </a:t>
            </a:r>
            <a:r>
              <a:rPr lang="en-US" dirty="0"/>
              <a:t>leadership and employees can stay connected while working from home. </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308324"/>
          </a:xfrm>
          <a:prstGeom prst="rect">
            <a:avLst/>
          </a:prstGeom>
          <a:noFill/>
        </p:spPr>
        <p:txBody>
          <a:bodyPr wrap="square" rtlCol="0">
            <a:spAutoFit/>
          </a:bodyPr>
          <a:lstStyle/>
          <a:p>
            <a:r>
              <a:rPr lang="en-GB" b="1" dirty="0">
                <a:solidFill>
                  <a:prstClr val="black"/>
                </a:solidFill>
              </a:rPr>
              <a:t>3. Encouraging staff to have a virtual lunch together </a:t>
            </a:r>
            <a:endParaRPr lang="hr-HR" b="1" dirty="0">
              <a:solidFill>
                <a:prstClr val="black"/>
              </a:solidFill>
            </a:endParaRPr>
          </a:p>
          <a:p>
            <a:r>
              <a:rPr lang="en-GB" dirty="0">
                <a:solidFill>
                  <a:prstClr val="black"/>
                </a:solidFill>
              </a:rPr>
              <a:t>a.- </a:t>
            </a:r>
            <a:r>
              <a:rPr lang="en-GB" dirty="0"/>
              <a:t>does not have any influence on human well-being</a:t>
            </a:r>
            <a:endParaRPr lang="en-GB" dirty="0">
              <a:solidFill>
                <a:prstClr val="black"/>
              </a:solidFill>
            </a:endParaRPr>
          </a:p>
          <a:p>
            <a:r>
              <a:rPr lang="en-GB" dirty="0"/>
              <a:t>b.- </a:t>
            </a:r>
            <a:r>
              <a:rPr lang="en-GB" dirty="0">
                <a:solidFill>
                  <a:prstClr val="black"/>
                </a:solidFill>
              </a:rPr>
              <a:t>will </a:t>
            </a:r>
            <a:r>
              <a:rPr lang="en-GB" dirty="0"/>
              <a:t>positively influence the connection with your team</a:t>
            </a:r>
          </a:p>
          <a:p>
            <a:r>
              <a:rPr lang="en-GB" dirty="0">
                <a:solidFill>
                  <a:prstClr val="black"/>
                </a:solidFill>
              </a:rPr>
              <a:t>c.- negatively influence work productivity</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56455"/>
            <a:ext cx="5149508" cy="1754326"/>
          </a:xfrm>
          <a:prstGeom prst="rect">
            <a:avLst/>
          </a:prstGeom>
          <a:noFill/>
        </p:spPr>
        <p:txBody>
          <a:bodyPr wrap="square" rtlCol="0">
            <a:spAutoFit/>
          </a:bodyPr>
          <a:lstStyle/>
          <a:p>
            <a:r>
              <a:rPr lang="en-GB" b="1" dirty="0">
                <a:solidFill>
                  <a:prstClr val="black"/>
                </a:solidFill>
              </a:rPr>
              <a:t>4. If you’re interested in making and maintaining good relationships with your clients you should:</a:t>
            </a:r>
          </a:p>
          <a:p>
            <a:r>
              <a:rPr lang="en-GB" dirty="0">
                <a:solidFill>
                  <a:prstClr val="black"/>
                </a:solidFill>
              </a:rPr>
              <a:t>a.- meet with clients in person</a:t>
            </a:r>
          </a:p>
          <a:p>
            <a:r>
              <a:rPr lang="en-GB" dirty="0">
                <a:solidFill>
                  <a:prstClr val="black"/>
                </a:solidFill>
              </a:rPr>
              <a:t>b.- take in-house projects</a:t>
            </a:r>
          </a:p>
          <a:p>
            <a:r>
              <a:rPr lang="en-GB" dirty="0"/>
              <a:t>c.- join interest and sports clubs</a:t>
            </a:r>
          </a:p>
          <a:p>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435306" y="4547213"/>
            <a:ext cx="5065379" cy="1477328"/>
          </a:xfrm>
          <a:prstGeom prst="rect">
            <a:avLst/>
          </a:prstGeom>
          <a:noFill/>
        </p:spPr>
        <p:txBody>
          <a:bodyPr wrap="square" rtlCol="0">
            <a:spAutoFit/>
          </a:bodyPr>
          <a:lstStyle/>
          <a:p>
            <a:r>
              <a:rPr lang="en-GB" b="1" dirty="0">
                <a:solidFill>
                  <a:prstClr val="black"/>
                </a:solidFill>
              </a:rPr>
              <a:t>5. For successful remote work communication it is important to:</a:t>
            </a:r>
          </a:p>
          <a:p>
            <a:r>
              <a:rPr lang="en-GB" dirty="0">
                <a:solidFill>
                  <a:prstClr val="black"/>
                </a:solidFill>
              </a:rPr>
              <a:t>a</a:t>
            </a:r>
            <a:r>
              <a:rPr lang="en-GB" dirty="0"/>
              <a:t>.- do not communicate when you have doubts </a:t>
            </a:r>
          </a:p>
          <a:p>
            <a:r>
              <a:rPr lang="en-GB" dirty="0">
                <a:solidFill>
                  <a:prstClr val="black"/>
                </a:solidFill>
              </a:rPr>
              <a:t>b.- communicate when you are bored</a:t>
            </a:r>
          </a:p>
          <a:p>
            <a:r>
              <a:rPr lang="en-GB" dirty="0">
                <a:solidFill>
                  <a:prstClr val="black"/>
                </a:solidFill>
              </a:rPr>
              <a:t>c.- communicate when you have doubts</a:t>
            </a:r>
          </a:p>
        </p:txBody>
      </p:sp>
    </p:spTree>
    <p:extLst>
      <p:ext uri="{BB962C8B-B14F-4D97-AF65-F5344CB8AC3E}">
        <p14:creationId xmlns:p14="http://schemas.microsoft.com/office/powerpoint/2010/main" val="122920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dirty="0">
                <a:solidFill>
                  <a:prstClr val="black"/>
                </a:solidFill>
                <a:latin typeface="Calibri Light" panose="020F0302020204030204"/>
                <a:ea typeface="Tahoma" panose="020B0604030504040204" pitchFamily="34" charset="0"/>
                <a:cs typeface="Tahoma" panose="020B0604030504040204" pitchFamily="34" charset="0"/>
              </a:rPr>
              <a:t>Assessment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350899" cy="2031325"/>
          </a:xfrm>
          <a:prstGeom prst="rect">
            <a:avLst/>
          </a:prstGeom>
          <a:noFill/>
        </p:spPr>
        <p:txBody>
          <a:bodyPr wrap="square" rtlCol="0">
            <a:spAutoFit/>
          </a:bodyPr>
          <a:lstStyle/>
          <a:p>
            <a:pPr marL="342900" indent="-342900">
              <a:buFontTx/>
              <a:buAutoNum type="arabicPeriod"/>
            </a:pPr>
            <a:r>
              <a:rPr lang="hr-HR" b="1" dirty="0">
                <a:solidFill>
                  <a:prstClr val="black"/>
                </a:solidFill>
              </a:rPr>
              <a:t>T</a:t>
            </a:r>
            <a:r>
              <a:rPr lang="en-GB" b="1" dirty="0">
                <a:solidFill>
                  <a:prstClr val="black"/>
                </a:solidFill>
              </a:rPr>
              <a:t>he impact of digital technologies on what it means to live a life that is good for a human being is:</a:t>
            </a:r>
          </a:p>
          <a:p>
            <a:r>
              <a:rPr lang="en-GB" b="1" dirty="0">
                <a:solidFill>
                  <a:prstClr val="black"/>
                </a:solidFill>
              </a:rPr>
              <a:t>a.- </a:t>
            </a:r>
            <a:r>
              <a:rPr lang="en-GB" b="1" dirty="0"/>
              <a:t>Digital well-being</a:t>
            </a:r>
          </a:p>
          <a:p>
            <a:r>
              <a:rPr lang="en-GB" dirty="0"/>
              <a:t>b.- Social well-being</a:t>
            </a:r>
          </a:p>
          <a:p>
            <a:r>
              <a:rPr lang="en-GB" dirty="0"/>
              <a:t>c.- Personal well-being</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3815166" cy="2308324"/>
          </a:xfrm>
          <a:prstGeom prst="rect">
            <a:avLst/>
          </a:prstGeom>
          <a:noFill/>
        </p:spPr>
        <p:txBody>
          <a:bodyPr wrap="square" rtlCol="0">
            <a:spAutoFit/>
          </a:bodyPr>
          <a:lstStyle/>
          <a:p>
            <a:r>
              <a:rPr lang="es-ES" b="1" dirty="0">
                <a:solidFill>
                  <a:prstClr val="black"/>
                </a:solidFill>
              </a:rPr>
              <a:t>2. </a:t>
            </a:r>
            <a:r>
              <a:rPr lang="en-US" b="1" dirty="0">
                <a:solidFill>
                  <a:prstClr val="black"/>
                </a:solidFill>
              </a:rPr>
              <a:t>It’s important that companies create an </a:t>
            </a:r>
            <a:r>
              <a:rPr lang="en-GB" b="1" dirty="0">
                <a:solidFill>
                  <a:prstClr val="black"/>
                </a:solidFill>
              </a:rPr>
              <a:t>environment where: </a:t>
            </a:r>
          </a:p>
          <a:p>
            <a:r>
              <a:rPr lang="en-GB" dirty="0">
                <a:solidFill>
                  <a:prstClr val="black"/>
                </a:solidFill>
              </a:rPr>
              <a:t>a.- leadership is separated from employees</a:t>
            </a:r>
          </a:p>
          <a:p>
            <a:r>
              <a:rPr lang="en-GB" dirty="0">
                <a:solidFill>
                  <a:prstClr val="black"/>
                </a:solidFill>
              </a:rPr>
              <a:t>b.- leadership and employees are not connected while working from home</a:t>
            </a:r>
            <a:endParaRPr lang="en-GB" dirty="0"/>
          </a:p>
          <a:p>
            <a:r>
              <a:rPr lang="es-ES" b="1" dirty="0"/>
              <a:t>c.- </a:t>
            </a:r>
            <a:r>
              <a:rPr lang="en-US" b="1" dirty="0"/>
              <a:t>leadership and employees can stay connected while working from home. </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308324"/>
          </a:xfrm>
          <a:prstGeom prst="rect">
            <a:avLst/>
          </a:prstGeom>
          <a:noFill/>
        </p:spPr>
        <p:txBody>
          <a:bodyPr wrap="square" rtlCol="0">
            <a:spAutoFit/>
          </a:bodyPr>
          <a:lstStyle/>
          <a:p>
            <a:r>
              <a:rPr lang="en-GB" b="1" dirty="0">
                <a:solidFill>
                  <a:prstClr val="black"/>
                </a:solidFill>
              </a:rPr>
              <a:t>3. Encouraging staff to have a virtual lunch together </a:t>
            </a:r>
            <a:endParaRPr lang="hr-HR" b="1" dirty="0">
              <a:solidFill>
                <a:prstClr val="black"/>
              </a:solidFill>
            </a:endParaRPr>
          </a:p>
          <a:p>
            <a:r>
              <a:rPr lang="en-GB" dirty="0">
                <a:solidFill>
                  <a:prstClr val="black"/>
                </a:solidFill>
              </a:rPr>
              <a:t>a.- </a:t>
            </a:r>
            <a:r>
              <a:rPr lang="en-GB" dirty="0"/>
              <a:t>does not have any influence on human well-being</a:t>
            </a:r>
            <a:endParaRPr lang="en-GB" dirty="0">
              <a:solidFill>
                <a:prstClr val="black"/>
              </a:solidFill>
            </a:endParaRPr>
          </a:p>
          <a:p>
            <a:r>
              <a:rPr lang="en-GB" b="1" dirty="0"/>
              <a:t>b.- </a:t>
            </a:r>
            <a:r>
              <a:rPr lang="en-GB" b="1" dirty="0">
                <a:solidFill>
                  <a:prstClr val="black"/>
                </a:solidFill>
              </a:rPr>
              <a:t>will </a:t>
            </a:r>
            <a:r>
              <a:rPr lang="en-GB" b="1" dirty="0"/>
              <a:t>positively influence the connection with your team</a:t>
            </a:r>
          </a:p>
          <a:p>
            <a:r>
              <a:rPr lang="en-GB" dirty="0">
                <a:solidFill>
                  <a:prstClr val="black"/>
                </a:solidFill>
              </a:rPr>
              <a:t>c.- negatively influence work productivity</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56455"/>
            <a:ext cx="5149508" cy="1754326"/>
          </a:xfrm>
          <a:prstGeom prst="rect">
            <a:avLst/>
          </a:prstGeom>
          <a:noFill/>
        </p:spPr>
        <p:txBody>
          <a:bodyPr wrap="square" rtlCol="0">
            <a:spAutoFit/>
          </a:bodyPr>
          <a:lstStyle/>
          <a:p>
            <a:r>
              <a:rPr lang="en-GB" b="1" dirty="0">
                <a:solidFill>
                  <a:prstClr val="black"/>
                </a:solidFill>
              </a:rPr>
              <a:t>4. If you’re interested in making and maintaining good relationships with your clients you should:</a:t>
            </a:r>
          </a:p>
          <a:p>
            <a:r>
              <a:rPr lang="en-GB" b="1" dirty="0">
                <a:solidFill>
                  <a:prstClr val="black"/>
                </a:solidFill>
              </a:rPr>
              <a:t>a.- meet with clients in person</a:t>
            </a:r>
          </a:p>
          <a:p>
            <a:r>
              <a:rPr lang="en-GB" dirty="0">
                <a:solidFill>
                  <a:prstClr val="black"/>
                </a:solidFill>
              </a:rPr>
              <a:t>b.- take in-house projects</a:t>
            </a:r>
          </a:p>
          <a:p>
            <a:r>
              <a:rPr lang="en-GB" dirty="0"/>
              <a:t>c.- join interest and sports clubs</a:t>
            </a:r>
          </a:p>
          <a:p>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435306" y="4547213"/>
            <a:ext cx="5065379" cy="1477328"/>
          </a:xfrm>
          <a:prstGeom prst="rect">
            <a:avLst/>
          </a:prstGeom>
          <a:noFill/>
        </p:spPr>
        <p:txBody>
          <a:bodyPr wrap="square" rtlCol="0">
            <a:spAutoFit/>
          </a:bodyPr>
          <a:lstStyle/>
          <a:p>
            <a:r>
              <a:rPr lang="en-GB" b="1" dirty="0">
                <a:solidFill>
                  <a:prstClr val="black"/>
                </a:solidFill>
              </a:rPr>
              <a:t>5. For successful remote work communication it is important to:</a:t>
            </a:r>
          </a:p>
          <a:p>
            <a:r>
              <a:rPr lang="en-GB" dirty="0">
                <a:solidFill>
                  <a:prstClr val="black"/>
                </a:solidFill>
              </a:rPr>
              <a:t>a</a:t>
            </a:r>
            <a:r>
              <a:rPr lang="en-GB" dirty="0"/>
              <a:t>.- do not communicate when you have doubts </a:t>
            </a:r>
          </a:p>
          <a:p>
            <a:r>
              <a:rPr lang="en-GB" dirty="0">
                <a:solidFill>
                  <a:prstClr val="black"/>
                </a:solidFill>
              </a:rPr>
              <a:t>b.- communicate when you are bored</a:t>
            </a:r>
          </a:p>
          <a:p>
            <a:r>
              <a:rPr lang="en-GB" b="1" dirty="0">
                <a:solidFill>
                  <a:prstClr val="black"/>
                </a:solidFill>
              </a:rPr>
              <a:t>c.- communicate when you have doubts</a:t>
            </a:r>
          </a:p>
        </p:txBody>
      </p:sp>
    </p:spTree>
    <p:extLst>
      <p:ext uri="{BB962C8B-B14F-4D97-AF65-F5344CB8AC3E}">
        <p14:creationId xmlns:p14="http://schemas.microsoft.com/office/powerpoint/2010/main" val="3428371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59453"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400" kern="0" spc="-150" dirty="0">
                <a:solidFill>
                  <a:schemeClr val="tx1"/>
                </a:solidFill>
                <a:latin typeface="+mj-lt"/>
                <a:ea typeface="Tahoma" panose="020B0604030504040204" pitchFamily="34" charset="0"/>
                <a:cs typeface="Tahoma" panose="020B0604030504040204" pitchFamily="34" charset="0"/>
              </a:rPr>
              <a:t>UNIT 2: 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18565" y="2525263"/>
            <a:ext cx="11459453" cy="2246769"/>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Burr, C., &amp; </a:t>
            </a:r>
            <a:r>
              <a:rPr lang="en-US" altLang="es-ES" sz="2000" dirty="0" err="1">
                <a:latin typeface="Calibri" panose="020F0502020204030204" pitchFamily="34" charset="0"/>
                <a:cs typeface="Calibri" panose="020F0502020204030204" pitchFamily="34" charset="0"/>
              </a:rPr>
              <a:t>Floridi</a:t>
            </a:r>
            <a:r>
              <a:rPr lang="en-US" altLang="es-ES" sz="2000" dirty="0">
                <a:latin typeface="Calibri" panose="020F0502020204030204" pitchFamily="34" charset="0"/>
                <a:cs typeface="Calibri" panose="020F0502020204030204" pitchFamily="34" charset="0"/>
              </a:rPr>
              <a:t>, L. (2020). The ethics of digital well-being: A multidisciplinary perspective. In Ethics of digital well-being (pp. 1-29). Springer, Cham.</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Burr, C., </a:t>
            </a:r>
            <a:r>
              <a:rPr lang="en-US" altLang="es-ES" sz="2000" dirty="0" err="1">
                <a:latin typeface="Calibri" panose="020F0502020204030204" pitchFamily="34" charset="0"/>
                <a:cs typeface="Calibri" panose="020F0502020204030204" pitchFamily="34" charset="0"/>
              </a:rPr>
              <a:t>Taddeo</a:t>
            </a:r>
            <a:r>
              <a:rPr lang="en-US" altLang="es-ES" sz="2000" dirty="0">
                <a:latin typeface="Calibri" panose="020F0502020204030204" pitchFamily="34" charset="0"/>
                <a:cs typeface="Calibri" panose="020F0502020204030204" pitchFamily="34" charset="0"/>
              </a:rPr>
              <a:t>, M., &amp; </a:t>
            </a:r>
            <a:r>
              <a:rPr lang="en-US" altLang="es-ES" sz="2000" dirty="0" err="1">
                <a:latin typeface="Calibri" panose="020F0502020204030204" pitchFamily="34" charset="0"/>
                <a:cs typeface="Calibri" panose="020F0502020204030204" pitchFamily="34" charset="0"/>
              </a:rPr>
              <a:t>Floridi</a:t>
            </a:r>
            <a:r>
              <a:rPr lang="en-US" altLang="es-ES" sz="2000" dirty="0">
                <a:latin typeface="Calibri" panose="020F0502020204030204" pitchFamily="34" charset="0"/>
                <a:cs typeface="Calibri" panose="020F0502020204030204" pitchFamily="34" charset="0"/>
              </a:rPr>
              <a:t>, L. (2020). The ethics of digital well-being: A thematic review. Science and engineering ethics, 26(4), 2313-2343.</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Cecchinato</a:t>
            </a:r>
            <a:r>
              <a:rPr lang="en-US" altLang="es-ES" sz="2000" dirty="0">
                <a:latin typeface="Calibri" panose="020F0502020204030204" pitchFamily="34" charset="0"/>
                <a:cs typeface="Calibri" panose="020F0502020204030204" pitchFamily="34" charset="0"/>
              </a:rPr>
              <a:t>, M. E., </a:t>
            </a:r>
            <a:r>
              <a:rPr lang="en-US" altLang="es-ES" sz="2000" dirty="0" err="1">
                <a:latin typeface="Calibri" panose="020F0502020204030204" pitchFamily="34" charset="0"/>
                <a:cs typeface="Calibri" panose="020F0502020204030204" pitchFamily="34" charset="0"/>
              </a:rPr>
              <a:t>Rooksby</a:t>
            </a:r>
            <a:r>
              <a:rPr lang="en-US" altLang="es-ES" sz="2000" dirty="0">
                <a:latin typeface="Calibri" panose="020F0502020204030204" pitchFamily="34" charset="0"/>
                <a:cs typeface="Calibri" panose="020F0502020204030204" pitchFamily="34" charset="0"/>
              </a:rPr>
              <a:t>, J., </a:t>
            </a:r>
            <a:r>
              <a:rPr lang="en-US" altLang="es-ES" sz="2000" dirty="0" err="1">
                <a:latin typeface="Calibri" panose="020F0502020204030204" pitchFamily="34" charset="0"/>
                <a:cs typeface="Calibri" panose="020F0502020204030204" pitchFamily="34" charset="0"/>
              </a:rPr>
              <a:t>Hiniker</a:t>
            </a:r>
            <a:r>
              <a:rPr lang="en-US" altLang="es-ES" sz="2000" dirty="0">
                <a:latin typeface="Calibri" panose="020F0502020204030204" pitchFamily="34" charset="0"/>
                <a:cs typeface="Calibri" panose="020F0502020204030204" pitchFamily="34" charset="0"/>
              </a:rPr>
              <a:t>, A., Munson, S., </a:t>
            </a:r>
            <a:r>
              <a:rPr lang="en-US" altLang="es-ES" sz="2000" dirty="0" err="1">
                <a:latin typeface="Calibri" panose="020F0502020204030204" pitchFamily="34" charset="0"/>
                <a:cs typeface="Calibri" panose="020F0502020204030204" pitchFamily="34" charset="0"/>
              </a:rPr>
              <a:t>Lukoff</a:t>
            </a:r>
            <a:r>
              <a:rPr lang="en-US" altLang="es-ES" sz="2000" dirty="0">
                <a:latin typeface="Calibri" panose="020F0502020204030204" pitchFamily="34" charset="0"/>
                <a:cs typeface="Calibri" panose="020F0502020204030204" pitchFamily="34" charset="0"/>
              </a:rPr>
              <a:t>, K., </a:t>
            </a:r>
            <a:r>
              <a:rPr lang="en-US" altLang="es-ES" sz="2000" dirty="0" err="1">
                <a:latin typeface="Calibri" panose="020F0502020204030204" pitchFamily="34" charset="0"/>
                <a:cs typeface="Calibri" panose="020F0502020204030204" pitchFamily="34" charset="0"/>
              </a:rPr>
              <a:t>Ciolfi</a:t>
            </a:r>
            <a:r>
              <a:rPr lang="en-US" altLang="es-ES" sz="2000" dirty="0">
                <a:latin typeface="Calibri" panose="020F0502020204030204" pitchFamily="34" charset="0"/>
                <a:cs typeface="Calibri" panose="020F0502020204030204" pitchFamily="34" charset="0"/>
              </a:rPr>
              <a:t>, L., </a:t>
            </a:r>
            <a:r>
              <a:rPr lang="hr-HR" altLang="es-ES" sz="2000" dirty="0" err="1">
                <a:latin typeface="Calibri" panose="020F0502020204030204" pitchFamily="34" charset="0"/>
                <a:cs typeface="Calibri" panose="020F0502020204030204" pitchFamily="34" charset="0"/>
              </a:rPr>
              <a:t>Theim</a:t>
            </a:r>
            <a:r>
              <a:rPr lang="hr-HR" altLang="es-ES" sz="2000" dirty="0">
                <a:latin typeface="Calibri" panose="020F0502020204030204" pitchFamily="34" charset="0"/>
                <a:cs typeface="Calibri" panose="020F0502020204030204" pitchFamily="34" charset="0"/>
              </a:rPr>
              <a:t>, A.</a:t>
            </a:r>
            <a:r>
              <a:rPr lang="en-US" altLang="es-ES" sz="2000" dirty="0">
                <a:latin typeface="Calibri" panose="020F0502020204030204" pitchFamily="34" charset="0"/>
                <a:cs typeface="Calibri" panose="020F0502020204030204" pitchFamily="34" charset="0"/>
              </a:rPr>
              <a:t> &amp; Harrison, D. (2019, May). Designing for digital wellbeing: A research &amp; practice agenda. In Extended abstracts of the 2019 CHI conference on human factors in computing systems (pp. 1-8).</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487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43421"/>
            <a:ext cx="2506520" cy="369332"/>
          </a:xfrm>
          <a:prstGeom prst="rect">
            <a:avLst/>
          </a:prstGeom>
          <a:noFill/>
        </p:spPr>
        <p:txBody>
          <a:bodyPr wrap="none" rtlCol="0">
            <a:spAutoFit/>
          </a:bodyPr>
          <a:lstStyle/>
          <a:p>
            <a:r>
              <a:rPr lang="en-GB" dirty="0"/>
              <a:t>Define digital well-being</a:t>
            </a:r>
          </a:p>
        </p:txBody>
      </p:sp>
      <p:sp>
        <p:nvSpPr>
          <p:cNvPr id="12" name="CuadroTexto 11"/>
          <p:cNvSpPr txBox="1"/>
          <p:nvPr/>
        </p:nvSpPr>
        <p:spPr>
          <a:xfrm>
            <a:off x="1691828" y="4188228"/>
            <a:ext cx="6613392" cy="369332"/>
          </a:xfrm>
          <a:prstGeom prst="rect">
            <a:avLst/>
          </a:prstGeom>
          <a:noFill/>
        </p:spPr>
        <p:txBody>
          <a:bodyPr wrap="square" rtlCol="0">
            <a:spAutoFit/>
          </a:bodyPr>
          <a:lstStyle/>
          <a:p>
            <a:r>
              <a:rPr lang="en-GB" altLang="es-ES" dirty="0">
                <a:latin typeface="Calibri" panose="020F0502020204030204" pitchFamily="34" charset="0"/>
                <a:cs typeface="Calibri" panose="020F0502020204030204" pitchFamily="34" charset="0"/>
              </a:rPr>
              <a:t>Identify rules for successful remote work communication</a:t>
            </a:r>
            <a:endParaRPr lang="en-GB" b="1" dirty="0"/>
          </a:p>
        </p:txBody>
      </p:sp>
      <p:sp>
        <p:nvSpPr>
          <p:cNvPr id="13" name="CuadroTexto 12"/>
          <p:cNvSpPr txBox="1"/>
          <p:nvPr/>
        </p:nvSpPr>
        <p:spPr>
          <a:xfrm>
            <a:off x="1691828" y="3537760"/>
            <a:ext cx="5245603" cy="369332"/>
          </a:xfrm>
          <a:prstGeom prst="rect">
            <a:avLst/>
          </a:prstGeom>
          <a:noFill/>
        </p:spPr>
        <p:txBody>
          <a:bodyPr wrap="none" rtlCol="0">
            <a:spAutoFit/>
          </a:bodyPr>
          <a:lstStyle/>
          <a:p>
            <a:r>
              <a:rPr lang="en-GB" dirty="0"/>
              <a:t>Identify ways to maintain connection with your team</a:t>
            </a:r>
          </a:p>
        </p:txBody>
      </p:sp>
      <p:sp>
        <p:nvSpPr>
          <p:cNvPr id="14" name="CuadroTexto 13"/>
          <p:cNvSpPr txBox="1"/>
          <p:nvPr/>
        </p:nvSpPr>
        <p:spPr>
          <a:xfrm>
            <a:off x="1728627" y="4922958"/>
            <a:ext cx="6978385" cy="369332"/>
          </a:xfrm>
          <a:prstGeom prst="rect">
            <a:avLst/>
          </a:prstGeom>
          <a:noFill/>
        </p:spPr>
        <p:txBody>
          <a:bodyPr wrap="none" rtlCol="0">
            <a:spAutoFit/>
          </a:bodyPr>
          <a:lstStyle/>
          <a:p>
            <a:r>
              <a:rPr lang="en-GB" dirty="0"/>
              <a:t>Determine activities for maintaining connection with world around you</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4589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59453"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400" kern="0" spc="-150" dirty="0">
                <a:solidFill>
                  <a:schemeClr val="tx1"/>
                </a:solidFill>
                <a:latin typeface="+mj-lt"/>
                <a:ea typeface="Tahoma" panose="020B0604030504040204" pitchFamily="34" charset="0"/>
                <a:cs typeface="Tahoma" panose="020B0604030504040204" pitchFamily="34" charset="0"/>
              </a:rPr>
              <a:t>UNIT 2: 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18565" y="2525263"/>
            <a:ext cx="11459453" cy="3785652"/>
          </a:xfrm>
          <a:prstGeom prst="rect">
            <a:avLst/>
          </a:prstGeom>
        </p:spPr>
        <p:txBody>
          <a:bodyPr wrap="square">
            <a:spAutoFit/>
          </a:bodyPr>
          <a:lstStyle/>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Gui</a:t>
            </a:r>
            <a:r>
              <a:rPr lang="en-US" altLang="es-ES" sz="2000" dirty="0">
                <a:latin typeface="Calibri" panose="020F0502020204030204" pitchFamily="34" charset="0"/>
                <a:cs typeface="Calibri" panose="020F0502020204030204" pitchFamily="34" charset="0"/>
              </a:rPr>
              <a:t>, M., </a:t>
            </a:r>
            <a:r>
              <a:rPr lang="en-US" altLang="es-ES" sz="2000" dirty="0" err="1">
                <a:latin typeface="Calibri" panose="020F0502020204030204" pitchFamily="34" charset="0"/>
                <a:cs typeface="Calibri" panose="020F0502020204030204" pitchFamily="34" charset="0"/>
              </a:rPr>
              <a:t>Fasoli</a:t>
            </a:r>
            <a:r>
              <a:rPr lang="en-US" altLang="es-ES" sz="2000" dirty="0">
                <a:latin typeface="Calibri" panose="020F0502020204030204" pitchFamily="34" charset="0"/>
                <a:cs typeface="Calibri" panose="020F0502020204030204" pitchFamily="34" charset="0"/>
              </a:rPr>
              <a:t>, M., &amp; </a:t>
            </a:r>
            <a:r>
              <a:rPr lang="en-US" altLang="es-ES" sz="2000" dirty="0" err="1">
                <a:latin typeface="Calibri" panose="020F0502020204030204" pitchFamily="34" charset="0"/>
                <a:cs typeface="Calibri" panose="020F0502020204030204" pitchFamily="34" charset="0"/>
              </a:rPr>
              <a:t>Carradore</a:t>
            </a:r>
            <a:r>
              <a:rPr lang="en-US" altLang="es-ES" sz="2000" dirty="0">
                <a:latin typeface="Calibri" panose="020F0502020204030204" pitchFamily="34" charset="0"/>
                <a:cs typeface="Calibri" panose="020F0502020204030204" pitchFamily="34" charset="0"/>
              </a:rPr>
              <a:t>, R. (2017). “Digital well-being”. Developing a new theoretical tool for media literacy research. Italian Journal of Sociology of Education, 9(1).</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Vanden</a:t>
            </a:r>
            <a:r>
              <a:rPr lang="en-US" altLang="es-ES" sz="2000" dirty="0">
                <a:latin typeface="Calibri" panose="020F0502020204030204" pitchFamily="34" charset="0"/>
                <a:cs typeface="Calibri" panose="020F0502020204030204" pitchFamily="34" charset="0"/>
              </a:rPr>
              <a:t> </a:t>
            </a:r>
            <a:r>
              <a:rPr lang="en-US" altLang="es-ES" sz="2000" dirty="0" err="1">
                <a:latin typeface="Calibri" panose="020F0502020204030204" pitchFamily="34" charset="0"/>
                <a:cs typeface="Calibri" panose="020F0502020204030204" pitchFamily="34" charset="0"/>
              </a:rPr>
              <a:t>Abeele</a:t>
            </a:r>
            <a:r>
              <a:rPr lang="en-US" altLang="es-ES" sz="2000" dirty="0">
                <a:latin typeface="Calibri" panose="020F0502020204030204" pitchFamily="34" charset="0"/>
                <a:cs typeface="Calibri" panose="020F0502020204030204" pitchFamily="34" charset="0"/>
              </a:rPr>
              <a:t>, M. M. (2021). Digital wellbeing as a dynamic construct. Communication Theory, 31(4), 932-955.</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2"/>
              </a:rPr>
              <a:t>https://www.flexjobs.com/employer-blog/stay-connected-team-working-from-home-remotely/</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3"/>
              </a:rPr>
              <a:t>https://www.halfhalftravel.com/remote-work/stay-connected-while-working-from-home.html</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4"/>
              </a:rPr>
              <a:t>https://www.kalido.me/how-to-stay-connected-while-working-from-home/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2060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r>
              <a:rPr lang="en-GB" sz="9600" b="1" spc="95" dirty="0">
                <a:solidFill>
                  <a:schemeClr val="bg1"/>
                </a:solidFill>
                <a:latin typeface="Roboto"/>
                <a:cs typeface="Roboto"/>
              </a:rPr>
              <a:t>Thank </a:t>
            </a:r>
            <a:r>
              <a:rPr lang="en-GB" sz="9600" b="1" spc="-50" dirty="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639244"/>
            <a:ext cx="5280302" cy="1374735"/>
          </a:xfrm>
          <a:prstGeom prst="rect">
            <a:avLst/>
          </a:prstGeom>
          <a:noFill/>
        </p:spPr>
        <p:txBody>
          <a:bodyPr wrap="square" rtlCol="0">
            <a:spAutoFit/>
          </a:bodyPr>
          <a:lstStyle/>
          <a:p>
            <a:pPr marL="457200" indent="-457200">
              <a:lnSpc>
                <a:spcPts val="2500"/>
              </a:lnSpc>
              <a:buFont typeface="+mj-lt"/>
              <a:buAutoNum type="arabicPeriod"/>
            </a:pPr>
            <a:r>
              <a:rPr lang="en-GB" sz="2000" dirty="0">
                <a:ea typeface="Lato Light" panose="020F0502020204030203" pitchFamily="34" charset="0"/>
                <a:cs typeface="Abhaya Libre" panose="02000603000000000000" pitchFamily="2" charset="77"/>
              </a:rPr>
              <a:t>Defining digital well-being</a:t>
            </a:r>
          </a:p>
          <a:p>
            <a:pPr marL="457200" indent="-457200">
              <a:lnSpc>
                <a:spcPts val="2500"/>
              </a:lnSpc>
              <a:buFont typeface="+mj-lt"/>
              <a:buAutoNum type="arabicPeriod"/>
            </a:pPr>
            <a:r>
              <a:rPr lang="en-GB" sz="2000" dirty="0">
                <a:ea typeface="Lato Light" panose="020F0502020204030203" pitchFamily="34" charset="0"/>
                <a:cs typeface="Abhaya Libre" panose="02000603000000000000" pitchFamily="2" charset="77"/>
              </a:rPr>
              <a:t>Maintaining connection with your team</a:t>
            </a:r>
          </a:p>
          <a:p>
            <a:pPr marL="457200" indent="-457200">
              <a:lnSpc>
                <a:spcPts val="2500"/>
              </a:lnSpc>
              <a:buFont typeface="+mj-lt"/>
              <a:buAutoNum type="arabicPeriod"/>
            </a:pPr>
            <a:r>
              <a:rPr lang="en-GB" sz="2000" dirty="0">
                <a:ea typeface="Lato Light" panose="020F0502020204030203" pitchFamily="34" charset="0"/>
                <a:cs typeface="Abhaya Libre" panose="02000603000000000000" pitchFamily="2" charset="77"/>
              </a:rPr>
              <a:t>Remote work communication</a:t>
            </a:r>
          </a:p>
          <a:p>
            <a:pPr marL="457200" indent="-457200">
              <a:lnSpc>
                <a:spcPts val="2500"/>
              </a:lnSpc>
              <a:buFont typeface="+mj-lt"/>
              <a:buAutoNum type="arabicPeriod"/>
            </a:pPr>
            <a:r>
              <a:rPr lang="en-GB" sz="2000" dirty="0">
                <a:ea typeface="Lato Light" panose="020F0502020204030203" pitchFamily="34" charset="0"/>
                <a:cs typeface="Abhaya Libre" panose="02000603000000000000" pitchFamily="2" charset="77"/>
              </a:rPr>
              <a:t>Connection with the outside world</a:t>
            </a:r>
          </a:p>
        </p:txBody>
      </p:sp>
      <p:sp>
        <p:nvSpPr>
          <p:cNvPr id="32" name="TextBox 31"/>
          <p:cNvSpPr txBox="1"/>
          <p:nvPr/>
        </p:nvSpPr>
        <p:spPr>
          <a:xfrm>
            <a:off x="2812820" y="2808247"/>
            <a:ext cx="5899136" cy="830997"/>
          </a:xfrm>
          <a:prstGeom prst="rect">
            <a:avLst/>
          </a:prstGeom>
          <a:noFill/>
        </p:spPr>
        <p:txBody>
          <a:bodyPr wrap="square" rtlCol="0">
            <a:spAutoFit/>
          </a:bodyPr>
          <a:lstStyle/>
          <a:p>
            <a:r>
              <a:rPr lang="en-GB" sz="2400" dirty="0">
                <a:solidFill>
                  <a:srgbClr val="0CA373"/>
                </a:solidFill>
                <a:latin typeface="Oxygen" panose="02000503000000090004" pitchFamily="2" charset="77"/>
                <a:ea typeface="Nunito Bold" charset="0"/>
                <a:cs typeface="Abhaya Libre SemiBold" panose="02000603000000000000" pitchFamily="2" charset="77"/>
              </a:rPr>
              <a:t>Unit 2: Maintaining connection with world around you</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solidFill>
                  <a:prstClr val="black"/>
                </a:solidFill>
              </a:rPr>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329960053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965185"/>
            <a:ext cx="4999661" cy="704039"/>
          </a:xfrm>
          <a:prstGeom prst="rect">
            <a:avLst/>
          </a:prstGeom>
        </p:spPr>
        <p:txBody>
          <a:bodyPr vert="horz" wrap="square" lIns="0" tIns="13970" rIns="0" bIns="0" rtlCol="0">
            <a:spAutoFit/>
          </a:bodyPr>
          <a:lstStyle/>
          <a:p>
            <a:pPr marL="12700">
              <a:lnSpc>
                <a:spcPct val="100000"/>
              </a:lnSpc>
              <a:spcBef>
                <a:spcPts val="110"/>
              </a:spcBef>
            </a:pPr>
            <a:endParaRPr lang="hr-HR" sz="2200" spc="50" dirty="0">
              <a:latin typeface="+mj-lt"/>
              <a:cs typeface="Tahoma"/>
            </a:endParaRPr>
          </a:p>
          <a:p>
            <a:pPr marL="12700">
              <a:lnSpc>
                <a:spcPct val="100000"/>
              </a:lnSpc>
              <a:spcBef>
                <a:spcPts val="110"/>
              </a:spcBef>
            </a:pPr>
            <a:r>
              <a:rPr lang="es-ES" sz="2200" spc="50" dirty="0">
                <a:latin typeface="+mj-lt"/>
                <a:cs typeface="Tahoma"/>
              </a:rPr>
              <a:t>SECTION 2.1.: </a:t>
            </a:r>
            <a:r>
              <a:rPr lang="en-GB" sz="2200" spc="50" dirty="0">
                <a:latin typeface="+mj-lt"/>
                <a:cs typeface="Tahoma"/>
              </a:rPr>
              <a:t>Defining digital well-being</a:t>
            </a:r>
            <a:endParaRPr lang="en-GB" sz="2200" dirty="0">
              <a:latin typeface="+mj-lt"/>
              <a:cs typeface="Tahoma"/>
            </a:endParaRPr>
          </a:p>
        </p:txBody>
      </p:sp>
      <p:sp>
        <p:nvSpPr>
          <p:cNvPr id="4" name="Rectángulo 3"/>
          <p:cNvSpPr/>
          <p:nvPr/>
        </p:nvSpPr>
        <p:spPr>
          <a:xfrm>
            <a:off x="318564" y="2142063"/>
            <a:ext cx="11459453" cy="4093428"/>
          </a:xfrm>
          <a:prstGeom prst="rect">
            <a:avLst/>
          </a:prstGeom>
        </p:spPr>
        <p:txBody>
          <a:bodyPr wrap="square">
            <a:spAutoFit/>
          </a:bodyPr>
          <a:lstStyle/>
          <a:p>
            <a:pPr>
              <a:defRPr/>
            </a:pPr>
            <a:endParaRPr lang="hr-HR"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a:p>
            <a:r>
              <a:rPr lang="en-US" altLang="es-ES" sz="2000" dirty="0">
                <a:latin typeface="Calibri" panose="020F0502020204030204" pitchFamily="34" charset="0"/>
                <a:cs typeface="Calibri" panose="020F0502020204030204" pitchFamily="34" charset="0"/>
              </a:rPr>
              <a:t>The rapid utilization of digital technologies and</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their acceptance by society has changed our relationships to ourselves, each other, and</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our environment.</a:t>
            </a:r>
            <a:endParaRPr lang="hr-HR" altLang="es-ES" sz="2000" dirty="0">
              <a:latin typeface="Calibri" panose="020F0502020204030204" pitchFamily="34" charset="0"/>
              <a:cs typeface="Calibri" panose="020F0502020204030204" pitchFamily="34" charset="0"/>
            </a:endParaRPr>
          </a:p>
          <a:p>
            <a:endParaRPr lang="hr-HR" altLang="es-ES" sz="2000" dirty="0">
              <a:latin typeface="Calibri" panose="020F0502020204030204" pitchFamily="34" charset="0"/>
              <a:cs typeface="Calibri" panose="020F0502020204030204" pitchFamily="34" charset="0"/>
            </a:endParaRPr>
          </a:p>
          <a:p>
            <a:r>
              <a:rPr lang="en-GB" altLang="es-ES" sz="2000" dirty="0">
                <a:latin typeface="Calibri" panose="020F0502020204030204" pitchFamily="34" charset="0"/>
                <a:cs typeface="Calibri" panose="020F0502020204030204" pitchFamily="34" charset="0"/>
              </a:rPr>
              <a:t>Our well-being is closely connected with the state of our digital environment that mediate</a:t>
            </a:r>
            <a:r>
              <a:rPr lang="hr-HR" altLang="es-ES" sz="2000" dirty="0">
                <a:latin typeface="Calibri" panose="020F0502020204030204" pitchFamily="34" charset="0"/>
                <a:cs typeface="Calibri" panose="020F0502020204030204" pitchFamily="34" charset="0"/>
              </a:rPr>
              <a:t>s</a:t>
            </a:r>
            <a:r>
              <a:rPr lang="en-GB" altLang="es-ES" sz="2000" dirty="0">
                <a:latin typeface="Calibri" panose="020F0502020204030204" pitchFamily="34" charset="0"/>
                <a:cs typeface="Calibri" panose="020F0502020204030204" pitchFamily="34" charset="0"/>
              </a:rPr>
              <a:t> our interaction with it, which poses pressing questions concerning the impact of digital technologies on our well-being (</a:t>
            </a:r>
            <a:r>
              <a:rPr lang="en-GB" altLang="es-ES" sz="2000" dirty="0" err="1">
                <a:latin typeface="Calibri" panose="020F0502020204030204" pitchFamily="34" charset="0"/>
                <a:cs typeface="Calibri" panose="020F0502020204030204" pitchFamily="34" charset="0"/>
              </a:rPr>
              <a:t>Floridi</a:t>
            </a:r>
            <a:r>
              <a:rPr lang="en-GB" altLang="es-ES" sz="2000" dirty="0">
                <a:latin typeface="Calibri" panose="020F0502020204030204" pitchFamily="34" charset="0"/>
                <a:cs typeface="Calibri" panose="020F0502020204030204" pitchFamily="34" charset="0"/>
              </a:rPr>
              <a:t>, 2014).</a:t>
            </a:r>
          </a:p>
          <a:p>
            <a:endParaRPr lang="hr-HR" sz="2000" dirty="0"/>
          </a:p>
          <a:p>
            <a:pPr algn="ctr"/>
            <a:r>
              <a:rPr lang="hr-HR" sz="2000" dirty="0">
                <a:solidFill>
                  <a:srgbClr val="0CA373"/>
                </a:solidFill>
              </a:rPr>
              <a:t>„</a:t>
            </a:r>
            <a:r>
              <a:rPr lang="en-US" sz="2000" dirty="0">
                <a:solidFill>
                  <a:srgbClr val="0CA373"/>
                </a:solidFill>
              </a:rPr>
              <a:t>The term ‘digital well-being’ is used to refer to</a:t>
            </a:r>
            <a:r>
              <a:rPr lang="hr-HR" sz="2000" dirty="0">
                <a:solidFill>
                  <a:srgbClr val="0CA373"/>
                </a:solidFill>
              </a:rPr>
              <a:t> </a:t>
            </a:r>
            <a:r>
              <a:rPr lang="en-US" sz="2000" dirty="0">
                <a:solidFill>
                  <a:srgbClr val="0CA373"/>
                </a:solidFill>
              </a:rPr>
              <a:t>the impact of digital technologies on what it means to live a life that is </a:t>
            </a:r>
            <a:r>
              <a:rPr lang="en-US" sz="2000" i="1" dirty="0">
                <a:solidFill>
                  <a:srgbClr val="0CA373"/>
                </a:solidFill>
              </a:rPr>
              <a:t>good for</a:t>
            </a:r>
            <a:r>
              <a:rPr lang="hr-HR" sz="2000" i="1" dirty="0">
                <a:solidFill>
                  <a:srgbClr val="0CA373"/>
                </a:solidFill>
              </a:rPr>
              <a:t> </a:t>
            </a:r>
            <a:r>
              <a:rPr lang="hr-HR" sz="2000" dirty="0">
                <a:solidFill>
                  <a:srgbClr val="0CA373"/>
                </a:solidFill>
              </a:rPr>
              <a:t>a human </a:t>
            </a:r>
            <a:r>
              <a:rPr lang="en-GB" sz="2000" dirty="0">
                <a:solidFill>
                  <a:srgbClr val="0CA373"/>
                </a:solidFill>
              </a:rPr>
              <a:t>being</a:t>
            </a:r>
            <a:r>
              <a:rPr lang="hr-HR" sz="2000" dirty="0">
                <a:solidFill>
                  <a:srgbClr val="0CA373"/>
                </a:solidFill>
              </a:rPr>
              <a:t>” (</a:t>
            </a:r>
            <a:r>
              <a:rPr lang="hr-HR" sz="2000" dirty="0" err="1">
                <a:solidFill>
                  <a:srgbClr val="0CA373"/>
                </a:solidFill>
              </a:rPr>
              <a:t>Burr</a:t>
            </a:r>
            <a:r>
              <a:rPr lang="hr-HR" sz="2000" dirty="0">
                <a:solidFill>
                  <a:srgbClr val="0CA373"/>
                </a:solidFill>
              </a:rPr>
              <a:t> et al., 2020)</a:t>
            </a:r>
          </a:p>
          <a:p>
            <a:endParaRPr lang="hr-HR"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0208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400" kern="0" spc="-150" dirty="0">
                <a:solidFill>
                  <a:prstClr val="black"/>
                </a:solidFill>
                <a:latin typeface="Calibri Light"/>
                <a:ea typeface="Tahoma" panose="020B0604030504040204" pitchFamily="34" charset="0"/>
                <a:cs typeface="Tahoma" panose="020B0604030504040204" pitchFamily="34" charset="0"/>
              </a:rPr>
              <a:t>UNIT 2: </a:t>
            </a:r>
            <a:r>
              <a:rPr lang="en-US" sz="4400" kern="0" spc="-150" dirty="0">
                <a:solidFill>
                  <a:prstClr val="black"/>
                </a:solidFill>
                <a:latin typeface="Calibri Ligh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984088"/>
            <a:ext cx="4999661" cy="704039"/>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s-ES" sz="2200" spc="50" dirty="0">
                <a:solidFill>
                  <a:prstClr val="black"/>
                </a:solidFill>
                <a:latin typeface="Calibri Light"/>
                <a:cs typeface="Tahoma"/>
              </a:rPr>
              <a:t>SECTION 2.1.: </a:t>
            </a:r>
            <a:r>
              <a:rPr lang="en-GB" sz="2200" spc="50" dirty="0">
                <a:solidFill>
                  <a:prstClr val="black"/>
                </a:solidFill>
                <a:latin typeface="Calibri Light"/>
                <a:cs typeface="Tahoma"/>
              </a:rPr>
              <a:t>Defining digital well-being</a:t>
            </a:r>
            <a:endParaRPr lang="en-GB" sz="2200" dirty="0">
              <a:solidFill>
                <a:prstClr val="black"/>
              </a:solidFill>
              <a:latin typeface="Calibri Light"/>
              <a:cs typeface="Tahoma"/>
            </a:endParaRPr>
          </a:p>
        </p:txBody>
      </p:sp>
      <p:sp>
        <p:nvSpPr>
          <p:cNvPr id="4" name="Rectángulo 3"/>
          <p:cNvSpPr/>
          <p:nvPr/>
        </p:nvSpPr>
        <p:spPr>
          <a:xfrm>
            <a:off x="318564" y="2738713"/>
            <a:ext cx="11459453" cy="2862322"/>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r>
              <a:rPr lang="en-US" altLang="es-ES" sz="2000" dirty="0">
                <a:solidFill>
                  <a:prstClr val="black"/>
                </a:solidFill>
                <a:cs typeface="Calibri" panose="020F0502020204030204" pitchFamily="34" charset="0"/>
              </a:rPr>
              <a:t>There are plenty of</a:t>
            </a:r>
            <a:r>
              <a:rPr lang="hr-HR" altLang="es-ES" sz="2000" dirty="0">
                <a:solidFill>
                  <a:prstClr val="black"/>
                </a:solidFill>
                <a:cs typeface="Calibri" panose="020F0502020204030204" pitchFamily="34" charset="0"/>
              </a:rPr>
              <a:t> </a:t>
            </a:r>
            <a:r>
              <a:rPr lang="en-US" altLang="es-ES" sz="2000" dirty="0">
                <a:solidFill>
                  <a:prstClr val="black"/>
                </a:solidFill>
                <a:cs typeface="Calibri" panose="020F0502020204030204" pitchFamily="34" charset="0"/>
              </a:rPr>
              <a:t>opportunities to leverage everyday technology to improve one’s wellbeing and quality of life</a:t>
            </a:r>
            <a:r>
              <a:rPr lang="hr-HR" altLang="es-ES" sz="2000" dirty="0">
                <a:solidFill>
                  <a:prstClr val="black"/>
                </a:solidFill>
                <a:cs typeface="Calibri" panose="020F0502020204030204" pitchFamily="34" charset="0"/>
              </a:rPr>
              <a:t> (</a:t>
            </a:r>
            <a:r>
              <a:rPr lang="en-US" altLang="es-ES" sz="2000" dirty="0" err="1">
                <a:solidFill>
                  <a:prstClr val="black"/>
                </a:solidFill>
                <a:cs typeface="Calibri" panose="020F0502020204030204" pitchFamily="34" charset="0"/>
              </a:rPr>
              <a:t>Cecchinato</a:t>
            </a:r>
            <a:r>
              <a:rPr lang="hr-HR" altLang="es-ES" sz="2000" dirty="0">
                <a:solidFill>
                  <a:prstClr val="black"/>
                </a:solidFill>
                <a:cs typeface="Calibri" panose="020F0502020204030204" pitchFamily="34" charset="0"/>
              </a:rPr>
              <a:t> et al. 2019). </a:t>
            </a:r>
            <a:r>
              <a:rPr lang="en-US" altLang="es-ES" sz="2000" dirty="0">
                <a:solidFill>
                  <a:prstClr val="black"/>
                </a:solidFill>
                <a:cs typeface="Calibri" panose="020F0502020204030204" pitchFamily="34" charset="0"/>
              </a:rPr>
              <a:t>Technology can enhance wellbeing</a:t>
            </a:r>
            <a:r>
              <a:rPr lang="hr-HR" altLang="es-ES" sz="2000" dirty="0">
                <a:solidFill>
                  <a:prstClr val="black"/>
                </a:solidFill>
                <a:cs typeface="Calibri" panose="020F0502020204030204" pitchFamily="34" charset="0"/>
              </a:rPr>
              <a:t> </a:t>
            </a:r>
            <a:r>
              <a:rPr lang="en-GB" altLang="es-ES" sz="2000" dirty="0">
                <a:solidFill>
                  <a:prstClr val="black"/>
                </a:solidFill>
                <a:cs typeface="Calibri" panose="020F0502020204030204" pitchFamily="34" charset="0"/>
              </a:rPr>
              <a:t>through</a:t>
            </a:r>
            <a:r>
              <a:rPr lang="hr-HR" altLang="es-ES" sz="2000" dirty="0">
                <a:solidFill>
                  <a:prstClr val="black"/>
                </a:solidFill>
                <a:cs typeface="Calibri" panose="020F0502020204030204" pitchFamily="34" charset="0"/>
              </a:rPr>
              <a:t>:</a:t>
            </a:r>
          </a:p>
          <a:p>
            <a:pPr>
              <a:defRPr/>
            </a:pPr>
            <a:endParaRPr lang="hr-HR" altLang="es-ES" sz="2000" dirty="0">
              <a:solidFill>
                <a:prstClr val="black"/>
              </a:solidFill>
              <a:cs typeface="Calibri" panose="020F0502020204030204" pitchFamily="34" charset="0"/>
            </a:endParaRPr>
          </a:p>
          <a:p>
            <a:pPr marL="800100" lvl="1" indent="-342900">
              <a:buFont typeface="Arial" pitchFamily="34" charset="0"/>
              <a:buChar char="•"/>
              <a:defRPr/>
            </a:pPr>
            <a:r>
              <a:rPr lang="en-US" altLang="es-ES" sz="2000" dirty="0">
                <a:solidFill>
                  <a:srgbClr val="0CA373"/>
                </a:solidFill>
                <a:cs typeface="Calibri" panose="020F0502020204030204" pitchFamily="34" charset="0"/>
              </a:rPr>
              <a:t>enhance</a:t>
            </a:r>
            <a:r>
              <a:rPr lang="hr-HR" altLang="es-ES" sz="2000" dirty="0">
                <a:solidFill>
                  <a:srgbClr val="0CA373"/>
                </a:solidFill>
                <a:cs typeface="Calibri" panose="020F0502020204030204" pitchFamily="34" charset="0"/>
              </a:rPr>
              <a:t>ing</a:t>
            </a:r>
            <a:r>
              <a:rPr lang="en-US" altLang="es-ES" sz="2000" dirty="0">
                <a:solidFill>
                  <a:srgbClr val="0CA373"/>
                </a:solidFill>
                <a:cs typeface="Calibri" panose="020F0502020204030204" pitchFamily="34" charset="0"/>
              </a:rPr>
              <a:t> social connectedness </a:t>
            </a:r>
            <a:endParaRPr lang="hr-HR" altLang="es-ES" sz="2000" dirty="0">
              <a:solidFill>
                <a:srgbClr val="0CA373"/>
              </a:solidFill>
              <a:cs typeface="Calibri" panose="020F0502020204030204" pitchFamily="34" charset="0"/>
            </a:endParaRPr>
          </a:p>
          <a:p>
            <a:pPr marL="800100" lvl="1" indent="-342900">
              <a:buFont typeface="Arial" pitchFamily="34" charset="0"/>
              <a:buChar char="•"/>
              <a:defRPr/>
            </a:pPr>
            <a:r>
              <a:rPr lang="en-US" altLang="es-ES" sz="2000" dirty="0">
                <a:solidFill>
                  <a:srgbClr val="0CA373"/>
                </a:solidFill>
                <a:cs typeface="Calibri" panose="020F0502020204030204" pitchFamily="34" charset="0"/>
              </a:rPr>
              <a:t>support</a:t>
            </a:r>
            <a:r>
              <a:rPr lang="hr-HR" altLang="es-ES" sz="2000" dirty="0">
                <a:solidFill>
                  <a:srgbClr val="0CA373"/>
                </a:solidFill>
                <a:cs typeface="Calibri" panose="020F0502020204030204" pitchFamily="34" charset="0"/>
              </a:rPr>
              <a:t>ing</a:t>
            </a:r>
            <a:r>
              <a:rPr lang="en-US" altLang="es-ES" sz="2000" dirty="0">
                <a:solidFill>
                  <a:srgbClr val="0CA373"/>
                </a:solidFill>
                <a:cs typeface="Calibri" panose="020F0502020204030204" pitchFamily="34" charset="0"/>
              </a:rPr>
              <a:t> mental health</a:t>
            </a:r>
            <a:endParaRPr lang="hr-HR" altLang="es-ES" sz="2000" dirty="0">
              <a:solidFill>
                <a:srgbClr val="0CA373"/>
              </a:solidFill>
              <a:cs typeface="Calibri" panose="020F0502020204030204" pitchFamily="34" charset="0"/>
            </a:endParaRPr>
          </a:p>
          <a:p>
            <a:pPr marL="800100" lvl="1" indent="-342900">
              <a:buFont typeface="Arial" pitchFamily="34" charset="0"/>
              <a:buChar char="•"/>
              <a:defRPr/>
            </a:pPr>
            <a:r>
              <a:rPr lang="en-GB" altLang="es-ES" sz="2000" dirty="0">
                <a:solidFill>
                  <a:srgbClr val="0CA373"/>
                </a:solidFill>
                <a:cs typeface="Calibri" panose="020F0502020204030204" pitchFamily="34" charset="0"/>
              </a:rPr>
              <a:t>providing enjoyment. </a:t>
            </a:r>
            <a:endParaRPr lang="hr-HR" altLang="es-ES" sz="2000" dirty="0">
              <a:solidFill>
                <a:srgbClr val="0CA373"/>
              </a:solidFill>
              <a:cs typeface="Calibri" panose="020F0502020204030204" pitchFamily="34" charset="0"/>
            </a:endParaRPr>
          </a:p>
          <a:p>
            <a:pPr marL="342900" indent="-342900">
              <a:buFont typeface="Arial" pitchFamily="34" charset="0"/>
              <a:buChar char="•"/>
              <a:defRPr/>
            </a:pPr>
            <a:endParaRPr lang="hr-HR" altLang="es-ES" sz="2000" dirty="0">
              <a:solidFill>
                <a:prstClr val="black"/>
              </a:solidFill>
              <a:cs typeface="Calibri" panose="020F0502020204030204" pitchFamily="34" charset="0"/>
            </a:endParaRPr>
          </a:p>
        </p:txBody>
      </p:sp>
    </p:spTree>
    <p:extLst>
      <p:ext uri="{BB962C8B-B14F-4D97-AF65-F5344CB8AC3E}">
        <p14:creationId xmlns:p14="http://schemas.microsoft.com/office/powerpoint/2010/main" val="419557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400" kern="0" spc="-150" dirty="0">
                <a:solidFill>
                  <a:prstClr val="black"/>
                </a:solidFill>
                <a:latin typeface="Calibri Light"/>
                <a:ea typeface="Tahoma" panose="020B0604030504040204" pitchFamily="34" charset="0"/>
                <a:cs typeface="Tahoma" panose="020B0604030504040204" pitchFamily="34" charset="0"/>
              </a:rPr>
              <a:t>UNIT 2: </a:t>
            </a:r>
            <a:r>
              <a:rPr lang="en-US" sz="4400" kern="0" spc="-150" dirty="0">
                <a:solidFill>
                  <a:prstClr val="black"/>
                </a:solidFill>
                <a:latin typeface="Calibri Ligh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1587455"/>
            <a:ext cx="10895775" cy="5295039"/>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s-ES" sz="2200" spc="50" dirty="0">
                <a:solidFill>
                  <a:prstClr val="black"/>
                </a:solidFill>
                <a:latin typeface="Calibri Light"/>
                <a:cs typeface="Tahoma"/>
              </a:rPr>
              <a:t>SECTION 2.1.: </a:t>
            </a:r>
            <a:r>
              <a:rPr lang="en-GB" sz="2200" spc="50" dirty="0">
                <a:solidFill>
                  <a:prstClr val="black"/>
                </a:solidFill>
                <a:latin typeface="Calibri Light"/>
                <a:cs typeface="Tahoma"/>
              </a:rPr>
              <a:t>Defining digital well-being</a:t>
            </a:r>
            <a:endParaRPr lang="hr-HR" sz="2200" spc="50" dirty="0">
              <a:solidFill>
                <a:prstClr val="black"/>
              </a:solidFill>
              <a:latin typeface="Calibri Light"/>
              <a:cs typeface="Tahoma"/>
            </a:endParaRPr>
          </a:p>
          <a:p>
            <a:pPr marL="12700">
              <a:spcBef>
                <a:spcPts val="110"/>
              </a:spcBef>
            </a:pPr>
            <a:endParaRPr lang="hr-HR" sz="2200" dirty="0">
              <a:solidFill>
                <a:prstClr val="black"/>
              </a:solidFill>
              <a:latin typeface="Calibri Light"/>
              <a:cs typeface="Tahoma"/>
            </a:endParaRPr>
          </a:p>
          <a:p>
            <a:pPr marL="12700">
              <a:spcBef>
                <a:spcPts val="110"/>
              </a:spcBef>
            </a:pPr>
            <a:r>
              <a:rPr lang="en-US" dirty="0">
                <a:solidFill>
                  <a:prstClr val="black"/>
                </a:solidFill>
                <a:latin typeface="Calibri Light"/>
                <a:cs typeface="Tahoma"/>
              </a:rPr>
              <a:t>There are many definitions of empathy and it is difficult to settle on a single one:</a:t>
            </a:r>
            <a:endParaRPr lang="hr-HR" dirty="0">
              <a:solidFill>
                <a:prstClr val="black"/>
              </a:solidFill>
              <a:latin typeface="Calibri Light"/>
              <a:cs typeface="Tahoma"/>
            </a:endParaRPr>
          </a:p>
          <a:p>
            <a:pPr marL="12700">
              <a:spcBef>
                <a:spcPts val="110"/>
              </a:spcBef>
            </a:pPr>
            <a:endParaRPr lang="hr-HR" i="1" dirty="0">
              <a:solidFill>
                <a:srgbClr val="0CA373"/>
              </a:solidFill>
              <a:latin typeface="Calibri Light"/>
              <a:cs typeface="Tahoma"/>
            </a:endParaRPr>
          </a:p>
          <a:p>
            <a:pPr marL="12700">
              <a:spcBef>
                <a:spcPts val="110"/>
              </a:spcBef>
            </a:pPr>
            <a:r>
              <a:rPr lang="en-US" i="1" dirty="0">
                <a:solidFill>
                  <a:srgbClr val="0CA373"/>
                </a:solidFill>
                <a:latin typeface="Calibri Light"/>
                <a:cs typeface="Tahoma"/>
              </a:rPr>
              <a:t>“</a:t>
            </a:r>
            <a:r>
              <a:rPr lang="en-US" b="1" i="1" dirty="0">
                <a:solidFill>
                  <a:srgbClr val="0CA373"/>
                </a:solidFill>
                <a:latin typeface="Calibri Light"/>
                <a:cs typeface="Tahoma"/>
              </a:rPr>
              <a:t>The enhancement and improvement of human well-being, in the intermediate and long term, through the use of digital media</a:t>
            </a:r>
            <a:r>
              <a:rPr lang="hr-HR" b="1" i="1" dirty="0">
                <a:solidFill>
                  <a:srgbClr val="0CA373"/>
                </a:solidFill>
                <a:latin typeface="Calibri Light"/>
                <a:cs typeface="Tahoma"/>
              </a:rPr>
              <a:t>.</a:t>
            </a:r>
            <a:r>
              <a:rPr lang="en-US" b="1" i="1" dirty="0">
                <a:solidFill>
                  <a:srgbClr val="0CA373"/>
                </a:solidFill>
                <a:latin typeface="Calibri Light"/>
                <a:cs typeface="Tahoma"/>
              </a:rPr>
              <a:t>” </a:t>
            </a:r>
            <a:r>
              <a:rPr lang="hr-HR" i="1" dirty="0">
                <a:latin typeface="Calibri Light"/>
                <a:cs typeface="Tahoma"/>
              </a:rPr>
              <a:t>(</a:t>
            </a:r>
            <a:r>
              <a:rPr lang="hr-HR" i="1" dirty="0" err="1">
                <a:latin typeface="Calibri Light"/>
                <a:cs typeface="Tahoma"/>
              </a:rPr>
              <a:t>Gui</a:t>
            </a:r>
            <a:r>
              <a:rPr lang="hr-HR" i="1" dirty="0">
                <a:latin typeface="Calibri Light"/>
                <a:cs typeface="Tahoma"/>
              </a:rPr>
              <a:t> et al., 2017)</a:t>
            </a:r>
          </a:p>
          <a:p>
            <a:pPr marL="12700">
              <a:spcBef>
                <a:spcPts val="110"/>
              </a:spcBef>
            </a:pPr>
            <a:endParaRPr lang="hr-HR" i="1" dirty="0">
              <a:latin typeface="Calibri Light"/>
              <a:cs typeface="Tahoma"/>
            </a:endParaRPr>
          </a:p>
          <a:p>
            <a:pPr marL="12700">
              <a:spcBef>
                <a:spcPts val="110"/>
              </a:spcBef>
            </a:pPr>
            <a:r>
              <a:rPr lang="hr-HR" b="1" i="1" dirty="0">
                <a:solidFill>
                  <a:srgbClr val="0CA373"/>
                </a:solidFill>
                <a:latin typeface="Calibri Light"/>
                <a:cs typeface="Tahoma"/>
              </a:rPr>
              <a:t>„</a:t>
            </a:r>
            <a:r>
              <a:rPr lang="en-US" b="1" i="1" dirty="0">
                <a:solidFill>
                  <a:srgbClr val="0CA373"/>
                </a:solidFill>
                <a:latin typeface="Calibri Light"/>
                <a:cs typeface="Tahoma"/>
              </a:rPr>
              <a:t>Digital wellbeing is a subjective individual experience of optimal balance between the benefits and drawbacks obtained from mobile connectivity. This experiential state is comprised of affective and cognitive appraisals of the integration of digital connectivity into ordinary life. People achieve digital wellbeing when experiencing maximal controlled pleasure and functional support, together with minimal loss of control and functional impairment</a:t>
            </a:r>
            <a:r>
              <a:rPr lang="hr-HR" b="1" i="1" dirty="0">
                <a:solidFill>
                  <a:srgbClr val="0CA373"/>
                </a:solidFill>
                <a:latin typeface="Calibri Light"/>
                <a:cs typeface="Tahoma"/>
              </a:rPr>
              <a:t>.”</a:t>
            </a:r>
            <a:r>
              <a:rPr lang="en-US" b="1" i="1" dirty="0">
                <a:solidFill>
                  <a:srgbClr val="0CA373"/>
                </a:solidFill>
                <a:latin typeface="Calibri Light"/>
                <a:cs typeface="Tahoma"/>
              </a:rPr>
              <a:t> </a:t>
            </a:r>
            <a:r>
              <a:rPr lang="hr-HR" i="1" dirty="0">
                <a:latin typeface="Calibri Light"/>
                <a:cs typeface="Tahoma"/>
              </a:rPr>
              <a:t>(</a:t>
            </a:r>
            <a:r>
              <a:rPr lang="hr-HR" i="1" dirty="0" err="1">
                <a:latin typeface="Calibri Light"/>
                <a:cs typeface="Tahoma"/>
              </a:rPr>
              <a:t>Vanden</a:t>
            </a:r>
            <a:r>
              <a:rPr lang="hr-HR" i="1" dirty="0">
                <a:latin typeface="Calibri Light"/>
                <a:cs typeface="Tahoma"/>
              </a:rPr>
              <a:t> </a:t>
            </a:r>
            <a:r>
              <a:rPr lang="hr-HR" i="1" dirty="0" err="1">
                <a:latin typeface="Calibri Light"/>
                <a:cs typeface="Tahoma"/>
              </a:rPr>
              <a:t>Abeele</a:t>
            </a:r>
            <a:r>
              <a:rPr lang="hr-HR" i="1" dirty="0">
                <a:latin typeface="Calibri Light"/>
                <a:cs typeface="Tahoma"/>
              </a:rPr>
              <a:t>, 2021)</a:t>
            </a:r>
          </a:p>
          <a:p>
            <a:pPr marL="12700">
              <a:spcBef>
                <a:spcPts val="110"/>
              </a:spcBef>
            </a:pPr>
            <a:endParaRPr lang="hr-HR" sz="2200" i="1" dirty="0">
              <a:solidFill>
                <a:srgbClr val="0CA373"/>
              </a:solidFill>
              <a:latin typeface="Calibri Light"/>
              <a:cs typeface="Tahoma"/>
            </a:endParaRPr>
          </a:p>
          <a:p>
            <a:pPr marL="12700">
              <a:spcBef>
                <a:spcPts val="110"/>
              </a:spcBef>
            </a:pPr>
            <a:endParaRPr lang="hr-HR" sz="2200" i="1" dirty="0">
              <a:solidFill>
                <a:srgbClr val="0CA373"/>
              </a:solidFill>
              <a:latin typeface="Calibri Light"/>
              <a:cs typeface="Tahoma"/>
            </a:endParaRPr>
          </a:p>
          <a:p>
            <a:pPr marL="12700">
              <a:spcBef>
                <a:spcPts val="110"/>
              </a:spcBef>
            </a:pPr>
            <a:endParaRPr lang="en-US" sz="2200" i="1" dirty="0">
              <a:solidFill>
                <a:srgbClr val="0CA373"/>
              </a:solidFill>
              <a:latin typeface="Calibri Light"/>
              <a:cs typeface="Tahoma"/>
            </a:endParaRPr>
          </a:p>
          <a:p>
            <a:pPr marL="12700">
              <a:spcBef>
                <a:spcPts val="110"/>
              </a:spcBef>
            </a:pPr>
            <a:endParaRPr lang="en-GB" sz="2200" dirty="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Tree>
    <p:extLst>
      <p:ext uri="{BB962C8B-B14F-4D97-AF65-F5344CB8AC3E}">
        <p14:creationId xmlns:p14="http://schemas.microsoft.com/office/powerpoint/2010/main" val="1451587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400" kern="0" spc="-150" dirty="0">
                <a:solidFill>
                  <a:prstClr val="black"/>
                </a:solidFill>
                <a:latin typeface="Calibri Light"/>
                <a:ea typeface="Tahoma" panose="020B0604030504040204" pitchFamily="34" charset="0"/>
                <a:cs typeface="Tahoma" panose="020B0604030504040204" pitchFamily="34" charset="0"/>
              </a:rPr>
              <a:t>UNIT 2: </a:t>
            </a:r>
            <a:r>
              <a:rPr lang="en-US" sz="4400" kern="0" spc="-150" dirty="0">
                <a:solidFill>
                  <a:prstClr val="black"/>
                </a:solidFill>
                <a:latin typeface="Calibri Ligh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1853029"/>
            <a:ext cx="10895775" cy="4464043"/>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s-ES" sz="2200" spc="50" dirty="0">
                <a:solidFill>
                  <a:prstClr val="black"/>
                </a:solidFill>
                <a:latin typeface="Calibri Light"/>
                <a:cs typeface="Tahoma"/>
              </a:rPr>
              <a:t>SECTION 2.1.: </a:t>
            </a:r>
            <a:r>
              <a:rPr lang="en-GB" sz="2200" spc="50" dirty="0">
                <a:solidFill>
                  <a:prstClr val="black"/>
                </a:solidFill>
                <a:latin typeface="Calibri Light"/>
                <a:cs typeface="Tahoma"/>
              </a:rPr>
              <a:t>Defining digital well-being</a:t>
            </a:r>
            <a:endParaRPr lang="hr-HR" sz="2200" spc="50" dirty="0">
              <a:solidFill>
                <a:prstClr val="black"/>
              </a:solidFill>
              <a:latin typeface="Calibri Light"/>
              <a:cs typeface="Tahoma"/>
            </a:endParaRPr>
          </a:p>
          <a:p>
            <a:pPr marL="12700">
              <a:spcBef>
                <a:spcPts val="110"/>
              </a:spcBef>
            </a:pPr>
            <a:endParaRPr lang="hr-HR" sz="2200" dirty="0">
              <a:solidFill>
                <a:prstClr val="black"/>
              </a:solidFill>
              <a:latin typeface="Calibri Light"/>
              <a:cs typeface="Tahoma"/>
            </a:endParaRPr>
          </a:p>
          <a:p>
            <a:pPr marL="12700">
              <a:spcBef>
                <a:spcPts val="110"/>
              </a:spcBef>
            </a:pPr>
            <a:r>
              <a:rPr lang="hr-HR" dirty="0">
                <a:solidFill>
                  <a:prstClr val="black"/>
                </a:solidFill>
                <a:latin typeface="Calibri Light"/>
                <a:cs typeface="Tahoma"/>
              </a:rPr>
              <a:t>…</a:t>
            </a:r>
          </a:p>
          <a:p>
            <a:pPr marL="12700">
              <a:spcBef>
                <a:spcPts val="110"/>
              </a:spcBef>
            </a:pPr>
            <a:endParaRPr lang="hr-HR" i="1" dirty="0">
              <a:solidFill>
                <a:srgbClr val="0CA373"/>
              </a:solidFill>
              <a:latin typeface="Calibri Light"/>
              <a:cs typeface="Tahoma"/>
            </a:endParaRPr>
          </a:p>
          <a:p>
            <a:pPr marL="12700">
              <a:spcBef>
                <a:spcPts val="110"/>
              </a:spcBef>
            </a:pPr>
            <a:r>
              <a:rPr lang="en-US" b="1" i="1" dirty="0">
                <a:solidFill>
                  <a:srgbClr val="0CA373"/>
                </a:solidFill>
                <a:latin typeface="Calibri Light"/>
                <a:cs typeface="Tahoma"/>
              </a:rPr>
              <a:t>“the impact of digital technologies on what it means to live a life that is good for a human being” </a:t>
            </a:r>
            <a:r>
              <a:rPr lang="hr-HR" i="1" dirty="0">
                <a:latin typeface="Calibri Light"/>
                <a:cs typeface="Tahoma"/>
              </a:rPr>
              <a:t>(</a:t>
            </a:r>
            <a:r>
              <a:rPr lang="hr-HR" i="1" dirty="0" err="1">
                <a:latin typeface="Calibri Light"/>
                <a:cs typeface="Tahoma"/>
              </a:rPr>
              <a:t>Burr</a:t>
            </a:r>
            <a:r>
              <a:rPr lang="hr-HR" i="1" dirty="0">
                <a:latin typeface="Calibri Light"/>
                <a:cs typeface="Tahoma"/>
              </a:rPr>
              <a:t> et al., 2020)</a:t>
            </a:r>
          </a:p>
          <a:p>
            <a:pPr marL="12700">
              <a:spcBef>
                <a:spcPts val="110"/>
              </a:spcBef>
            </a:pPr>
            <a:endParaRPr lang="hr-HR" i="1" dirty="0">
              <a:latin typeface="Calibri Light"/>
              <a:cs typeface="Tahoma"/>
            </a:endParaRPr>
          </a:p>
          <a:p>
            <a:pPr marL="12700">
              <a:spcBef>
                <a:spcPts val="110"/>
              </a:spcBef>
            </a:pPr>
            <a:r>
              <a:rPr lang="en-US" b="1" i="1" dirty="0">
                <a:solidFill>
                  <a:srgbClr val="0CA373"/>
                </a:solidFill>
                <a:latin typeface="Calibri Light"/>
                <a:cs typeface="Tahoma"/>
              </a:rPr>
              <a:t>“the impact that digital technologies, such as social media, smartphones, and AI, have had on our well-being and our self-understanding of what it means to live a life that is good for us in an increasingly digital society” </a:t>
            </a:r>
            <a:r>
              <a:rPr lang="hr-HR" i="1" dirty="0">
                <a:latin typeface="Calibri Light"/>
                <a:cs typeface="Tahoma"/>
              </a:rPr>
              <a:t>(</a:t>
            </a:r>
            <a:r>
              <a:rPr lang="hr-HR" i="1" dirty="0" err="1">
                <a:latin typeface="Calibri Light"/>
                <a:cs typeface="Tahoma"/>
              </a:rPr>
              <a:t>Burr</a:t>
            </a:r>
            <a:r>
              <a:rPr lang="hr-HR" i="1" dirty="0">
                <a:latin typeface="Calibri Light"/>
                <a:cs typeface="Tahoma"/>
              </a:rPr>
              <a:t> and Floridi, 2020)</a:t>
            </a:r>
          </a:p>
          <a:p>
            <a:pPr marL="12700">
              <a:spcBef>
                <a:spcPts val="110"/>
              </a:spcBef>
            </a:pPr>
            <a:endParaRPr lang="hr-HR" sz="2200" i="1" dirty="0">
              <a:solidFill>
                <a:srgbClr val="0CA373"/>
              </a:solidFill>
              <a:latin typeface="Calibri Light"/>
              <a:cs typeface="Tahoma"/>
            </a:endParaRPr>
          </a:p>
          <a:p>
            <a:pPr marL="12700">
              <a:spcBef>
                <a:spcPts val="110"/>
              </a:spcBef>
            </a:pPr>
            <a:endParaRPr lang="hr-HR" sz="2200" i="1" dirty="0">
              <a:solidFill>
                <a:srgbClr val="0CA373"/>
              </a:solidFill>
              <a:latin typeface="Calibri Light"/>
              <a:cs typeface="Tahoma"/>
            </a:endParaRPr>
          </a:p>
          <a:p>
            <a:pPr marL="12700">
              <a:spcBef>
                <a:spcPts val="110"/>
              </a:spcBef>
            </a:pPr>
            <a:endParaRPr lang="en-US" sz="2200" i="1" dirty="0">
              <a:solidFill>
                <a:srgbClr val="0CA373"/>
              </a:solidFill>
              <a:latin typeface="Calibri Light"/>
              <a:cs typeface="Tahoma"/>
            </a:endParaRPr>
          </a:p>
          <a:p>
            <a:pPr marL="12700">
              <a:spcBef>
                <a:spcPts val="110"/>
              </a:spcBef>
            </a:pPr>
            <a:endParaRPr lang="en-GB" sz="2200" dirty="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Tree>
    <p:extLst>
      <p:ext uri="{BB962C8B-B14F-4D97-AF65-F5344CB8AC3E}">
        <p14:creationId xmlns:p14="http://schemas.microsoft.com/office/powerpoint/2010/main" val="379773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86182" y="1816907"/>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a:t>
            </a:r>
            <a:r>
              <a:rPr lang="hr-HR" sz="2200" spc="50" dirty="0">
                <a:latin typeface="+mj-lt"/>
                <a:cs typeface="Tahoma"/>
              </a:rPr>
              <a:t>2</a:t>
            </a:r>
            <a:r>
              <a:rPr lang="es-ES" sz="2200" spc="50" dirty="0">
                <a:latin typeface="+mj-lt"/>
                <a:cs typeface="Tahoma"/>
              </a:rPr>
              <a:t>.: </a:t>
            </a:r>
            <a:r>
              <a:rPr lang="en-US" sz="2200" spc="50" dirty="0">
                <a:latin typeface="+mj-lt"/>
                <a:cs typeface="Tahoma"/>
              </a:rPr>
              <a:t>Maintaining connection with your team</a:t>
            </a:r>
          </a:p>
          <a:p>
            <a:pPr marL="12700">
              <a:lnSpc>
                <a:spcPct val="100000"/>
              </a:lnSpc>
              <a:spcBef>
                <a:spcPts val="110"/>
              </a:spcBef>
            </a:pPr>
            <a:endParaRPr lang="en-GB" sz="2200" dirty="0">
              <a:latin typeface="+mj-lt"/>
              <a:cs typeface="Tahoma"/>
            </a:endParaRPr>
          </a:p>
        </p:txBody>
      </p:sp>
      <p:sp>
        <p:nvSpPr>
          <p:cNvPr id="4" name="Rectángulo 3"/>
          <p:cNvSpPr/>
          <p:nvPr/>
        </p:nvSpPr>
        <p:spPr>
          <a:xfrm>
            <a:off x="386182" y="2370834"/>
            <a:ext cx="11145554" cy="4093428"/>
          </a:xfrm>
          <a:prstGeom prst="rect">
            <a:avLst/>
          </a:prstGeom>
        </p:spPr>
        <p:txBody>
          <a:bodyPr wrap="square">
            <a:spAutoFit/>
          </a:bodyPr>
          <a:lstStyle/>
          <a:p>
            <a:pPr>
              <a:defRPr/>
            </a:pPr>
            <a:r>
              <a:rPr lang="en-US" altLang="es-ES" sz="2000" dirty="0">
                <a:latin typeface="Calibri" panose="020F0502020204030204" pitchFamily="34" charset="0"/>
                <a:cs typeface="Calibri" panose="020F0502020204030204" pitchFamily="34" charset="0"/>
              </a:rPr>
              <a:t>It’s important that companies create an environment where leadership and employees can stay connected while working from home. </a:t>
            </a:r>
            <a:endParaRPr lang="hr-HR" altLang="es-ES" sz="2000" dirty="0">
              <a:latin typeface="Calibri" panose="020F0502020204030204" pitchFamily="34" charset="0"/>
              <a:cs typeface="Calibri" panose="020F0502020204030204" pitchFamily="34" charset="0"/>
            </a:endParaRPr>
          </a:p>
          <a:p>
            <a:pPr>
              <a:defRPr/>
            </a:pPr>
            <a:endParaRPr lang="hr-HR" altLang="es-ES" sz="2000" b="1" i="1" dirty="0">
              <a:latin typeface="Calibri" panose="020F0502020204030204" pitchFamily="34" charset="0"/>
              <a:cs typeface="Calibri" panose="020F0502020204030204" pitchFamily="34" charset="0"/>
            </a:endParaRPr>
          </a:p>
          <a:p>
            <a:pPr>
              <a:defRPr/>
            </a:pPr>
            <a:r>
              <a:rPr lang="en-GB" altLang="es-ES" sz="2000" b="1" i="1" dirty="0">
                <a:latin typeface="Calibri" panose="020F0502020204030204" pitchFamily="34" charset="0"/>
                <a:cs typeface="Calibri" panose="020F0502020204030204" pitchFamily="34" charset="0"/>
              </a:rPr>
              <a:t>8 Things to stay connected with your remote team</a:t>
            </a:r>
            <a:r>
              <a:rPr lang="hr-HR" altLang="es-ES" sz="2000" b="1" i="1" dirty="0">
                <a:latin typeface="Calibri" panose="020F0502020204030204" pitchFamily="34" charset="0"/>
                <a:cs typeface="Calibri" panose="020F0502020204030204" pitchFamily="34" charset="0"/>
              </a:rPr>
              <a:t> </a:t>
            </a:r>
            <a:r>
              <a:rPr lang="hr-HR" altLang="es-ES" sz="2000" dirty="0">
                <a:latin typeface="Calibri" panose="020F0502020204030204" pitchFamily="34" charset="0"/>
                <a:cs typeface="Calibri" panose="020F0502020204030204" pitchFamily="34" charset="0"/>
              </a:rPr>
              <a:t>(</a:t>
            </a:r>
            <a:r>
              <a:rPr lang="hr-HR" altLang="es-ES" sz="2000" dirty="0">
                <a:latin typeface="Calibri" panose="020F0502020204030204" pitchFamily="34" charset="0"/>
                <a:cs typeface="Calibri" panose="020F0502020204030204" pitchFamily="34" charset="0"/>
                <a:hlinkClick r:id="rId2"/>
              </a:rPr>
              <a:t>https://www.flexjobs.com/employer-blog/stay-connected-team-working-from-home-remotely/</a:t>
            </a:r>
            <a:r>
              <a:rPr lang="hr-HR" altLang="es-ES" sz="2000" dirty="0">
                <a:latin typeface="Calibri" panose="020F0502020204030204" pitchFamily="34" charset="0"/>
                <a:cs typeface="Calibri" panose="020F0502020204030204" pitchFamily="34" charset="0"/>
              </a:rPr>
              <a:t>):</a:t>
            </a:r>
          </a:p>
          <a:p>
            <a:pPr>
              <a:defRPr/>
            </a:pPr>
            <a:endParaRPr lang="hr-HR" altLang="es-ES" sz="2000" dirty="0">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dirty="0">
                <a:solidFill>
                  <a:srgbClr val="0CA373"/>
                </a:solidFill>
                <a:latin typeface="Calibri" panose="020F0502020204030204" pitchFamily="34" charset="0"/>
                <a:cs typeface="Calibri" panose="020F0502020204030204" pitchFamily="34" charset="0"/>
              </a:rPr>
              <a:t>Coffee Chats</a:t>
            </a:r>
          </a:p>
          <a:p>
            <a:pPr marL="1257300" lvl="2"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encourage your employees to take regular virtual coffee breaks with </a:t>
            </a:r>
            <a:r>
              <a:rPr lang="hr-HR" altLang="es-ES" sz="2000" i="1" dirty="0" err="1">
                <a:solidFill>
                  <a:srgbClr val="0CA373"/>
                </a:solidFill>
                <a:latin typeface="Calibri" panose="020F0502020204030204" pitchFamily="34" charset="0"/>
                <a:cs typeface="Calibri" panose="020F0502020204030204" pitchFamily="34" charset="0"/>
              </a:rPr>
              <a:t>the</a:t>
            </a:r>
            <a:r>
              <a:rPr lang="en-US" altLang="es-ES" sz="2000" i="1" dirty="0">
                <a:solidFill>
                  <a:srgbClr val="0CA373"/>
                </a:solidFill>
                <a:latin typeface="Calibri" panose="020F0502020204030204" pitchFamily="34" charset="0"/>
                <a:cs typeface="Calibri" panose="020F0502020204030204" pitchFamily="34" charset="0"/>
              </a:rPr>
              <a:t> team to stay connected while working from home.</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Wingdings" pitchFamily="2" charset="2"/>
              <a:buChar char="Ø"/>
              <a:defRPr/>
            </a:pPr>
            <a:endParaRPr lang="hr-HR" altLang="es-ES" sz="2000" i="1" dirty="0">
              <a:solidFill>
                <a:srgbClr val="0CA373"/>
              </a:solidFill>
              <a:latin typeface="Calibri" panose="020F0502020204030204" pitchFamily="34" charset="0"/>
              <a:cs typeface="Calibri" panose="020F0502020204030204" pitchFamily="34" charset="0"/>
            </a:endParaRP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064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2: </a:t>
            </a:r>
            <a:r>
              <a:rPr lang="en-US" sz="4400" kern="0" spc="-150" dirty="0">
                <a:solidFill>
                  <a:schemeClr val="tx1"/>
                </a:solidFill>
                <a:latin typeface="+mj-lt"/>
                <a:ea typeface="Tahoma" panose="020B0604030504040204" pitchFamily="34" charset="0"/>
                <a:cs typeface="Tahoma" panose="020B0604030504040204" pitchFamily="34" charset="0"/>
              </a:rPr>
              <a:t>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023941"/>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2.</a:t>
            </a:r>
            <a:r>
              <a:rPr lang="hr-HR" sz="2200" spc="50" dirty="0">
                <a:latin typeface="+mj-lt"/>
                <a:cs typeface="Tahoma"/>
              </a:rPr>
              <a:t>2</a:t>
            </a:r>
            <a:r>
              <a:rPr lang="es-ES" sz="2200" spc="50" dirty="0">
                <a:latin typeface="+mj-lt"/>
                <a:cs typeface="Tahoma"/>
              </a:rPr>
              <a:t>.: </a:t>
            </a:r>
            <a:r>
              <a:rPr lang="en-US" sz="2200" spc="50" dirty="0">
                <a:latin typeface="+mj-lt"/>
                <a:cs typeface="Tahoma"/>
              </a:rPr>
              <a:t>Maintaining connection with your team</a:t>
            </a:r>
          </a:p>
          <a:p>
            <a:pPr marL="12700">
              <a:lnSpc>
                <a:spcPct val="100000"/>
              </a:lnSpc>
              <a:spcBef>
                <a:spcPts val="110"/>
              </a:spcBef>
            </a:pPr>
            <a:endParaRPr lang="en-GB" sz="2200" dirty="0">
              <a:latin typeface="+mj-lt"/>
              <a:cs typeface="Tahoma"/>
            </a:endParaRPr>
          </a:p>
        </p:txBody>
      </p:sp>
      <p:sp>
        <p:nvSpPr>
          <p:cNvPr id="4" name="Rectángulo 3"/>
          <p:cNvSpPr/>
          <p:nvPr/>
        </p:nvSpPr>
        <p:spPr>
          <a:xfrm>
            <a:off x="318565" y="2560616"/>
            <a:ext cx="11145554" cy="3477875"/>
          </a:xfrm>
          <a:prstGeom prst="rect">
            <a:avLst/>
          </a:prstGeom>
        </p:spPr>
        <p:txBody>
          <a:bodyPr wrap="square">
            <a:spAutoFit/>
          </a:bodyPr>
          <a:lstStyle/>
          <a:p>
            <a:pPr marL="342900" indent="-342900">
              <a:buFont typeface="Arial" pitchFamily="34" charset="0"/>
              <a:buChar char="•"/>
              <a:defRPr/>
            </a:pPr>
            <a:r>
              <a:rPr lang="en-US" altLang="es-ES" sz="2000" b="1" i="1" dirty="0">
                <a:solidFill>
                  <a:srgbClr val="0CA373"/>
                </a:solidFill>
                <a:latin typeface="Calibri" panose="020F0502020204030204" pitchFamily="34" charset="0"/>
                <a:cs typeface="Calibri" panose="020F0502020204030204" pitchFamily="34" charset="0"/>
              </a:rPr>
              <a:t>Ask a Question of the Week</a:t>
            </a: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dirty="0">
                <a:solidFill>
                  <a:srgbClr val="0CA373"/>
                </a:solidFill>
                <a:latin typeface="Calibri" panose="020F0502020204030204" pitchFamily="34" charset="0"/>
                <a:cs typeface="Calibri" panose="020F0502020204030204" pitchFamily="34" charset="0"/>
              </a:rPr>
              <a:t>Encourage Groups Chats</a:t>
            </a:r>
          </a:p>
          <a:p>
            <a:pPr marL="800100" lvl="1"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your staff would appreciate the chance to connect with coworkers with similar interests</a:t>
            </a:r>
            <a:endParaRPr lang="hr-HR"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set up some virtual groups to facilitate conversation</a:t>
            </a:r>
            <a:endParaRPr lang="hr-HR" altLang="es-ES" sz="2000" i="1" dirty="0">
              <a:solidFill>
                <a:srgbClr val="0CA373"/>
              </a:solidFill>
              <a:latin typeface="Calibri" panose="020F0502020204030204" pitchFamily="34" charset="0"/>
              <a:cs typeface="Calibri" panose="020F0502020204030204" pitchFamily="34" charset="0"/>
            </a:endParaRPr>
          </a:p>
          <a:p>
            <a:pPr lvl="1">
              <a:defRPr/>
            </a:pP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dirty="0">
                <a:solidFill>
                  <a:srgbClr val="0CA373"/>
                </a:solidFill>
                <a:latin typeface="Calibri" panose="020F0502020204030204" pitchFamily="34" charset="0"/>
                <a:cs typeface="Calibri" panose="020F0502020204030204" pitchFamily="34" charset="0"/>
              </a:rPr>
              <a:t> Virtual Lunches</a:t>
            </a:r>
          </a:p>
          <a:p>
            <a:pPr marL="800100" lvl="1"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encourage staff to have a virtual lunch together</a:t>
            </a:r>
            <a:endParaRPr lang="hr-HR" altLang="es-ES" sz="2000" i="1" dirty="0">
              <a:solidFill>
                <a:srgbClr val="0CA373"/>
              </a:solidFill>
              <a:latin typeface="Calibri" panose="020F0502020204030204" pitchFamily="34" charset="0"/>
              <a:cs typeface="Calibri" panose="020F0502020204030204" pitchFamily="34" charset="0"/>
            </a:endParaRP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71700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TotalTime>
  <Words>1747</Words>
  <Application>Microsoft Office PowerPoint</Application>
  <PresentationFormat>Panorámica</PresentationFormat>
  <Paragraphs>201</Paragraphs>
  <Slides>21</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21</vt:i4>
      </vt:variant>
    </vt:vector>
  </HeadingPairs>
  <TitlesOfParts>
    <vt:vector size="33" baseType="lpstr">
      <vt:lpstr>Arial</vt:lpstr>
      <vt:lpstr>Bahnschrift Light</vt:lpstr>
      <vt:lpstr>Calibri</vt:lpstr>
      <vt:lpstr>Calibri Light</vt:lpstr>
      <vt:lpstr>Oxygen</vt:lpstr>
      <vt:lpstr>Roboto</vt:lpstr>
      <vt:lpstr>Tahoma</vt:lpstr>
      <vt:lpstr>Wingdings</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173</cp:revision>
  <dcterms:created xsi:type="dcterms:W3CDTF">2021-06-29T11:11:56Z</dcterms:created>
  <dcterms:modified xsi:type="dcterms:W3CDTF">2023-02-06T16:23:12Z</dcterms:modified>
</cp:coreProperties>
</file>