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258" r:id="rId4"/>
    <p:sldId id="260" r:id="rId5"/>
    <p:sldId id="286" r:id="rId6"/>
    <p:sldId id="301" r:id="rId7"/>
    <p:sldId id="287" r:id="rId8"/>
    <p:sldId id="302" r:id="rId9"/>
    <p:sldId id="312" r:id="rId10"/>
    <p:sldId id="290" r:id="rId11"/>
    <p:sldId id="296" r:id="rId12"/>
    <p:sldId id="304" r:id="rId13"/>
    <p:sldId id="306" r:id="rId14"/>
    <p:sldId id="305" r:id="rId15"/>
    <p:sldId id="313" r:id="rId16"/>
    <p:sldId id="315" r:id="rId17"/>
    <p:sldId id="316" r:id="rId18"/>
    <p:sldId id="318" r:id="rId19"/>
    <p:sldId id="317" r:id="rId20"/>
    <p:sldId id="320" r:id="rId21"/>
    <p:sldId id="321" r:id="rId22"/>
    <p:sldId id="319" r:id="rId23"/>
    <p:sldId id="298" r:id="rId24"/>
    <p:sldId id="303" r:id="rId25"/>
    <p:sldId id="299" r:id="rId26"/>
    <p:sldId id="307" r:id="rId27"/>
    <p:sldId id="310" r:id="rId28"/>
    <p:sldId id="311" r:id="rId29"/>
    <p:sldId id="292" r:id="rId30"/>
    <p:sldId id="309" r:id="rId31"/>
    <p:sldId id="297" r:id="rId32"/>
    <p:sldId id="274" r:id="rId33"/>
    <p:sldId id="294" r:id="rId34"/>
    <p:sldId id="322" r:id="rId35"/>
    <p:sldId id="293" r:id="rId36"/>
    <p:sldId id="264"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11" autoAdjust="0"/>
  </p:normalViewPr>
  <p:slideViewPr>
    <p:cSldViewPr snapToGrid="0">
      <p:cViewPr varScale="1">
        <p:scale>
          <a:sx n="104" d="100"/>
          <a:sy n="104" d="100"/>
        </p:scale>
        <p:origin x="834" y="10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pl-PL" b="1" dirty="0">
              <a:solidFill>
                <a:srgbClr val="0CA373"/>
              </a:solidFill>
            </a:rPr>
            <a:t>Business model</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en-US" sz="1800" b="1" dirty="0">
              <a:solidFill>
                <a:schemeClr val="tx1"/>
              </a:solidFill>
            </a:rPr>
            <a:t>What exactly do we offer the customer? How will we respond to his/her need? What will be our USP</a:t>
          </a:r>
          <a:r>
            <a:rPr lang="pl-PL" sz="1800" i="0" dirty="0">
              <a:solidFill>
                <a:schemeClr val="tx1"/>
              </a:solidFill>
              <a:effectLst/>
            </a:rPr>
            <a:t> </a:t>
          </a:r>
          <a:r>
            <a:rPr lang="pl-PL" sz="1800" b="1" i="0" dirty="0">
              <a:solidFill>
                <a:schemeClr val="tx1"/>
              </a:solidFill>
              <a:effectLst/>
            </a:rPr>
            <a:t>(</a:t>
          </a:r>
          <a:r>
            <a:rPr lang="pl-PL" sz="1800" b="1" i="0" dirty="0" err="1">
              <a:solidFill>
                <a:schemeClr val="tx1"/>
              </a:solidFill>
              <a:effectLst/>
            </a:rPr>
            <a:t>Unique</a:t>
          </a:r>
          <a:r>
            <a:rPr lang="pl-PL" sz="1800" b="1" i="0" dirty="0">
              <a:solidFill>
                <a:schemeClr val="tx1"/>
              </a:solidFill>
              <a:effectLst/>
            </a:rPr>
            <a:t> </a:t>
          </a:r>
          <a:r>
            <a:rPr lang="pl-PL" sz="1800" b="1" i="0" dirty="0" err="1">
              <a:solidFill>
                <a:schemeClr val="tx1"/>
              </a:solidFill>
              <a:effectLst/>
            </a:rPr>
            <a:t>Selling</a:t>
          </a:r>
          <a:r>
            <a:rPr lang="pl-PL" sz="1800" b="1" i="0" dirty="0">
              <a:solidFill>
                <a:schemeClr val="tx1"/>
              </a:solidFill>
              <a:effectLst/>
            </a:rPr>
            <a:t> Proposition)? </a:t>
          </a:r>
          <a:endParaRPr lang="es-ES" sz="1400" b="1" dirty="0">
            <a:solidFill>
              <a:schemeClr val="tx1"/>
            </a:solidFill>
          </a:endParaRP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en-US" sz="1800" b="1" i="0" dirty="0">
              <a:solidFill>
                <a:schemeClr val="tx1"/>
              </a:solidFill>
              <a:effectLst/>
            </a:rPr>
            <a:t>How will we deliver this chosen value to the customer? What tools, technologies and processes will we use to do this</a:t>
          </a:r>
          <a:r>
            <a:rPr lang="pl-PL" sz="1800" b="0" i="0" dirty="0">
              <a:solidFill>
                <a:schemeClr val="tx1"/>
              </a:solidFill>
              <a:effectLst/>
            </a:rPr>
            <a:t>? </a:t>
          </a:r>
          <a:endParaRPr lang="es-ES" sz="1400" b="0" dirty="0">
            <a:solidFill>
              <a:schemeClr val="tx1"/>
            </a:solidFill>
          </a:endParaRP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en-US" sz="1800" b="1" i="0" dirty="0">
              <a:effectLst/>
            </a:rPr>
            <a:t>Why customers should pay for it and how they will do it</a:t>
          </a:r>
          <a:r>
            <a:rPr lang="pl-PL" sz="1800" b="0" i="0" dirty="0">
              <a:effectLst/>
            </a:rPr>
            <a:t>? </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en-US" sz="1800" b="1" dirty="0"/>
            <a:t>Who is our customer? What does he or she want? What does he need? How does he make his purchasing decisions and where does he do his research</a:t>
          </a: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8A2C2-5EB8-45AA-91F2-F609C7E600F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927D7F80-C948-4EC9-9D6E-C4EF266D5C30}">
      <dgm:prSet phldrT="[Tekst]" custT="1"/>
      <dgm:spPr/>
      <dgm:t>
        <a:bodyPr/>
        <a:lstStyle/>
        <a:p>
          <a:r>
            <a:rPr lang="pl-PL" sz="1200" dirty="0" err="1">
              <a:solidFill>
                <a:srgbClr val="FF0000"/>
              </a:solidFill>
            </a:rPr>
            <a:t>employment</a:t>
          </a:r>
          <a:r>
            <a:rPr lang="pl-PL" sz="1200" dirty="0">
              <a:solidFill>
                <a:srgbClr val="FF0000"/>
              </a:solidFill>
            </a:rPr>
            <a:t> of </a:t>
          </a:r>
          <a:r>
            <a:rPr lang="pl-PL" sz="1200" dirty="0" err="1">
              <a:solidFill>
                <a:srgbClr val="FF0000"/>
              </a:solidFill>
            </a:rPr>
            <a:t>staff</a:t>
          </a:r>
          <a:endParaRPr lang="pl-PL" sz="1200" dirty="0">
            <a:solidFill>
              <a:srgbClr val="FF0000"/>
            </a:solidFill>
          </a:endParaRPr>
        </a:p>
      </dgm:t>
    </dgm:pt>
    <dgm:pt modelId="{7272475A-14A4-4817-B380-90787C1D3DC5}" type="parTrans" cxnId="{C397C07C-5ED0-4D73-803E-B1EE923E3D0F}">
      <dgm:prSet/>
      <dgm:spPr/>
      <dgm:t>
        <a:bodyPr/>
        <a:lstStyle/>
        <a:p>
          <a:endParaRPr lang="pl-PL"/>
        </a:p>
      </dgm:t>
    </dgm:pt>
    <dgm:pt modelId="{B41189FE-4561-4638-A313-A13DEC5EC44D}" type="sibTrans" cxnId="{C397C07C-5ED0-4D73-803E-B1EE923E3D0F}">
      <dgm:prSet/>
      <dgm:spPr/>
      <dgm:t>
        <a:bodyPr/>
        <a:lstStyle/>
        <a:p>
          <a:endParaRPr lang="pl-PL"/>
        </a:p>
      </dgm:t>
    </dgm:pt>
    <dgm:pt modelId="{E4FCAD3D-4CF0-4F97-A6A8-EF9BE17133B1}">
      <dgm:prSet phldrT="[Tekst]" custT="1"/>
      <dgm:spPr/>
      <dgm:t>
        <a:bodyPr/>
        <a:lstStyle/>
        <a:p>
          <a:r>
            <a:rPr lang="pl-PL" sz="1200" dirty="0" err="1">
              <a:solidFill>
                <a:srgbClr val="FF0000"/>
              </a:solidFill>
            </a:rPr>
            <a:t>decision-making</a:t>
          </a:r>
          <a:endParaRPr lang="pl-PL" sz="1200" dirty="0">
            <a:solidFill>
              <a:srgbClr val="FF0000"/>
            </a:solidFill>
          </a:endParaRPr>
        </a:p>
      </dgm:t>
    </dgm:pt>
    <dgm:pt modelId="{7FCAC869-38F3-4048-AC66-439175D54907}" type="parTrans" cxnId="{11D2BD42-5147-41C4-BAFC-DC3A4DF016C7}">
      <dgm:prSet/>
      <dgm:spPr/>
      <dgm:t>
        <a:bodyPr/>
        <a:lstStyle/>
        <a:p>
          <a:endParaRPr lang="pl-PL"/>
        </a:p>
      </dgm:t>
    </dgm:pt>
    <dgm:pt modelId="{F4716872-1593-4557-B57B-148BD6A74AF0}" type="sibTrans" cxnId="{11D2BD42-5147-41C4-BAFC-DC3A4DF016C7}">
      <dgm:prSet/>
      <dgm:spPr/>
      <dgm:t>
        <a:bodyPr/>
        <a:lstStyle/>
        <a:p>
          <a:endParaRPr lang="pl-PL"/>
        </a:p>
      </dgm:t>
    </dgm:pt>
    <dgm:pt modelId="{F9BE2604-3516-48D7-86AA-82A9438E2048}">
      <dgm:prSet phldrT="[Tekst]" custT="1"/>
      <dgm:spPr/>
      <dgm:t>
        <a:bodyPr/>
        <a:lstStyle/>
        <a:p>
          <a:r>
            <a:rPr lang="pl-PL" sz="1200" dirty="0" err="1">
              <a:solidFill>
                <a:srgbClr val="FF0000"/>
              </a:solidFill>
            </a:rPr>
            <a:t>technology</a:t>
          </a:r>
          <a:r>
            <a:rPr lang="pl-PL" sz="1200" dirty="0">
              <a:solidFill>
                <a:srgbClr val="FF0000"/>
              </a:solidFill>
            </a:rPr>
            <a:t> and data </a:t>
          </a:r>
          <a:r>
            <a:rPr lang="pl-PL" sz="1200" dirty="0" err="1">
              <a:solidFill>
                <a:srgbClr val="FF0000"/>
              </a:solidFill>
            </a:rPr>
            <a:t>strategy</a:t>
          </a:r>
          <a:endParaRPr lang="pl-PL" sz="1200" dirty="0">
            <a:solidFill>
              <a:srgbClr val="FF0000"/>
            </a:solidFill>
          </a:endParaRPr>
        </a:p>
      </dgm:t>
    </dgm:pt>
    <dgm:pt modelId="{9BF8C80D-F466-45EF-9F6D-24D0E97F0717}" type="parTrans" cxnId="{5078521E-3A8F-4873-98F0-97A2507943C1}">
      <dgm:prSet/>
      <dgm:spPr/>
      <dgm:t>
        <a:bodyPr/>
        <a:lstStyle/>
        <a:p>
          <a:endParaRPr lang="pl-PL"/>
        </a:p>
      </dgm:t>
    </dgm:pt>
    <dgm:pt modelId="{81B6A2D3-2B04-4451-A049-BD0474628C58}" type="sibTrans" cxnId="{5078521E-3A8F-4873-98F0-97A2507943C1}">
      <dgm:prSet/>
      <dgm:spPr/>
      <dgm:t>
        <a:bodyPr/>
        <a:lstStyle/>
        <a:p>
          <a:endParaRPr lang="pl-PL"/>
        </a:p>
      </dgm:t>
    </dgm:pt>
    <dgm:pt modelId="{2F8EF7C4-8963-4A07-ADAF-F8793F47A118}">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200" dirty="0" err="1">
              <a:solidFill>
                <a:srgbClr val="FF0000"/>
              </a:solidFill>
            </a:rPr>
            <a:t>financial</a:t>
          </a:r>
          <a:r>
            <a:rPr lang="pl-PL" sz="1200" dirty="0">
              <a:solidFill>
                <a:srgbClr val="FF0000"/>
              </a:solidFill>
            </a:rPr>
            <a:t> and </a:t>
          </a:r>
          <a:r>
            <a:rPr lang="pl-PL" sz="1200" dirty="0" err="1">
              <a:solidFill>
                <a:srgbClr val="FF0000"/>
              </a:solidFill>
            </a:rPr>
            <a:t>strategic</a:t>
          </a:r>
          <a:r>
            <a:rPr lang="pl-PL" sz="1200" dirty="0">
              <a:solidFill>
                <a:srgbClr val="FF0000"/>
              </a:solidFill>
            </a:rPr>
            <a:t> </a:t>
          </a:r>
          <a:r>
            <a:rPr lang="pl-PL" sz="1200" dirty="0" err="1">
              <a:solidFill>
                <a:srgbClr val="FF0000"/>
              </a:solidFill>
            </a:rPr>
            <a:t>planning</a:t>
          </a:r>
          <a:endParaRPr lang="pl-PL" sz="1200" dirty="0"/>
        </a:p>
      </dgm:t>
    </dgm:pt>
    <dgm:pt modelId="{6EC9C4E1-66E5-4B6A-A8CA-E26313AEA1A3}" type="parTrans" cxnId="{19FD8961-CE1D-4AE1-9369-66D06FB1AA44}">
      <dgm:prSet/>
      <dgm:spPr/>
      <dgm:t>
        <a:bodyPr/>
        <a:lstStyle/>
        <a:p>
          <a:endParaRPr lang="pl-PL"/>
        </a:p>
      </dgm:t>
    </dgm:pt>
    <dgm:pt modelId="{7B8FB620-6B5B-45B9-8D95-47B9284D8354}" type="sibTrans" cxnId="{19FD8961-CE1D-4AE1-9369-66D06FB1AA44}">
      <dgm:prSet/>
      <dgm:spPr/>
      <dgm:t>
        <a:bodyPr/>
        <a:lstStyle/>
        <a:p>
          <a:endParaRPr lang="pl-PL"/>
        </a:p>
      </dgm:t>
    </dgm:pt>
    <dgm:pt modelId="{509331A7-364D-43B1-A146-20F20B25B2E2}">
      <dgm:prSet custT="1"/>
      <dgm:spPr/>
      <dgm:t>
        <a:bodyPr/>
        <a:lstStyle/>
        <a:p>
          <a:r>
            <a:rPr lang="pl-PL" sz="1200" dirty="0">
              <a:solidFill>
                <a:srgbClr val="FF0000"/>
              </a:solidFill>
            </a:rPr>
            <a:t>legal and </a:t>
          </a:r>
          <a:r>
            <a:rPr lang="pl-PL" sz="1200" dirty="0" err="1">
              <a:solidFill>
                <a:srgbClr val="FF0000"/>
              </a:solidFill>
            </a:rPr>
            <a:t>contractual</a:t>
          </a:r>
          <a:r>
            <a:rPr lang="pl-PL" sz="1200" dirty="0">
              <a:solidFill>
                <a:srgbClr val="FF0000"/>
              </a:solidFill>
            </a:rPr>
            <a:t> </a:t>
          </a:r>
          <a:r>
            <a:rPr lang="pl-PL" sz="1200" dirty="0" err="1">
              <a:solidFill>
                <a:srgbClr val="FF0000"/>
              </a:solidFill>
            </a:rPr>
            <a:t>requirements</a:t>
          </a:r>
          <a:endParaRPr lang="pl-PL" sz="1200" dirty="0">
            <a:solidFill>
              <a:srgbClr val="FF0000"/>
            </a:solidFill>
          </a:endParaRPr>
        </a:p>
      </dgm:t>
    </dgm:pt>
    <dgm:pt modelId="{8FBD56B4-98F0-4DA8-974A-7CD2B8428FF2}" type="parTrans" cxnId="{4B9BADA6-09D1-4487-BDB5-C0DF4D932A96}">
      <dgm:prSet/>
      <dgm:spPr/>
      <dgm:t>
        <a:bodyPr/>
        <a:lstStyle/>
        <a:p>
          <a:endParaRPr lang="pl-PL"/>
        </a:p>
      </dgm:t>
    </dgm:pt>
    <dgm:pt modelId="{2FC6067D-4DB6-43A7-858D-E4D7EFB1BAE0}" type="sibTrans" cxnId="{4B9BADA6-09D1-4487-BDB5-C0DF4D932A96}">
      <dgm:prSet/>
      <dgm:spPr/>
      <dgm:t>
        <a:bodyPr/>
        <a:lstStyle/>
        <a:p>
          <a:endParaRPr lang="pl-PL"/>
        </a:p>
      </dgm:t>
    </dgm:pt>
    <dgm:pt modelId="{971F41E6-F919-493B-853F-E21A204FF9F4}" type="pres">
      <dgm:prSet presAssocID="{4278A2C2-5EB8-45AA-91F2-F609C7E600F1}" presName="cycle" presStyleCnt="0">
        <dgm:presLayoutVars>
          <dgm:dir/>
          <dgm:resizeHandles val="exact"/>
        </dgm:presLayoutVars>
      </dgm:prSet>
      <dgm:spPr/>
    </dgm:pt>
    <dgm:pt modelId="{C033FAA9-4B8A-4D4E-A993-90DE9C08E839}" type="pres">
      <dgm:prSet presAssocID="{927D7F80-C948-4EC9-9D6E-C4EF266D5C30}" presName="node" presStyleLbl="node1" presStyleIdx="0" presStyleCnt="5" custScaleX="106895">
        <dgm:presLayoutVars>
          <dgm:bulletEnabled val="1"/>
        </dgm:presLayoutVars>
      </dgm:prSet>
      <dgm:spPr/>
    </dgm:pt>
    <dgm:pt modelId="{21BD5725-E8F5-4A9E-9B86-FFB7F1533A0C}" type="pres">
      <dgm:prSet presAssocID="{B41189FE-4561-4638-A313-A13DEC5EC44D}" presName="sibTrans" presStyleLbl="sibTrans2D1" presStyleIdx="0" presStyleCnt="5" custAng="19131872" custLinFactY="68149" custLinFactNeighborX="-18227" custLinFactNeighborY="100000"/>
      <dgm:spPr/>
    </dgm:pt>
    <dgm:pt modelId="{C18A5394-B0C2-487E-89BF-7729DD1807E4}" type="pres">
      <dgm:prSet presAssocID="{B41189FE-4561-4638-A313-A13DEC5EC44D}" presName="connectorText" presStyleLbl="sibTrans2D1" presStyleIdx="0" presStyleCnt="5"/>
      <dgm:spPr/>
    </dgm:pt>
    <dgm:pt modelId="{C0DCC0FC-981D-46E2-9D4B-C04B3A5D643D}" type="pres">
      <dgm:prSet presAssocID="{E4FCAD3D-4CF0-4F97-A6A8-EF9BE17133B1}" presName="node" presStyleLbl="node1" presStyleIdx="1" presStyleCnt="5" custScaleX="114541" custRadScaleRad="113113" custRadScaleInc="6842">
        <dgm:presLayoutVars>
          <dgm:bulletEnabled val="1"/>
        </dgm:presLayoutVars>
      </dgm:prSet>
      <dgm:spPr/>
    </dgm:pt>
    <dgm:pt modelId="{9CB1AE48-A52C-46DF-BE8D-E11201FFF0B3}" type="pres">
      <dgm:prSet presAssocID="{F4716872-1593-4557-B57B-148BD6A74AF0}" presName="sibTrans" presStyleLbl="sibTrans2D1" presStyleIdx="1" presStyleCnt="5" custAng="18235750" custScaleX="193397" custLinFactX="-185980" custLinFactNeighborX="-200000" custLinFactNeighborY="36148"/>
      <dgm:spPr/>
    </dgm:pt>
    <dgm:pt modelId="{54754AD4-5982-4292-8B20-7B3050F64664}" type="pres">
      <dgm:prSet presAssocID="{F4716872-1593-4557-B57B-148BD6A74AF0}" presName="connectorText" presStyleLbl="sibTrans2D1" presStyleIdx="1" presStyleCnt="5"/>
      <dgm:spPr/>
    </dgm:pt>
    <dgm:pt modelId="{9D17EF20-9D3A-4037-8EB7-EEF096758937}" type="pres">
      <dgm:prSet presAssocID="{F9BE2604-3516-48D7-86AA-82A9438E2048}" presName="node" presStyleLbl="node1" presStyleIdx="2" presStyleCnt="5" custScaleX="122865" custRadScaleRad="110410" custRadScaleInc="-36071">
        <dgm:presLayoutVars>
          <dgm:bulletEnabled val="1"/>
        </dgm:presLayoutVars>
      </dgm:prSet>
      <dgm:spPr/>
    </dgm:pt>
    <dgm:pt modelId="{F9AFA2A3-49A5-4FA5-BDC4-9CCE8A07C793}" type="pres">
      <dgm:prSet presAssocID="{81B6A2D3-2B04-4451-A049-BD0474628C58}" presName="sibTrans" presStyleLbl="sibTrans2D1" presStyleIdx="2" presStyleCnt="5" custAng="18762195" custScaleX="59614" custScaleY="124484" custLinFactX="-17762" custLinFactY="-77637" custLinFactNeighborX="-100000" custLinFactNeighborY="-100000"/>
      <dgm:spPr/>
    </dgm:pt>
    <dgm:pt modelId="{CD99DB94-4BBD-40C9-80DD-63A4EB26DDB4}" type="pres">
      <dgm:prSet presAssocID="{81B6A2D3-2B04-4451-A049-BD0474628C58}" presName="connectorText" presStyleLbl="sibTrans2D1" presStyleIdx="2" presStyleCnt="5"/>
      <dgm:spPr/>
    </dgm:pt>
    <dgm:pt modelId="{59315B7C-A8DA-4F15-A42B-D03CFB4E2D3F}" type="pres">
      <dgm:prSet presAssocID="{2F8EF7C4-8963-4A07-ADAF-F8793F47A118}" presName="node" presStyleLbl="node1" presStyleIdx="3" presStyleCnt="5" custScaleX="120121" custRadScaleRad="114855" custRadScaleInc="34777">
        <dgm:presLayoutVars>
          <dgm:bulletEnabled val="1"/>
        </dgm:presLayoutVars>
      </dgm:prSet>
      <dgm:spPr/>
    </dgm:pt>
    <dgm:pt modelId="{394E6BC4-9978-4A59-9A0D-509D08FC1AAF}" type="pres">
      <dgm:prSet presAssocID="{7B8FB620-6B5B-45B9-8D95-47B9284D8354}" presName="sibTrans" presStyleLbl="sibTrans2D1" presStyleIdx="3" presStyleCnt="5" custAng="18579111" custScaleX="173411" custLinFactX="100000" custLinFactY="-32298" custLinFactNeighborX="148438" custLinFactNeighborY="-100000"/>
      <dgm:spPr/>
    </dgm:pt>
    <dgm:pt modelId="{3E37F466-55A1-402D-B164-8F277FBB2FCB}" type="pres">
      <dgm:prSet presAssocID="{7B8FB620-6B5B-45B9-8D95-47B9284D8354}" presName="connectorText" presStyleLbl="sibTrans2D1" presStyleIdx="3" presStyleCnt="5"/>
      <dgm:spPr/>
    </dgm:pt>
    <dgm:pt modelId="{C6C191B7-B5B6-4928-BB9F-19849375C8EF}" type="pres">
      <dgm:prSet presAssocID="{509331A7-364D-43B1-A146-20F20B25B2E2}" presName="node" presStyleLbl="node1" presStyleIdx="4" presStyleCnt="5" custScaleX="113414" custRadScaleRad="113560" custRadScaleInc="-1727">
        <dgm:presLayoutVars>
          <dgm:bulletEnabled val="1"/>
        </dgm:presLayoutVars>
      </dgm:prSet>
      <dgm:spPr/>
    </dgm:pt>
    <dgm:pt modelId="{8CA66220-6890-4313-A6AF-BF72E3626392}" type="pres">
      <dgm:prSet presAssocID="{2FC6067D-4DB6-43A7-858D-E4D7EFB1BAE0}" presName="sibTrans" presStyleLbl="sibTrans2D1" presStyleIdx="4" presStyleCnt="5" custAng="18360000" custLinFactX="100000" custLinFactNeighborX="138986" custLinFactNeighborY="75274"/>
      <dgm:spPr/>
    </dgm:pt>
    <dgm:pt modelId="{A71DF857-163F-4C10-A689-CF9E042F51AB}" type="pres">
      <dgm:prSet presAssocID="{2FC6067D-4DB6-43A7-858D-E4D7EFB1BAE0}" presName="connectorText" presStyleLbl="sibTrans2D1" presStyleIdx="4" presStyleCnt="5"/>
      <dgm:spPr/>
    </dgm:pt>
  </dgm:ptLst>
  <dgm:cxnLst>
    <dgm:cxn modelId="{B8036206-6486-4891-B6BF-42DA0FA8E8A5}" type="presOf" srcId="{7B8FB620-6B5B-45B9-8D95-47B9284D8354}" destId="{394E6BC4-9978-4A59-9A0D-509D08FC1AAF}" srcOrd="0" destOrd="0" presId="urn:microsoft.com/office/officeart/2005/8/layout/cycle2"/>
    <dgm:cxn modelId="{5C9DD60B-4557-460A-9C3B-B02980292D63}" type="presOf" srcId="{7B8FB620-6B5B-45B9-8D95-47B9284D8354}" destId="{3E37F466-55A1-402D-B164-8F277FBB2FCB}" srcOrd="1" destOrd="0" presId="urn:microsoft.com/office/officeart/2005/8/layout/cycle2"/>
    <dgm:cxn modelId="{5078521E-3A8F-4873-98F0-97A2507943C1}" srcId="{4278A2C2-5EB8-45AA-91F2-F609C7E600F1}" destId="{F9BE2604-3516-48D7-86AA-82A9438E2048}" srcOrd="2" destOrd="0" parTransId="{9BF8C80D-F466-45EF-9F6D-24D0E97F0717}" sibTransId="{81B6A2D3-2B04-4451-A049-BD0474628C58}"/>
    <dgm:cxn modelId="{899EB91F-45C2-4906-AE81-2A9E02EA610A}" type="presOf" srcId="{81B6A2D3-2B04-4451-A049-BD0474628C58}" destId="{F9AFA2A3-49A5-4FA5-BDC4-9CCE8A07C793}" srcOrd="0" destOrd="0" presId="urn:microsoft.com/office/officeart/2005/8/layout/cycle2"/>
    <dgm:cxn modelId="{19FD8961-CE1D-4AE1-9369-66D06FB1AA44}" srcId="{4278A2C2-5EB8-45AA-91F2-F609C7E600F1}" destId="{2F8EF7C4-8963-4A07-ADAF-F8793F47A118}" srcOrd="3" destOrd="0" parTransId="{6EC9C4E1-66E5-4B6A-A8CA-E26313AEA1A3}" sibTransId="{7B8FB620-6B5B-45B9-8D95-47B9284D8354}"/>
    <dgm:cxn modelId="{11D2BD42-5147-41C4-BAFC-DC3A4DF016C7}" srcId="{4278A2C2-5EB8-45AA-91F2-F609C7E600F1}" destId="{E4FCAD3D-4CF0-4F97-A6A8-EF9BE17133B1}" srcOrd="1" destOrd="0" parTransId="{7FCAC869-38F3-4048-AC66-439175D54907}" sibTransId="{F4716872-1593-4557-B57B-148BD6A74AF0}"/>
    <dgm:cxn modelId="{823F1546-4B18-4B3D-97F2-F7539E57AA36}" type="presOf" srcId="{E4FCAD3D-4CF0-4F97-A6A8-EF9BE17133B1}" destId="{C0DCC0FC-981D-46E2-9D4B-C04B3A5D643D}" srcOrd="0" destOrd="0" presId="urn:microsoft.com/office/officeart/2005/8/layout/cycle2"/>
    <dgm:cxn modelId="{D9086A49-37B5-418F-A38D-5867E15711FA}" type="presOf" srcId="{F4716872-1593-4557-B57B-148BD6A74AF0}" destId="{54754AD4-5982-4292-8B20-7B3050F64664}" srcOrd="1" destOrd="0" presId="urn:microsoft.com/office/officeart/2005/8/layout/cycle2"/>
    <dgm:cxn modelId="{80322950-BE77-42E2-9068-005329C8BD90}" type="presOf" srcId="{B41189FE-4561-4638-A313-A13DEC5EC44D}" destId="{21BD5725-E8F5-4A9E-9B86-FFB7F1533A0C}" srcOrd="0" destOrd="0" presId="urn:microsoft.com/office/officeart/2005/8/layout/cycle2"/>
    <dgm:cxn modelId="{3CD57252-631D-4CDD-9898-86C17FEEA91C}" type="presOf" srcId="{927D7F80-C948-4EC9-9D6E-C4EF266D5C30}" destId="{C033FAA9-4B8A-4D4E-A993-90DE9C08E839}" srcOrd="0" destOrd="0" presId="urn:microsoft.com/office/officeart/2005/8/layout/cycle2"/>
    <dgm:cxn modelId="{8FBDF278-A2FB-455C-A8E4-38923B148541}" type="presOf" srcId="{2FC6067D-4DB6-43A7-858D-E4D7EFB1BAE0}" destId="{8CA66220-6890-4313-A6AF-BF72E3626392}" srcOrd="0" destOrd="0" presId="urn:microsoft.com/office/officeart/2005/8/layout/cycle2"/>
    <dgm:cxn modelId="{C397C07C-5ED0-4D73-803E-B1EE923E3D0F}" srcId="{4278A2C2-5EB8-45AA-91F2-F609C7E600F1}" destId="{927D7F80-C948-4EC9-9D6E-C4EF266D5C30}" srcOrd="0" destOrd="0" parTransId="{7272475A-14A4-4817-B380-90787C1D3DC5}" sibTransId="{B41189FE-4561-4638-A313-A13DEC5EC44D}"/>
    <dgm:cxn modelId="{1089F27F-24D1-4DC2-B40A-8C256619063A}" type="presOf" srcId="{F9BE2604-3516-48D7-86AA-82A9438E2048}" destId="{9D17EF20-9D3A-4037-8EB7-EEF096758937}" srcOrd="0" destOrd="0" presId="urn:microsoft.com/office/officeart/2005/8/layout/cycle2"/>
    <dgm:cxn modelId="{032A2694-B18A-4191-B22D-1DD07AF023CB}" type="presOf" srcId="{2F8EF7C4-8963-4A07-ADAF-F8793F47A118}" destId="{59315B7C-A8DA-4F15-A42B-D03CFB4E2D3F}" srcOrd="0" destOrd="0" presId="urn:microsoft.com/office/officeart/2005/8/layout/cycle2"/>
    <dgm:cxn modelId="{E2971EA1-D74D-48FD-8D4D-5A61B63422D4}" type="presOf" srcId="{F4716872-1593-4557-B57B-148BD6A74AF0}" destId="{9CB1AE48-A52C-46DF-BE8D-E11201FFF0B3}" srcOrd="0" destOrd="0" presId="urn:microsoft.com/office/officeart/2005/8/layout/cycle2"/>
    <dgm:cxn modelId="{4B9BADA6-09D1-4487-BDB5-C0DF4D932A96}" srcId="{4278A2C2-5EB8-45AA-91F2-F609C7E600F1}" destId="{509331A7-364D-43B1-A146-20F20B25B2E2}" srcOrd="4" destOrd="0" parTransId="{8FBD56B4-98F0-4DA8-974A-7CD2B8428FF2}" sibTransId="{2FC6067D-4DB6-43A7-858D-E4D7EFB1BAE0}"/>
    <dgm:cxn modelId="{9BBB26A8-4525-4D17-BBF3-630FD582ADC4}" type="presOf" srcId="{2FC6067D-4DB6-43A7-858D-E4D7EFB1BAE0}" destId="{A71DF857-163F-4C10-A689-CF9E042F51AB}" srcOrd="1" destOrd="0" presId="urn:microsoft.com/office/officeart/2005/8/layout/cycle2"/>
    <dgm:cxn modelId="{886FCAAF-74CE-423F-A9F0-A56AAF7177AC}" type="presOf" srcId="{81B6A2D3-2B04-4451-A049-BD0474628C58}" destId="{CD99DB94-4BBD-40C9-80DD-63A4EB26DDB4}" srcOrd="1" destOrd="0" presId="urn:microsoft.com/office/officeart/2005/8/layout/cycle2"/>
    <dgm:cxn modelId="{41F3CBCC-8475-4591-8D53-20DDB81339AF}" type="presOf" srcId="{509331A7-364D-43B1-A146-20F20B25B2E2}" destId="{C6C191B7-B5B6-4928-BB9F-19849375C8EF}" srcOrd="0" destOrd="0" presId="urn:microsoft.com/office/officeart/2005/8/layout/cycle2"/>
    <dgm:cxn modelId="{569C08D3-94AF-437C-8143-55B7D2AB19DD}" type="presOf" srcId="{B41189FE-4561-4638-A313-A13DEC5EC44D}" destId="{C18A5394-B0C2-487E-89BF-7729DD1807E4}" srcOrd="1" destOrd="0" presId="urn:microsoft.com/office/officeart/2005/8/layout/cycle2"/>
    <dgm:cxn modelId="{0515E7FA-B467-43A9-85FF-0398A7AD5002}" type="presOf" srcId="{4278A2C2-5EB8-45AA-91F2-F609C7E600F1}" destId="{971F41E6-F919-493B-853F-E21A204FF9F4}" srcOrd="0" destOrd="0" presId="urn:microsoft.com/office/officeart/2005/8/layout/cycle2"/>
    <dgm:cxn modelId="{B6F762C3-949B-443A-A814-90CFAB942930}" type="presParOf" srcId="{971F41E6-F919-493B-853F-E21A204FF9F4}" destId="{C033FAA9-4B8A-4D4E-A993-90DE9C08E839}" srcOrd="0" destOrd="0" presId="urn:microsoft.com/office/officeart/2005/8/layout/cycle2"/>
    <dgm:cxn modelId="{C38E5E3D-D7E5-4668-BB72-7E55C6F5ACE2}" type="presParOf" srcId="{971F41E6-F919-493B-853F-E21A204FF9F4}" destId="{21BD5725-E8F5-4A9E-9B86-FFB7F1533A0C}" srcOrd="1" destOrd="0" presId="urn:microsoft.com/office/officeart/2005/8/layout/cycle2"/>
    <dgm:cxn modelId="{75725E54-5827-4F86-9F46-1D5E1B6CD989}" type="presParOf" srcId="{21BD5725-E8F5-4A9E-9B86-FFB7F1533A0C}" destId="{C18A5394-B0C2-487E-89BF-7729DD1807E4}" srcOrd="0" destOrd="0" presId="urn:microsoft.com/office/officeart/2005/8/layout/cycle2"/>
    <dgm:cxn modelId="{A5FF1404-AFFC-44E3-90D9-0939EF0E8588}" type="presParOf" srcId="{971F41E6-F919-493B-853F-E21A204FF9F4}" destId="{C0DCC0FC-981D-46E2-9D4B-C04B3A5D643D}" srcOrd="2" destOrd="0" presId="urn:microsoft.com/office/officeart/2005/8/layout/cycle2"/>
    <dgm:cxn modelId="{E8992824-8CE6-4D30-A5F1-54AA68136034}" type="presParOf" srcId="{971F41E6-F919-493B-853F-E21A204FF9F4}" destId="{9CB1AE48-A52C-46DF-BE8D-E11201FFF0B3}" srcOrd="3" destOrd="0" presId="urn:microsoft.com/office/officeart/2005/8/layout/cycle2"/>
    <dgm:cxn modelId="{38BC8D37-4807-4CBF-B504-773BE29929AE}" type="presParOf" srcId="{9CB1AE48-A52C-46DF-BE8D-E11201FFF0B3}" destId="{54754AD4-5982-4292-8B20-7B3050F64664}" srcOrd="0" destOrd="0" presId="urn:microsoft.com/office/officeart/2005/8/layout/cycle2"/>
    <dgm:cxn modelId="{37607F5F-D74C-4ECC-9332-65086537DDFA}" type="presParOf" srcId="{971F41E6-F919-493B-853F-E21A204FF9F4}" destId="{9D17EF20-9D3A-4037-8EB7-EEF096758937}" srcOrd="4" destOrd="0" presId="urn:microsoft.com/office/officeart/2005/8/layout/cycle2"/>
    <dgm:cxn modelId="{82AB2D24-E4B5-4362-9A9C-F05EA86D2514}" type="presParOf" srcId="{971F41E6-F919-493B-853F-E21A204FF9F4}" destId="{F9AFA2A3-49A5-4FA5-BDC4-9CCE8A07C793}" srcOrd="5" destOrd="0" presId="urn:microsoft.com/office/officeart/2005/8/layout/cycle2"/>
    <dgm:cxn modelId="{93778DF5-404C-47B9-8ECF-FA3A3C780CB0}" type="presParOf" srcId="{F9AFA2A3-49A5-4FA5-BDC4-9CCE8A07C793}" destId="{CD99DB94-4BBD-40C9-80DD-63A4EB26DDB4}" srcOrd="0" destOrd="0" presId="urn:microsoft.com/office/officeart/2005/8/layout/cycle2"/>
    <dgm:cxn modelId="{995019AB-BC27-4618-8756-F18A6150AA83}" type="presParOf" srcId="{971F41E6-F919-493B-853F-E21A204FF9F4}" destId="{59315B7C-A8DA-4F15-A42B-D03CFB4E2D3F}" srcOrd="6" destOrd="0" presId="urn:microsoft.com/office/officeart/2005/8/layout/cycle2"/>
    <dgm:cxn modelId="{5EF14137-CAF0-4CDF-9F48-F693699B7369}" type="presParOf" srcId="{971F41E6-F919-493B-853F-E21A204FF9F4}" destId="{394E6BC4-9978-4A59-9A0D-509D08FC1AAF}" srcOrd="7" destOrd="0" presId="urn:microsoft.com/office/officeart/2005/8/layout/cycle2"/>
    <dgm:cxn modelId="{71694CA3-7D79-47C3-B488-E6FAED2FC3EA}" type="presParOf" srcId="{394E6BC4-9978-4A59-9A0D-509D08FC1AAF}" destId="{3E37F466-55A1-402D-B164-8F277FBB2FCB}" srcOrd="0" destOrd="0" presId="urn:microsoft.com/office/officeart/2005/8/layout/cycle2"/>
    <dgm:cxn modelId="{AE48DEA3-3F44-4663-B3BB-283A35A0774E}" type="presParOf" srcId="{971F41E6-F919-493B-853F-E21A204FF9F4}" destId="{C6C191B7-B5B6-4928-BB9F-19849375C8EF}" srcOrd="8" destOrd="0" presId="urn:microsoft.com/office/officeart/2005/8/layout/cycle2"/>
    <dgm:cxn modelId="{B4698C52-DC36-4DF8-8F0A-D7831ABDC884}" type="presParOf" srcId="{971F41E6-F919-493B-853F-E21A204FF9F4}" destId="{8CA66220-6890-4313-A6AF-BF72E3626392}" srcOrd="9" destOrd="0" presId="urn:microsoft.com/office/officeart/2005/8/layout/cycle2"/>
    <dgm:cxn modelId="{38562262-C814-4681-A71A-93215EBF25E9}" type="presParOf" srcId="{8CA66220-6890-4313-A6AF-BF72E3626392}" destId="{A71DF857-163F-4C10-A689-CF9E042F51A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en-US" sz="1800" b="1" kern="1200" dirty="0"/>
            <a:t>Who is our customer? What does he or she want? What does he need? How does he make his purchasing decisions and where does he do his research</a:t>
          </a: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n-US" sz="1800" b="1" kern="1200" dirty="0">
              <a:solidFill>
                <a:schemeClr val="tx1"/>
              </a:solidFill>
            </a:rPr>
            <a:t>What exactly do we offer the customer? How will we respond to his/her need? What will be our USP</a:t>
          </a:r>
          <a:r>
            <a:rPr lang="pl-PL" sz="1800" i="0" kern="1200" dirty="0">
              <a:solidFill>
                <a:schemeClr val="tx1"/>
              </a:solidFill>
              <a:effectLst/>
            </a:rPr>
            <a:t> </a:t>
          </a:r>
          <a:r>
            <a:rPr lang="pl-PL" sz="1800" b="1" i="0" kern="1200" dirty="0">
              <a:solidFill>
                <a:schemeClr val="tx1"/>
              </a:solidFill>
              <a:effectLst/>
            </a:rPr>
            <a:t>(</a:t>
          </a:r>
          <a:r>
            <a:rPr lang="pl-PL" sz="1800" b="1" i="0" kern="1200" dirty="0" err="1">
              <a:solidFill>
                <a:schemeClr val="tx1"/>
              </a:solidFill>
              <a:effectLst/>
            </a:rPr>
            <a:t>Unique</a:t>
          </a:r>
          <a:r>
            <a:rPr lang="pl-PL" sz="1800" b="1" i="0" kern="1200" dirty="0">
              <a:solidFill>
                <a:schemeClr val="tx1"/>
              </a:solidFill>
              <a:effectLst/>
            </a:rPr>
            <a:t> </a:t>
          </a:r>
          <a:r>
            <a:rPr lang="pl-PL" sz="1800" b="1" i="0" kern="1200" dirty="0" err="1">
              <a:solidFill>
                <a:schemeClr val="tx1"/>
              </a:solidFill>
              <a:effectLst/>
            </a:rPr>
            <a:t>Selling</a:t>
          </a:r>
          <a:r>
            <a:rPr lang="pl-PL" sz="1800" b="1" i="0" kern="1200" dirty="0">
              <a:solidFill>
                <a:schemeClr val="tx1"/>
              </a:solidFill>
              <a:effectLst/>
            </a:rPr>
            <a:t> Proposition)? </a:t>
          </a:r>
          <a:endParaRPr lang="es-ES" sz="1400" b="1"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i="0" kern="1200" dirty="0">
              <a:solidFill>
                <a:schemeClr val="tx1"/>
              </a:solidFill>
              <a:effectLst/>
            </a:rPr>
            <a:t>How will we deliver this chosen value to the customer? What tools, technologies and processes will we use to do this</a:t>
          </a:r>
          <a:r>
            <a:rPr lang="pl-PL" sz="1800" b="0" i="0" kern="1200" dirty="0">
              <a:solidFill>
                <a:schemeClr val="tx1"/>
              </a:solidFill>
              <a:effectLst/>
            </a:rPr>
            <a:t>? </a:t>
          </a:r>
          <a:endParaRPr lang="es-ES" sz="14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i="0" kern="1200" dirty="0">
              <a:effectLst/>
            </a:rPr>
            <a:t>Why customers should pay for it and how they will do it</a:t>
          </a:r>
          <a:r>
            <a:rPr lang="pl-PL" sz="1800" b="0" i="0" kern="1200" dirty="0">
              <a:effectLst/>
            </a:rPr>
            <a:t>? </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rgbClr val="0CA373"/>
              </a:solidFill>
            </a:rPr>
            <a:t>Business model</a:t>
          </a:r>
          <a:endParaRPr lang="es-ES" sz="24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3FAA9-4B8A-4D4E-A993-90DE9C08E839}">
      <dsp:nvSpPr>
        <dsp:cNvPr id="0" name=""/>
        <dsp:cNvSpPr/>
      </dsp:nvSpPr>
      <dsp:spPr>
        <a:xfrm>
          <a:off x="2983065" y="774"/>
          <a:ext cx="1295584"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solidFill>
                <a:srgbClr val="FF0000"/>
              </a:solidFill>
            </a:rPr>
            <a:t>employment</a:t>
          </a:r>
          <a:r>
            <a:rPr lang="pl-PL" sz="1200" kern="1200" dirty="0">
              <a:solidFill>
                <a:srgbClr val="FF0000"/>
              </a:solidFill>
            </a:rPr>
            <a:t> of </a:t>
          </a:r>
          <a:r>
            <a:rPr lang="pl-PL" sz="1200" kern="1200" dirty="0" err="1">
              <a:solidFill>
                <a:srgbClr val="FF0000"/>
              </a:solidFill>
            </a:rPr>
            <a:t>staff</a:t>
          </a:r>
          <a:endParaRPr lang="pl-PL" sz="1200" kern="1200" dirty="0">
            <a:solidFill>
              <a:srgbClr val="FF0000"/>
            </a:solidFill>
          </a:endParaRPr>
        </a:p>
      </dsp:txBody>
      <dsp:txXfrm>
        <a:off x="3172799" y="178269"/>
        <a:ext cx="916116" cy="857025"/>
      </dsp:txXfrm>
    </dsp:sp>
    <dsp:sp modelId="{21BD5725-E8F5-4A9E-9B86-FFB7F1533A0C}">
      <dsp:nvSpPr>
        <dsp:cNvPr id="0" name=""/>
        <dsp:cNvSpPr/>
      </dsp:nvSpPr>
      <dsp:spPr>
        <a:xfrm rot="21088013">
          <a:off x="4198574" y="1615440"/>
          <a:ext cx="37184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4199191" y="1705527"/>
        <a:ext cx="260289" cy="245433"/>
      </dsp:txXfrm>
    </dsp:sp>
    <dsp:sp modelId="{C0DCC0FC-981D-46E2-9D4B-C04B3A5D643D}">
      <dsp:nvSpPr>
        <dsp:cNvPr id="0" name=""/>
        <dsp:cNvSpPr/>
      </dsp:nvSpPr>
      <dsp:spPr>
        <a:xfrm>
          <a:off x="4622475" y="1078951"/>
          <a:ext cx="138825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solidFill>
                <a:srgbClr val="FF0000"/>
              </a:solidFill>
            </a:rPr>
            <a:t>decision-making</a:t>
          </a:r>
          <a:endParaRPr lang="pl-PL" sz="1200" kern="1200" dirty="0">
            <a:solidFill>
              <a:srgbClr val="FF0000"/>
            </a:solidFill>
          </a:endParaRPr>
        </a:p>
      </dsp:txBody>
      <dsp:txXfrm>
        <a:off x="4825780" y="1256446"/>
        <a:ext cx="981645" cy="857025"/>
      </dsp:txXfrm>
    </dsp:sp>
    <dsp:sp modelId="{9CB1AE48-A52C-46DF-BE8D-E11201FFF0B3}">
      <dsp:nvSpPr>
        <dsp:cNvPr id="0" name=""/>
        <dsp:cNvSpPr/>
      </dsp:nvSpPr>
      <dsp:spPr>
        <a:xfrm rot="2877349">
          <a:off x="4055810" y="2416088"/>
          <a:ext cx="42631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4076076" y="2452333"/>
        <a:ext cx="303595" cy="245433"/>
      </dsp:txXfrm>
    </dsp:sp>
    <dsp:sp modelId="{9D17EF20-9D3A-4037-8EB7-EEF096758937}">
      <dsp:nvSpPr>
        <dsp:cNvPr id="0" name=""/>
        <dsp:cNvSpPr/>
      </dsp:nvSpPr>
      <dsp:spPr>
        <a:xfrm>
          <a:off x="4174950" y="2668406"/>
          <a:ext cx="1489143"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err="1">
              <a:solidFill>
                <a:srgbClr val="FF0000"/>
              </a:solidFill>
            </a:rPr>
            <a:t>technology</a:t>
          </a:r>
          <a:r>
            <a:rPr lang="pl-PL" sz="1200" kern="1200" dirty="0">
              <a:solidFill>
                <a:srgbClr val="FF0000"/>
              </a:solidFill>
            </a:rPr>
            <a:t> and data </a:t>
          </a:r>
          <a:r>
            <a:rPr lang="pl-PL" sz="1200" kern="1200" dirty="0" err="1">
              <a:solidFill>
                <a:srgbClr val="FF0000"/>
              </a:solidFill>
            </a:rPr>
            <a:t>strategy</a:t>
          </a:r>
          <a:endParaRPr lang="pl-PL" sz="1200" kern="1200" dirty="0">
            <a:solidFill>
              <a:srgbClr val="FF0000"/>
            </a:solidFill>
          </a:endParaRPr>
        </a:p>
      </dsp:txBody>
      <dsp:txXfrm>
        <a:off x="4393030" y="2845901"/>
        <a:ext cx="1052983" cy="857025"/>
      </dsp:txXfrm>
    </dsp:sp>
    <dsp:sp modelId="{F9AFA2A3-49A5-4FA5-BDC4-9CCE8A07C793}">
      <dsp:nvSpPr>
        <dsp:cNvPr id="0" name=""/>
        <dsp:cNvSpPr/>
      </dsp:nvSpPr>
      <dsp:spPr>
        <a:xfrm rot="7888742">
          <a:off x="2720776" y="2320977"/>
          <a:ext cx="362692" cy="509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l-PL" sz="2100" kern="1200"/>
        </a:p>
      </dsp:txBody>
      <dsp:txXfrm rot="10800000">
        <a:off x="2811214" y="2382060"/>
        <a:ext cx="253884" cy="305524"/>
      </dsp:txXfrm>
    </dsp:sp>
    <dsp:sp modelId="{59315B7C-A8DA-4F15-A42B-D03CFB4E2D3F}">
      <dsp:nvSpPr>
        <dsp:cNvPr id="0" name=""/>
        <dsp:cNvSpPr/>
      </dsp:nvSpPr>
      <dsp:spPr>
        <a:xfrm>
          <a:off x="1571895" y="2724389"/>
          <a:ext cx="145588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200" kern="1200" dirty="0" err="1">
              <a:solidFill>
                <a:srgbClr val="FF0000"/>
              </a:solidFill>
            </a:rPr>
            <a:t>financial</a:t>
          </a:r>
          <a:r>
            <a:rPr lang="pl-PL" sz="1200" kern="1200" dirty="0">
              <a:solidFill>
                <a:srgbClr val="FF0000"/>
              </a:solidFill>
            </a:rPr>
            <a:t> and </a:t>
          </a:r>
          <a:r>
            <a:rPr lang="pl-PL" sz="1200" kern="1200" dirty="0" err="1">
              <a:solidFill>
                <a:srgbClr val="FF0000"/>
              </a:solidFill>
            </a:rPr>
            <a:t>strategic</a:t>
          </a:r>
          <a:r>
            <a:rPr lang="pl-PL" sz="1200" kern="1200" dirty="0">
              <a:solidFill>
                <a:srgbClr val="FF0000"/>
              </a:solidFill>
            </a:rPr>
            <a:t> </a:t>
          </a:r>
          <a:r>
            <a:rPr lang="pl-PL" sz="1200" kern="1200" dirty="0" err="1">
              <a:solidFill>
                <a:srgbClr val="FF0000"/>
              </a:solidFill>
            </a:rPr>
            <a:t>planning</a:t>
          </a:r>
          <a:endParaRPr lang="pl-PL" sz="1200" kern="1200" dirty="0"/>
        </a:p>
      </dsp:txBody>
      <dsp:txXfrm>
        <a:off x="1785104" y="2901884"/>
        <a:ext cx="1029467" cy="857025"/>
      </dsp:txXfrm>
    </dsp:sp>
    <dsp:sp modelId="{394E6BC4-9978-4A59-9A0D-509D08FC1AAF}">
      <dsp:nvSpPr>
        <dsp:cNvPr id="0" name=""/>
        <dsp:cNvSpPr/>
      </dsp:nvSpPr>
      <dsp:spPr>
        <a:xfrm rot="12490598">
          <a:off x="2572360" y="1741089"/>
          <a:ext cx="475820"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2687805" y="1851873"/>
        <a:ext cx="353104" cy="245433"/>
      </dsp:txXfrm>
    </dsp:sp>
    <dsp:sp modelId="{C6C191B7-B5B6-4928-BB9F-19849375C8EF}">
      <dsp:nvSpPr>
        <dsp:cNvPr id="0" name=""/>
        <dsp:cNvSpPr/>
      </dsp:nvSpPr>
      <dsp:spPr>
        <a:xfrm>
          <a:off x="1267146" y="1022960"/>
          <a:ext cx="137459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solidFill>
                <a:srgbClr val="FF0000"/>
              </a:solidFill>
            </a:rPr>
            <a:t>legal and </a:t>
          </a:r>
          <a:r>
            <a:rPr lang="pl-PL" sz="1200" kern="1200" dirty="0" err="1">
              <a:solidFill>
                <a:srgbClr val="FF0000"/>
              </a:solidFill>
            </a:rPr>
            <a:t>contractual</a:t>
          </a:r>
          <a:r>
            <a:rPr lang="pl-PL" sz="1200" kern="1200" dirty="0">
              <a:solidFill>
                <a:srgbClr val="FF0000"/>
              </a:solidFill>
            </a:rPr>
            <a:t> </a:t>
          </a:r>
          <a:r>
            <a:rPr lang="pl-PL" sz="1200" kern="1200" dirty="0" err="1">
              <a:solidFill>
                <a:srgbClr val="FF0000"/>
              </a:solidFill>
            </a:rPr>
            <a:t>requirements</a:t>
          </a:r>
          <a:endParaRPr lang="pl-PL" sz="1200" kern="1200" dirty="0">
            <a:solidFill>
              <a:srgbClr val="FF0000"/>
            </a:solidFill>
          </a:endParaRPr>
        </a:p>
      </dsp:txBody>
      <dsp:txXfrm>
        <a:off x="1468451" y="1200455"/>
        <a:ext cx="971985" cy="857025"/>
      </dsp:txXfrm>
    </dsp:sp>
    <dsp:sp modelId="{8CA66220-6890-4313-A6AF-BF72E3626392}">
      <dsp:nvSpPr>
        <dsp:cNvPr id="0" name=""/>
        <dsp:cNvSpPr/>
      </dsp:nvSpPr>
      <dsp:spPr>
        <a:xfrm rot="16477647">
          <a:off x="3462266" y="1219568"/>
          <a:ext cx="352852"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3510924" y="1354134"/>
        <a:ext cx="246996" cy="24543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935804" y="4093428"/>
            <a:ext cx="8103141"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BUSINESS MODELS BASED ON FLEXIBLE ORGANIZATIONAL STRUCTURES </a:t>
            </a:r>
            <a:br>
              <a:rPr lang="pl-PL" sz="1600" b="1">
                <a:solidFill>
                  <a:srgbClr val="0CA373"/>
                </a:solidFill>
                <a:effectLst/>
                <a:latin typeface="Tahoma" panose="020B0604030504040204" pitchFamily="34" charset="0"/>
                <a:ea typeface="Tahoma" panose="020B0604030504040204" pitchFamily="34" charset="0"/>
                <a:cs typeface="Tahoma" panose="020B0604030504040204" pitchFamily="34" charset="0"/>
              </a:rPr>
            </a:br>
            <a:r>
              <a:rPr lang="it-IT" sz="1600" b="1">
                <a:solidFill>
                  <a:srgbClr val="0CA373"/>
                </a:solidFill>
                <a:effectLst/>
                <a:latin typeface="Tahoma" panose="020B0604030504040204" pitchFamily="34" charset="0"/>
                <a:ea typeface="Tahoma" panose="020B0604030504040204" pitchFamily="34" charset="0"/>
                <a:cs typeface="Tahoma" panose="020B0604030504040204" pitchFamily="34" charset="0"/>
              </a:rPr>
              <a:t>- </a:t>
            </a:r>
            <a:r>
              <a:rPr lang="it-IT"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IMPLEMENTATION OF NEW TECHNOLOGIES, DIGITIZATION STRATEGY </a:t>
            </a:r>
            <a:endParaRPr lang="pl-PL"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Mercatus</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et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718324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it-IT" dirty="0">
                <a:latin typeface="Calibri" panose="020F0502020204030204" pitchFamily="34" charset="0"/>
                <a:ea typeface="Times New Roman" panose="02020603050405020304" pitchFamily="18" charset="0"/>
              </a:rPr>
              <a:t>Principles of a flexible organi</a:t>
            </a:r>
            <a:r>
              <a:rPr lang="pl-PL" dirty="0">
                <a:latin typeface="Calibri" panose="020F0502020204030204" pitchFamily="34" charset="0"/>
                <a:ea typeface="Times New Roman" panose="02020603050405020304" pitchFamily="18" charset="0"/>
              </a:rPr>
              <a:t>z</a:t>
            </a:r>
            <a:r>
              <a:rPr lang="it-IT" dirty="0">
                <a:latin typeface="Calibri" panose="020F0502020204030204" pitchFamily="34" charset="0"/>
                <a:ea typeface="Times New Roman" panose="02020603050405020304" pitchFamily="18" charset="0"/>
              </a:rPr>
              <a:t>ational structure</a:t>
            </a:r>
            <a:endParaRPr lang="pl-PL" sz="1800" dirty="0">
              <a:effectLst/>
              <a:latin typeface="Calibri" panose="020F0502020204030204" pitchFamily="34" charset="0"/>
              <a:ea typeface="Times New Roman" panose="02020603050405020304" pitchFamily="18" charset="0"/>
            </a:endParaRPr>
          </a:p>
          <a:p>
            <a:endParaRPr lang="pl-PL" sz="2400" spc="-114" dirty="0">
              <a:latin typeface="+mj-lt"/>
              <a:cs typeface="Tahoma"/>
            </a:endParaRPr>
          </a:p>
          <a:p>
            <a:pPr algn="just"/>
            <a:r>
              <a:rPr lang="en-US" sz="2400" b="1" dirty="0">
                <a:ea typeface="Calibri" panose="020F0502020204030204" pitchFamily="34" charset="0"/>
                <a:cs typeface="Times New Roman" panose="02020603050405020304" pitchFamily="18" charset="0"/>
              </a:rPr>
              <a:t>An organi</a:t>
            </a:r>
            <a:r>
              <a:rPr lang="pl-PL" sz="2400" b="1" dirty="0">
                <a:ea typeface="Calibri" panose="020F0502020204030204" pitchFamily="34" charset="0"/>
                <a:cs typeface="Times New Roman" panose="02020603050405020304" pitchFamily="18" charset="0"/>
              </a:rPr>
              <a:t>z</a:t>
            </a:r>
            <a:r>
              <a:rPr lang="en-US" sz="2400" b="1" dirty="0" err="1">
                <a:ea typeface="Calibri" panose="020F0502020204030204" pitchFamily="34" charset="0"/>
                <a:cs typeface="Times New Roman" panose="02020603050405020304" pitchFamily="18" charset="0"/>
              </a:rPr>
              <a:t>ational</a:t>
            </a:r>
            <a:r>
              <a:rPr lang="en-US" sz="2400" b="1" dirty="0">
                <a:ea typeface="Calibri" panose="020F0502020204030204" pitchFamily="34" charset="0"/>
                <a:cs typeface="Times New Roman" panose="02020603050405020304" pitchFamily="18" charset="0"/>
              </a:rPr>
              <a:t> structure </a:t>
            </a:r>
            <a:r>
              <a:rPr lang="en-US" sz="2400" dirty="0">
                <a:ea typeface="Calibri" panose="020F0502020204030204" pitchFamily="34" charset="0"/>
                <a:cs typeface="Times New Roman" panose="02020603050405020304" pitchFamily="18" charset="0"/>
              </a:rPr>
              <a:t>is the way in which a company is formally organi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ed</a:t>
            </a:r>
            <a:r>
              <a:rPr lang="en-US" sz="2400" dirty="0">
                <a:ea typeface="Calibri" panose="020F0502020204030204" pitchFamily="34" charset="0"/>
                <a:cs typeface="Times New Roman" panose="02020603050405020304" pitchFamily="18" charset="0"/>
              </a:rPr>
              <a:t>, including elements such as organi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ational</a:t>
            </a:r>
            <a:r>
              <a:rPr lang="en-US" sz="2400" dirty="0">
                <a:ea typeface="Calibri" panose="020F0502020204030204" pitchFamily="34" charset="0"/>
                <a:cs typeface="Times New Roman" panose="02020603050405020304" pitchFamily="18" charset="0"/>
              </a:rPr>
              <a:t> cells, departments, positions, parts of the company itself and employees, as well as the links between them, such as the flow of information, the formal division of responsibilities, affiliation, authority, responsibility.</a:t>
            </a:r>
          </a:p>
          <a:p>
            <a:pPr algn="just"/>
            <a:endParaRPr lang="en-US" sz="2400" dirty="0">
              <a:ea typeface="Calibri" panose="020F0502020204030204" pitchFamily="34" charset="0"/>
              <a:cs typeface="Times New Roman" panose="02020603050405020304" pitchFamily="18" charset="0"/>
            </a:endParaRPr>
          </a:p>
          <a:p>
            <a:pPr algn="just"/>
            <a:r>
              <a:rPr lang="en-US" sz="2400" dirty="0">
                <a:ea typeface="Calibri" panose="020F0502020204030204" pitchFamily="34" charset="0"/>
                <a:cs typeface="Times New Roman" panose="02020603050405020304" pitchFamily="18" charset="0"/>
              </a:rPr>
              <a:t>The </a:t>
            </a:r>
            <a:r>
              <a:rPr lang="en-US" sz="2400" dirty="0" err="1">
                <a:ea typeface="Calibri" panose="020F0502020204030204" pitchFamily="34" charset="0"/>
                <a:cs typeface="Times New Roman" panose="02020603050405020304" pitchFamily="18" charset="0"/>
              </a:rPr>
              <a:t>organi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ational</a:t>
            </a:r>
            <a:r>
              <a:rPr lang="en-US" sz="2400" dirty="0">
                <a:ea typeface="Calibri" panose="020F0502020204030204" pitchFamily="34" charset="0"/>
                <a:cs typeface="Times New Roman" panose="02020603050405020304" pitchFamily="18" charset="0"/>
              </a:rPr>
              <a:t> structure is divided into </a:t>
            </a:r>
            <a:r>
              <a:rPr lang="en-US" sz="2400" dirty="0" err="1">
                <a:ea typeface="Calibri" panose="020F0502020204030204" pitchFamily="34" charset="0"/>
                <a:cs typeface="Times New Roman" panose="02020603050405020304" pitchFamily="18" charset="0"/>
              </a:rPr>
              <a:t>centrali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ed</a:t>
            </a:r>
            <a:r>
              <a:rPr lang="en-US" sz="2400" dirty="0">
                <a:ea typeface="Calibri" panose="020F0502020204030204" pitchFamily="34" charset="0"/>
                <a:cs typeface="Times New Roman" panose="02020603050405020304" pitchFamily="18" charset="0"/>
              </a:rPr>
              <a:t> and </a:t>
            </a:r>
            <a:r>
              <a:rPr lang="en-US" sz="2400" dirty="0" err="1">
                <a:ea typeface="Calibri" panose="020F0502020204030204" pitchFamily="34" charset="0"/>
                <a:cs typeface="Times New Roman" panose="02020603050405020304" pitchFamily="18" charset="0"/>
              </a:rPr>
              <a:t>decentrali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ed</a:t>
            </a:r>
            <a:r>
              <a:rPr lang="en-US" sz="2400" dirty="0">
                <a:ea typeface="Calibri" panose="020F0502020204030204" pitchFamily="34" charset="0"/>
                <a:cs typeface="Times New Roman" panose="02020603050405020304" pitchFamily="18" charset="0"/>
              </a:rPr>
              <a:t>, saying who makes most of the decisions in the company, and </a:t>
            </a:r>
            <a:r>
              <a:rPr lang="en-US" sz="2400" dirty="0" err="1">
                <a:ea typeface="Calibri" panose="020F0502020204030204" pitchFamily="34" charset="0"/>
                <a:cs typeface="Times New Roman" panose="02020603050405020304" pitchFamily="18" charset="0"/>
              </a:rPr>
              <a:t>formali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ed</a:t>
            </a:r>
            <a:r>
              <a:rPr lang="en-US" sz="2400" dirty="0">
                <a:ea typeface="Calibri" panose="020F0502020204030204" pitchFamily="34" charset="0"/>
                <a:cs typeface="Times New Roman" panose="02020603050405020304" pitchFamily="18" charset="0"/>
              </a:rPr>
              <a:t> and non-</a:t>
            </a:r>
            <a:r>
              <a:rPr lang="en-US" sz="2400" dirty="0" err="1">
                <a:ea typeface="Calibri" panose="020F0502020204030204" pitchFamily="34" charset="0"/>
                <a:cs typeface="Times New Roman" panose="02020603050405020304" pitchFamily="18" charset="0"/>
              </a:rPr>
              <a:t>formali</a:t>
            </a:r>
            <a:r>
              <a:rPr lang="pl-PL" sz="2400" dirty="0">
                <a:ea typeface="Calibri" panose="020F0502020204030204" pitchFamily="34" charset="0"/>
                <a:cs typeface="Times New Roman" panose="02020603050405020304" pitchFamily="18" charset="0"/>
              </a:rPr>
              <a:t>z</a:t>
            </a:r>
            <a:r>
              <a:rPr lang="en-US" sz="2400" dirty="0" err="1">
                <a:ea typeface="Calibri" panose="020F0502020204030204" pitchFamily="34" charset="0"/>
                <a:cs typeface="Times New Roman" panose="02020603050405020304" pitchFamily="18" charset="0"/>
              </a:rPr>
              <a:t>ed</a:t>
            </a:r>
            <a:r>
              <a:rPr lang="en-US" sz="2400" dirty="0">
                <a:ea typeface="Calibri" panose="020F0502020204030204" pitchFamily="34" charset="0"/>
                <a:cs typeface="Times New Roman" panose="02020603050405020304" pitchFamily="18" charset="0"/>
              </a:rPr>
              <a:t> structures</a:t>
            </a:r>
            <a:r>
              <a:rPr lang="pl-PL" sz="2400" dirty="0">
                <a:solidFill>
                  <a:srgbClr val="000000"/>
                </a:solidFill>
                <a:effectLst/>
                <a:ea typeface="Calibri" panose="020F0502020204030204" pitchFamily="34" charset="0"/>
                <a:cs typeface="Times New Roman" panose="02020603050405020304" pitchFamily="18" charset="0"/>
              </a:rPr>
              <a:t>.</a:t>
            </a:r>
          </a:p>
          <a:p>
            <a:pPr algn="just">
              <a:lnSpc>
                <a:spcPct val="107000"/>
              </a:lnSpc>
              <a:spcAft>
                <a:spcPts val="800"/>
              </a:spcAft>
            </a:pPr>
            <a:endParaRPr lang="pl-PL" sz="1000" dirty="0">
              <a:solidFill>
                <a:srgbClr val="FF0000"/>
              </a:solidFill>
              <a:latin typeface="Graphik"/>
            </a:endParaRPr>
          </a:p>
          <a:p>
            <a:pPr algn="just">
              <a:lnSpc>
                <a:spcPct val="107000"/>
              </a:lnSpc>
              <a:spcAft>
                <a:spcPts val="800"/>
              </a:spcAft>
            </a:pPr>
            <a:r>
              <a:rPr lang="en-US" sz="2400" dirty="0">
                <a:latin typeface="Graphik"/>
              </a:rPr>
              <a:t>The business structure in its current form no longer meets the requirements of the digital age</a:t>
            </a:r>
            <a:r>
              <a:rPr lang="pl-PL" sz="2400" b="0" i="0" u="none" strike="noStrike" baseline="0" dirty="0">
                <a:latin typeface="Graphik"/>
              </a:rPr>
              <a:t>. </a:t>
            </a:r>
            <a:endParaRPr lang="pl-PL" sz="2400" dirty="0">
              <a:ea typeface="Calibri" panose="020F0502020204030204" pitchFamily="34" charset="0"/>
              <a:cs typeface="Times New Roman" panose="02020603050405020304" pitchFamily="18" charset="0"/>
            </a:endParaRPr>
          </a:p>
          <a:p>
            <a:pPr>
              <a:lnSpc>
                <a:spcPct val="107000"/>
              </a:lnSpc>
              <a:spcAft>
                <a:spcPts val="800"/>
              </a:spcAft>
            </a:pPr>
            <a:endParaRPr lang="pl-PL" sz="24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225736868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09500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endParaRPr lang="pl-PL" sz="2400" spc="-114" dirty="0">
              <a:latin typeface="+mj-lt"/>
              <a:cs typeface="Tahoma"/>
            </a:endParaRPr>
          </a:p>
          <a:p>
            <a:r>
              <a:rPr lang="en-US" sz="2000" dirty="0">
                <a:solidFill>
                  <a:srgbClr val="000000"/>
                </a:solidFill>
              </a:rPr>
              <a:t>The organi</a:t>
            </a:r>
            <a:r>
              <a:rPr lang="pl-PL" sz="2000" dirty="0">
                <a:solidFill>
                  <a:srgbClr val="000000"/>
                </a:solidFill>
              </a:rPr>
              <a:t>z</a:t>
            </a:r>
            <a:r>
              <a:rPr lang="en-US" sz="2000" dirty="0" err="1">
                <a:solidFill>
                  <a:srgbClr val="000000"/>
                </a:solidFill>
              </a:rPr>
              <a:t>ational</a:t>
            </a:r>
            <a:r>
              <a:rPr lang="en-US" sz="2000" dirty="0">
                <a:solidFill>
                  <a:srgbClr val="000000"/>
                </a:solidFill>
              </a:rPr>
              <a:t> structure of a company is a very broad concept. Its many types can be distinguished by means of various criteria, such as</a:t>
            </a:r>
            <a:r>
              <a:rPr lang="pl-PL" sz="2000" b="0" i="0" dirty="0">
                <a:solidFill>
                  <a:srgbClr val="000000"/>
                </a:solidFill>
                <a:effectLst/>
              </a:rPr>
              <a:t>:</a:t>
            </a:r>
          </a:p>
          <a:p>
            <a:endParaRPr lang="pl-PL" sz="2000" spc="-114" dirty="0">
              <a:cs typeface="Tahoma"/>
            </a:endParaRPr>
          </a:p>
          <a:p>
            <a:pPr marL="342900" indent="-342900" algn="just">
              <a:buFontTx/>
              <a:buAutoNum type="alphaLcParenR"/>
            </a:pPr>
            <a:r>
              <a:rPr lang="en-US" sz="2000" dirty="0">
                <a:ea typeface="Times New Roman" panose="02020603050405020304" pitchFamily="18" charset="0"/>
              </a:rPr>
              <a:t>basic types of organi</a:t>
            </a:r>
            <a:r>
              <a:rPr lang="pl-PL" sz="2000" dirty="0">
                <a:ea typeface="Times New Roman" panose="02020603050405020304" pitchFamily="18" charset="0"/>
              </a:rPr>
              <a:t>z</a:t>
            </a:r>
            <a:r>
              <a:rPr lang="en-US" sz="2000" dirty="0" err="1">
                <a:ea typeface="Times New Roman" panose="02020603050405020304" pitchFamily="18" charset="0"/>
              </a:rPr>
              <a:t>ational</a:t>
            </a:r>
            <a:r>
              <a:rPr lang="en-US" sz="2000" dirty="0">
                <a:ea typeface="Times New Roman" panose="02020603050405020304" pitchFamily="18" charset="0"/>
              </a:rPr>
              <a:t> structure: divisional structure, task (project) structure, matrix structure, hybrid (mixed) structure</a:t>
            </a:r>
            <a:r>
              <a:rPr lang="pl-PL" sz="2000" dirty="0">
                <a:ea typeface="Times New Roman" panose="02020603050405020304" pitchFamily="18" charset="0"/>
                <a:cs typeface="Times New Roman" panose="02020603050405020304" pitchFamily="18" charset="0"/>
              </a:rPr>
              <a:t>;</a:t>
            </a:r>
            <a:endParaRPr lang="pl-PL" sz="2000" dirty="0">
              <a:solidFill>
                <a:srgbClr val="000000"/>
              </a:solidFill>
              <a:effectLst/>
              <a:ea typeface="Times New Roman" panose="02020603050405020304" pitchFamily="18" charset="0"/>
              <a:cs typeface="Calibri" panose="020F0502020204030204" pitchFamily="34" charset="0"/>
            </a:endParaRPr>
          </a:p>
          <a:p>
            <a:pPr marL="342900" indent="-342900" algn="just">
              <a:buFontTx/>
              <a:buAutoNum type="alphaLcParenR"/>
            </a:pPr>
            <a:r>
              <a:rPr lang="en-US" sz="2000" dirty="0">
                <a:ea typeface="Times New Roman" panose="02020603050405020304" pitchFamily="18" charset="0"/>
              </a:rPr>
              <a:t>by span of management and number of management levels: flat structure, slender structure</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en-US" sz="2000" dirty="0">
                <a:ea typeface="Times New Roman" panose="02020603050405020304" pitchFamily="18" charset="0"/>
              </a:rPr>
              <a:t>classic: linear structure; functional structure; line-system structure</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ea typeface="Times New Roman" panose="02020603050405020304" pitchFamily="18" charset="0"/>
            </a:endParaRPr>
          </a:p>
          <a:p>
            <a:pPr marL="342900" indent="-342900" algn="just">
              <a:buFontTx/>
              <a:buAutoNum type="alphaLcParenR"/>
            </a:pPr>
            <a:r>
              <a:rPr lang="en-US" sz="2000" dirty="0">
                <a:solidFill>
                  <a:srgbClr val="000000"/>
                </a:solidFill>
                <a:ea typeface="Times New Roman" panose="02020603050405020304" pitchFamily="18" charset="0"/>
                <a:cs typeface="Calibri" panose="020F0502020204030204" pitchFamily="34" charset="0"/>
              </a:rPr>
              <a:t>modern: process structure; network structure; virtual structure; fractal structure; other</a:t>
            </a:r>
            <a:r>
              <a:rPr lang="pl-PL" sz="2000" dirty="0">
                <a:ea typeface="Times New Roman" panose="02020603050405020304" pitchFamily="18" charset="0"/>
                <a:cs typeface="Times New Roman" panose="02020603050405020304" pitchFamily="18" charset="0"/>
              </a:rPr>
              <a:t>;</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buFontTx/>
              <a:buAutoNum type="alphaLcParenR"/>
            </a:pPr>
            <a:r>
              <a:rPr lang="pl-PL" sz="2000" dirty="0">
                <a:solidFill>
                  <a:srgbClr val="000000"/>
                </a:solidFill>
                <a:ea typeface="Times New Roman" panose="02020603050405020304" pitchFamily="18" charset="0"/>
                <a:cs typeface="Times New Roman" panose="02020603050405020304" pitchFamily="18" charset="0"/>
              </a:rPr>
              <a:t>by </a:t>
            </a:r>
            <a:r>
              <a:rPr lang="pl-PL" sz="2000" dirty="0" err="1">
                <a:solidFill>
                  <a:srgbClr val="000000"/>
                </a:solidFill>
                <a:ea typeface="Times New Roman" panose="02020603050405020304" pitchFamily="18" charset="0"/>
                <a:cs typeface="Times New Roman" panose="02020603050405020304" pitchFamily="18" charset="0"/>
              </a:rPr>
              <a:t>task</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division</a:t>
            </a:r>
            <a:r>
              <a:rPr lang="pl-PL" sz="2000" dirty="0">
                <a:solidFill>
                  <a:srgbClr val="000000"/>
                </a:solidFill>
                <a:ea typeface="Times New Roman" panose="02020603050405020304" pitchFamily="18" charset="0"/>
                <a:cs typeface="Times New Roman" panose="02020603050405020304" pitchFamily="18" charset="0"/>
              </a:rPr>
              <a:t>: U-</a:t>
            </a:r>
            <a:r>
              <a:rPr lang="pl-PL" sz="2000" dirty="0" err="1">
                <a:solidFill>
                  <a:srgbClr val="000000"/>
                </a:solidFill>
                <a:ea typeface="Times New Roman" panose="02020603050405020304" pitchFamily="18" charset="0"/>
                <a:cs typeface="Times New Roman" panose="02020603050405020304" pitchFamily="18" charset="0"/>
              </a:rPr>
              <a:t>type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structures</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unitary</a:t>
            </a:r>
            <a:r>
              <a:rPr lang="pl-PL" sz="2000" dirty="0">
                <a:solidFill>
                  <a:srgbClr val="000000"/>
                </a:solidFill>
                <a:ea typeface="Times New Roman" panose="02020603050405020304" pitchFamily="18" charset="0"/>
                <a:cs typeface="Times New Roman" panose="02020603050405020304" pitchFamily="18" charset="0"/>
              </a:rPr>
              <a:t>); M-</a:t>
            </a:r>
            <a:r>
              <a:rPr lang="pl-PL" sz="2000" dirty="0" err="1">
                <a:solidFill>
                  <a:srgbClr val="000000"/>
                </a:solidFill>
                <a:ea typeface="Times New Roman" panose="02020603050405020304" pitchFamily="18" charset="0"/>
                <a:cs typeface="Times New Roman" panose="02020603050405020304" pitchFamily="18" charset="0"/>
              </a:rPr>
              <a:t>type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structures</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multidivisional</a:t>
            </a:r>
            <a:r>
              <a:rPr lang="pl-PL" sz="2000" dirty="0">
                <a:solidFill>
                  <a:srgbClr val="000000"/>
                </a:solidFill>
                <a:ea typeface="Times New Roman" panose="02020603050405020304" pitchFamily="18" charset="0"/>
                <a:cs typeface="Times New Roman" panose="02020603050405020304" pitchFamily="18" charset="0"/>
              </a:rPr>
              <a:t>); H-</a:t>
            </a:r>
            <a:r>
              <a:rPr lang="pl-PL" sz="2000" dirty="0" err="1">
                <a:solidFill>
                  <a:srgbClr val="000000"/>
                </a:solidFill>
                <a:ea typeface="Times New Roman" panose="02020603050405020304" pitchFamily="18" charset="0"/>
                <a:cs typeface="Times New Roman" panose="02020603050405020304" pitchFamily="18" charset="0"/>
              </a:rPr>
              <a:t>type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structures</a:t>
            </a:r>
            <a:r>
              <a:rPr lang="pl-PL" sz="2000" dirty="0">
                <a:solidFill>
                  <a:srgbClr val="000000"/>
                </a:solidFill>
                <a:ea typeface="Times New Roman" panose="02020603050405020304" pitchFamily="18" charset="0"/>
                <a:cs typeface="Times New Roman" panose="02020603050405020304" pitchFamily="18" charset="0"/>
              </a:rPr>
              <a:t> (holding);</a:t>
            </a:r>
            <a:endParaRPr lang="pl-PL" sz="2000" dirty="0">
              <a:effectLst/>
              <a:ea typeface="Calibri" panose="020F0502020204030204" pitchFamily="34" charset="0"/>
              <a:cs typeface="Times New Roman" panose="02020603050405020304" pitchFamily="18" charset="0"/>
            </a:endParaRPr>
          </a:p>
          <a:p>
            <a:pPr marL="342900" indent="-342900" algn="just">
              <a:buFontTx/>
              <a:buAutoNum type="alphaLcParenR"/>
            </a:pPr>
            <a:r>
              <a:rPr lang="pl-PL" sz="2000" dirty="0">
                <a:ea typeface="Times New Roman" panose="02020603050405020304" pitchFamily="18" charset="0"/>
              </a:rPr>
              <a:t>by </a:t>
            </a:r>
            <a:r>
              <a:rPr lang="pl-PL" sz="2000" dirty="0" err="1">
                <a:ea typeface="Times New Roman" panose="02020603050405020304" pitchFamily="18" charset="0"/>
              </a:rPr>
              <a:t>structural</a:t>
            </a:r>
            <a:r>
              <a:rPr lang="pl-PL" sz="2000" dirty="0">
                <a:ea typeface="Times New Roman" panose="02020603050405020304" pitchFamily="18" charset="0"/>
              </a:rPr>
              <a:t> </a:t>
            </a:r>
            <a:r>
              <a:rPr lang="pl-PL" sz="2000" dirty="0" err="1">
                <a:ea typeface="Times New Roman" panose="02020603050405020304" pitchFamily="18" charset="0"/>
              </a:rPr>
              <a:t>configuration</a:t>
            </a:r>
            <a:r>
              <a:rPr lang="pl-PL" sz="2000" dirty="0">
                <a:ea typeface="Times New Roman" panose="02020603050405020304" pitchFamily="18" charset="0"/>
              </a:rPr>
              <a:t>: </a:t>
            </a:r>
            <a:r>
              <a:rPr lang="pl-PL" sz="2000" dirty="0" err="1">
                <a:ea typeface="Times New Roman" panose="02020603050405020304" pitchFamily="18" charset="0"/>
              </a:rPr>
              <a:t>simple</a:t>
            </a:r>
            <a:r>
              <a:rPr lang="pl-PL" sz="2000" dirty="0">
                <a:ea typeface="Times New Roman" panose="02020603050405020304" pitchFamily="18" charset="0"/>
              </a:rPr>
              <a:t> structure; </a:t>
            </a:r>
            <a:r>
              <a:rPr lang="pl-PL" sz="2000" dirty="0" err="1">
                <a:ea typeface="Times New Roman" panose="02020603050405020304" pitchFamily="18" charset="0"/>
              </a:rPr>
              <a:t>machine</a:t>
            </a:r>
            <a:r>
              <a:rPr lang="pl-PL" sz="2000" dirty="0">
                <a:ea typeface="Times New Roman" panose="02020603050405020304" pitchFamily="18" charset="0"/>
              </a:rPr>
              <a:t> </a:t>
            </a:r>
            <a:r>
              <a:rPr lang="pl-PL" sz="2000" dirty="0" err="1">
                <a:ea typeface="Times New Roman" panose="02020603050405020304" pitchFamily="18" charset="0"/>
              </a:rPr>
              <a:t>bureaucracy</a:t>
            </a:r>
            <a:r>
              <a:rPr lang="pl-PL" sz="2000" dirty="0">
                <a:ea typeface="Times New Roman" panose="02020603050405020304" pitchFamily="18" charset="0"/>
              </a:rPr>
              <a:t>; </a:t>
            </a:r>
            <a:r>
              <a:rPr lang="pl-PL" sz="2000" dirty="0" err="1">
                <a:ea typeface="Times New Roman" panose="02020603050405020304" pitchFamily="18" charset="0"/>
              </a:rPr>
              <a:t>professional</a:t>
            </a:r>
            <a:r>
              <a:rPr lang="pl-PL" sz="2000" dirty="0">
                <a:ea typeface="Times New Roman" panose="02020603050405020304" pitchFamily="18" charset="0"/>
              </a:rPr>
              <a:t> </a:t>
            </a:r>
            <a:r>
              <a:rPr lang="pl-PL" sz="2000" dirty="0" err="1">
                <a:ea typeface="Times New Roman" panose="02020603050405020304" pitchFamily="18" charset="0"/>
              </a:rPr>
              <a:t>bureaucracy</a:t>
            </a:r>
            <a:r>
              <a:rPr lang="pl-PL" sz="2000" dirty="0">
                <a:ea typeface="Times New Roman" panose="02020603050405020304" pitchFamily="18" charset="0"/>
              </a:rPr>
              <a:t>; </a:t>
            </a:r>
            <a:r>
              <a:rPr lang="pl-PL" sz="2000" dirty="0" err="1">
                <a:ea typeface="Times New Roman" panose="02020603050405020304" pitchFamily="18" charset="0"/>
              </a:rPr>
              <a:t>divisional</a:t>
            </a:r>
            <a:r>
              <a:rPr lang="pl-PL" sz="2000" dirty="0">
                <a:ea typeface="Times New Roman" panose="02020603050405020304" pitchFamily="18" charset="0"/>
              </a:rPr>
              <a:t> structure; </a:t>
            </a:r>
            <a:r>
              <a:rPr lang="pl-PL" sz="2000" dirty="0" err="1">
                <a:ea typeface="Times New Roman" panose="02020603050405020304" pitchFamily="18" charset="0"/>
              </a:rPr>
              <a:t>adhocracy</a:t>
            </a:r>
            <a:r>
              <a:rPr lang="pl-PL" sz="2000" dirty="0">
                <a:ea typeface="Times New Roman" panose="02020603050405020304" pitchFamily="18" charset="0"/>
              </a:rPr>
              <a:t>; </a:t>
            </a:r>
            <a:r>
              <a:rPr lang="pl-PL" sz="2000" dirty="0" err="1">
                <a:ea typeface="Times New Roman" panose="02020603050405020304" pitchFamily="18" charset="0"/>
              </a:rPr>
              <a:t>mission</a:t>
            </a:r>
            <a:r>
              <a:rPr lang="pl-PL" sz="2000" dirty="0">
                <a:ea typeface="Times New Roman" panose="02020603050405020304" pitchFamily="18" charset="0"/>
              </a:rPr>
              <a:t> structure; </a:t>
            </a:r>
            <a:r>
              <a:rPr lang="pl-PL" sz="2000" dirty="0" err="1">
                <a:ea typeface="Times New Roman" panose="02020603050405020304" pitchFamily="18" charset="0"/>
              </a:rPr>
              <a:t>political</a:t>
            </a:r>
            <a:r>
              <a:rPr lang="pl-PL" sz="2000" dirty="0">
                <a:ea typeface="Times New Roman" panose="02020603050405020304" pitchFamily="18" charset="0"/>
              </a:rPr>
              <a:t> structure</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solidFill>
                <a:srgbClr val="000000"/>
              </a:solidFill>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69584851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107721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p:txBody>
      </p:sp>
      <p:graphicFrame>
        <p:nvGraphicFramePr>
          <p:cNvPr id="2" name="Diagram 1">
            <a:extLst>
              <a:ext uri="{FF2B5EF4-FFF2-40B4-BE49-F238E27FC236}">
                <a16:creationId xmlns:a16="http://schemas.microsoft.com/office/drawing/2014/main" id="{888850C9-FE0B-B780-FAC2-B691B313698D}"/>
              </a:ext>
            </a:extLst>
          </p:cNvPr>
          <p:cNvGraphicFramePr/>
          <p:nvPr>
            <p:extLst>
              <p:ext uri="{D42A27DB-BD31-4B8C-83A1-F6EECF244321}">
                <p14:modId xmlns:p14="http://schemas.microsoft.com/office/powerpoint/2010/main" val="538028522"/>
              </p:ext>
            </p:extLst>
          </p:nvPr>
        </p:nvGraphicFramePr>
        <p:xfrm>
          <a:off x="2052735" y="2202024"/>
          <a:ext cx="7268546" cy="4011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80813096-99E7-75BC-DF9E-657B138089B8}"/>
              </a:ext>
            </a:extLst>
          </p:cNvPr>
          <p:cNvSpPr txBox="1"/>
          <p:nvPr/>
        </p:nvSpPr>
        <p:spPr>
          <a:xfrm>
            <a:off x="5080518" y="4012163"/>
            <a:ext cx="1212980" cy="553998"/>
          </a:xfrm>
          <a:prstGeom prst="rect">
            <a:avLst/>
          </a:prstGeom>
          <a:noFill/>
        </p:spPr>
        <p:txBody>
          <a:bodyPr wrap="square" rtlCol="0">
            <a:spAutoFit/>
          </a:bodyPr>
          <a:lstStyle/>
          <a:p>
            <a:pPr algn="ctr">
              <a:lnSpc>
                <a:spcPts val="1205"/>
              </a:lnSpc>
              <a:spcAft>
                <a:spcPts val="1800"/>
              </a:spcAft>
            </a:pPr>
            <a:r>
              <a:rPr lang="en-US" sz="1200" dirty="0">
                <a:solidFill>
                  <a:srgbClr val="FF0000"/>
                </a:solidFill>
                <a:latin typeface="Graphik"/>
                <a:ea typeface="Calibri" panose="020F0502020204030204" pitchFamily="34" charset="0"/>
                <a:cs typeface="Graphik"/>
              </a:rPr>
              <a:t>Lack of flexibility in many dimensions</a:t>
            </a:r>
            <a:r>
              <a:rPr lang="pl-PL" sz="1000" dirty="0">
                <a:solidFill>
                  <a:srgbClr val="FF0000"/>
                </a:solidFill>
                <a:effectLst/>
                <a:latin typeface="Graphik"/>
                <a:ea typeface="Calibri" panose="020F0502020204030204" pitchFamily="34" charset="0"/>
                <a:cs typeface="Graphik"/>
              </a:rPr>
              <a:t>:</a:t>
            </a:r>
            <a:endParaRPr lang="pl-PL" sz="1000" dirty="0">
              <a:solidFill>
                <a:srgbClr val="FF0000"/>
              </a:solidFill>
              <a:effectLst/>
              <a:latin typeface="Graphik"/>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434101"/>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478970"/>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just"/>
            <a:endParaRPr lang="pl-PL" sz="2000" dirty="0"/>
          </a:p>
          <a:p>
            <a:pPr algn="ctr"/>
            <a:r>
              <a:rPr lang="en-US" sz="2000" b="1" dirty="0">
                <a:solidFill>
                  <a:srgbClr val="000000"/>
                </a:solidFill>
                <a:latin typeface="Segoe UI" panose="020B0502040204020203" pitchFamily="34" charset="0"/>
              </a:rPr>
              <a:t>The structure of the organi</a:t>
            </a:r>
            <a:r>
              <a:rPr lang="pl-PL" sz="2000" b="1" dirty="0">
                <a:solidFill>
                  <a:srgbClr val="000000"/>
                </a:solidFill>
                <a:latin typeface="Segoe UI" panose="020B0502040204020203" pitchFamily="34" charset="0"/>
              </a:rPr>
              <a:t>z</a:t>
            </a:r>
            <a:r>
              <a:rPr lang="en-US" sz="2000" b="1" dirty="0" err="1">
                <a:solidFill>
                  <a:srgbClr val="000000"/>
                </a:solidFill>
                <a:latin typeface="Segoe UI" panose="020B0502040204020203" pitchFamily="34" charset="0"/>
              </a:rPr>
              <a:t>ation</a:t>
            </a:r>
            <a:r>
              <a:rPr lang="en-US" sz="2000" b="1" dirty="0">
                <a:solidFill>
                  <a:srgbClr val="000000"/>
                </a:solidFill>
                <a:latin typeface="Segoe UI" panose="020B0502040204020203" pitchFamily="34" charset="0"/>
              </a:rPr>
              <a:t> provides answers to the questions</a:t>
            </a:r>
            <a:r>
              <a:rPr lang="pl-PL" sz="2000" b="1" i="0" dirty="0">
                <a:solidFill>
                  <a:srgbClr val="000000"/>
                </a:solidFill>
                <a:effectLst/>
                <a:latin typeface="Segoe UI" panose="020B0502040204020203" pitchFamily="34" charset="0"/>
              </a:rPr>
              <a:t>:</a:t>
            </a:r>
          </a:p>
          <a:p>
            <a:pPr algn="just"/>
            <a:endParaRPr lang="pl-PL" sz="2000" b="0" i="0" dirty="0">
              <a:solidFill>
                <a:srgbClr val="000000"/>
              </a:solidFill>
              <a:effectLst/>
              <a:latin typeface="Segoe UI" panose="020B0502040204020203" pitchFamily="34" charset="0"/>
            </a:endParaRPr>
          </a:p>
          <a:p>
            <a:pPr>
              <a:buFont typeface="Arial" panose="020B0604020202020204" pitchFamily="34" charset="0"/>
              <a:buChar char="•"/>
            </a:pP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Who can and should interact and cooperate with whom, and which relationships are prohibited?</a:t>
            </a:r>
          </a:p>
          <a:p>
            <a:pPr>
              <a:buFont typeface="Arial" panose="020B0604020202020204" pitchFamily="34" charset="0"/>
              <a:buChar char="•"/>
            </a:pP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Who decides on what and to whom and how?</a:t>
            </a:r>
          </a:p>
          <a:p>
            <a:pPr>
              <a:buFont typeface="Arial" panose="020B0604020202020204" pitchFamily="34" charset="0"/>
              <a:buChar char="•"/>
            </a:pP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Who is responsible for what and for whom and how?</a:t>
            </a:r>
          </a:p>
          <a:p>
            <a:pPr>
              <a:buFont typeface="Arial" panose="020B0604020202020204" pitchFamily="34" charset="0"/>
              <a:buChar char="•"/>
            </a:pP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Who knows what and from whom, and how is that knowledge to be used?</a:t>
            </a:r>
          </a:p>
          <a:p>
            <a:pPr>
              <a:buFont typeface="Arial" panose="020B0604020202020204" pitchFamily="34" charset="0"/>
              <a:buChar char="•"/>
            </a:pP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What is the distribution of benefits and privileges (material, prestige and otherwise) among </a:t>
            </a:r>
            <a:br>
              <a:rPr lang="pl-PL" sz="2000" dirty="0">
                <a:solidFill>
                  <a:srgbClr val="000000"/>
                </a:solidFill>
                <a:latin typeface="Segoe UI" panose="020B0502040204020203" pitchFamily="34" charset="0"/>
              </a:rPr>
            </a:br>
            <a:r>
              <a:rPr lang="en-US" sz="2000" dirty="0">
                <a:solidFill>
                  <a:srgbClr val="000000"/>
                </a:solidFill>
                <a:latin typeface="Segoe UI" panose="020B0502040204020203" pitchFamily="34" charset="0"/>
              </a:rPr>
              <a:t>the members</a:t>
            </a:r>
            <a:r>
              <a:rPr lang="pl-PL" sz="2000" dirty="0">
                <a:solidFill>
                  <a:srgbClr val="000000"/>
                </a:solidFill>
                <a:latin typeface="Segoe UI" panose="020B0502040204020203" pitchFamily="34" charset="0"/>
              </a:rPr>
              <a:t> </a:t>
            </a:r>
            <a:r>
              <a:rPr lang="en-US" sz="2000" dirty="0">
                <a:solidFill>
                  <a:srgbClr val="000000"/>
                </a:solidFill>
                <a:latin typeface="Segoe UI" panose="020B0502040204020203" pitchFamily="34" charset="0"/>
              </a:rPr>
              <a:t>of the organi</a:t>
            </a:r>
            <a:r>
              <a:rPr lang="pl-PL" sz="2000" dirty="0">
                <a:solidFill>
                  <a:srgbClr val="000000"/>
                </a:solidFill>
                <a:latin typeface="Segoe UI" panose="020B0502040204020203" pitchFamily="34" charset="0"/>
              </a:rPr>
              <a:t>z</a:t>
            </a:r>
            <a:r>
              <a:rPr lang="en-US" sz="2000" dirty="0" err="1">
                <a:solidFill>
                  <a:srgbClr val="000000"/>
                </a:solidFill>
                <a:latin typeface="Segoe UI" panose="020B0502040204020203" pitchFamily="34" charset="0"/>
              </a:rPr>
              <a:t>ation</a:t>
            </a:r>
            <a:r>
              <a:rPr lang="en-US" sz="2000" dirty="0">
                <a:solidFill>
                  <a:srgbClr val="000000"/>
                </a:solidFill>
                <a:latin typeface="Segoe UI" panose="020B0502040204020203" pitchFamily="34" charset="0"/>
              </a:rPr>
              <a:t>?</a:t>
            </a:r>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62513621"/>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602081"/>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just"/>
            <a:endParaRPr lang="pl-PL" sz="2000" dirty="0">
              <a:solidFill>
                <a:srgbClr val="FF0000"/>
              </a:solidFill>
            </a:endParaRPr>
          </a:p>
          <a:p>
            <a:pPr algn="ctr"/>
            <a:r>
              <a:rPr lang="en-US" sz="2400" dirty="0"/>
              <a:t>The main obstacle to changing these organi</a:t>
            </a:r>
            <a:r>
              <a:rPr lang="pl-PL" sz="2400" dirty="0"/>
              <a:t>z</a:t>
            </a:r>
            <a:r>
              <a:rPr lang="en-US" sz="2400" dirty="0" err="1"/>
              <a:t>ational</a:t>
            </a:r>
            <a:r>
              <a:rPr lang="en-US" sz="2400" dirty="0"/>
              <a:t> standards is fear of the unknown</a:t>
            </a:r>
            <a:r>
              <a:rPr lang="en-US" sz="2400" dirty="0">
                <a:solidFill>
                  <a:srgbClr val="FF0000"/>
                </a:solidFill>
              </a:rPr>
              <a:t>.</a:t>
            </a:r>
            <a:r>
              <a:rPr lang="pl-PL" sz="2400" b="0" i="0" u="none" strike="noStrike" baseline="0" dirty="0">
                <a:solidFill>
                  <a:srgbClr val="FF0000"/>
                </a:solidFill>
              </a:rPr>
              <a:t> </a:t>
            </a:r>
          </a:p>
          <a:p>
            <a:pPr algn="ctr"/>
            <a:endParaRPr lang="pl-PL" sz="2400" dirty="0">
              <a:solidFill>
                <a:srgbClr val="FF0000"/>
              </a:solidFill>
            </a:endParaRPr>
          </a:p>
          <a:p>
            <a:pPr algn="ctr"/>
            <a:endParaRPr lang="pl-PL" sz="2400" dirty="0">
              <a:solidFill>
                <a:srgbClr val="FF0000"/>
              </a:solidFill>
            </a:endParaRPr>
          </a:p>
          <a:p>
            <a:pPr algn="ctr"/>
            <a:endParaRPr lang="pl-PL" sz="2400" b="0" i="0" u="none" strike="noStrike" baseline="0" dirty="0">
              <a:solidFill>
                <a:srgbClr val="FF0000"/>
              </a:solidFill>
            </a:endParaRPr>
          </a:p>
          <a:p>
            <a:pPr algn="ctr"/>
            <a:endParaRPr lang="pl-PL" sz="2400" b="0" i="0" u="none" strike="noStrike" baseline="0" dirty="0">
              <a:solidFill>
                <a:srgbClr val="FF0000"/>
              </a:solidFill>
            </a:endParaRPr>
          </a:p>
          <a:p>
            <a:pPr algn="ctr"/>
            <a:r>
              <a:rPr lang="pl-PL" sz="2400" b="0" i="0" u="sng" strike="noStrike" baseline="0" dirty="0"/>
              <a:t>„</a:t>
            </a:r>
            <a:r>
              <a:rPr lang="en-US" sz="2400" u="sng" dirty="0"/>
              <a:t>Until you help someone understand that </a:t>
            </a:r>
            <a:r>
              <a:rPr lang="pl-PL" sz="2400" u="sng" dirty="0"/>
              <a:t>he</a:t>
            </a:r>
            <a:r>
              <a:rPr lang="en-US" sz="2400" u="sng" dirty="0"/>
              <a:t> can earn and generate value in other ways, he won't change because it is too scary</a:t>
            </a:r>
            <a:r>
              <a:rPr lang="pl-PL" sz="2400" b="0" i="0" u="sng" strike="noStrike" baseline="0" dirty="0"/>
              <a:t>.”</a:t>
            </a:r>
            <a:endParaRPr kumimoji="0" lang="pl-PL" sz="2400" i="0" u="sng" strike="noStrike" kern="1200" cap="none" spc="-114" normalizeH="0" baseline="0" noProof="0" dirty="0">
              <a:ln>
                <a:noFill/>
              </a:ln>
              <a:effectLst/>
              <a:uLnTx/>
              <a:uFillTx/>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2" name="Strzałka: w dół 1">
            <a:extLst>
              <a:ext uri="{FF2B5EF4-FFF2-40B4-BE49-F238E27FC236}">
                <a16:creationId xmlns:a16="http://schemas.microsoft.com/office/drawing/2014/main" id="{04FB443B-C8DC-C7F3-6339-D7B0BDFDDC91}"/>
              </a:ext>
            </a:extLst>
          </p:cNvPr>
          <p:cNvSpPr/>
          <p:nvPr/>
        </p:nvSpPr>
        <p:spPr>
          <a:xfrm>
            <a:off x="5975960" y="3429000"/>
            <a:ext cx="522514" cy="8414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4673501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42468" cy="7294305"/>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ctr"/>
            <a:r>
              <a:rPr lang="en-US" sz="2400" dirty="0">
                <a:latin typeface="Calibri" panose="020F0502020204030204" pitchFamily="34" charset="0"/>
                <a:ea typeface="Calibri" panose="020F0502020204030204" pitchFamily="34" charset="0"/>
                <a:cs typeface="Calibri" panose="020F0502020204030204" pitchFamily="34" charset="0"/>
              </a:rPr>
              <a:t>Many times, procedures for action by entrepreneurs during a pandemic were created on the fly. It is therefore necessary to try to anticipate such events in the future and to review one's business model accordingly. </a:t>
            </a:r>
          </a:p>
          <a:p>
            <a:pPr algn="ct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On the other hand, the operating procedures developed during this period will, it seems, make it possible to avoid in the future the dilemma that employees had during the initial period of the Covid-19 Pandemic: "career or personal life".</a:t>
            </a:r>
          </a:p>
          <a:p>
            <a:pPr algn="ct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Also, the activities of companies during this period were affected by the lack of implementation of relevant digital tools and the inflexibility of their business models.</a:t>
            </a: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61344433"/>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316009" cy="7586179"/>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The pandemic showed not only the advantages, but also highlighted in a special way the disadvantages of working online.</a:t>
            </a:r>
          </a:p>
          <a:p>
            <a:pPr algn="ctr">
              <a:lnSpc>
                <a:spcPct val="107000"/>
              </a:lnSpc>
              <a:spcAft>
                <a:spcPts val="800"/>
              </a:spcAft>
            </a:pPr>
            <a:endParaRPr lang="en-US"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It revealed the fact that some employees now feel they have to be non-stop available at work.</a:t>
            </a:r>
          </a:p>
          <a:p>
            <a:pPr algn="ctr">
              <a:lnSpc>
                <a:spcPct val="107000"/>
              </a:lnSpc>
              <a:spcAft>
                <a:spcPts val="800"/>
              </a:spcAft>
            </a:pPr>
            <a:endParaRPr lang="en-US"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Of course, there are advantages to working from home, such as the cost savings resulting from not having to commute, but above all, it has shown the occurrence of the worrying phenomenon of the blurring of boundaries between what is private and what is business.</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872028691"/>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384102" cy="7663636"/>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ctr"/>
            <a:r>
              <a:rPr lang="en-US" sz="2400" dirty="0">
                <a:latin typeface="Calibri" panose="020F0502020204030204" pitchFamily="34" charset="0"/>
                <a:ea typeface="Calibri" panose="020F0502020204030204" pitchFamily="34" charset="0"/>
                <a:cs typeface="Calibri" panose="020F0502020204030204" pitchFamily="34" charset="0"/>
              </a:rPr>
              <a:t>Entrepreneurs have had to change their business models on an ongoing basis and adapt them to the reality around them, and the experience they have gained during the pandemic will enable them to respond efficiently to similar events in the future.</a:t>
            </a:r>
          </a:p>
          <a:p>
            <a:pPr algn="ct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For example, online working may have caused employees to fear that they might be excluded from important meetings and projects and thus their careers may have slowed down or simply stopped. </a:t>
            </a:r>
          </a:p>
          <a:p>
            <a:pPr algn="ct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Over time, appropriate tools were 'discovered' that created a substitute for relationships within companies and improved the level of trust within companies.</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p>
            <a:pPr algn="ct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80288443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03558" cy="7326236"/>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just"/>
            <a:endParaRPr lang="pl-PL" sz="2000" dirty="0"/>
          </a:p>
          <a:p>
            <a:pPr algn="ct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When planning and implementing measures that will support today's employees, and in particular women, in their professional development, employers should demonstrate a </a:t>
            </a:r>
            <a:r>
              <a:rPr lang="en-US" sz="2400" dirty="0" err="1">
                <a:latin typeface="Calibri" panose="020F0502020204030204" pitchFamily="34" charset="0"/>
                <a:ea typeface="Calibri" panose="020F0502020204030204" pitchFamily="34" charset="0"/>
                <a:cs typeface="Calibri" panose="020F0502020204030204" pitchFamily="34" charset="0"/>
              </a:rPr>
              <a:t>personali</a:t>
            </a:r>
            <a:r>
              <a:rPr lang="pl-PL" sz="2400" dirty="0">
                <a:latin typeface="Calibri" panose="020F0502020204030204" pitchFamily="34" charset="0"/>
                <a:ea typeface="Calibri" panose="020F0502020204030204" pitchFamily="34" charset="0"/>
                <a:cs typeface="Calibri" panose="020F0502020204030204" pitchFamily="34" charset="0"/>
              </a:rPr>
              <a:t>z</a:t>
            </a:r>
            <a:r>
              <a:rPr lang="en-US" sz="2400" dirty="0" err="1">
                <a:latin typeface="Calibri" panose="020F0502020204030204" pitchFamily="34" charset="0"/>
                <a:ea typeface="Calibri" panose="020F0502020204030204" pitchFamily="34" charset="0"/>
                <a:cs typeface="Calibri" panose="020F0502020204030204" pitchFamily="34" charset="0"/>
              </a:rPr>
              <a:t>ed</a:t>
            </a:r>
            <a:r>
              <a:rPr lang="en-US" sz="2400" dirty="0">
                <a:latin typeface="Calibri" panose="020F0502020204030204" pitchFamily="34" charset="0"/>
                <a:ea typeface="Calibri" panose="020F0502020204030204" pitchFamily="34" charset="0"/>
                <a:cs typeface="Calibri" panose="020F0502020204030204" pitchFamily="34" charset="0"/>
              </a:rPr>
              <a:t> and empathetic approach. </a:t>
            </a:r>
          </a:p>
          <a:p>
            <a:pPr algn="ctr">
              <a:lnSpc>
                <a:spcPct val="107000"/>
              </a:lnSpc>
              <a:spcAft>
                <a:spcPts val="80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The needs of specific employees need to be known. Slightly different expectations will be had, for example, by those involved in caring for relatives and by those who do not have such responsibilities.</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944749041"/>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891969"/>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structure</a:t>
            </a:r>
          </a:p>
          <a:p>
            <a:pPr algn="just"/>
            <a:endParaRPr lang="pl-PL" sz="2000" dirty="0"/>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The experience of the Covid-19 pandemic period has also shown the urgency of looking after the welfare of employees, meeting their most important needs, respecting their values, relationships based on trust in the company, superiors and colleagues.</a:t>
            </a:r>
          </a:p>
          <a:p>
            <a:pPr algn="ctr">
              <a:lnSpc>
                <a:spcPct val="107000"/>
              </a:lnSpc>
              <a:spcAft>
                <a:spcPts val="800"/>
              </a:spcAft>
            </a:pPr>
            <a:endParaRPr lang="en-US" sz="9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The stories of the companies that survived the pandemic, and even more so of those that succeeded, show how much depended on the commitment and </a:t>
            </a:r>
            <a:r>
              <a:rPr lang="en-US" sz="2200" dirty="0" err="1">
                <a:latin typeface="Calibri" panose="020F0502020204030204" pitchFamily="34" charset="0"/>
                <a:ea typeface="Calibri" panose="020F0502020204030204" pitchFamily="34" charset="0"/>
                <a:cs typeface="Calibri" panose="020F0502020204030204" pitchFamily="34" charset="0"/>
              </a:rPr>
              <a:t>behaviour</a:t>
            </a:r>
            <a:r>
              <a:rPr lang="en-US" sz="2200" dirty="0">
                <a:latin typeface="Calibri" panose="020F0502020204030204" pitchFamily="34" charset="0"/>
                <a:ea typeface="Calibri" panose="020F0502020204030204" pitchFamily="34" charset="0"/>
                <a:cs typeface="Calibri" panose="020F0502020204030204" pitchFamily="34" charset="0"/>
              </a:rPr>
              <a:t> of the people they employed. </a:t>
            </a:r>
          </a:p>
          <a:p>
            <a:pPr algn="ctr">
              <a:lnSpc>
                <a:spcPct val="107000"/>
              </a:lnSpc>
              <a:spcAft>
                <a:spcPts val="800"/>
              </a:spcAft>
            </a:pPr>
            <a:endParaRPr lang="en-US" sz="9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US" sz="2200" dirty="0">
                <a:latin typeface="Calibri" panose="020F0502020204030204" pitchFamily="34" charset="0"/>
                <a:ea typeface="Calibri" panose="020F0502020204030204" pitchFamily="34" charset="0"/>
                <a:cs typeface="Calibri" panose="020F0502020204030204" pitchFamily="34" charset="0"/>
              </a:rPr>
              <a:t>The right actions by employers are and will be </a:t>
            </a:r>
            <a:r>
              <a:rPr lang="pl-PL" sz="2200" dirty="0">
                <a:latin typeface="Calibri" panose="020F0502020204030204" pitchFamily="34" charset="0"/>
                <a:ea typeface="Calibri" panose="020F0502020204030204" pitchFamily="34" charset="0"/>
                <a:cs typeface="Calibri" panose="020F0502020204030204" pitchFamily="34" charset="0"/>
              </a:rPr>
              <a:t>of </a:t>
            </a:r>
            <a:r>
              <a:rPr lang="pl-PL" sz="2200" dirty="0" err="1">
                <a:latin typeface="Calibri" panose="020F0502020204030204" pitchFamily="34" charset="0"/>
                <a:ea typeface="Calibri" panose="020F0502020204030204" pitchFamily="34" charset="0"/>
                <a:cs typeface="Calibri" panose="020F0502020204030204" pitchFamily="34" charset="0"/>
              </a:rPr>
              <a:t>great</a:t>
            </a:r>
            <a:r>
              <a:rPr lang="pl-PL" sz="2200" dirty="0">
                <a:latin typeface="Calibri" panose="020F0502020204030204" pitchFamily="34" charset="0"/>
                <a:ea typeface="Calibri" panose="020F0502020204030204" pitchFamily="34" charset="0"/>
                <a:cs typeface="Calibri" panose="020F0502020204030204" pitchFamily="34" charset="0"/>
              </a:rPr>
              <a:t> </a:t>
            </a:r>
            <a:r>
              <a:rPr lang="pl-PL" sz="2200" dirty="0" err="1">
                <a:latin typeface="Calibri" panose="020F0502020204030204" pitchFamily="34" charset="0"/>
                <a:ea typeface="Calibri" panose="020F0502020204030204" pitchFamily="34" charset="0"/>
                <a:cs typeface="Calibri" panose="020F0502020204030204" pitchFamily="34" charset="0"/>
              </a:rPr>
              <a:t>importance</a:t>
            </a:r>
            <a:r>
              <a:rPr lang="en-US" sz="2200" dirty="0">
                <a:latin typeface="Calibri" panose="020F0502020204030204" pitchFamily="34" charset="0"/>
                <a:ea typeface="Calibri" panose="020F0502020204030204" pitchFamily="34" charset="0"/>
                <a:cs typeface="Calibri" panose="020F0502020204030204" pitchFamily="34" charset="0"/>
              </a:rPr>
              <a:t> in the future for the professional development of employees and therefore also for the development of companies.</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87412696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635080" cy="410882"/>
          </a:xfrm>
          <a:prstGeom prst="rect">
            <a:avLst/>
          </a:prstGeom>
          <a:noFill/>
        </p:spPr>
        <p:txBody>
          <a:bodyPr wrap="none" rtlCol="0">
            <a:spAutoFit/>
          </a:bodyPr>
          <a:lstStyle/>
          <a:p>
            <a:pPr lvl="0">
              <a:lnSpc>
                <a:spcPct val="115000"/>
              </a:lnSpc>
              <a:spcAft>
                <a:spcPts val="1000"/>
              </a:spcAft>
            </a:pPr>
            <a:r>
              <a:rPr lang="sk-SK" sz="1800" dirty="0">
                <a:effectLst/>
                <a:latin typeface="Calibri" panose="020F0502020204030204" pitchFamily="34" charset="0"/>
                <a:ea typeface="Calibri" panose="020F0502020204030204" pitchFamily="34" charset="0"/>
                <a:cs typeface="Calibri" panose="020F0502020204030204" pitchFamily="34" charset="0"/>
              </a:rPr>
              <a:t>What a business model is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2" y="3530217"/>
            <a:ext cx="3249864" cy="410882"/>
          </a:xfrm>
          <a:prstGeom prst="rect">
            <a:avLst/>
          </a:prstGeom>
          <a:noFill/>
        </p:spPr>
        <p:txBody>
          <a:bodyPr wrap="none" rtlCol="0">
            <a:spAutoFit/>
          </a:bodyPr>
          <a:lstStyle/>
          <a:p>
            <a:pPr lvl="0">
              <a:lnSpc>
                <a:spcPct val="115000"/>
              </a:lnSpc>
              <a:spcAft>
                <a:spcPts val="1000"/>
              </a:spcAft>
            </a:pPr>
            <a:r>
              <a:rPr lang="sk-SK" sz="1800" dirty="0">
                <a:effectLst/>
                <a:latin typeface="Calibri" panose="020F0502020204030204" pitchFamily="34" charset="0"/>
                <a:ea typeface="Calibri" panose="020F0502020204030204" pitchFamily="34" charset="0"/>
                <a:cs typeface="Calibri" panose="020F0502020204030204" pitchFamily="34" charset="0"/>
              </a:rPr>
              <a:t>Key elements of business model</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p:cNvSpPr txBox="1"/>
          <p:nvPr/>
        </p:nvSpPr>
        <p:spPr>
          <a:xfrm>
            <a:off x="1615729" y="4238675"/>
            <a:ext cx="3270447" cy="369332"/>
          </a:xfrm>
          <a:prstGeom prst="rect">
            <a:avLst/>
          </a:prstGeom>
          <a:noFill/>
        </p:spPr>
        <p:txBody>
          <a:bodyPr wrap="none" rtlCol="0">
            <a:spAutoFit/>
          </a:bodyPr>
          <a:lstStyle/>
          <a:p>
            <a:pPr lvl="0"/>
            <a:r>
              <a:rPr lang="sk-SK" sz="1800" dirty="0">
                <a:effectLst/>
                <a:latin typeface="Calibri" panose="020F0502020204030204" pitchFamily="34" charset="0"/>
                <a:ea typeface="Calibri" panose="020F0502020204030204" pitchFamily="34" charset="0"/>
                <a:cs typeface="Calibri" panose="020F0502020204030204" pitchFamily="34" charset="0"/>
              </a:rPr>
              <a:t>Flexible organizational structures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uadroTexto 13"/>
          <p:cNvSpPr txBox="1"/>
          <p:nvPr/>
        </p:nvSpPr>
        <p:spPr>
          <a:xfrm>
            <a:off x="1578484" y="4994445"/>
            <a:ext cx="3835794" cy="646331"/>
          </a:xfrm>
          <a:prstGeom prst="rect">
            <a:avLst/>
          </a:prstGeom>
          <a:noFill/>
        </p:spPr>
        <p:txBody>
          <a:bodyPr wrap="none" rtlCol="0">
            <a:spAutoFit/>
          </a:bodyPr>
          <a:lstStyle/>
          <a:p>
            <a:r>
              <a:rPr lang="pl-PL" dirty="0">
                <a:latin typeface="Calibri" panose="020F0502020204030204" pitchFamily="34" charset="0"/>
                <a:ea typeface="Calibri" panose="020F0502020204030204" pitchFamily="34" charset="0"/>
              </a:rPr>
              <a:t>H</a:t>
            </a:r>
            <a:r>
              <a:rPr lang="en-US" dirty="0">
                <a:latin typeface="Calibri" panose="020F0502020204030204" pitchFamily="34" charset="0"/>
                <a:ea typeface="Calibri" panose="020F0502020204030204" pitchFamily="34" charset="0"/>
              </a:rPr>
              <a:t>ow to implement new </a:t>
            </a:r>
          </a:p>
          <a:p>
            <a:r>
              <a:rPr lang="en-US" dirty="0">
                <a:latin typeface="Calibri" panose="020F0502020204030204" pitchFamily="34" charset="0"/>
                <a:ea typeface="Calibri" panose="020F0502020204030204" pitchFamily="34" charset="0"/>
              </a:rPr>
              <a:t>technologies and digitization strategies</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98652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1000" dirty="0"/>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r>
              <a:rPr lang="en-US" sz="2400" b="1" dirty="0">
                <a:ea typeface="Times New Roman" panose="02020603050405020304" pitchFamily="18" charset="0"/>
              </a:rPr>
              <a:t>The flexible working model is becoming the standard!</a:t>
            </a:r>
          </a:p>
          <a:p>
            <a:pPr algn="ctr">
              <a:spcAft>
                <a:spcPts val="1200"/>
              </a:spcAft>
            </a:pPr>
            <a:r>
              <a:rPr lang="en-US" sz="2400" dirty="0">
                <a:ea typeface="Times New Roman" panose="02020603050405020304" pitchFamily="18" charset="0"/>
              </a:rPr>
              <a:t>The pandemic has shown that there is a need to redefine what 'flexible working hours' and what 'availability' means. </a:t>
            </a:r>
          </a:p>
          <a:p>
            <a:pPr algn="ctr">
              <a:spcAft>
                <a:spcPts val="1200"/>
              </a:spcAft>
            </a:pPr>
            <a:r>
              <a:rPr lang="en-US" sz="2400" dirty="0">
                <a:ea typeface="Times New Roman" panose="02020603050405020304" pitchFamily="18" charset="0"/>
              </a:rPr>
              <a:t>Flexible working hours do not just mean 'working from home', which has become the norm in the pandemic. They can also take the form of arrangements that allow employees to contribute to the business, while helping them to maintain a work-life balance.</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964809960"/>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417415"/>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1000" dirty="0"/>
          </a:p>
          <a:p>
            <a:pPr algn="ctr">
              <a:spcAft>
                <a:spcPts val="1200"/>
              </a:spcAft>
            </a:pPr>
            <a:endParaRPr lang="pl-PL" sz="800" b="1" dirty="0">
              <a:solidFill>
                <a:srgbClr val="FF0000"/>
              </a:solidFill>
              <a:effectLst/>
              <a:ea typeface="Times New Roman" panose="02020603050405020304" pitchFamily="18" charset="0"/>
            </a:endParaRPr>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endParaRPr lang="pl-PL" sz="2400" dirty="0">
              <a:solidFill>
                <a:srgbClr val="FF0000"/>
              </a:solidFill>
              <a:ea typeface="Times New Roman" panose="02020603050405020304" pitchFamily="18" charset="0"/>
            </a:endParaRPr>
          </a:p>
          <a:p>
            <a:pPr algn="ctr">
              <a:spcAft>
                <a:spcPts val="1200"/>
              </a:spcAft>
            </a:pPr>
            <a:r>
              <a:rPr lang="pl-PL" sz="2400" dirty="0" err="1">
                <a:ea typeface="Times New Roman" panose="02020603050405020304" pitchFamily="18" charset="0"/>
              </a:rPr>
              <a:t>There</a:t>
            </a:r>
            <a:r>
              <a:rPr lang="pl-PL" sz="2400" dirty="0">
                <a:ea typeface="Times New Roman" panose="02020603050405020304" pitchFamily="18" charset="0"/>
              </a:rPr>
              <a:t> </a:t>
            </a:r>
            <a:r>
              <a:rPr lang="pl-PL" sz="2400" dirty="0" err="1">
                <a:ea typeface="Times New Roman" panose="02020603050405020304" pitchFamily="18" charset="0"/>
              </a:rPr>
              <a:t>are</a:t>
            </a:r>
            <a:r>
              <a:rPr lang="pl-PL" sz="2400" dirty="0">
                <a:ea typeface="Times New Roman" panose="02020603050405020304" pitchFamily="18" charset="0"/>
              </a:rPr>
              <a:t> p</a:t>
            </a:r>
            <a:r>
              <a:rPr lang="en-US" sz="2400" dirty="0" err="1">
                <a:ea typeface="Times New Roman" panose="02020603050405020304" pitchFamily="18" charset="0"/>
              </a:rPr>
              <a:t>ossible</a:t>
            </a:r>
            <a:r>
              <a:rPr lang="en-US" sz="2400" dirty="0">
                <a:ea typeface="Times New Roman" panose="02020603050405020304" pitchFamily="18" charset="0"/>
              </a:rPr>
              <a:t> solutions, for example, reduced working hours, an extended working day with a shortened working week or sharing a particular position between two people. </a:t>
            </a:r>
          </a:p>
          <a:p>
            <a:pPr algn="ctr">
              <a:spcAft>
                <a:spcPts val="1200"/>
              </a:spcAft>
            </a:pPr>
            <a:endParaRPr lang="en-US" sz="2400" dirty="0">
              <a:ea typeface="Times New Roman" panose="02020603050405020304" pitchFamily="18" charset="0"/>
            </a:endParaRPr>
          </a:p>
          <a:p>
            <a:pPr algn="ctr">
              <a:spcAft>
                <a:spcPts val="1200"/>
              </a:spcAft>
            </a:pPr>
            <a:r>
              <a:rPr lang="en-US" sz="2400" dirty="0">
                <a:ea typeface="Times New Roman" panose="02020603050405020304" pitchFamily="18" charset="0"/>
              </a:rPr>
              <a:t>Importantly, this must not be an 'attractive option' only for parents. It should be a standard available to all. </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3520638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124754"/>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1.3.: </a:t>
            </a:r>
            <a:r>
              <a:rPr lang="pl-PL" sz="1800" dirty="0">
                <a:effectLst/>
                <a:latin typeface="Calibri" panose="020F0502020204030204" pitchFamily="34" charset="0"/>
                <a:ea typeface="Times New Roman" panose="02020603050405020304" pitchFamily="18" charset="0"/>
              </a:rPr>
              <a:t>Principles of a flexible organizational structure</a:t>
            </a:r>
          </a:p>
          <a:p>
            <a:pPr algn="just"/>
            <a:endParaRPr lang="pl-PL" sz="2000" dirty="0"/>
          </a:p>
          <a:p>
            <a:pPr algn="just"/>
            <a:endParaRPr lang="pl-PL" sz="2000" dirty="0"/>
          </a:p>
          <a:p>
            <a:pPr algn="ctr"/>
            <a:r>
              <a:rPr lang="en-US" sz="2400" dirty="0">
                <a:ea typeface="Times New Roman" panose="02020603050405020304" pitchFamily="18" charset="0"/>
              </a:rPr>
              <a:t>Just as important as putting the right rules and flexible working conditions in place is building a culture that enables employees to benefit from the new rules without worrying about their future careers. </a:t>
            </a:r>
          </a:p>
          <a:p>
            <a:pPr algn="ctr"/>
            <a:endParaRPr lang="en-US" sz="2400" dirty="0">
              <a:ea typeface="Times New Roman" panose="02020603050405020304" pitchFamily="18" charset="0"/>
            </a:endParaRPr>
          </a:p>
          <a:p>
            <a:pPr algn="ctr"/>
            <a:r>
              <a:rPr lang="en-US" sz="2400" dirty="0">
                <a:ea typeface="Times New Roman" panose="02020603050405020304" pitchFamily="18" charset="0"/>
              </a:rPr>
              <a:t>Without this, flexible working </a:t>
            </a:r>
            <a:r>
              <a:rPr lang="pl-PL" sz="2400" dirty="0" err="1">
                <a:ea typeface="Times New Roman" panose="02020603050405020304" pitchFamily="18" charset="0"/>
              </a:rPr>
              <a:t>conditions</a:t>
            </a:r>
            <a:r>
              <a:rPr lang="en-US" sz="2400" dirty="0">
                <a:ea typeface="Times New Roman" panose="02020603050405020304" pitchFamily="18" charset="0"/>
              </a:rPr>
              <a:t> will never be fully exploited.</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70960598"/>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920339"/>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H</a:t>
            </a:r>
            <a:r>
              <a:rPr lang="pl-PL" sz="1800" dirty="0" err="1">
                <a:effectLst/>
                <a:latin typeface="Calibri" panose="020F0502020204030204" pitchFamily="34" charset="0"/>
                <a:ea typeface="Calibri" panose="020F0502020204030204" pitchFamily="34" charset="0"/>
              </a:rPr>
              <a:t>ow</a:t>
            </a:r>
            <a:r>
              <a:rPr lang="pl-PL" sz="1800" dirty="0">
                <a:effectLst/>
                <a:latin typeface="Calibri" panose="020F0502020204030204" pitchFamily="34" charset="0"/>
                <a:ea typeface="Calibri" panose="020F0502020204030204" pitchFamily="34" charset="0"/>
              </a:rPr>
              <a:t> to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endParaRPr lang="pl-PL" sz="1800" dirty="0">
              <a:solidFill>
                <a:srgbClr val="000000"/>
              </a:solidFill>
              <a:effectLst/>
              <a:latin typeface="Calibri" panose="020F0502020204030204" pitchFamily="34" charset="0"/>
              <a:ea typeface="Calibri" panose="020F0502020204030204" pitchFamily="34" charset="0"/>
            </a:endParaRPr>
          </a:p>
          <a:p>
            <a:pPr algn="ctr">
              <a:lnSpc>
                <a:spcPct val="107000"/>
              </a:lnSpc>
              <a:spcBef>
                <a:spcPts val="600"/>
              </a:spcBef>
              <a:spcAft>
                <a:spcPts val="600"/>
              </a:spcAft>
            </a:pP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Technology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implementation</a:t>
            </a: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stage of scientific and technological activity in which the results of scientific work in basic and applied sciences, including research and development work strictly aimed at achieving practical objectives, are put into practice, e.g. by launching new technologies or modifying existing technologies.</a:t>
            </a:r>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250935870"/>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7971413"/>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to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new</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ctr">
              <a:lnSpc>
                <a:spcPct val="107000"/>
              </a:lnSpc>
              <a:spcBef>
                <a:spcPts val="600"/>
              </a:spcBef>
              <a:spcAft>
                <a:spcPts val="600"/>
              </a:spcAft>
            </a:pPr>
            <a:r>
              <a:rPr lang="en-US" sz="2000" dirty="0"/>
              <a:t>During the Covid-19 pandemic, practically overnight businesses, from small companies to global corporations, moved their key processes to the cloud. </a:t>
            </a:r>
          </a:p>
          <a:p>
            <a:pPr algn="ctr">
              <a:lnSpc>
                <a:spcPct val="107000"/>
              </a:lnSpc>
              <a:spcBef>
                <a:spcPts val="600"/>
              </a:spcBef>
              <a:spcAft>
                <a:spcPts val="600"/>
              </a:spcAft>
            </a:pPr>
            <a:r>
              <a:rPr lang="en-US" sz="2000" dirty="0"/>
              <a:t>The pandemic demonstrated the benefits of having a variety of digital tools, without which a business should in principle not operate in such an extremely challenging environment (e.g. instant messaging).</a:t>
            </a:r>
          </a:p>
          <a:p>
            <a:pPr algn="ctr">
              <a:lnSpc>
                <a:spcPct val="107000"/>
              </a:lnSpc>
              <a:spcBef>
                <a:spcPts val="600"/>
              </a:spcBef>
              <a:spcAft>
                <a:spcPts val="600"/>
              </a:spcAft>
            </a:pPr>
            <a:r>
              <a:rPr lang="en-US" sz="2000" dirty="0"/>
              <a:t>It has shown not only the potential of digital tools, in performing everyday tasks, but even the necessity of using them whether there is a pandemic or not. </a:t>
            </a:r>
          </a:p>
          <a:p>
            <a:pPr algn="ctr">
              <a:lnSpc>
                <a:spcPct val="107000"/>
              </a:lnSpc>
              <a:spcBef>
                <a:spcPts val="600"/>
              </a:spcBef>
              <a:spcAft>
                <a:spcPts val="600"/>
              </a:spcAft>
            </a:pPr>
            <a:r>
              <a:rPr lang="en-US" sz="2000" dirty="0"/>
              <a:t>It also revealed the weaknesses of entrepreneurs due to their lack of digital tools, which seems to have had a direct impact on limiting or even stopping their business.</a:t>
            </a:r>
          </a:p>
          <a:p>
            <a:pPr algn="ctr">
              <a:lnSpc>
                <a:spcPct val="107000"/>
              </a:lnSpc>
              <a:spcBef>
                <a:spcPts val="600"/>
              </a:spcBef>
              <a:spcAft>
                <a:spcPts val="600"/>
              </a:spcAft>
            </a:pPr>
            <a:r>
              <a:rPr lang="en-US" sz="2000" dirty="0"/>
              <a:t>It also brought to light the fact that, in the post-pandemic period and in anticipation of similar events, digital tools suitable for businesses should be implemented immediately. </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1800353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8710077"/>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sz="3200" noProof="0" dirty="0">
                <a:latin typeface="Calibri" panose="020F0502020204030204" pitchFamily="34" charset="0"/>
                <a:cs typeface="Calibri" panose="020F0502020204030204" pitchFamily="34" charset="0"/>
              </a:rPr>
              <a:t>Business models – basic issues</a:t>
            </a:r>
            <a:endParaRPr lang="pl-PL" altLang="es-ES" sz="32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to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large investments, implementation is a complex business process. </a:t>
            </a:r>
          </a:p>
          <a:p>
            <a:pPr algn="just"/>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It requires the involvement of large interdisciplinary teams of specialists, including but not limited to:</a:t>
            </a:r>
          </a:p>
          <a:p>
            <a:pPr algn="just"/>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scientists developing the theoretical basis for the production process;</a:t>
            </a: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building and equipment designers </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technical installation contractors </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IT specialists preparing the control systems for their operation;</a:t>
            </a:r>
          </a:p>
          <a:p>
            <a:pPr algn="just"/>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specialists in research and market analysis. </a:t>
            </a:r>
          </a:p>
          <a:p>
            <a:pPr algn="just"/>
            <a:endPar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coordination of the work of such teams is carried out by </a:t>
            </a:r>
            <a:r>
              <a:rPr lang="en-US"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speciali</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a:t>
            </a:r>
            <a:r>
              <a:rPr lang="en-US"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ed</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468394907"/>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878532"/>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to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pPr algn="just"/>
            <a:endParaRPr lang="pl-PL" sz="2000" dirty="0">
              <a:latin typeface="Graphik"/>
            </a:endParaRPr>
          </a:p>
          <a:p>
            <a:pPr algn="just"/>
            <a:r>
              <a:rPr lang="en-US" sz="2000" dirty="0">
                <a:latin typeface="Graphik"/>
              </a:rPr>
              <a:t>The Covid-19 pandemic demonstrated that the foundation of a business in such a difficult period is trust! </a:t>
            </a:r>
          </a:p>
          <a:p>
            <a:pPr algn="just"/>
            <a:r>
              <a:rPr lang="en-US" sz="2000" dirty="0">
                <a:latin typeface="Graphik"/>
              </a:rPr>
              <a:t>Importantly, it is important to use the pandemic period and the experience gained during this time to improve this trust, which will in turn be important in the future. It is important to </a:t>
            </a:r>
            <a:r>
              <a:rPr lang="en-US" sz="2000" dirty="0" err="1">
                <a:latin typeface="Graphik"/>
              </a:rPr>
              <a:t>emphasi</a:t>
            </a:r>
            <a:r>
              <a:rPr lang="pl-PL" sz="2000" dirty="0">
                <a:latin typeface="Graphik"/>
              </a:rPr>
              <a:t>z</a:t>
            </a:r>
            <a:r>
              <a:rPr lang="en-US" sz="2000" dirty="0">
                <a:latin typeface="Graphik"/>
              </a:rPr>
              <a:t>e that trust appears to be the essence of how a company conducts its business, both in a pandemic and the basis of its operations in the period afterwards and, before all, in anticipation of similar events in the future</a:t>
            </a:r>
            <a:r>
              <a:rPr lang="en-US" sz="2000" dirty="0">
                <a:solidFill>
                  <a:srgbClr val="FF0000"/>
                </a:solidFill>
                <a:latin typeface="Graphik"/>
              </a:rPr>
              <a:t>.</a:t>
            </a:r>
            <a:endParaRPr lang="pl-PL" sz="2000" dirty="0">
              <a:solidFill>
                <a:srgbClr val="FF0000"/>
              </a:solidFill>
              <a:latin typeface="Graphik"/>
            </a:endParaRPr>
          </a:p>
          <a:p>
            <a:endParaRPr lang="pl-PL" sz="2000" dirty="0">
              <a:solidFill>
                <a:srgbClr val="FF0000"/>
              </a:solidFill>
              <a:latin typeface="Graphik"/>
            </a:endParaRPr>
          </a:p>
          <a:p>
            <a:pPr algn="ctr"/>
            <a:r>
              <a:rPr lang="en-US" dirty="0">
                <a:latin typeface="Graphik"/>
              </a:rPr>
              <a:t>Two fundamental types of trust should be highlighted:</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r>
              <a:rPr lang="pl-PL" sz="1800" b="0" i="0" u="none" strike="noStrike" baseline="0" dirty="0">
                <a:solidFill>
                  <a:srgbClr val="FF0000"/>
                </a:solidFill>
                <a:latin typeface="Graphik"/>
              </a:rPr>
              <a:t>				</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cxnSp>
        <p:nvCxnSpPr>
          <p:cNvPr id="4" name="Łącznik prosty ze strzałką 3">
            <a:extLst>
              <a:ext uri="{FF2B5EF4-FFF2-40B4-BE49-F238E27FC236}">
                <a16:creationId xmlns:a16="http://schemas.microsoft.com/office/drawing/2014/main" id="{6D3EBEED-7333-5DE9-9DA2-74A196F2534D}"/>
              </a:ext>
            </a:extLst>
          </p:cNvPr>
          <p:cNvCxnSpPr/>
          <p:nvPr/>
        </p:nvCxnSpPr>
        <p:spPr>
          <a:xfrm flipH="1">
            <a:off x="3136197" y="4340485"/>
            <a:ext cx="1399032" cy="448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a:extLst>
              <a:ext uri="{FF2B5EF4-FFF2-40B4-BE49-F238E27FC236}">
                <a16:creationId xmlns:a16="http://schemas.microsoft.com/office/drawing/2014/main" id="{1CA7E029-446D-186C-B568-E4DD80F3F221}"/>
              </a:ext>
            </a:extLst>
          </p:cNvPr>
          <p:cNvCxnSpPr>
            <a:cxnSpLocks/>
          </p:cNvCxnSpPr>
          <p:nvPr/>
        </p:nvCxnSpPr>
        <p:spPr>
          <a:xfrm>
            <a:off x="7405640" y="4295793"/>
            <a:ext cx="1295073" cy="649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894767D7-C994-0236-F55A-B0903E582F48}"/>
              </a:ext>
            </a:extLst>
          </p:cNvPr>
          <p:cNvSpPr txBox="1"/>
          <p:nvPr/>
        </p:nvSpPr>
        <p:spPr>
          <a:xfrm>
            <a:off x="601915" y="4696615"/>
            <a:ext cx="5379850" cy="1200329"/>
          </a:xfrm>
          <a:prstGeom prst="rect">
            <a:avLst/>
          </a:prstGeom>
          <a:noFill/>
        </p:spPr>
        <p:txBody>
          <a:bodyPr wrap="square" rtlCol="0">
            <a:spAutoFit/>
          </a:bodyPr>
          <a:lstStyle/>
          <a:p>
            <a:pPr algn="just"/>
            <a:r>
              <a:rPr lang="en-US" dirty="0"/>
              <a:t>Trust between colleagues, employees, managers, departments and teams - e.g. trust that when working remotely, employees use their working time effectively and appropriately.</a:t>
            </a:r>
            <a:endParaRPr lang="pl-PL" dirty="0"/>
          </a:p>
        </p:txBody>
      </p:sp>
      <p:sp>
        <p:nvSpPr>
          <p:cNvPr id="8" name="pole tekstowe 7">
            <a:extLst>
              <a:ext uri="{FF2B5EF4-FFF2-40B4-BE49-F238E27FC236}">
                <a16:creationId xmlns:a16="http://schemas.microsoft.com/office/drawing/2014/main" id="{CF0E0138-2B26-6D71-5950-CCBA3967E4A7}"/>
              </a:ext>
            </a:extLst>
          </p:cNvPr>
          <p:cNvSpPr txBox="1"/>
          <p:nvPr/>
        </p:nvSpPr>
        <p:spPr>
          <a:xfrm>
            <a:off x="7939911" y="4887718"/>
            <a:ext cx="3276079" cy="923330"/>
          </a:xfrm>
          <a:prstGeom prst="rect">
            <a:avLst/>
          </a:prstGeom>
          <a:noFill/>
        </p:spPr>
        <p:txBody>
          <a:bodyPr wrap="square" rtlCol="0">
            <a:spAutoFit/>
          </a:bodyPr>
          <a:lstStyle/>
          <a:p>
            <a:pPr algn="just"/>
            <a:r>
              <a:rPr lang="en-US" dirty="0">
                <a:latin typeface="Graphik"/>
              </a:rPr>
              <a:t>Trust in data and digital solutions, e.g. that data will not be leaked.</a:t>
            </a:r>
            <a:endParaRPr lang="pl-PL" dirty="0"/>
          </a:p>
        </p:txBody>
      </p:sp>
    </p:spTree>
    <p:extLst>
      <p:ext uri="{BB962C8B-B14F-4D97-AF65-F5344CB8AC3E}">
        <p14:creationId xmlns:p14="http://schemas.microsoft.com/office/powerpoint/2010/main" val="71114059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139869"/>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1400" i="0" u="none" strike="noStrike" kern="1200" cap="none" spc="-114" normalizeH="0" baseline="0" noProof="0" dirty="0">
              <a:ln>
                <a:noFill/>
              </a:ln>
              <a:effectLst/>
              <a:uLnTx/>
              <a:uFillTx/>
              <a:latin typeface="+mj-lt"/>
              <a:ea typeface="+mn-ea"/>
              <a:cs typeface="Tahoma"/>
            </a:endParaRPr>
          </a:p>
          <a:p>
            <a:r>
              <a:rPr lang="en-US" sz="2200" u="sng"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Examples of stages in the implementation of a new technology</a:t>
            </a:r>
            <a:r>
              <a:rPr lang="pl-PL" sz="2200" u="sng"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68701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1. </a:t>
            </a:r>
            <a:r>
              <a:rPr lang="pl-PL" sz="22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Start with the </a:t>
            </a:r>
            <a:r>
              <a:rPr lang="pl-PL" sz="2200" dirty="0" err="1">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basics</a:t>
            </a:r>
            <a:r>
              <a:rPr lang="pl-PL" sz="22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 </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Focus on tools to improve communication, document management, workflow and practice management</a:t>
            </a:r>
            <a:endParaRPr lang="en-US" sz="2200" dirty="0">
              <a:latin typeface="+mn-lt"/>
              <a:cs typeface="+mn-cs"/>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744675"/>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2. </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Make sure everyone has access to the tools.</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80233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3. </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Create an environment where open dialogue is welcome</a:t>
            </a:r>
            <a:r>
              <a:rPr lang="pl-PL"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ensure the team </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being</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comfortable with the technology.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23998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801314"/>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a:t>
            </a:r>
            <a:r>
              <a:rPr lang="pl-PL" altLang="es-ES" sz="3200" dirty="0" err="1">
                <a:latin typeface="Calibri" panose="020F0502020204030204" pitchFamily="34" charset="0"/>
                <a:cs typeface="Calibri" panose="020F0502020204030204" pitchFamily="34" charset="0"/>
              </a:rPr>
              <a:t>models</a:t>
            </a:r>
            <a:r>
              <a:rPr lang="pl-PL" altLang="es-ES" sz="3200" dirty="0">
                <a:latin typeface="Calibri" panose="020F0502020204030204" pitchFamily="34" charset="0"/>
                <a:cs typeface="Calibri" panose="020F0502020204030204" pitchFamily="34" charset="0"/>
              </a:rPr>
              <a:t> – </a:t>
            </a:r>
            <a:r>
              <a:rPr lang="pl-PL" altLang="es-ES" sz="3200" dirty="0" err="1">
                <a:latin typeface="Calibri" panose="020F0502020204030204" pitchFamily="34" charset="0"/>
                <a:cs typeface="Calibri" panose="020F0502020204030204" pitchFamily="34" charset="0"/>
              </a:rPr>
              <a:t>basic</a:t>
            </a:r>
            <a:r>
              <a:rPr lang="pl-PL" altLang="es-ES" sz="3200" dirty="0">
                <a:latin typeface="Calibri" panose="020F0502020204030204" pitchFamily="34" charset="0"/>
                <a:cs typeface="Calibri" panose="020F0502020204030204" pitchFamily="34" charset="0"/>
              </a:rPr>
              <a:t> </a:t>
            </a:r>
            <a:r>
              <a:rPr lang="pl-PL" altLang="es-ES" sz="3200" dirty="0" err="1">
                <a:latin typeface="Calibri" panose="020F0502020204030204" pitchFamily="34" charset="0"/>
                <a:cs typeface="Calibri" panose="020F0502020204030204" pitchFamily="34" charset="0"/>
              </a:rPr>
              <a:t>issues</a:t>
            </a:r>
            <a:endParaRPr lang="pl-PL" altLang="es-ES" sz="3200" dirty="0">
              <a:latin typeface="Calibri" panose="020F0502020204030204" pitchFamily="34" charset="0"/>
              <a:cs typeface="Calibri" panose="020F0502020204030204" pitchFamily="34" charset="0"/>
            </a:endParaRP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1400" i="0" u="none" strike="noStrike" kern="1200" cap="none" spc="-114" normalizeH="0" baseline="0" noProof="0" dirty="0">
              <a:ln>
                <a:noFill/>
              </a:ln>
              <a:effectLst/>
              <a:uLnTx/>
              <a:uFillTx/>
              <a:latin typeface="+mj-lt"/>
              <a:ea typeface="+mn-ea"/>
              <a:cs typeface="Tahoma"/>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19469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4. </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Focus </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by making sure each tool helps achieve the company's overall objectives.</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17047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5. </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Include key stakeholders in conversations </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about what technology works and areas where it can be improved.</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159173"/>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6. </a:t>
            </a:r>
            <a:r>
              <a:rPr lang="en-US" sz="2400" dirty="0">
                <a:solidFill>
                  <a:schemeClr val="accent6">
                    <a:lumMod val="75000"/>
                  </a:schemeClr>
                </a:solidFill>
                <a:latin typeface="Calibri" panose="020F0502020204030204" pitchFamily="34" charset="0"/>
                <a:ea typeface="Calibri" panose="020F0502020204030204" pitchFamily="34" charset="0"/>
                <a:cs typeface="Calibri" panose="020F0502020204030204" pitchFamily="34" charset="0"/>
              </a:rPr>
              <a:t>Don't be afraid to outsource the implementation process.</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esquinas redondeadas 11">
            <a:extLst>
              <a:ext uri="{FF2B5EF4-FFF2-40B4-BE49-F238E27FC236}">
                <a16:creationId xmlns:a16="http://schemas.microsoft.com/office/drawing/2014/main" id="{4F440E57-7EB4-8BC6-1A53-1E25390A967A}"/>
              </a:ext>
            </a:extLst>
          </p:cNvPr>
          <p:cNvSpPr/>
          <p:nvPr/>
        </p:nvSpPr>
        <p:spPr>
          <a:xfrm>
            <a:off x="1151162" y="5150334"/>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7. </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Develop an evaluation and implementation process when reviewing new technologies </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to ensure they are </a:t>
            </a:r>
            <a:r>
              <a:rPr lang="pl-PL"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in </a:t>
            </a:r>
            <a:r>
              <a:rPr lang="pl-PL" sz="2400"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line</a:t>
            </a:r>
            <a:r>
              <a:rPr lang="en-US"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 with company objectives.</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011505"/>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7232749"/>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ctr"/>
            <a:r>
              <a:rPr lang="en-US" sz="2400" dirty="0"/>
              <a:t>Strategic planning is not just about finances. </a:t>
            </a:r>
          </a:p>
          <a:p>
            <a:pPr algn="ctr"/>
            <a:endParaRPr lang="en-US" sz="2400" dirty="0"/>
          </a:p>
          <a:p>
            <a:pPr algn="ctr"/>
            <a:r>
              <a:rPr lang="en-US" sz="2400" dirty="0"/>
              <a:t>The pandemic has shown us that a company also needs plans in case a threat similar in impact to the Covid-19 pandemic occurs in the future or simply new opportunities arise. </a:t>
            </a:r>
          </a:p>
          <a:p>
            <a:pPr algn="ctr"/>
            <a:endParaRPr lang="en-US" sz="2400" dirty="0"/>
          </a:p>
          <a:p>
            <a:pPr algn="ctr"/>
            <a:r>
              <a:rPr lang="en-US" sz="2400" dirty="0"/>
              <a:t>It is important to re-create and scale the capabilities of the organi</a:t>
            </a:r>
            <a:r>
              <a:rPr lang="pl-PL" sz="2400" dirty="0"/>
              <a:t>z</a:t>
            </a:r>
            <a:r>
              <a:rPr lang="en-US" sz="2400" dirty="0" err="1"/>
              <a:t>ation</a:t>
            </a:r>
            <a:r>
              <a:rPr lang="en-US" sz="2400" dirty="0"/>
              <a:t> post-pandemic in terms of scenario planning - taking into account both the threats and opportunities from such events - to capture and tame the various issues from different perspectives. This will help identify issues more quickly and reduce the risk of future unexpected impacts.</a:t>
            </a:r>
            <a:endParaRPr kumimoji="0" lang="pl-PL" sz="2400" i="0" u="none" strike="noStrike" kern="1200" cap="none" spc="-114" normalizeH="0" baseline="0" noProof="0" dirty="0">
              <a:ln>
                <a:noFill/>
              </a:ln>
              <a:effectLst/>
              <a:uLnTx/>
              <a:uFillTx/>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368841" y="616691"/>
            <a:ext cx="6610427" cy="550150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b="0" spc="-150" dirty="0"/>
              <a:t>I</a:t>
            </a:r>
            <a:r>
              <a:rPr lang="es-ES" sz="4800" b="0" spc="-150" dirty="0"/>
              <a:t>NDEX</a:t>
            </a:r>
          </a:p>
          <a:p>
            <a:pPr marL="12700">
              <a:spcBef>
                <a:spcPts val="100"/>
              </a:spcBef>
            </a:pP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lnSpc>
                <a:spcPct val="100000"/>
              </a:lnSpc>
              <a:spcBef>
                <a:spcPts val="110"/>
              </a:spcBef>
            </a:pPr>
            <a:r>
              <a:rPr lang="es-ES" sz="2400" kern="0" spc="-150" dirty="0">
                <a:solidFill>
                  <a:srgbClr val="0CA373"/>
                </a:solidFill>
                <a:latin typeface="Oxygen" panose="02000503000000000000" pitchFamily="2" charset="-18"/>
                <a:ea typeface="Tahoma" panose="020B0604030504040204" pitchFamily="34" charset="0"/>
                <a:cs typeface="Tahoma" panose="020B0604030504040204" pitchFamily="34" charset="0"/>
              </a:rPr>
              <a:t>UNIT 1: </a:t>
            </a:r>
            <a:r>
              <a:rPr lang="pl-PL" sz="2400" dirty="0">
                <a:solidFill>
                  <a:srgbClr val="0CA373"/>
                </a:solidFill>
                <a:latin typeface="Oxygen" panose="02000503000000000000" pitchFamily="2" charset="-18"/>
                <a:cs typeface="Tahoma"/>
              </a:rPr>
              <a:t>Business </a:t>
            </a:r>
            <a:r>
              <a:rPr lang="pl-PL" sz="2400" dirty="0" err="1">
                <a:solidFill>
                  <a:srgbClr val="0CA373"/>
                </a:solidFill>
                <a:latin typeface="Oxygen" panose="02000503000000000000" pitchFamily="2" charset="-18"/>
                <a:cs typeface="Tahoma"/>
              </a:rPr>
              <a:t>models</a:t>
            </a:r>
            <a:r>
              <a:rPr lang="pl-PL" sz="2400" dirty="0">
                <a:solidFill>
                  <a:srgbClr val="0CA373"/>
                </a:solidFill>
                <a:latin typeface="Oxygen" panose="02000503000000000000" pitchFamily="2" charset="-18"/>
                <a:cs typeface="Tahoma"/>
              </a:rPr>
              <a:t> – </a:t>
            </a:r>
            <a:r>
              <a:rPr lang="pl-PL" sz="2400" dirty="0" err="1">
                <a:solidFill>
                  <a:srgbClr val="0CA373"/>
                </a:solidFill>
                <a:latin typeface="Oxygen" panose="02000503000000000000" pitchFamily="2" charset="-18"/>
                <a:cs typeface="Tahoma"/>
              </a:rPr>
              <a:t>basic</a:t>
            </a:r>
            <a:r>
              <a:rPr lang="pl-PL" sz="2400" dirty="0">
                <a:solidFill>
                  <a:srgbClr val="0CA373"/>
                </a:solidFill>
                <a:latin typeface="Oxygen" panose="02000503000000000000" pitchFamily="2" charset="-18"/>
                <a:cs typeface="Tahoma"/>
              </a:rPr>
              <a:t> </a:t>
            </a:r>
            <a:r>
              <a:rPr lang="pl-PL" sz="2400" dirty="0" err="1">
                <a:solidFill>
                  <a:srgbClr val="0CA373"/>
                </a:solidFill>
                <a:latin typeface="Oxygen" panose="02000503000000000000" pitchFamily="2" charset="-18"/>
                <a:cs typeface="Tahoma"/>
              </a:rPr>
              <a:t>issues</a:t>
            </a:r>
            <a:endParaRPr lang="pl-PL" sz="2400" dirty="0">
              <a:solidFill>
                <a:srgbClr val="0CA373"/>
              </a:solidFill>
              <a:latin typeface="Oxygen" panose="02000503000000000000" pitchFamily="2" charset="-18"/>
              <a:cs typeface="Tahoma"/>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974821" y="2811464"/>
            <a:ext cx="5743854" cy="2662780"/>
          </a:xfrm>
          <a:prstGeom prst="rect">
            <a:avLst/>
          </a:prstGeom>
        </p:spPr>
        <p:txBody>
          <a:bodyPr vert="horz" wrap="square" lIns="0" tIns="13970" rIns="0" bIns="0" rtlCol="0">
            <a:spAutoFit/>
          </a:bodyPr>
          <a:lstStyle/>
          <a:p>
            <a:pPr marL="12700">
              <a:lnSpc>
                <a:spcPct val="100000"/>
              </a:lnSpc>
              <a:spcBef>
                <a:spcPts val="110"/>
              </a:spcBef>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49580" fontAlgn="base">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1.1 What is a business model </a:t>
            </a:r>
          </a:p>
          <a:p>
            <a:pPr marL="449580" fontAlgn="base">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1.2 Types and forms of business models </a:t>
            </a:r>
          </a:p>
          <a:p>
            <a:pPr marL="449580" fontAlgn="base">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1.3 Principles of an </a:t>
            </a:r>
            <a:r>
              <a:rPr lang="pl-PL" dirty="0">
                <a:latin typeface="Calibri" panose="020F0502020204030204" pitchFamily="34" charset="0"/>
                <a:ea typeface="Times New Roman" panose="02020603050405020304" pitchFamily="18" charset="0"/>
                <a:cs typeface="Calibri" panose="020F0502020204030204" pitchFamily="34" charset="0"/>
              </a:rPr>
              <a:t>flexible</a:t>
            </a:r>
            <a:r>
              <a:rPr lang="en-US" dirty="0">
                <a:latin typeface="Calibri" panose="020F0502020204030204" pitchFamily="34" charset="0"/>
                <a:ea typeface="Times New Roman" panose="02020603050405020304" pitchFamily="18" charset="0"/>
                <a:cs typeface="Calibri" panose="020F0502020204030204" pitchFamily="34" charset="0"/>
              </a:rPr>
              <a:t> organizational structure</a:t>
            </a:r>
          </a:p>
          <a:p>
            <a:pPr marL="449580" fontAlgn="base">
              <a:lnSpc>
                <a:spcPct val="115000"/>
              </a:lnSpc>
              <a:spcAft>
                <a:spcPts val="1000"/>
              </a:spcAft>
            </a:pPr>
            <a:r>
              <a:rPr lang="en-US" dirty="0">
                <a:latin typeface="Calibri" panose="020F0502020204030204" pitchFamily="34" charset="0"/>
                <a:ea typeface="Times New Roman" panose="02020603050405020304" pitchFamily="18" charset="0"/>
                <a:cs typeface="Calibri" panose="020F0502020204030204" pitchFamily="34" charset="0"/>
              </a:rPr>
              <a:t>1.4 How to implement new technologies and digitization strategies.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961466" y="2442132"/>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6071625" y="2173160"/>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016758"/>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Hot to </a:t>
            </a:r>
            <a:r>
              <a:rPr lang="pl-PL" sz="1800" dirty="0" err="1">
                <a:effectLst/>
                <a:latin typeface="Calibri" panose="020F0502020204030204" pitchFamily="34" charset="0"/>
                <a:ea typeface="Calibri" panose="020F0502020204030204" pitchFamily="34" charset="0"/>
              </a:rPr>
              <a:t>implement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en-US" sz="2000" dirty="0">
                <a:ea typeface="Calibri" panose="020F0502020204030204" pitchFamily="34" charset="0"/>
              </a:rPr>
              <a:t>The biggest challenge of digitalization and also the first hurdle to overcome is early implementation. Overcoming resistance to implementation is best started by showing reluctant users the undeniable benefits of the new solution. </a:t>
            </a:r>
          </a:p>
          <a:p>
            <a:pPr algn="just"/>
            <a:r>
              <a:rPr lang="en-US" sz="2000" dirty="0">
                <a:ea typeface="Calibri" panose="020F0502020204030204" pitchFamily="34" charset="0"/>
              </a:rPr>
              <a:t>The pandemic has demonstrated such benefits, as well as, on the other hand, revealing in an extremely brutal way the weaknesses of businesses in this regard. </a:t>
            </a:r>
          </a:p>
          <a:p>
            <a:pPr algn="just"/>
            <a:r>
              <a:rPr lang="en-US" sz="2000" dirty="0">
                <a:ea typeface="Calibri" panose="020F0502020204030204" pitchFamily="34" charset="0"/>
              </a:rPr>
              <a:t>It needs to be reiterated and consolidated to employees what they will gain with implementation.</a:t>
            </a:r>
          </a:p>
          <a:p>
            <a:pPr algn="just"/>
            <a:endParaRPr lang="en-US" sz="2000" dirty="0">
              <a:ea typeface="Calibri" panose="020F0502020204030204" pitchFamily="34" charset="0"/>
            </a:endParaRPr>
          </a:p>
          <a:p>
            <a:pPr algn="just"/>
            <a:r>
              <a:rPr lang="en-US" sz="2000" dirty="0">
                <a:ea typeface="Calibri" panose="020F0502020204030204" pitchFamily="34" charset="0"/>
              </a:rPr>
              <a:t>Businesses should be aware of the added value and opportunities that </a:t>
            </a:r>
            <a:r>
              <a:rPr lang="en-US" sz="2000" dirty="0" err="1">
                <a:ea typeface="Calibri" panose="020F0502020204030204" pitchFamily="34" charset="0"/>
              </a:rPr>
              <a:t>digitisation</a:t>
            </a:r>
            <a:r>
              <a:rPr lang="en-US" sz="2000" dirty="0">
                <a:ea typeface="Calibri" panose="020F0502020204030204" pitchFamily="34" charset="0"/>
              </a:rPr>
              <a:t> brings, especially in the wake of a pandemic such as Cvid-19 or afterwards. </a:t>
            </a:r>
          </a:p>
          <a:p>
            <a:pPr algn="just"/>
            <a:endParaRPr lang="en-US" sz="2000" dirty="0">
              <a:ea typeface="Calibri" panose="020F0502020204030204" pitchFamily="34" charset="0"/>
            </a:endParaRPr>
          </a:p>
          <a:p>
            <a:pPr algn="just"/>
            <a:r>
              <a:rPr lang="en-US" sz="2000" dirty="0" err="1">
                <a:ea typeface="Calibri" panose="020F0502020204030204" pitchFamily="34" charset="0"/>
              </a:rPr>
              <a:t>Digitisation</a:t>
            </a:r>
            <a:r>
              <a:rPr lang="en-US" sz="2000" dirty="0">
                <a:ea typeface="Calibri" panose="020F0502020204030204" pitchFamily="34" charset="0"/>
              </a:rPr>
              <a:t> is a gradual process. This kind of change will take years, not a few days. It is therefore difficult to catch up afterwards. </a:t>
            </a:r>
            <a:endParaRPr lang="pl-PL" sz="2000" spc="-114" dirty="0">
              <a:latin typeface="+mj-lt"/>
              <a:cs typeface="Tahoma"/>
            </a:endParaRPr>
          </a:p>
        </p:txBody>
      </p:sp>
    </p:spTree>
    <p:extLst>
      <p:ext uri="{BB962C8B-B14F-4D97-AF65-F5344CB8AC3E}">
        <p14:creationId xmlns:p14="http://schemas.microsoft.com/office/powerpoint/2010/main" val="279208414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8171468"/>
          </a:xfrm>
          <a:prstGeom prst="rect">
            <a:avLst/>
          </a:prstGeom>
          <a:noFill/>
        </p:spPr>
        <p:txBody>
          <a:bodyPr wrap="square">
            <a:spAutoFit/>
          </a:bodyPr>
          <a:lstStyle/>
          <a:p>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r>
              <a:rPr kumimoji="0" lang="pl-PL" sz="2400" i="0" u="none" strike="noStrike" kern="1200" cap="none" spc="-114" normalizeH="0" baseline="0" noProof="0" dirty="0">
                <a:ln>
                  <a:noFill/>
                </a:ln>
                <a:effectLst/>
                <a:uLnTx/>
                <a:uFillTx/>
                <a:latin typeface="+mj-lt"/>
                <a:ea typeface="+mn-ea"/>
                <a:cs typeface="Tahoma"/>
              </a:rPr>
              <a:t>SECTION 1.4.: </a:t>
            </a:r>
            <a:r>
              <a:rPr lang="pl-PL" sz="1800" dirty="0">
                <a:effectLst/>
                <a:latin typeface="Calibri" panose="020F0502020204030204" pitchFamily="34" charset="0"/>
                <a:ea typeface="Calibri" panose="020F0502020204030204" pitchFamily="34" charset="0"/>
              </a:rPr>
              <a:t>How </a:t>
            </a:r>
            <a:r>
              <a:rPr lang="pl-PL" sz="1800" dirty="0" err="1">
                <a:effectLst/>
                <a:latin typeface="Calibri" panose="020F0502020204030204" pitchFamily="34" charset="0"/>
                <a:ea typeface="Calibri" panose="020F0502020204030204" pitchFamily="34" charset="0"/>
              </a:rPr>
              <a:t>impelement</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digitalization</a:t>
            </a:r>
            <a:r>
              <a:rPr lang="pl-PL" sz="1800" dirty="0">
                <a:effectLst/>
                <a:latin typeface="Calibri" panose="020F0502020204030204" pitchFamily="34" charset="0"/>
                <a:ea typeface="Calibri" panose="020F0502020204030204" pitchFamily="34" charset="0"/>
              </a:rPr>
              <a:t> </a:t>
            </a:r>
            <a:r>
              <a:rPr lang="pl-PL" sz="1800" dirty="0" err="1">
                <a:effectLst/>
                <a:latin typeface="Calibri" panose="020F0502020204030204" pitchFamily="34" charset="0"/>
                <a:ea typeface="Calibri" panose="020F0502020204030204" pitchFamily="34" charset="0"/>
              </a:rPr>
              <a:t>technologies</a:t>
            </a:r>
            <a:r>
              <a:rPr lang="pl-PL" sz="1800" dirty="0">
                <a:effectLst/>
                <a:latin typeface="Calibri" panose="020F0502020204030204" pitchFamily="34" charset="0"/>
                <a:ea typeface="Calibri" panose="020F0502020204030204" pitchFamily="34" charset="0"/>
              </a:rPr>
              <a:t> and </a:t>
            </a:r>
            <a:r>
              <a:rPr lang="pl-PL" sz="1800" dirty="0" err="1">
                <a:effectLst/>
                <a:latin typeface="Calibri" panose="020F0502020204030204" pitchFamily="34" charset="0"/>
                <a:ea typeface="Calibri" panose="020F0502020204030204" pitchFamily="34" charset="0"/>
              </a:rPr>
              <a:t>strategies</a:t>
            </a:r>
            <a:r>
              <a:rPr lang="pl-PL" sz="1800" dirty="0">
                <a:effectLst/>
                <a:latin typeface="Calibri" panose="020F0502020204030204" pitchFamily="34" charset="0"/>
                <a:ea typeface="Calibri" panose="020F0502020204030204" pitchFamily="34" charset="0"/>
              </a:rPr>
              <a:t>?</a:t>
            </a:r>
          </a:p>
          <a:p>
            <a:endParaRPr kumimoji="0" lang="pl-PL" sz="2400" i="0" u="none" strike="noStrike" kern="1200" cap="none" spc="-114" normalizeH="0" baseline="0" noProof="0" dirty="0">
              <a:ln>
                <a:noFill/>
              </a:ln>
              <a:effectLst/>
              <a:uLnTx/>
              <a:uFillTx/>
              <a:latin typeface="+mj-lt"/>
              <a:ea typeface="+mn-ea"/>
              <a:cs typeface="Tahoma"/>
            </a:endParaRPr>
          </a:p>
          <a:p>
            <a:pPr algn="just"/>
            <a:r>
              <a:rPr lang="en-US" sz="2300" dirty="0"/>
              <a:t>Companies that do not have a digital strategy, particularly for a situation such as the Covid-19 pandemic, should immediately take up this challenge and develop one so as not to be left behind. To be able to react in time to sudden changes affecting their business.</a:t>
            </a:r>
          </a:p>
          <a:p>
            <a:pPr algn="just"/>
            <a:endParaRPr lang="en-US" sz="2300" dirty="0"/>
          </a:p>
          <a:p>
            <a:pPr algn="just"/>
            <a:r>
              <a:rPr lang="en-US" sz="2300" dirty="0" err="1"/>
              <a:t>Digitisation</a:t>
            </a:r>
            <a:r>
              <a:rPr lang="en-US" sz="2300" dirty="0"/>
              <a:t> makes qualities such as readiness for change, social competence and IT literacy increasingly important, which poses new challenges for companies in terms of training and educating employees.</a:t>
            </a:r>
          </a:p>
          <a:p>
            <a:pPr algn="just"/>
            <a:endParaRPr lang="en-US" sz="2300" dirty="0"/>
          </a:p>
          <a:p>
            <a:pPr algn="just"/>
            <a:r>
              <a:rPr lang="en-US" sz="2300" dirty="0"/>
              <a:t>Implementing new software is fraught with the risk of failure - as it largely depends on the attitude of the users. When developing a company's digital strategy, it is necessary to take this problem into account in order to be able to prevent it effectively.</a:t>
            </a: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4424387"/>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410882"/>
          </a:xfrm>
          <a:prstGeom prst="rect">
            <a:avLst/>
          </a:prstGeom>
          <a:noFill/>
        </p:spPr>
        <p:txBody>
          <a:bodyPr wrap="square" rtlCol="0">
            <a:spAutoFit/>
          </a:bodyPr>
          <a:lstStyle/>
          <a:p>
            <a:pPr algn="just">
              <a:lnSpc>
                <a:spcPct val="115000"/>
              </a:lnSpc>
              <a:spcAft>
                <a:spcPts val="1000"/>
              </a:spcAft>
            </a:pPr>
            <a:r>
              <a:rPr lang="en-US" dirty="0"/>
              <a:t>T</a:t>
            </a:r>
            <a:r>
              <a:rPr lang="pl-PL" dirty="0"/>
              <a:t>ip</a:t>
            </a:r>
            <a:r>
              <a:rPr lang="en-US" dirty="0"/>
              <a:t> 1: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business model is the basis for most businesses. </a:t>
            </a:r>
            <a:endParaRPr lang="pl-P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1" y="3530217"/>
            <a:ext cx="8895980" cy="646331"/>
          </a:xfrm>
          <a:prstGeom prst="rect">
            <a:avLst/>
          </a:prstGeom>
          <a:noFill/>
        </p:spPr>
        <p:txBody>
          <a:bodyPr wrap="square" rtlCol="0">
            <a:spAutoFit/>
          </a:bodyPr>
          <a:lstStyle/>
          <a:p>
            <a:pPr algn="just"/>
            <a:r>
              <a:rPr lang="en-US" dirty="0"/>
              <a:t>T</a:t>
            </a:r>
            <a:r>
              <a:rPr lang="pl-PL" dirty="0"/>
              <a:t>ip</a:t>
            </a:r>
            <a:r>
              <a:rPr lang="en-US" dirty="0"/>
              <a:t> 2: In itself, a business model is not yet a guarantee of success, but it can be </a:t>
            </a:r>
            <a:r>
              <a:rPr lang="pl-PL" dirty="0" err="1"/>
              <a:t>important</a:t>
            </a:r>
            <a:r>
              <a:rPr lang="en-US" dirty="0"/>
              <a:t> to achieving it.</a:t>
            </a:r>
          </a:p>
        </p:txBody>
      </p:sp>
      <p:sp>
        <p:nvSpPr>
          <p:cNvPr id="13" name="CuadroTexto 12"/>
          <p:cNvSpPr txBox="1"/>
          <p:nvPr/>
        </p:nvSpPr>
        <p:spPr>
          <a:xfrm>
            <a:off x="1578483" y="4270276"/>
            <a:ext cx="8895979" cy="646331"/>
          </a:xfrm>
          <a:prstGeom prst="rect">
            <a:avLst/>
          </a:prstGeom>
          <a:noFill/>
        </p:spPr>
        <p:txBody>
          <a:bodyPr wrap="square" rtlCol="0">
            <a:spAutoFit/>
          </a:bodyPr>
          <a:lstStyle/>
          <a:p>
            <a:pPr algn="just"/>
            <a:r>
              <a:rPr lang="en-US" dirty="0"/>
              <a:t>T</a:t>
            </a:r>
            <a:r>
              <a:rPr lang="pl-PL" dirty="0"/>
              <a:t>ip</a:t>
            </a:r>
            <a:r>
              <a:rPr lang="en-US" dirty="0"/>
              <a:t> 3: </a:t>
            </a:r>
            <a:r>
              <a:rPr lang="en-US" dirty="0">
                <a:solidFill>
                  <a:srgbClr val="000000"/>
                </a:solidFill>
                <a:ea typeface="Calibri" panose="020F0502020204030204" pitchFamily="34" charset="0"/>
                <a:cs typeface="Times New Roman" panose="02020603050405020304" pitchFamily="18" charset="0"/>
              </a:rPr>
              <a:t>Organi</a:t>
            </a:r>
            <a:r>
              <a:rPr lang="pl-PL" dirty="0">
                <a:solidFill>
                  <a:srgbClr val="000000"/>
                </a:solidFill>
                <a:ea typeface="Calibri" panose="020F0502020204030204" pitchFamily="34" charset="0"/>
                <a:cs typeface="Times New Roman" panose="02020603050405020304" pitchFamily="18" charset="0"/>
              </a:rPr>
              <a:t>z</a:t>
            </a:r>
            <a:r>
              <a:rPr lang="en-US" dirty="0" err="1">
                <a:solidFill>
                  <a:srgbClr val="000000"/>
                </a:solidFill>
                <a:ea typeface="Calibri" panose="020F0502020204030204" pitchFamily="34" charset="0"/>
                <a:cs typeface="Times New Roman" panose="02020603050405020304" pitchFamily="18" charset="0"/>
              </a:rPr>
              <a:t>ational</a:t>
            </a:r>
            <a:r>
              <a:rPr lang="en-US" dirty="0">
                <a:solidFill>
                  <a:srgbClr val="000000"/>
                </a:solidFill>
                <a:ea typeface="Calibri" panose="020F0502020204030204" pitchFamily="34" charset="0"/>
                <a:cs typeface="Times New Roman" panose="02020603050405020304" pitchFamily="18" charset="0"/>
              </a:rPr>
              <a:t> structure is the way in which a company is formally organi</a:t>
            </a:r>
            <a:r>
              <a:rPr lang="pl-PL" dirty="0">
                <a:solidFill>
                  <a:srgbClr val="000000"/>
                </a:solidFill>
                <a:ea typeface="Calibri" panose="020F0502020204030204" pitchFamily="34" charset="0"/>
                <a:cs typeface="Times New Roman" panose="02020603050405020304" pitchFamily="18" charset="0"/>
              </a:rPr>
              <a:t>z</a:t>
            </a:r>
            <a:r>
              <a:rPr lang="en-US" dirty="0" err="1">
                <a:solidFill>
                  <a:srgbClr val="000000"/>
                </a:solidFill>
                <a:ea typeface="Calibri" panose="020F0502020204030204" pitchFamily="34" charset="0"/>
                <a:cs typeface="Times New Roman" panose="02020603050405020304" pitchFamily="18" charset="0"/>
              </a:rPr>
              <a:t>ed</a:t>
            </a:r>
            <a:r>
              <a:rPr lang="en-US" dirty="0">
                <a:solidFill>
                  <a:srgbClr val="000000"/>
                </a:solidFill>
                <a:ea typeface="Calibri" panose="020F0502020204030204" pitchFamily="34" charset="0"/>
                <a:cs typeface="Times New Roman" panose="02020603050405020304" pitchFamily="18" charset="0"/>
              </a:rPr>
              <a:t> and the links between them.</a:t>
            </a:r>
            <a:endParaRPr lang="en-US" dirty="0"/>
          </a:p>
        </p:txBody>
      </p:sp>
      <p:sp>
        <p:nvSpPr>
          <p:cNvPr id="14" name="CuadroTexto 13"/>
          <p:cNvSpPr txBox="1"/>
          <p:nvPr/>
        </p:nvSpPr>
        <p:spPr>
          <a:xfrm>
            <a:off x="1578483" y="4994445"/>
            <a:ext cx="8998335" cy="923330"/>
          </a:xfrm>
          <a:prstGeom prst="rect">
            <a:avLst/>
          </a:prstGeom>
          <a:noFill/>
        </p:spPr>
        <p:txBody>
          <a:bodyPr wrap="square" rtlCol="0">
            <a:spAutoFit/>
          </a:bodyPr>
          <a:lstStyle/>
          <a:p>
            <a:pPr algn="just"/>
            <a:r>
              <a:rPr lang="en-US" dirty="0"/>
              <a:t>T</a:t>
            </a:r>
            <a:r>
              <a:rPr lang="pl-PL" dirty="0"/>
              <a:t>ip</a:t>
            </a:r>
            <a:r>
              <a:rPr lang="en-US" dirty="0"/>
              <a:t> 4: </a:t>
            </a:r>
            <a:r>
              <a:rPr lang="en-US" dirty="0">
                <a:solidFill>
                  <a:srgbClr val="000000"/>
                </a:solidFill>
                <a:latin typeface="Calibri" panose="020F0502020204030204" pitchFamily="34" charset="0"/>
                <a:ea typeface="Calibri" panose="020F0502020204030204" pitchFamily="34" charset="0"/>
              </a:rPr>
              <a:t>Companies should be aware of the added value and opportunities that </a:t>
            </a:r>
            <a:r>
              <a:rPr lang="en-US" dirty="0" err="1">
                <a:solidFill>
                  <a:srgbClr val="000000"/>
                </a:solidFill>
                <a:latin typeface="Calibri" panose="020F0502020204030204" pitchFamily="34" charset="0"/>
                <a:ea typeface="Calibri" panose="020F0502020204030204" pitchFamily="34" charset="0"/>
              </a:rPr>
              <a:t>digitali</a:t>
            </a:r>
            <a:r>
              <a:rPr lang="pl-PL" dirty="0">
                <a:solidFill>
                  <a:srgbClr val="000000"/>
                </a:solidFill>
                <a:latin typeface="Calibri" panose="020F0502020204030204" pitchFamily="34" charset="0"/>
                <a:ea typeface="Calibri" panose="020F0502020204030204" pitchFamily="34" charset="0"/>
              </a:rPr>
              <a:t>z</a:t>
            </a:r>
            <a:r>
              <a:rPr lang="en-US" dirty="0" err="1">
                <a:solidFill>
                  <a:srgbClr val="000000"/>
                </a:solidFill>
                <a:latin typeface="Calibri" panose="020F0502020204030204" pitchFamily="34" charset="0"/>
                <a:ea typeface="Calibri" panose="020F0502020204030204" pitchFamily="34" charset="0"/>
              </a:rPr>
              <a:t>ation</a:t>
            </a:r>
            <a:r>
              <a:rPr lang="en-US" dirty="0">
                <a:solidFill>
                  <a:srgbClr val="000000"/>
                </a:solidFill>
                <a:latin typeface="Calibri" panose="020F0502020204030204" pitchFamily="34" charset="0"/>
                <a:ea typeface="Calibri" panose="020F0502020204030204" pitchFamily="34" charset="0"/>
              </a:rPr>
              <a:t> brings, and when conducting trainings on the new solution, it is worth persistently repeating and reinforcing to employees what they will gain with the implementation.</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err="1">
                <a:solidFill>
                  <a:schemeClr val="tx1"/>
                </a:solidFill>
                <a:latin typeface="+mj-lt"/>
                <a:ea typeface="Tahoma" panose="020B0604030504040204" pitchFamily="34" charset="0"/>
                <a:cs typeface="Tahoma" panose="020B0604030504040204" pitchFamily="34" charset="0"/>
              </a:rPr>
              <a:t>Key</a:t>
            </a:r>
            <a:r>
              <a:rPr lang="pl-PL"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a:solidFill>
                  <a:schemeClr val="tx1"/>
                </a:solidFill>
                <a:latin typeface="+mj-lt"/>
                <a:ea typeface="Tahoma" panose="020B0604030504040204" pitchFamily="34" charset="0"/>
                <a:cs typeface="Tahoma" panose="020B0604030504040204" pitchFamily="34" charset="0"/>
              </a:rPr>
              <a:t>takeaways :</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474462" y="4633195"/>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6463" y="932153"/>
            <a:ext cx="7138581" cy="4906471"/>
          </a:xfrm>
          <a:prstGeom prst="rect">
            <a:avLst/>
          </a:prstGeom>
          <a:noFill/>
        </p:spPr>
        <p:txBody>
          <a:bodyPr wrap="square">
            <a:spAutoFit/>
          </a:bodyPr>
          <a:lstStyle/>
          <a:p>
            <a:pPr marL="12700">
              <a:spcBef>
                <a:spcPts val="100"/>
              </a:spcBef>
            </a:pPr>
            <a:r>
              <a:rPr lang="es-ES" sz="4000" b="1" kern="0" spc="-150" dirty="0" err="1">
                <a:solidFill>
                  <a:schemeClr val="tx1"/>
                </a:solidFill>
                <a:latin typeface="+mj-lt"/>
                <a:ea typeface="Tahoma" panose="020B0604030504040204" pitchFamily="34" charset="0"/>
                <a:cs typeface="Tahoma" panose="020B0604030504040204" pitchFamily="34" charset="0"/>
              </a:rPr>
              <a:t>Assessment</a:t>
            </a:r>
            <a:r>
              <a:rPr lang="es-ES" sz="4000" b="1" kern="0" spc="-150" dirty="0">
                <a:solidFill>
                  <a:schemeClr val="tx1"/>
                </a:solidFill>
                <a:latin typeface="+mj-lt"/>
                <a:ea typeface="Tahoma" panose="020B0604030504040204" pitchFamily="34" charset="0"/>
                <a:cs typeface="Tahoma" panose="020B0604030504040204" pitchFamily="34" charset="0"/>
              </a:rPr>
              <a:t> test</a:t>
            </a: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1. what is a business model?</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a. It is a long-term plan to increase a company's operating profit.</a:t>
            </a: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    b. It is a short-term plan to increase a company's operating profit</a:t>
            </a: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    c. None of the above</a:t>
            </a:r>
          </a:p>
          <a:p>
            <a:pPr lvl="0" fontAlgn="base"/>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2. types of business models </a:t>
            </a:r>
            <a:r>
              <a:rPr lang="pl-PL" dirty="0" err="1">
                <a:latin typeface="Calibri" panose="020F0502020204030204" pitchFamily="34" charset="0"/>
                <a:ea typeface="Times New Roman" panose="02020603050405020304" pitchFamily="18" charset="0"/>
                <a:cs typeface="Calibri" panose="020F0502020204030204" pitchFamily="34" charset="0"/>
              </a:rPr>
              <a:t>are</a:t>
            </a:r>
            <a:r>
              <a:rPr lang="en-US" dirty="0">
                <a:latin typeface="Calibri" panose="020F0502020204030204" pitchFamily="34" charset="0"/>
                <a:ea typeface="Times New Roman" panose="02020603050405020304" pitchFamily="18" charset="0"/>
                <a:cs typeface="Calibri" panose="020F0502020204030204" pitchFamily="34" charset="0"/>
              </a:rPr>
              <a:t>: </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a.  </a:t>
            </a:r>
            <a:r>
              <a:rPr lang="en-US" dirty="0">
                <a:latin typeface="Calibri" panose="020F0502020204030204" pitchFamily="34" charset="0"/>
                <a:ea typeface="Times New Roman" panose="02020603050405020304" pitchFamily="18" charset="0"/>
                <a:cs typeface="Calibri" panose="020F0502020204030204" pitchFamily="34" charset="0"/>
              </a:rPr>
              <a:t>Strategic</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Sectoral</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c.  </a:t>
            </a:r>
            <a:r>
              <a:rPr lang="en-US" dirty="0">
                <a:latin typeface="Calibri" panose="020F0502020204030204" pitchFamily="34" charset="0"/>
                <a:ea typeface="Times New Roman" panose="02020603050405020304" pitchFamily="18" charset="0"/>
                <a:cs typeface="Calibri" panose="020F0502020204030204" pitchFamily="34" charset="0"/>
              </a:rPr>
              <a:t>Horizontal</a:t>
            </a:r>
          </a:p>
          <a:p>
            <a:pPr lvl="0" fontAlgn="base"/>
            <a:endParaRPr lang="pl-PL"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3. </a:t>
            </a:r>
            <a:r>
              <a:rPr lang="en-US" dirty="0">
                <a:latin typeface="Calibri" panose="020F0502020204030204" pitchFamily="34" charset="0"/>
                <a:ea typeface="Times New Roman" panose="02020603050405020304" pitchFamily="18" charset="0"/>
                <a:cs typeface="Calibri" panose="020F0502020204030204" pitchFamily="34" charset="0"/>
              </a:rPr>
              <a:t>The criteria for the basic type of organi</a:t>
            </a:r>
            <a:r>
              <a:rPr lang="pl-PL" dirty="0">
                <a:latin typeface="Calibri" panose="020F0502020204030204" pitchFamily="34" charset="0"/>
                <a:ea typeface="Times New Roman" panose="02020603050405020304" pitchFamily="18" charset="0"/>
                <a:cs typeface="Calibri" panose="020F0502020204030204" pitchFamily="34" charset="0"/>
              </a:rPr>
              <a:t>z</a:t>
            </a:r>
            <a:r>
              <a:rPr lang="en-US" dirty="0" err="1">
                <a:latin typeface="Calibri" panose="020F0502020204030204" pitchFamily="34" charset="0"/>
                <a:ea typeface="Times New Roman" panose="02020603050405020304" pitchFamily="18" charset="0"/>
                <a:cs typeface="Calibri" panose="020F0502020204030204" pitchFamily="34" charset="0"/>
              </a:rPr>
              <a:t>ational</a:t>
            </a:r>
            <a:r>
              <a:rPr lang="en-US" dirty="0">
                <a:latin typeface="Calibri" panose="020F0502020204030204" pitchFamily="34" charset="0"/>
                <a:ea typeface="Times New Roman" panose="02020603050405020304" pitchFamily="18" charset="0"/>
                <a:cs typeface="Calibri" panose="020F0502020204030204" pitchFamily="34" charset="0"/>
              </a:rPr>
              <a:t> structure include</a:t>
            </a:r>
            <a:r>
              <a:rPr lang="pl-PL" dirty="0">
                <a:latin typeface="Calibri" panose="020F0502020204030204" pitchFamily="34" charset="0"/>
                <a:ea typeface="Times New Roman" panose="02020603050405020304" pitchFamily="18" charset="0"/>
                <a:cs typeface="Calibri" panose="020F0502020204030204" pitchFamily="34" charset="0"/>
              </a:rPr>
              <a:t>:</a:t>
            </a:r>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a.  </a:t>
            </a:r>
            <a:r>
              <a:rPr lang="en-US" dirty="0">
                <a:latin typeface="Calibri" panose="020F0502020204030204" pitchFamily="34" charset="0"/>
                <a:ea typeface="Times New Roman" panose="02020603050405020304" pitchFamily="18" charset="0"/>
                <a:cs typeface="Calibri" panose="020F0502020204030204" pitchFamily="34" charset="0"/>
              </a:rPr>
              <a:t>Flat structure</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Linear structure</a:t>
            </a: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c.  </a:t>
            </a:r>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Task-based structure</a:t>
            </a:r>
            <a:endParaRPr lang="pl-PL"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6017BFAE-C8D5-9401-0C8E-2B2809068051}"/>
              </a:ext>
            </a:extLst>
          </p:cNvPr>
          <p:cNvSpPr txBox="1"/>
          <p:nvPr/>
        </p:nvSpPr>
        <p:spPr>
          <a:xfrm>
            <a:off x="6817895" y="1505643"/>
            <a:ext cx="5197642" cy="4014432"/>
          </a:xfrm>
          <a:prstGeom prst="rect">
            <a:avLst/>
          </a:prstGeom>
          <a:noFill/>
        </p:spPr>
        <p:txBody>
          <a:bodyPr wrap="square">
            <a:spAutoFit/>
          </a:bodyPr>
          <a:lstStyle/>
          <a:p>
            <a:pPr marL="685800" fontAlgn="base">
              <a:lnSpc>
                <a:spcPct val="115000"/>
              </a:lnSpc>
            </a:pPr>
            <a:r>
              <a:rPr lang="sk-SK"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en-US" dirty="0">
                <a:latin typeface="Calibri" panose="020F0502020204030204" pitchFamily="34" charset="0"/>
                <a:ea typeface="Times New Roman" panose="02020603050405020304" pitchFamily="18" charset="0"/>
                <a:cs typeface="Calibri" panose="020F0502020204030204" pitchFamily="34" charset="0"/>
              </a:rPr>
              <a:t>One of the biggest challenges of digit</a:t>
            </a:r>
            <a:r>
              <a:rPr lang="pl-PL" dirty="0" err="1">
                <a:latin typeface="Calibri" panose="020F0502020204030204" pitchFamily="34" charset="0"/>
                <a:ea typeface="Times New Roman" panose="02020603050405020304" pitchFamily="18" charset="0"/>
                <a:cs typeface="Calibri" panose="020F0502020204030204" pitchFamily="34" charset="0"/>
              </a:rPr>
              <a:t>aliz</a:t>
            </a:r>
            <a:r>
              <a:rPr lang="en-US" dirty="0" err="1">
                <a:latin typeface="Calibri" panose="020F0502020204030204" pitchFamily="34" charset="0"/>
                <a:ea typeface="Times New Roman" panose="02020603050405020304" pitchFamily="18" charset="0"/>
                <a:cs typeface="Calibri" panose="020F0502020204030204" pitchFamily="34" charset="0"/>
              </a:rPr>
              <a:t>ation</a:t>
            </a:r>
            <a:r>
              <a:rPr lang="en-US" dirty="0">
                <a:latin typeface="Calibri" panose="020F0502020204030204" pitchFamily="34" charset="0"/>
                <a:ea typeface="Times New Roman" panose="02020603050405020304" pitchFamily="18" charset="0"/>
                <a:cs typeface="Calibri" panose="020F0502020204030204" pitchFamily="34" charset="0"/>
              </a:rPr>
              <a:t> is?</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a.  </a:t>
            </a:r>
            <a:r>
              <a:rPr lang="en-US" dirty="0">
                <a:latin typeface="Calibri" panose="020F0502020204030204" pitchFamily="34" charset="0"/>
                <a:ea typeface="Times New Roman" panose="02020603050405020304" pitchFamily="18" charset="0"/>
                <a:cs typeface="Calibri" panose="020F0502020204030204" pitchFamily="34" charset="0"/>
              </a:rPr>
              <a:t>Speed and flexibility</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Slowness and </a:t>
            </a:r>
            <a:r>
              <a:rPr lang="pl-PL" dirty="0" err="1">
                <a:latin typeface="Calibri" panose="020F0502020204030204" pitchFamily="34" charset="0"/>
                <a:ea typeface="Times New Roman" panose="02020603050405020304" pitchFamily="18" charset="0"/>
                <a:cs typeface="Calibri" panose="020F0502020204030204" pitchFamily="34" charset="0"/>
              </a:rPr>
              <a:t>schematicity</a:t>
            </a:r>
            <a:r>
              <a:rPr lang="en-US" dirty="0">
                <a:latin typeface="Calibri" panose="020F0502020204030204" pitchFamily="34" charset="0"/>
                <a:ea typeface="Times New Roman" panose="02020603050405020304" pitchFamily="18" charset="0"/>
                <a:cs typeface="Calibri" panose="020F0502020204030204" pitchFamily="34" charset="0"/>
              </a:rPr>
              <a:t> of operations</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c.  </a:t>
            </a:r>
            <a:r>
              <a:rPr lang="en-US" dirty="0">
                <a:latin typeface="Calibri" panose="020F0502020204030204" pitchFamily="34" charset="0"/>
                <a:ea typeface="Times New Roman" panose="02020603050405020304" pitchFamily="18" charset="0"/>
                <a:cs typeface="Calibri" panose="020F0502020204030204" pitchFamily="34" charset="0"/>
              </a:rPr>
              <a:t>None of the above</a:t>
            </a:r>
            <a:r>
              <a:rPr lang="pl-PL"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p>
          <a:p>
            <a:pPr marL="342900" lvl="0" indent="-342900" fontAlgn="base">
              <a:lnSpc>
                <a:spcPct val="115000"/>
              </a:lnSpc>
              <a:buAutoNum type="alphaLcPeriod" startAt="3"/>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pl-PL" sz="1800" dirty="0">
                <a:effectLst/>
                <a:latin typeface="Calibri" panose="020F0502020204030204" pitchFamily="34" charset="0"/>
                <a:ea typeface="Times New Roman" panose="02020603050405020304" pitchFamily="18" charset="0"/>
                <a:cs typeface="Calibri" panose="020F0502020204030204" pitchFamily="34" charset="0"/>
              </a:rPr>
              <a:t>Jaki skrótem określa się „biznesową strategię cyfryzacji”?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800" dirty="0">
                <a:effectLst/>
                <a:latin typeface="Calibri" panose="020F0502020204030204" pitchFamily="34" charset="0"/>
                <a:ea typeface="Times New Roman" panose="02020603050405020304" pitchFamily="18" charset="0"/>
                <a:cs typeface="Calibri" panose="020F0502020204030204" pitchFamily="34" charset="0"/>
              </a:rPr>
              <a:t>a.  </a:t>
            </a:r>
            <a:r>
              <a:rPr lang="sk-SK" sz="18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pPr>
            <a:r>
              <a:rPr lang="pl-PL" dirty="0">
                <a:effectLst/>
                <a:latin typeface="Calibri" panose="020F0502020204030204" pitchFamily="34" charset="0"/>
                <a:ea typeface="Times New Roman" panose="02020603050405020304" pitchFamily="18" charset="0"/>
                <a:cs typeface="Calibri" panose="020F0502020204030204" pitchFamily="34" charset="0"/>
              </a:rPr>
              <a:t>b.  DDS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spcAft>
                <a:spcPts val="1000"/>
              </a:spcAft>
            </a:pPr>
            <a:r>
              <a:rPr lang="pl-PL" dirty="0">
                <a:effectLst/>
                <a:latin typeface="Calibri" panose="020F0502020204030204" pitchFamily="34" charset="0"/>
                <a:ea typeface="Times New Roman" panose="02020603050405020304" pitchFamily="18" charset="0"/>
                <a:cs typeface="Calibri" panose="020F0502020204030204" pitchFamily="34" charset="0"/>
              </a:rPr>
              <a:t>c.   ABS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353260018"/>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6463" y="932153"/>
            <a:ext cx="7138581" cy="4906471"/>
          </a:xfrm>
          <a:prstGeom prst="rect">
            <a:avLst/>
          </a:prstGeom>
          <a:noFill/>
        </p:spPr>
        <p:txBody>
          <a:bodyPr wrap="square">
            <a:spAutoFit/>
          </a:bodyPr>
          <a:lstStyle/>
          <a:p>
            <a:pPr marL="12700">
              <a:spcBef>
                <a:spcPts val="100"/>
              </a:spcBef>
            </a:pPr>
            <a:r>
              <a:rPr lang="es-ES" sz="4000" b="1" kern="0" spc="-150" dirty="0" err="1">
                <a:solidFill>
                  <a:schemeClr val="tx1"/>
                </a:solidFill>
                <a:latin typeface="+mj-lt"/>
                <a:ea typeface="Tahoma" panose="020B0604030504040204" pitchFamily="34" charset="0"/>
                <a:cs typeface="Tahoma" panose="020B0604030504040204" pitchFamily="34" charset="0"/>
              </a:rPr>
              <a:t>Assessment</a:t>
            </a:r>
            <a:r>
              <a:rPr lang="es-ES" sz="4000" b="1" kern="0" spc="-150" dirty="0">
                <a:solidFill>
                  <a:schemeClr val="tx1"/>
                </a:solidFill>
                <a:latin typeface="+mj-lt"/>
                <a:ea typeface="Tahoma" panose="020B0604030504040204" pitchFamily="34" charset="0"/>
                <a:cs typeface="Tahoma" panose="020B0604030504040204" pitchFamily="34" charset="0"/>
              </a:rPr>
              <a:t> test</a:t>
            </a: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1. what is a business model?</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a. </a:t>
            </a:r>
            <a:r>
              <a:rPr lang="en-US" b="1" dirty="0">
                <a:latin typeface="Calibri" panose="020F0502020204030204" pitchFamily="34" charset="0"/>
                <a:ea typeface="Times New Roman" panose="02020603050405020304" pitchFamily="18" charset="0"/>
                <a:cs typeface="Calibri" panose="020F0502020204030204" pitchFamily="34" charset="0"/>
              </a:rPr>
              <a:t>It is a long-term plan to increase a company's operating profit</a:t>
            </a:r>
            <a:r>
              <a:rPr lang="en-US" dirty="0">
                <a:latin typeface="Calibri" panose="020F0502020204030204" pitchFamily="34" charset="0"/>
                <a:ea typeface="Times New Roman" panose="02020603050405020304" pitchFamily="18" charset="0"/>
                <a:cs typeface="Calibri" panose="020F0502020204030204" pitchFamily="34" charset="0"/>
              </a:rPr>
              <a:t>.</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b. It is a short-term plan to increase a company's operating profit</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Times New Roman" panose="02020603050405020304" pitchFamily="18" charset="0"/>
                <a:cs typeface="Calibri" panose="020F0502020204030204" pitchFamily="34" charset="0"/>
              </a:rPr>
              <a:t>c. None of the above</a:t>
            </a:r>
          </a:p>
          <a:p>
            <a:pPr lvl="0" fontAlgn="base"/>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2. types of business models </a:t>
            </a:r>
            <a:r>
              <a:rPr lang="pl-PL" dirty="0" err="1">
                <a:latin typeface="Calibri" panose="020F0502020204030204" pitchFamily="34" charset="0"/>
                <a:ea typeface="Times New Roman" panose="02020603050405020304" pitchFamily="18" charset="0"/>
                <a:cs typeface="Calibri" panose="020F0502020204030204" pitchFamily="34" charset="0"/>
              </a:rPr>
              <a:t>are</a:t>
            </a:r>
            <a:r>
              <a:rPr lang="en-US" dirty="0">
                <a:latin typeface="Calibri" panose="020F0502020204030204" pitchFamily="34" charset="0"/>
                <a:ea typeface="Times New Roman" panose="02020603050405020304" pitchFamily="18" charset="0"/>
                <a:cs typeface="Calibri" panose="020F0502020204030204" pitchFamily="34" charset="0"/>
              </a:rPr>
              <a:t>: </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a.  </a:t>
            </a:r>
            <a:r>
              <a:rPr lang="en-US" b="1" dirty="0">
                <a:latin typeface="Calibri" panose="020F0502020204030204" pitchFamily="34" charset="0"/>
                <a:ea typeface="Times New Roman" panose="02020603050405020304" pitchFamily="18" charset="0"/>
                <a:cs typeface="Calibri" panose="020F0502020204030204" pitchFamily="34" charset="0"/>
              </a:rPr>
              <a:t>Strategic</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Sectoral</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c.  </a:t>
            </a:r>
            <a:r>
              <a:rPr lang="en-US" dirty="0">
                <a:latin typeface="Calibri" panose="020F0502020204030204" pitchFamily="34" charset="0"/>
                <a:ea typeface="Times New Roman" panose="02020603050405020304" pitchFamily="18" charset="0"/>
                <a:cs typeface="Calibri" panose="020F0502020204030204" pitchFamily="34" charset="0"/>
              </a:rPr>
              <a:t>Horizontal</a:t>
            </a:r>
          </a:p>
          <a:p>
            <a:pPr lvl="0" fontAlgn="base"/>
            <a:endParaRPr lang="pl-PL"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3. </a:t>
            </a:r>
            <a:r>
              <a:rPr lang="en-US" dirty="0">
                <a:latin typeface="Calibri" panose="020F0502020204030204" pitchFamily="34" charset="0"/>
                <a:ea typeface="Times New Roman" panose="02020603050405020304" pitchFamily="18" charset="0"/>
                <a:cs typeface="Calibri" panose="020F0502020204030204" pitchFamily="34" charset="0"/>
              </a:rPr>
              <a:t>The criteria for the basic type of organi</a:t>
            </a:r>
            <a:r>
              <a:rPr lang="pl-PL" dirty="0">
                <a:latin typeface="Calibri" panose="020F0502020204030204" pitchFamily="34" charset="0"/>
                <a:ea typeface="Times New Roman" panose="02020603050405020304" pitchFamily="18" charset="0"/>
                <a:cs typeface="Calibri" panose="020F0502020204030204" pitchFamily="34" charset="0"/>
              </a:rPr>
              <a:t>z</a:t>
            </a:r>
            <a:r>
              <a:rPr lang="en-US" dirty="0" err="1">
                <a:latin typeface="Calibri" panose="020F0502020204030204" pitchFamily="34" charset="0"/>
                <a:ea typeface="Times New Roman" panose="02020603050405020304" pitchFamily="18" charset="0"/>
                <a:cs typeface="Calibri" panose="020F0502020204030204" pitchFamily="34" charset="0"/>
              </a:rPr>
              <a:t>ational</a:t>
            </a:r>
            <a:r>
              <a:rPr lang="en-US" dirty="0">
                <a:latin typeface="Calibri" panose="020F0502020204030204" pitchFamily="34" charset="0"/>
                <a:ea typeface="Times New Roman" panose="02020603050405020304" pitchFamily="18" charset="0"/>
                <a:cs typeface="Calibri" panose="020F0502020204030204" pitchFamily="34" charset="0"/>
              </a:rPr>
              <a:t> structure include</a:t>
            </a:r>
            <a:r>
              <a:rPr lang="pl-PL" dirty="0">
                <a:latin typeface="Calibri" panose="020F0502020204030204" pitchFamily="34" charset="0"/>
                <a:ea typeface="Times New Roman" panose="02020603050405020304" pitchFamily="18" charset="0"/>
                <a:cs typeface="Calibri" panose="020F0502020204030204" pitchFamily="34" charset="0"/>
              </a:rPr>
              <a:t>:</a:t>
            </a:r>
            <a:endParaRPr lang="en-US"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a.  </a:t>
            </a:r>
            <a:r>
              <a:rPr lang="en-US" dirty="0">
                <a:latin typeface="Calibri" panose="020F0502020204030204" pitchFamily="34" charset="0"/>
                <a:ea typeface="Times New Roman" panose="02020603050405020304" pitchFamily="18" charset="0"/>
                <a:cs typeface="Calibri" panose="020F0502020204030204" pitchFamily="34" charset="0"/>
              </a:rPr>
              <a:t>Flat structure</a:t>
            </a:r>
          </a:p>
          <a:p>
            <a:pPr lvl="0" fontAlgn="base"/>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Linear structure</a:t>
            </a:r>
          </a:p>
          <a:p>
            <a:pPr lvl="0" fontAlgn="base"/>
            <a:r>
              <a:rPr lang="en-US" dirty="0">
                <a:latin typeface="Calibri" panose="020F0502020204030204" pitchFamily="34" charset="0"/>
                <a:ea typeface="Times New Roman" panose="02020603050405020304" pitchFamily="18" charset="0"/>
                <a:cs typeface="Calibri" panose="020F0502020204030204" pitchFamily="34" charset="0"/>
              </a:rPr>
              <a:t>c.  </a:t>
            </a:r>
            <a:r>
              <a:rPr lang="pl-PL" dirty="0">
                <a:latin typeface="Calibri" panose="020F0502020204030204" pitchFamily="34" charset="0"/>
                <a:ea typeface="Times New Roman" panose="02020603050405020304" pitchFamily="18" charset="0"/>
                <a:cs typeface="Calibri" panose="020F0502020204030204" pitchFamily="34" charset="0"/>
              </a:rPr>
              <a:t> </a:t>
            </a:r>
            <a:r>
              <a:rPr lang="en-US" b="1" dirty="0">
                <a:latin typeface="Calibri" panose="020F0502020204030204" pitchFamily="34" charset="0"/>
                <a:ea typeface="Times New Roman" panose="02020603050405020304" pitchFamily="18" charset="0"/>
                <a:cs typeface="Calibri" panose="020F0502020204030204" pitchFamily="34" charset="0"/>
              </a:rPr>
              <a:t>Task-based structure</a:t>
            </a:r>
            <a:endParaRPr lang="pl-PL" b="1"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6017BFAE-C8D5-9401-0C8E-2B2809068051}"/>
              </a:ext>
            </a:extLst>
          </p:cNvPr>
          <p:cNvSpPr txBox="1"/>
          <p:nvPr/>
        </p:nvSpPr>
        <p:spPr>
          <a:xfrm>
            <a:off x="6914147" y="1505643"/>
            <a:ext cx="5101390" cy="4014432"/>
          </a:xfrm>
          <a:prstGeom prst="rect">
            <a:avLst/>
          </a:prstGeom>
          <a:noFill/>
        </p:spPr>
        <p:txBody>
          <a:bodyPr wrap="square">
            <a:spAutoFit/>
          </a:bodyPr>
          <a:lstStyle/>
          <a:p>
            <a:pPr marL="685800" fontAlgn="base">
              <a:lnSpc>
                <a:spcPct val="115000"/>
              </a:lnSpc>
            </a:pPr>
            <a:r>
              <a:rPr lang="sk-SK"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en-US" dirty="0">
                <a:latin typeface="Calibri" panose="020F0502020204030204" pitchFamily="34" charset="0"/>
                <a:ea typeface="Times New Roman" panose="02020603050405020304" pitchFamily="18" charset="0"/>
                <a:cs typeface="Calibri" panose="020F0502020204030204" pitchFamily="34" charset="0"/>
              </a:rPr>
              <a:t>One of the biggest challenges of digit</a:t>
            </a:r>
            <a:r>
              <a:rPr lang="pl-PL" dirty="0" err="1">
                <a:latin typeface="Calibri" panose="020F0502020204030204" pitchFamily="34" charset="0"/>
                <a:ea typeface="Times New Roman" panose="02020603050405020304" pitchFamily="18" charset="0"/>
                <a:cs typeface="Calibri" panose="020F0502020204030204" pitchFamily="34" charset="0"/>
              </a:rPr>
              <a:t>aliz</a:t>
            </a:r>
            <a:r>
              <a:rPr lang="en-US" dirty="0" err="1">
                <a:latin typeface="Calibri" panose="020F0502020204030204" pitchFamily="34" charset="0"/>
                <a:ea typeface="Times New Roman" panose="02020603050405020304" pitchFamily="18" charset="0"/>
                <a:cs typeface="Calibri" panose="020F0502020204030204" pitchFamily="34" charset="0"/>
              </a:rPr>
              <a:t>ation</a:t>
            </a:r>
            <a:r>
              <a:rPr lang="en-US" dirty="0">
                <a:latin typeface="Calibri" panose="020F0502020204030204" pitchFamily="34" charset="0"/>
                <a:ea typeface="Times New Roman" panose="02020603050405020304" pitchFamily="18" charset="0"/>
                <a:cs typeface="Calibri" panose="020F0502020204030204" pitchFamily="34" charset="0"/>
              </a:rPr>
              <a:t> is?</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a.  </a:t>
            </a:r>
            <a:r>
              <a:rPr lang="en-US" b="1" dirty="0">
                <a:latin typeface="Calibri" panose="020F0502020204030204" pitchFamily="34" charset="0"/>
                <a:ea typeface="Times New Roman" panose="02020603050405020304" pitchFamily="18" charset="0"/>
                <a:cs typeface="Calibri" panose="020F0502020204030204" pitchFamily="34" charset="0"/>
              </a:rPr>
              <a:t>Speed and flexibility</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b.  </a:t>
            </a:r>
            <a:r>
              <a:rPr lang="en-US" dirty="0">
                <a:latin typeface="Calibri" panose="020F0502020204030204" pitchFamily="34" charset="0"/>
                <a:ea typeface="Times New Roman" panose="02020603050405020304" pitchFamily="18" charset="0"/>
                <a:cs typeface="Calibri" panose="020F0502020204030204" pitchFamily="34" charset="0"/>
              </a:rPr>
              <a:t>Slowness and </a:t>
            </a:r>
            <a:r>
              <a:rPr lang="pl-PL" dirty="0" err="1">
                <a:latin typeface="Calibri" panose="020F0502020204030204" pitchFamily="34" charset="0"/>
                <a:ea typeface="Times New Roman" panose="02020603050405020304" pitchFamily="18" charset="0"/>
                <a:cs typeface="Calibri" panose="020F0502020204030204" pitchFamily="34" charset="0"/>
              </a:rPr>
              <a:t>schematicity</a:t>
            </a:r>
            <a:r>
              <a:rPr lang="en-US" dirty="0">
                <a:latin typeface="Calibri" panose="020F0502020204030204" pitchFamily="34" charset="0"/>
                <a:ea typeface="Times New Roman" panose="02020603050405020304" pitchFamily="18" charset="0"/>
                <a:cs typeface="Calibri" panose="020F0502020204030204" pitchFamily="34" charset="0"/>
              </a:rPr>
              <a:t> of operations</a:t>
            </a:r>
          </a:p>
          <a:p>
            <a:pPr lvl="0" fontAlgn="base">
              <a:lnSpc>
                <a:spcPct val="115000"/>
              </a:lnSpc>
            </a:pPr>
            <a:r>
              <a:rPr lang="pl-PL" dirty="0">
                <a:latin typeface="Calibri" panose="020F0502020204030204" pitchFamily="34" charset="0"/>
                <a:ea typeface="Times New Roman" panose="02020603050405020304" pitchFamily="18" charset="0"/>
                <a:cs typeface="Calibri" panose="020F0502020204030204" pitchFamily="34" charset="0"/>
              </a:rPr>
              <a:t>c.  </a:t>
            </a:r>
            <a:r>
              <a:rPr lang="en-US" dirty="0">
                <a:latin typeface="Calibri" panose="020F0502020204030204" pitchFamily="34" charset="0"/>
                <a:ea typeface="Times New Roman" panose="02020603050405020304" pitchFamily="18" charset="0"/>
                <a:cs typeface="Calibri" panose="020F0502020204030204" pitchFamily="34" charset="0"/>
              </a:rPr>
              <a:t>None of the above</a:t>
            </a:r>
            <a:r>
              <a:rPr lang="pl-PL"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p>
          <a:p>
            <a:pPr marL="342900" lvl="0" indent="-342900" fontAlgn="base">
              <a:lnSpc>
                <a:spcPct val="115000"/>
              </a:lnSpc>
              <a:buAutoNum type="alphaLcPeriod" startAt="3"/>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pl-PL" sz="1800" dirty="0">
                <a:effectLst/>
                <a:latin typeface="Calibri" panose="020F0502020204030204" pitchFamily="34" charset="0"/>
                <a:ea typeface="Times New Roman" panose="02020603050405020304" pitchFamily="18" charset="0"/>
                <a:cs typeface="Calibri" panose="020F0502020204030204" pitchFamily="34" charset="0"/>
              </a:rPr>
              <a:t>Jaki skrótem określa się „biznesową strategię cyfryzacji”?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228600" fontAlgn="base">
              <a:lnSpc>
                <a:spcPct val="115000"/>
              </a:lnSpc>
            </a:pPr>
            <a:r>
              <a:rPr lang="pl-PL" sz="1800" dirty="0">
                <a:effectLst/>
                <a:latin typeface="Calibri" panose="020F0502020204030204" pitchFamily="34" charset="0"/>
                <a:ea typeface="Times New Roman" panose="02020603050405020304" pitchFamily="18" charset="0"/>
                <a:cs typeface="Calibri" panose="020F0502020204030204" pitchFamily="34" charset="0"/>
              </a:rPr>
              <a:t>a</a:t>
            </a:r>
            <a:r>
              <a:rPr lang="pl-PL" sz="1800" b="1" dirty="0">
                <a:effectLst/>
                <a:latin typeface="Calibri" panose="020F0502020204030204" pitchFamily="34" charset="0"/>
                <a:ea typeface="Times New Roman" panose="02020603050405020304" pitchFamily="18" charset="0"/>
                <a:cs typeface="Calibri" panose="020F0502020204030204" pitchFamily="34" charset="0"/>
              </a:rPr>
              <a:t>.  </a:t>
            </a:r>
            <a:r>
              <a:rPr lang="sk-SK" sz="1800" b="1"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8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pPr>
            <a:r>
              <a:rPr lang="pl-PL" dirty="0">
                <a:effectLst/>
                <a:latin typeface="Calibri" panose="020F0502020204030204" pitchFamily="34" charset="0"/>
                <a:ea typeface="Times New Roman" panose="02020603050405020304" pitchFamily="18" charset="0"/>
                <a:cs typeface="Calibri" panose="020F0502020204030204" pitchFamily="34" charset="0"/>
              </a:rPr>
              <a:t>b.  DDS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15000"/>
              </a:lnSpc>
              <a:spcAft>
                <a:spcPts val="1000"/>
              </a:spcAft>
            </a:pPr>
            <a:r>
              <a:rPr lang="pl-PL" dirty="0">
                <a:effectLst/>
                <a:latin typeface="Calibri" panose="020F0502020204030204" pitchFamily="34" charset="0"/>
                <a:ea typeface="Times New Roman" panose="02020603050405020304" pitchFamily="18" charset="0"/>
                <a:cs typeface="Calibri" panose="020F0502020204030204" pitchFamily="34" charset="0"/>
              </a:rPr>
              <a:t>c.   ABS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948979280"/>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310718" y="1020932"/>
            <a:ext cx="11594237" cy="4770537"/>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UNIT 1.: the State aid fundamentals</a:t>
            </a:r>
          </a:p>
          <a:p>
            <a:r>
              <a:rPr kumimoji="0" lang="pl-PL" sz="2400" i="0" u="none" strike="noStrike" kern="1200" cap="none" spc="-114" normalizeH="0" baseline="0" noProof="0" dirty="0">
                <a:ln>
                  <a:noFill/>
                </a:ln>
                <a:effectLst/>
                <a:uLnTx/>
                <a:uFillTx/>
                <a:latin typeface="+mj-lt"/>
                <a:ea typeface="+mn-ea"/>
                <a:cs typeface="Tahoma"/>
              </a:rPr>
              <a:t>SECTION 1.4.: Where to find information?</a:t>
            </a:r>
          </a:p>
          <a:p>
            <a:r>
              <a:rPr lang="pl-PL" sz="2400" b="1" spc="-114" dirty="0">
                <a:latin typeface="+mj-lt"/>
                <a:cs typeface="Tahoma"/>
              </a:rPr>
              <a:t>Useful links:</a:t>
            </a:r>
          </a:p>
          <a:p>
            <a:endParaRPr lang="pl-PL" sz="2400" b="1"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graphicFrame>
        <p:nvGraphicFramePr>
          <p:cNvPr id="2" name="Tabela 1">
            <a:extLst>
              <a:ext uri="{FF2B5EF4-FFF2-40B4-BE49-F238E27FC236}">
                <a16:creationId xmlns:a16="http://schemas.microsoft.com/office/drawing/2014/main" id="{0027CEF2-9A08-C0B9-0C03-4A534CD15E95}"/>
              </a:ext>
            </a:extLst>
          </p:cNvPr>
          <p:cNvGraphicFramePr>
            <a:graphicFrameLocks noGrp="1"/>
          </p:cNvGraphicFramePr>
          <p:nvPr>
            <p:extLst>
              <p:ext uri="{D42A27DB-BD31-4B8C-83A1-F6EECF244321}">
                <p14:modId xmlns:p14="http://schemas.microsoft.com/office/powerpoint/2010/main" val="111305485"/>
              </p:ext>
            </p:extLst>
          </p:nvPr>
        </p:nvGraphicFramePr>
        <p:xfrm>
          <a:off x="576072" y="2432305"/>
          <a:ext cx="10188181" cy="3530600"/>
        </p:xfrm>
        <a:graphic>
          <a:graphicData uri="http://schemas.openxmlformats.org/drawingml/2006/table">
            <a:tbl>
              <a:tblPr firstRow="1" firstCol="1" bandRow="1">
                <a:tableStyleId>{5C22544A-7EE6-4342-B048-85BDC9FD1C3A}</a:tableStyleId>
              </a:tblPr>
              <a:tblGrid>
                <a:gridCol w="10188181">
                  <a:extLst>
                    <a:ext uri="{9D8B030D-6E8A-4147-A177-3AD203B41FA5}">
                      <a16:colId xmlns:a16="http://schemas.microsoft.com/office/drawing/2014/main" val="2855696876"/>
                    </a:ext>
                  </a:extLst>
                </a:gridCol>
              </a:tblGrid>
              <a:tr h="3404764">
                <a:tc>
                  <a:txBody>
                    <a:bodyPr/>
                    <a:lstStyle/>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Cybersecurity Strategy of the Republic of Poland for 2019-2024)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https://www.gov.pl/web/cyfryzacja/strategia-cyberbezpieczenstwa-rzeczypospolitej-polskiej-na-lata-2019-2024</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Organizational structure - Encyclopedia of Management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https://mfiles.pl/pl/index.php/Struktura_organizacyjna</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is a business model and what are the elements of a business model?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https://harbingers.io/blog/model-biznesowy-co-to-jest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https://blog.item24.com/pl/cyfryzacja-w-budowie-maszyn/strategia-cyfrowa-na-czym-polegaja-wyzwania-cyfryzacji/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https://www.gov.pl/web/cyfryzacja/ai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Creating a Culture of Business Model Innovation: Five Lessons from a Year of Change</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Altimeter 1 marca 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https://damassets.autodesk.net/content/dam/autodesk/www/pdfs/altimeter-2021-building-a-culture-of-business-model-innovation-pl.pdf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Gray, Mary L. „COVID-19 Unraveled the Workforce: Here’s How to Fix It”. TED2020. 6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lipca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r.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https://www.ted.com/talks/mary_l_gray_covid_19_unraveled_the_workforce_here_s_how_to_fix_it</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Etlinger</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Susan. The future is a distributed environment. Customer and employee relationships in the digital age, Altimeter 15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stycznia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2021 -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https://damassets.autodesk.net/content/dam/autodesk/draftr/13470/altimeter_2020_strategies_for_resilience_in_disruptive_times_v5.0_pl.pdf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REPORT: The impact of the pandemic on the prospects for women's professional development in business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https://www2.deloitte.com/pl/pl/pages/kobiety-w-biznesie/articles/raport-wplyw-pandemii-na-perspektywy-rozwoju-zawodowego-kobiet-w-biznesie.html</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37766783"/>
                  </a:ext>
                </a:extLst>
              </a:tr>
            </a:tbl>
          </a:graphicData>
        </a:graphic>
      </p:graphicFrame>
    </p:spTree>
    <p:extLst>
      <p:ext uri="{BB962C8B-B14F-4D97-AF65-F5344CB8AC3E}">
        <p14:creationId xmlns:p14="http://schemas.microsoft.com/office/powerpoint/2010/main" val="239445574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334281"/>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4000" dirty="0">
                <a:latin typeface="Calibri" panose="020F0502020204030204" pitchFamily="34" charset="0"/>
                <a:cs typeface="Calibri" panose="020F0502020204030204" pitchFamily="34" charset="0"/>
              </a:rPr>
              <a:t>Business models – basic issues</a:t>
            </a:r>
            <a:endParaRPr lang="en-GB" altLang="es-ES" sz="4000"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SECTION 1.1.: </a:t>
            </a:r>
            <a:r>
              <a:rPr lang="pl-PL" sz="2400" dirty="0">
                <a:effectLst/>
                <a:latin typeface="+mj-lt"/>
                <a:ea typeface="Times New Roman" panose="02020603050405020304" pitchFamily="18" charset="0"/>
              </a:rPr>
              <a:t>What’s a business model</a:t>
            </a:r>
            <a:r>
              <a:rPr kumimoji="0" lang="pl-PL" sz="2400" i="0" u="none" strike="noStrike" kern="1200" cap="none" spc="-114" normalizeH="0" baseline="0" noProof="0" dirty="0">
                <a:ln>
                  <a:noFill/>
                </a:ln>
                <a:effectLst/>
                <a:uLnTx/>
                <a:uFillTx/>
                <a:latin typeface="+mj-lt"/>
                <a:ea typeface="+mn-ea"/>
                <a:cs typeface="Tahoma"/>
              </a:rPr>
              <a:t>?</a:t>
            </a:r>
            <a:endParaRPr kumimoji="0" lang="pl-PL" sz="2400" i="0" u="none" strike="noStrike" kern="1200" cap="none" spc="0" normalizeH="0" baseline="0" noProof="0" dirty="0">
              <a:ln>
                <a:noFill/>
              </a:ln>
              <a:effectLst/>
              <a:uLnTx/>
              <a:uFillTx/>
              <a:latin typeface="+mj-lt"/>
              <a:ea typeface="+mn-ea"/>
              <a:cs typeface="Tahoma"/>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lgn="ctr">
              <a:lnSpc>
                <a:spcPct val="115000"/>
              </a:lnSpc>
              <a:spcAft>
                <a:spcPts val="10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business model is the foundation of most companies</a:t>
            </a:r>
            <a:r>
              <a:rPr lang="it-IT"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pl-PL"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Every company bases its operations to a greater or lesser extent on a business model</a:t>
            </a:r>
            <a:r>
              <a:rPr lang="it-IT"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pl-PL"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Every business activity should have a specific purpose</a:t>
            </a:r>
            <a:r>
              <a:rPr lang="it-IT"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endParaRPr lang="pl-PL" sz="1800" b="1" dirty="0">
              <a:ea typeface="Calibri" panose="020F0502020204030204" pitchFamily="34" charset="0"/>
              <a:cs typeface="Times New Roman" panose="02020603050405020304" pitchFamily="18" charset="0"/>
            </a:endParaRP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503797"/>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endParaRPr lang="en-GB" altLang="es-ES" sz="320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1.1.: </a:t>
            </a:r>
            <a:r>
              <a:rPr lang="pl-PL" sz="2400" dirty="0">
                <a:effectLst/>
                <a:latin typeface="+mj-lt"/>
                <a:ea typeface="Times New Roman" panose="02020603050405020304" pitchFamily="18" charset="0"/>
              </a:rPr>
              <a:t>What’s a business model</a:t>
            </a:r>
            <a:r>
              <a:rPr kumimoji="0" lang="pl-PL" sz="2400" i="0" u="none" strike="noStrike" kern="1200" cap="none" spc="-114" normalizeH="0" baseline="0" noProof="0" dirty="0">
                <a:ln>
                  <a:noFill/>
                </a:ln>
                <a:effectLst/>
                <a:uLnTx/>
                <a:uFillTx/>
                <a:latin typeface="+mj-lt"/>
                <a:ea typeface="+mn-ea"/>
                <a:cs typeface="Tahoma"/>
              </a:rPr>
              <a:t>?</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ctr">
              <a:spcBef>
                <a:spcPts val="110"/>
              </a:spcBef>
              <a:tabLst>
                <a:tab pos="1217930" algn="l"/>
                <a:tab pos="1939289" algn="l"/>
                <a:tab pos="2928620" algn="l"/>
                <a:tab pos="3457575" algn="l"/>
                <a:tab pos="4396105" algn="l"/>
                <a:tab pos="5962650" algn="l"/>
              </a:tabLst>
              <a:defRPr/>
            </a:pPr>
            <a:r>
              <a:rPr lang="en-US" sz="2400" b="1" dirty="0"/>
              <a:t>A company's business model is a concept that has many definitions. </a:t>
            </a:r>
          </a:p>
          <a:p>
            <a:pPr marL="12700" algn="ctr">
              <a:spcBef>
                <a:spcPts val="110"/>
              </a:spcBef>
              <a:tabLst>
                <a:tab pos="1217930" algn="l"/>
                <a:tab pos="1939289" algn="l"/>
                <a:tab pos="2928620" algn="l"/>
                <a:tab pos="3457575" algn="l"/>
                <a:tab pos="4396105" algn="l"/>
                <a:tab pos="5962650" algn="l"/>
              </a:tabLst>
              <a:defRPr/>
            </a:pPr>
            <a:endParaRPr lang="en-US" sz="2400" b="1" dirty="0"/>
          </a:p>
          <a:p>
            <a:pPr marL="12700" algn="ctr">
              <a:spcBef>
                <a:spcPts val="110"/>
              </a:spcBef>
              <a:tabLst>
                <a:tab pos="1217930" algn="l"/>
                <a:tab pos="1939289" algn="l"/>
                <a:tab pos="2928620" algn="l"/>
                <a:tab pos="3457575" algn="l"/>
                <a:tab pos="4396105" algn="l"/>
                <a:tab pos="5962650" algn="l"/>
              </a:tabLst>
              <a:defRPr/>
            </a:pPr>
            <a:r>
              <a:rPr lang="en-US" sz="2400" b="1" dirty="0"/>
              <a:t>The common denominator is that a business model is a long-term plan to increase a company's operating profit. </a:t>
            </a:r>
          </a:p>
          <a:p>
            <a:pPr marL="12700" algn="ctr">
              <a:spcBef>
                <a:spcPts val="110"/>
              </a:spcBef>
              <a:tabLst>
                <a:tab pos="1217930" algn="l"/>
                <a:tab pos="1939289" algn="l"/>
                <a:tab pos="2928620" algn="l"/>
                <a:tab pos="3457575" algn="l"/>
                <a:tab pos="4396105" algn="l"/>
                <a:tab pos="5962650" algn="l"/>
              </a:tabLst>
              <a:defRPr/>
            </a:pPr>
            <a:endParaRPr lang="en-US" sz="2400" b="1" dirty="0"/>
          </a:p>
          <a:p>
            <a:pPr marL="12700" algn="ctr">
              <a:spcBef>
                <a:spcPts val="110"/>
              </a:spcBef>
              <a:tabLst>
                <a:tab pos="1217930" algn="l"/>
                <a:tab pos="1939289" algn="l"/>
                <a:tab pos="2928620" algn="l"/>
                <a:tab pos="3457575" algn="l"/>
                <a:tab pos="4396105" algn="l"/>
                <a:tab pos="5962650" algn="l"/>
              </a:tabLst>
              <a:defRPr/>
            </a:pPr>
            <a:r>
              <a:rPr lang="en-US" sz="2400" b="1" dirty="0"/>
              <a:t>A business model is a particular company's unique recipe for selling a product or service</a:t>
            </a:r>
            <a:r>
              <a:rPr lang="pl-PL" sz="2400" b="1" dirty="0"/>
              <a:t>.</a:t>
            </a:r>
            <a:endParaRPr lang="pl-PL" dirty="0"/>
          </a:p>
        </p:txBody>
      </p: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614084"/>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endParaRPr lang="en-GB" altLang="es-ES" sz="3200" dirty="0">
              <a:latin typeface="Calibri" panose="020F0502020204030204" pitchFamily="34" charset="0"/>
              <a:cs typeface="Calibri" panose="020F0502020204030204" pitchFamily="34" charset="0"/>
            </a:endParaRP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1.1.: </a:t>
            </a:r>
            <a:r>
              <a:rPr lang="pl-PL" sz="2400" dirty="0">
                <a:effectLst/>
                <a:latin typeface="+mj-lt"/>
                <a:ea typeface="Times New Roman" panose="02020603050405020304" pitchFamily="18" charset="0"/>
              </a:rPr>
              <a:t>What’s a business model</a:t>
            </a:r>
            <a:r>
              <a:rPr kumimoji="0" lang="pl-PL" sz="2400" i="0" u="none" strike="noStrike" kern="1200" cap="none" spc="-114" normalizeH="0" baseline="0" noProof="0" dirty="0">
                <a:ln>
                  <a:noFill/>
                </a:ln>
                <a:effectLst/>
                <a:uLnTx/>
                <a:uFillTx/>
                <a:latin typeface="+mj-lt"/>
                <a:ea typeface="+mn-ea"/>
                <a:cs typeface="Tahoma"/>
              </a:rPr>
              <a:t>?</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en-US" sz="2000" b="1" dirty="0">
                <a:latin typeface="Calibri" panose="020F0502020204030204" pitchFamily="34" charset="0"/>
                <a:cs typeface="Calibri" panose="020F0502020204030204" pitchFamily="34" charset="0"/>
              </a:rPr>
              <a:t>The pandemic, along with political, climatic and other factors around the world, demonstrated the need to take external issues - even the most unlikely ones - into account in the strategic planning process. </a:t>
            </a:r>
          </a:p>
          <a:p>
            <a:pPr marL="12700" algn="just">
              <a:spcBef>
                <a:spcPts val="110"/>
              </a:spcBef>
              <a:tabLst>
                <a:tab pos="1217930" algn="l"/>
                <a:tab pos="1939289" algn="l"/>
                <a:tab pos="2928620" algn="l"/>
                <a:tab pos="3457575" algn="l"/>
                <a:tab pos="4396105" algn="l"/>
                <a:tab pos="5962650" algn="l"/>
              </a:tabLst>
              <a:defRPr/>
            </a:pPr>
            <a:endParaRPr lang="en-US" sz="2000" b="1" dirty="0">
              <a:latin typeface="Calibri" panose="020F0502020204030204" pitchFamily="34" charset="0"/>
              <a:cs typeface="Calibri" panose="020F0502020204030204" pitchFamily="34" charset="0"/>
            </a:endParaRPr>
          </a:p>
          <a:p>
            <a:pPr marL="12700" algn="just">
              <a:spcBef>
                <a:spcPts val="110"/>
              </a:spcBef>
              <a:tabLst>
                <a:tab pos="1217930" algn="l"/>
                <a:tab pos="1939289" algn="l"/>
                <a:tab pos="2928620" algn="l"/>
                <a:tab pos="3457575" algn="l"/>
                <a:tab pos="4396105" algn="l"/>
                <a:tab pos="5962650" algn="l"/>
              </a:tabLst>
              <a:defRPr/>
            </a:pPr>
            <a:r>
              <a:rPr lang="en-US" sz="2000" b="1" dirty="0">
                <a:latin typeface="Calibri" panose="020F0502020204030204" pitchFamily="34" charset="0"/>
                <a:cs typeface="Calibri" panose="020F0502020204030204" pitchFamily="34" charset="0"/>
              </a:rPr>
              <a:t>Some of the changes originated earlier, others were introduced in response to the COVID-19 pandemic, and others intensified or accelerated as a result.</a:t>
            </a:r>
          </a:p>
          <a:p>
            <a:pPr marL="12700" algn="just">
              <a:spcBef>
                <a:spcPts val="110"/>
              </a:spcBef>
              <a:tabLst>
                <a:tab pos="1217930" algn="l"/>
                <a:tab pos="1939289" algn="l"/>
                <a:tab pos="2928620" algn="l"/>
                <a:tab pos="3457575" algn="l"/>
                <a:tab pos="4396105" algn="l"/>
                <a:tab pos="5962650" algn="l"/>
              </a:tabLst>
              <a:defRPr/>
            </a:pPr>
            <a:endParaRPr lang="en-US" sz="2000" b="1" dirty="0">
              <a:latin typeface="Calibri" panose="020F0502020204030204" pitchFamily="34" charset="0"/>
              <a:cs typeface="Calibri" panose="020F0502020204030204" pitchFamily="34" charset="0"/>
            </a:endParaRPr>
          </a:p>
          <a:p>
            <a:pPr marL="12700" algn="just">
              <a:spcBef>
                <a:spcPts val="110"/>
              </a:spcBef>
              <a:tabLst>
                <a:tab pos="1217930" algn="l"/>
                <a:tab pos="1939289" algn="l"/>
                <a:tab pos="2928620" algn="l"/>
                <a:tab pos="3457575" algn="l"/>
                <a:tab pos="4396105" algn="l"/>
                <a:tab pos="5962650" algn="l"/>
              </a:tabLst>
              <a:defRPr/>
            </a:pPr>
            <a:r>
              <a:rPr lang="en-US" sz="2000" b="1" dirty="0">
                <a:latin typeface="Calibri" panose="020F0502020204030204" pitchFamily="34" charset="0"/>
                <a:cs typeface="Calibri" panose="020F0502020204030204" pitchFamily="34" charset="0"/>
              </a:rPr>
              <a:t>But the biggest change has been in the field of the total interconnectedness of everything to everything - the environment, national governments, markets, societies, companies and, as COVID-19 showed us, people</a:t>
            </a:r>
            <a:r>
              <a:rPr lang="pl-PL" sz="2000" i="0" u="none" strike="noStrike" baseline="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836800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53997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 </a:t>
            </a: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1.2.: Types and forms of business</a:t>
            </a:r>
            <a:r>
              <a:rPr kumimoji="0" lang="pl-PL" sz="2400" i="0" u="none" strike="noStrike" kern="1200" cap="none" spc="-114" normalizeH="0" noProof="0" dirty="0">
                <a:ln>
                  <a:noFill/>
                </a:ln>
                <a:effectLst/>
                <a:uLnTx/>
                <a:uFillTx/>
                <a:latin typeface="+mj-lt"/>
                <a:ea typeface="+mn-ea"/>
                <a:cs typeface="Tahoma"/>
              </a:rPr>
              <a:t> models</a:t>
            </a: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lvl="0" algn="ctr">
              <a:spcBef>
                <a:spcPts val="110"/>
              </a:spcBef>
              <a:tabLst>
                <a:tab pos="1217930" algn="l"/>
                <a:tab pos="1939289" algn="l"/>
                <a:tab pos="2928620" algn="l"/>
                <a:tab pos="3457575" algn="l"/>
                <a:tab pos="4396105" algn="l"/>
                <a:tab pos="5962650" algn="l"/>
              </a:tabLst>
              <a:defRPr/>
            </a:pPr>
            <a:r>
              <a:rPr lang="en-US" sz="2400" b="1" dirty="0"/>
              <a:t>Above all, the business model organi</a:t>
            </a:r>
            <a:r>
              <a:rPr lang="pl-PL" sz="2400" b="1" dirty="0"/>
              <a:t>z</a:t>
            </a:r>
            <a:r>
              <a:rPr lang="en-US" sz="2400" b="1" dirty="0" err="1"/>
              <a:t>es</a:t>
            </a:r>
            <a:r>
              <a:rPr lang="en-US" sz="2400" b="1" dirty="0"/>
              <a:t> product information and makes it possible to show in a simple and often visual way to whom and how the company will sell products and services</a:t>
            </a:r>
            <a:r>
              <a:rPr lang="pl-PL" sz="2400" b="1" i="0" dirty="0">
                <a:effectLst/>
              </a:rPr>
              <a:t>.</a:t>
            </a:r>
            <a:endParaRPr lang="pl-PL" sz="2400" b="1"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380960"/>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UNIT 1: </a:t>
            </a:r>
            <a:r>
              <a:rPr lang="pl-PL" altLang="es-ES" sz="3200" dirty="0">
                <a:latin typeface="Calibri" panose="020F0502020204030204" pitchFamily="34" charset="0"/>
                <a:cs typeface="Calibri" panose="020F0502020204030204" pitchFamily="34" charset="0"/>
              </a:rPr>
              <a:t>Business models – basic issues</a:t>
            </a:r>
          </a:p>
          <a:p>
            <a:pPr marL="1270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SECTION 1.2.: Types and form of business models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Calibri" panose="020F0502020204030204" pitchFamily="34" charset="0"/>
              <a:cs typeface="Calibri" panose="020F0502020204030204" pitchFamily="34" charset="0"/>
            </a:endParaRPr>
          </a:p>
          <a:p>
            <a:pPr marL="12700" lvl="0" algn="ctr">
              <a:spcBef>
                <a:spcPts val="110"/>
              </a:spcBef>
              <a:tabLst>
                <a:tab pos="1217930" algn="l"/>
                <a:tab pos="1939289" algn="l"/>
                <a:tab pos="2928620" algn="l"/>
                <a:tab pos="3457575" algn="l"/>
                <a:tab pos="4396105" algn="l"/>
                <a:tab pos="5962650" algn="l"/>
              </a:tabLst>
              <a:defRPr/>
            </a:pPr>
            <a:r>
              <a:rPr lang="en-US" sz="2000" dirty="0">
                <a:latin typeface="Calibri" panose="020F0502020204030204" pitchFamily="34" charset="0"/>
                <a:cs typeface="Calibri" panose="020F0502020204030204" pitchFamily="34" charset="0"/>
              </a:rPr>
              <a:t>Three key elements for improving the business model (these are constantly changing)</a:t>
            </a:r>
            <a:endParaRPr lang="pl-PL" sz="2000" dirty="0">
              <a:latin typeface="Calibri" panose="020F0502020204030204" pitchFamily="34" charset="0"/>
              <a:cs typeface="Calibri" panose="020F0502020204030204" pitchFamily="34" charset="0"/>
            </a:endParaRPr>
          </a:p>
          <a:p>
            <a:pPr marL="12700" lvl="0" algn="ctr">
              <a:spcBef>
                <a:spcPts val="110"/>
              </a:spcBef>
              <a:tabLst>
                <a:tab pos="1217930" algn="l"/>
                <a:tab pos="1939289" algn="l"/>
                <a:tab pos="2928620" algn="l"/>
                <a:tab pos="3457575" algn="l"/>
                <a:tab pos="4396105" algn="l"/>
                <a:tab pos="5962650" algn="l"/>
              </a:tabLst>
              <a:defRPr/>
            </a:pPr>
            <a:endParaRPr lang="pl-PL" sz="2000" b="0" i="0" u="none" strike="noStrike" baseline="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b="0" i="0" u="none" strike="noStrike" baseline="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000" dirty="0">
                <a:latin typeface="Calibri" panose="020F0502020204030204" pitchFamily="34" charset="0"/>
                <a:cs typeface="Calibri" panose="020F0502020204030204" pitchFamily="34" charset="0"/>
              </a:rPr>
              <a:t>v</a:t>
            </a:r>
            <a:r>
              <a:rPr lang="pl-PL" sz="2000" b="0" i="0" u="none" strike="noStrike" baseline="0" dirty="0">
                <a:latin typeface="Calibri" panose="020F0502020204030204" pitchFamily="34" charset="0"/>
                <a:cs typeface="Calibri" panose="020F0502020204030204" pitchFamily="34" charset="0"/>
              </a:rPr>
              <a:t>alue proposition             operational models            use of values</a:t>
            </a: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algn="ctr">
              <a:spcBef>
                <a:spcPts val="110"/>
              </a:spcBef>
              <a:tabLst>
                <a:tab pos="1217930" algn="l"/>
                <a:tab pos="1939289" algn="l"/>
                <a:tab pos="2928620" algn="l"/>
                <a:tab pos="3457575" algn="l"/>
                <a:tab pos="4396105" algn="l"/>
                <a:tab pos="5962650" algn="l"/>
              </a:tabLst>
              <a:defRPr/>
            </a:pPr>
            <a:r>
              <a:rPr lang="en-US" sz="2000" u="sng" dirty="0">
                <a:latin typeface="Calibri" panose="020F0502020204030204" pitchFamily="34" charset="0"/>
                <a:cs typeface="Calibri" panose="020F0502020204030204" pitchFamily="34" charset="0"/>
              </a:rPr>
              <a:t>Investing in people has got a key significance for improving the business model</a:t>
            </a:r>
            <a:r>
              <a:rPr lang="pl-PL" sz="2000" b="0" i="0" u="sng" strike="noStrike" baseline="0" dirty="0">
                <a:latin typeface="Calibri" panose="020F0502020204030204" pitchFamily="34" charset="0"/>
                <a:cs typeface="Calibri" panose="020F0502020204030204" pitchFamily="34" charset="0"/>
              </a:rPr>
              <a:t>!</a:t>
            </a:r>
            <a:endParaRPr lang="pl-PL" sz="2000" u="sng"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cxnSp>
        <p:nvCxnSpPr>
          <p:cNvPr id="3" name="Łącznik prosty ze strzałką 2">
            <a:extLst>
              <a:ext uri="{FF2B5EF4-FFF2-40B4-BE49-F238E27FC236}">
                <a16:creationId xmlns:a16="http://schemas.microsoft.com/office/drawing/2014/main" id="{5DBBFCEA-8C83-A91D-0BCC-5C719EC76763}"/>
              </a:ext>
            </a:extLst>
          </p:cNvPr>
          <p:cNvCxnSpPr>
            <a:cxnSpLocks/>
          </p:cNvCxnSpPr>
          <p:nvPr/>
        </p:nvCxnSpPr>
        <p:spPr>
          <a:xfrm flipH="1">
            <a:off x="2825496" y="3108960"/>
            <a:ext cx="50292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7F820D20-F597-6B15-BD8E-6B4E31DD0279}"/>
              </a:ext>
            </a:extLst>
          </p:cNvPr>
          <p:cNvCxnSpPr>
            <a:cxnSpLocks/>
          </p:cNvCxnSpPr>
          <p:nvPr/>
        </p:nvCxnSpPr>
        <p:spPr>
          <a:xfrm>
            <a:off x="5383182" y="3108960"/>
            <a:ext cx="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03CA06D6-5327-AD26-8647-32F62E91ECC8}"/>
              </a:ext>
            </a:extLst>
          </p:cNvPr>
          <p:cNvCxnSpPr>
            <a:cxnSpLocks/>
          </p:cNvCxnSpPr>
          <p:nvPr/>
        </p:nvCxnSpPr>
        <p:spPr>
          <a:xfrm>
            <a:off x="7821168" y="3108960"/>
            <a:ext cx="701040" cy="786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10419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23277"/>
            <a:ext cx="11975977" cy="6381234"/>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UNIT 1: </a:t>
            </a:r>
            <a:r>
              <a:rPr lang="pl-PL" altLang="es-ES" sz="3200" dirty="0">
                <a:latin typeface="Calibri" panose="020F0502020204030204" pitchFamily="34" charset="0"/>
                <a:cs typeface="Calibri" panose="020F0502020204030204" pitchFamily="34" charset="0"/>
              </a:rPr>
              <a:t>Business models – basic issues</a:t>
            </a:r>
            <a:endParaRPr lang="en-GB" altLang="es-ES" sz="3200"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SECTION 1.2.: </a:t>
            </a:r>
            <a:r>
              <a:rPr lang="pl-PL" sz="1800" dirty="0">
                <a:effectLst/>
                <a:latin typeface="Calibri" panose="020F0502020204030204" pitchFamily="34" charset="0"/>
                <a:ea typeface="Times New Roman" panose="02020603050405020304" pitchFamily="18" charset="0"/>
              </a:rPr>
              <a:t>Types and forms of business models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graphicFrame>
        <p:nvGraphicFramePr>
          <p:cNvPr id="2" name="Diagrama 8">
            <a:extLst>
              <a:ext uri="{FF2B5EF4-FFF2-40B4-BE49-F238E27FC236}">
                <a16:creationId xmlns:a16="http://schemas.microsoft.com/office/drawing/2014/main" id="{19BB4CDD-EF35-E107-E815-A82F90025A3A}"/>
              </a:ext>
            </a:extLst>
          </p:cNvPr>
          <p:cNvGraphicFramePr/>
          <p:nvPr>
            <p:extLst>
              <p:ext uri="{D42A27DB-BD31-4B8C-83A1-F6EECF244321}">
                <p14:modId xmlns:p14="http://schemas.microsoft.com/office/powerpoint/2010/main" val="1069469712"/>
              </p:ext>
            </p:extLst>
          </p:nvPr>
        </p:nvGraphicFramePr>
        <p:xfrm>
          <a:off x="5900774" y="1839194"/>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ole tekstowe 7">
            <a:extLst>
              <a:ext uri="{FF2B5EF4-FFF2-40B4-BE49-F238E27FC236}">
                <a16:creationId xmlns:a16="http://schemas.microsoft.com/office/drawing/2014/main" id="{EAEDD546-1376-DE45-1E46-A838C7EA7668}"/>
              </a:ext>
            </a:extLst>
          </p:cNvPr>
          <p:cNvSpPr txBox="1"/>
          <p:nvPr/>
        </p:nvSpPr>
        <p:spPr>
          <a:xfrm>
            <a:off x="1190341" y="2684206"/>
            <a:ext cx="3628103" cy="1477328"/>
          </a:xfrm>
          <a:prstGeom prst="rect">
            <a:avLst/>
          </a:prstGeom>
          <a:noFill/>
        </p:spPr>
        <p:txBody>
          <a:bodyPr wrap="square" rtlCol="0">
            <a:spAutoFit/>
          </a:bodyPr>
          <a:lstStyle/>
          <a:p>
            <a:pPr lvl="0" algn="ctr"/>
            <a:r>
              <a:rPr lang="en-US" sz="2400" b="1" dirty="0"/>
              <a:t>When creating a business model, we first answer four simple questions</a:t>
            </a:r>
            <a:r>
              <a:rPr lang="pl-PL" sz="2400" b="1" i="0" dirty="0">
                <a:effectLst/>
              </a:rPr>
              <a:t>:</a:t>
            </a:r>
            <a:endParaRPr lang="pl-PL" sz="2400" dirty="0"/>
          </a:p>
          <a:p>
            <a:endParaRPr lang="pl-PL" dirty="0"/>
          </a:p>
        </p:txBody>
      </p:sp>
    </p:spTree>
    <p:extLst>
      <p:ext uri="{BB962C8B-B14F-4D97-AF65-F5344CB8AC3E}">
        <p14:creationId xmlns:p14="http://schemas.microsoft.com/office/powerpoint/2010/main" val="3753650279"/>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3735</Words>
  <Application>Microsoft Office PowerPoint</Application>
  <PresentationFormat>Panorámica</PresentationFormat>
  <Paragraphs>471</Paragraphs>
  <Slides>36</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36</vt:i4>
      </vt:variant>
    </vt:vector>
  </HeadingPairs>
  <TitlesOfParts>
    <vt:vector size="47" baseType="lpstr">
      <vt:lpstr>Arial</vt:lpstr>
      <vt:lpstr>Bahnschrift Light</vt:lpstr>
      <vt:lpstr>Calibri</vt:lpstr>
      <vt:lpstr>Calibri Light</vt:lpstr>
      <vt:lpstr>Graphik</vt:lpstr>
      <vt:lpstr>Oxygen</vt:lpstr>
      <vt:lpstr>Roboto</vt:lpstr>
      <vt:lpstr>Segoe UI</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95</cp:revision>
  <dcterms:created xsi:type="dcterms:W3CDTF">2021-06-29T11:11:56Z</dcterms:created>
  <dcterms:modified xsi:type="dcterms:W3CDTF">2023-02-06T16:27:09Z</dcterms:modified>
</cp:coreProperties>
</file>