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268" r:id="rId3"/>
    <p:sldId id="269" r:id="rId4"/>
    <p:sldId id="260" r:id="rId5"/>
    <p:sldId id="286" r:id="rId6"/>
    <p:sldId id="287" r:id="rId7"/>
    <p:sldId id="288" r:id="rId8"/>
    <p:sldId id="289" r:id="rId9"/>
    <p:sldId id="290" r:id="rId10"/>
    <p:sldId id="291" r:id="rId11"/>
    <p:sldId id="292" r:id="rId12"/>
    <p:sldId id="293" r:id="rId13"/>
    <p:sldId id="274" r:id="rId14"/>
    <p:sldId id="294" r:id="rId15"/>
    <p:sldId id="295" r:id="rId16"/>
    <p:sldId id="264" r:id="rId17"/>
    <p:sldId id="296" r:id="rId18"/>
    <p:sldId id="297" r:id="rId19"/>
    <p:sldId id="298" r:id="rId20"/>
    <p:sldId id="299" r:id="rId21"/>
    <p:sldId id="300" r:id="rId22"/>
    <p:sldId id="301" r:id="rId23"/>
    <p:sldId id="302" r:id="rId24"/>
    <p:sldId id="304" r:id="rId25"/>
    <p:sldId id="305" r:id="rId26"/>
    <p:sldId id="307" r:id="rId27"/>
    <p:sldId id="308"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3967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450237" y="4093428"/>
            <a:ext cx="6889072" cy="184665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effectLst/>
                <a:ea typeface="Calibri" panose="020F0502020204030204" pitchFamily="34" charset="0"/>
              </a:rPr>
              <a:t>Accessible public aid for enterprises</a:t>
            </a:r>
            <a:r>
              <a:rPr lang="pl-PL" sz="2000" b="1" dirty="0">
                <a:effectLst/>
                <a:ea typeface="Calibri" panose="020F0502020204030204" pitchFamily="34" charset="0"/>
              </a:rPr>
              <a:t> - </a:t>
            </a:r>
            <a:r>
              <a:rPr lang="it-IT" sz="2000" b="1" dirty="0">
                <a:effectLst/>
                <a:ea typeface="Calibri" panose="020F0502020204030204" pitchFamily="34" charset="0"/>
              </a:rPr>
              <a:t>tailored solutions </a:t>
            </a:r>
            <a:endParaRPr lang="pl-PL" sz="2000" b="1" dirty="0">
              <a:effectLst/>
              <a:ea typeface="Calibri" panose="020F050202020403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effectLst/>
                <a:ea typeface="Calibri" panose="020F0502020204030204" pitchFamily="34" charset="0"/>
              </a:rPr>
              <a:t>+ </a:t>
            </a:r>
            <a:endParaRPr lang="pl-PL" sz="2000" b="1" dirty="0">
              <a:effectLst/>
              <a:ea typeface="Calibri" panose="020F050202020403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effectLst/>
                <a:ea typeface="Calibri" panose="020F0502020204030204" pitchFamily="34" charset="0"/>
              </a:rPr>
              <a:t>where to find them</a:t>
            </a:r>
            <a:endParaRPr lang="pl-PL" sz="2000" b="1" dirty="0">
              <a:effectLst/>
              <a:ea typeface="Calibri" panose="020F050202020403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l-PL" sz="1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TRAINING MODULE TITLE</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Mercatus et 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42042" y="1020930"/>
            <a:ext cx="11594237" cy="7602081"/>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kumimoji="0" lang="pl-PL" sz="2400" i="0" u="none" strike="noStrike" kern="1200" cap="none" spc="-114" normalizeH="0" baseline="0" noProof="0" dirty="0">
                <a:ln>
                  <a:noFill/>
                </a:ln>
                <a:effectLst/>
                <a:uLnTx/>
                <a:uFillTx/>
                <a:latin typeface="+mj-lt"/>
                <a:ea typeface="+mn-ea"/>
                <a:cs typeface="Tahoma"/>
              </a:rPr>
              <a:t> SECTION 1.3.: The Public aid terms</a:t>
            </a:r>
          </a:p>
          <a:p>
            <a:endParaRPr lang="pl-PL" sz="2400" spc="-114" dirty="0">
              <a:latin typeface="+mj-lt"/>
              <a:cs typeface="Tahoma"/>
            </a:endParaRPr>
          </a:p>
          <a:p>
            <a:pPr algn="just"/>
            <a:r>
              <a:rPr lang="en-US" sz="2000" dirty="0"/>
              <a:t>Aid programs contain the legal basis for granting specific support to entrepreneurs and, at the same time, define the principles and conditions for granting support, among other things:</a:t>
            </a:r>
          </a:p>
          <a:p>
            <a:pPr marL="342900" indent="-342900" algn="just">
              <a:buFont typeface="Arial" panose="020B0604020202020204" pitchFamily="34" charset="0"/>
              <a:buChar char="•"/>
            </a:pPr>
            <a:r>
              <a:rPr lang="en-US" sz="2000" dirty="0"/>
              <a:t>the circle of beneficiaries</a:t>
            </a:r>
            <a:r>
              <a:rPr lang="pl-PL" sz="2000" dirty="0"/>
              <a:t>,</a:t>
            </a:r>
            <a:endParaRPr lang="en-US" sz="2000" dirty="0"/>
          </a:p>
          <a:p>
            <a:pPr marL="342900" indent="-342900" algn="just">
              <a:buFont typeface="Arial" panose="020B0604020202020204" pitchFamily="34" charset="0"/>
              <a:buChar char="•"/>
            </a:pPr>
            <a:r>
              <a:rPr lang="en-US" sz="2000" dirty="0"/>
              <a:t>the form of support (grant, tax payment installment, guarantee, surety, etc.)</a:t>
            </a:r>
            <a:r>
              <a:rPr lang="pl-PL" sz="2000" dirty="0"/>
              <a:t>,</a:t>
            </a:r>
            <a:endParaRPr lang="en-US" sz="2000" dirty="0"/>
          </a:p>
          <a:p>
            <a:pPr marL="342900" indent="-342900" algn="just">
              <a:buFont typeface="Arial" panose="020B0604020202020204" pitchFamily="34" charset="0"/>
              <a:buChar char="•"/>
            </a:pPr>
            <a:r>
              <a:rPr lang="en-US" sz="2000" dirty="0"/>
              <a:t>purpose (e.g., for training, research and development, environmental protection, increasing employment, restructuring)</a:t>
            </a:r>
            <a:r>
              <a:rPr lang="pl-PL" sz="2000" dirty="0"/>
              <a:t>,</a:t>
            </a:r>
            <a:endParaRPr lang="en-US" sz="2000" dirty="0"/>
          </a:p>
          <a:p>
            <a:pPr marL="342900" indent="-342900" algn="just">
              <a:buFont typeface="Arial" panose="020B0604020202020204" pitchFamily="34" charset="0"/>
              <a:buChar char="•"/>
            </a:pPr>
            <a:r>
              <a:rPr lang="en-US" sz="2000" dirty="0"/>
              <a:t>granting authorities</a:t>
            </a:r>
            <a:r>
              <a:rPr lang="pl-PL" sz="2000" dirty="0"/>
              <a:t>,</a:t>
            </a:r>
            <a:endParaRPr lang="en-US" sz="2000" dirty="0"/>
          </a:p>
          <a:p>
            <a:pPr marL="342900" indent="-342900" algn="just">
              <a:buFont typeface="Arial" panose="020B0604020202020204" pitchFamily="34" charset="0"/>
              <a:buChar char="•"/>
            </a:pPr>
            <a:r>
              <a:rPr lang="en-US" sz="2000" dirty="0"/>
              <a:t>maximum amount of </a:t>
            </a:r>
            <a:r>
              <a:rPr lang="en-US" sz="2000" dirty="0" err="1"/>
              <a:t>suport</a:t>
            </a:r>
            <a:r>
              <a:rPr lang="pl-PL" sz="2000" dirty="0"/>
              <a:t>,</a:t>
            </a:r>
            <a:endParaRPr lang="en-US" sz="2000" dirty="0"/>
          </a:p>
          <a:p>
            <a:pPr marL="342900" indent="-342900" algn="just">
              <a:buFont typeface="Arial" panose="020B0604020202020204" pitchFamily="34" charset="0"/>
              <a:buChar char="•"/>
            </a:pPr>
            <a:r>
              <a:rPr lang="en-US" sz="2000" dirty="0"/>
              <a:t>duration of the program.</a:t>
            </a:r>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4175316118"/>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127247" y="984737"/>
            <a:ext cx="11605846" cy="6986528"/>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kumimoji="0" lang="pl-PL" sz="2800" i="0" u="none" strike="noStrike" kern="1200" cap="none" spc="-114" normalizeH="0" baseline="0" noProof="0" dirty="0">
                <a:ln>
                  <a:noFill/>
                </a:ln>
                <a:effectLst/>
                <a:uLnTx/>
                <a:uFillTx/>
                <a:latin typeface="+mj-lt"/>
                <a:cs typeface="Tahoma"/>
              </a:rPr>
              <a:t> </a:t>
            </a:r>
            <a:r>
              <a:rPr kumimoji="0" lang="pl-PL" sz="2400" i="0" u="none" strike="noStrike" kern="1200" cap="none" spc="-114" normalizeH="0" baseline="0" noProof="0" dirty="0">
                <a:ln>
                  <a:noFill/>
                </a:ln>
                <a:effectLst/>
                <a:uLnTx/>
                <a:uFillTx/>
                <a:latin typeface="+mj-lt"/>
                <a:cs typeface="Tahoma"/>
              </a:rPr>
              <a:t>SECTION 1.3.:  The state aid terms – </a:t>
            </a:r>
            <a:r>
              <a:rPr kumimoji="0" lang="pl-PL" sz="2400" b="1" i="0" u="none" strike="noStrike" kern="1200" cap="none" spc="-114" normalizeH="0" baseline="0" noProof="0" dirty="0">
                <a:ln>
                  <a:noFill/>
                </a:ln>
                <a:effectLst/>
                <a:uLnTx/>
                <a:uFillTx/>
                <a:latin typeface="+mj-lt"/>
                <a:cs typeface="Tahoma"/>
              </a:rPr>
              <a:t>legal acts of the </a:t>
            </a:r>
            <a:r>
              <a:rPr lang="en-US" sz="2400" b="1" dirty="0">
                <a:latin typeface="+mj-lt"/>
              </a:rPr>
              <a:t>European Union</a:t>
            </a:r>
            <a:r>
              <a:rPr lang="pl-PL" sz="2400" b="1" dirty="0">
                <a:latin typeface="+mj-lt"/>
              </a:rPr>
              <a:t>. </a:t>
            </a:r>
            <a:endParaRPr kumimoji="0" lang="pl-PL" sz="2400" b="1" i="0" u="none" strike="noStrike" kern="1200" cap="none" spc="-114" normalizeH="0" baseline="0" noProof="0" dirty="0">
              <a:ln>
                <a:noFill/>
              </a:ln>
              <a:effectLst/>
              <a:uLnTx/>
              <a:uFillTx/>
              <a:latin typeface="+mj-lt"/>
              <a:cs typeface="Tahoma"/>
            </a:endParaRPr>
          </a:p>
          <a:p>
            <a:endParaRPr kumimoji="0" lang="pl-PL" sz="2000" i="0" u="none" strike="noStrike" kern="1200" cap="none" spc="-114" normalizeH="0" baseline="0" noProof="0" dirty="0">
              <a:ln>
                <a:noFill/>
              </a:ln>
              <a:effectLst/>
              <a:uLnTx/>
              <a:uFillTx/>
              <a:latin typeface="+mj-lt"/>
              <a:cs typeface="Tahoma"/>
            </a:endParaRPr>
          </a:p>
          <a:p>
            <a:pPr algn="just"/>
            <a:endParaRPr lang="pl-PL" sz="2400" b="1" dirty="0">
              <a:solidFill>
                <a:srgbClr val="00B050"/>
              </a:solidFill>
              <a:latin typeface="+mj-lt"/>
            </a:endParaRPr>
          </a:p>
          <a:p>
            <a:pPr marL="342900" indent="-342900" algn="just">
              <a:buFont typeface="Arial" panose="020B0604020202020204" pitchFamily="34" charset="0"/>
              <a:buChar char="•"/>
            </a:pPr>
            <a:r>
              <a:rPr lang="pl-PL" sz="2400" b="1" dirty="0">
                <a:solidFill>
                  <a:srgbClr val="0CA373"/>
                </a:solidFill>
              </a:rPr>
              <a:t>T</a:t>
            </a:r>
            <a:r>
              <a:rPr lang="en-US" sz="2400" b="1" dirty="0">
                <a:solidFill>
                  <a:srgbClr val="0CA373"/>
                </a:solidFill>
              </a:rPr>
              <a:t>he Treaty on the Functioning of the European Union</a:t>
            </a:r>
            <a:r>
              <a:rPr lang="pl-PL" sz="2400" b="1" dirty="0">
                <a:solidFill>
                  <a:srgbClr val="0CA373"/>
                </a:solidFill>
              </a:rPr>
              <a:t> (art.107 and 108</a:t>
            </a:r>
            <a:r>
              <a:rPr lang="pl-PL" sz="2400" dirty="0">
                <a:solidFill>
                  <a:srgbClr val="0CA373"/>
                </a:solidFill>
              </a:rPr>
              <a:t>).</a:t>
            </a:r>
          </a:p>
          <a:p>
            <a:pPr algn="just"/>
            <a:endParaRPr lang="pl-PL" sz="2400" dirty="0">
              <a:solidFill>
                <a:srgbClr val="0CA373"/>
              </a:solidFill>
              <a:latin typeface="+mj-lt"/>
            </a:endParaRPr>
          </a:p>
          <a:p>
            <a:pPr marL="342900" indent="-342900" algn="just">
              <a:buFont typeface="Arial" panose="020B0604020202020204" pitchFamily="34" charset="0"/>
              <a:buChar char="•"/>
            </a:pPr>
            <a:r>
              <a:rPr lang="pl-PL" sz="2400" b="1" spc="-114" dirty="0">
                <a:solidFill>
                  <a:srgbClr val="0CA373"/>
                </a:solidFill>
                <a:cs typeface="Tahoma"/>
              </a:rPr>
              <a:t>The EU </a:t>
            </a:r>
            <a:r>
              <a:rPr lang="en-US" sz="2400" b="1" spc="-114" dirty="0">
                <a:solidFill>
                  <a:srgbClr val="0CA373"/>
                </a:solidFill>
                <a:cs typeface="Tahoma"/>
              </a:rPr>
              <a:t>Commission</a:t>
            </a:r>
            <a:r>
              <a:rPr lang="pl-PL" sz="2400" b="1" spc="-114" dirty="0">
                <a:solidFill>
                  <a:srgbClr val="0CA373"/>
                </a:solidFill>
                <a:cs typeface="Tahoma"/>
              </a:rPr>
              <a:t>’s</a:t>
            </a:r>
            <a:r>
              <a:rPr lang="en-US" sz="2400" b="1" spc="-114" dirty="0">
                <a:solidFill>
                  <a:srgbClr val="0CA373"/>
                </a:solidFill>
                <a:cs typeface="Tahoma"/>
              </a:rPr>
              <a:t> </a:t>
            </a:r>
            <a:r>
              <a:rPr lang="pl-PL" sz="2400" b="1" spc="-114" dirty="0">
                <a:solidFill>
                  <a:srgbClr val="0CA373"/>
                </a:solidFill>
                <a:cs typeface="Tahoma"/>
              </a:rPr>
              <a:t>Decree</a:t>
            </a:r>
            <a:r>
              <a:rPr lang="en-US" sz="2400" b="1" spc="-114" dirty="0">
                <a:solidFill>
                  <a:srgbClr val="0CA373"/>
                </a:solidFill>
                <a:cs typeface="Tahoma"/>
              </a:rPr>
              <a:t> (EC) No. 800/2008 of August 6, 2008 </a:t>
            </a:r>
            <a:r>
              <a:rPr lang="en-US" sz="2400" spc="-114" dirty="0">
                <a:solidFill>
                  <a:srgbClr val="0CA373"/>
                </a:solidFill>
                <a:cs typeface="Tahoma"/>
              </a:rPr>
              <a:t>declaring certain types of aid compatible with the common market in application of Articles 87 and 88 of the Treaty (General Block Exemption Regulation) </a:t>
            </a:r>
            <a:endParaRPr kumimoji="0" lang="pl-PL" sz="2400" i="0" u="none" strike="noStrike" kern="1200" cap="none" spc="-114" normalizeH="0" baseline="0" noProof="0" dirty="0">
              <a:ln>
                <a:noFill/>
              </a:ln>
              <a:solidFill>
                <a:srgbClr val="0CA373"/>
              </a:solidFill>
              <a:effectLst/>
              <a:uLnTx/>
              <a:uFillTx/>
              <a:cs typeface="Tahoma"/>
            </a:endParaRPr>
          </a:p>
          <a:p>
            <a:endParaRPr lang="pl-PL" sz="2400" spc="-114" dirty="0">
              <a:solidFill>
                <a:srgbClr val="0CA373"/>
              </a:solidFill>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86431" y="1020932"/>
            <a:ext cx="11594237" cy="3908762"/>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spc="-114" dirty="0">
                <a:latin typeface="+mj-lt"/>
                <a:cs typeface="Tahoma"/>
              </a:rPr>
              <a:t> </a:t>
            </a:r>
            <a:r>
              <a:rPr lang="en-US" sz="2400" spc="-114" dirty="0">
                <a:latin typeface="+mj-lt"/>
                <a:cs typeface="Tahoma"/>
              </a:rPr>
              <a:t>SECTION 1.3.: </a:t>
            </a:r>
            <a:r>
              <a:rPr lang="pl-PL" sz="2400" spc="-114" dirty="0">
                <a:latin typeface="+mj-lt"/>
                <a:cs typeface="Tahoma"/>
              </a:rPr>
              <a:t>The </a:t>
            </a:r>
            <a:r>
              <a:rPr lang="en-US" sz="2400" spc="-114" dirty="0">
                <a:latin typeface="+mj-lt"/>
                <a:cs typeface="Tahoma"/>
              </a:rPr>
              <a:t>state aid</a:t>
            </a:r>
            <a:r>
              <a:rPr lang="pl-PL" sz="2400" spc="-114" dirty="0">
                <a:latin typeface="+mj-lt"/>
                <a:cs typeface="Tahoma"/>
              </a:rPr>
              <a:t> terms</a:t>
            </a:r>
            <a:r>
              <a:rPr lang="en-US" sz="2400" spc="-114" dirty="0">
                <a:latin typeface="+mj-lt"/>
                <a:cs typeface="Tahoma"/>
              </a:rPr>
              <a:t> - Solutions of </a:t>
            </a:r>
            <a:r>
              <a:rPr lang="en-US" sz="2400" b="1" spc="-114" dirty="0">
                <a:latin typeface="+mj-lt"/>
                <a:cs typeface="Tahoma"/>
              </a:rPr>
              <a:t>Poland, Greece, Croatia, Spain and Italy</a:t>
            </a:r>
            <a:r>
              <a:rPr lang="en-US" sz="2400" spc="-114" dirty="0">
                <a:latin typeface="+mj-lt"/>
                <a:cs typeface="Tahoma"/>
              </a:rPr>
              <a:t>.</a:t>
            </a:r>
          </a:p>
          <a:p>
            <a:endParaRPr lang="en-US" sz="2000" spc="-114" dirty="0">
              <a:latin typeface="+mj-lt"/>
              <a:cs typeface="Tahoma"/>
            </a:endParaRPr>
          </a:p>
          <a:p>
            <a:r>
              <a:rPr lang="pl-PL" sz="2000" spc="-114" dirty="0">
                <a:latin typeface="+mj-lt"/>
                <a:cs typeface="Tahoma"/>
              </a:rPr>
              <a:t>                                                                                    		   </a:t>
            </a:r>
            <a:r>
              <a:rPr lang="en-US" sz="2400" b="1" spc="-114" dirty="0">
                <a:solidFill>
                  <a:srgbClr val="0CA373"/>
                </a:solidFill>
                <a:latin typeface="Arial" panose="020B0604020202020204" pitchFamily="34" charset="0"/>
                <a:cs typeface="Arial" panose="020B0604020202020204" pitchFamily="34" charset="0"/>
              </a:rPr>
              <a:t>POLAND</a:t>
            </a:r>
          </a:p>
          <a:p>
            <a:endParaRPr lang="en-US" sz="2000" spc="-114" dirty="0">
              <a:latin typeface="+mj-lt"/>
              <a:cs typeface="Tahoma"/>
            </a:endParaRPr>
          </a:p>
          <a:p>
            <a:r>
              <a:rPr lang="en-US" sz="2400" b="1" spc="-114" dirty="0">
                <a:latin typeface="+mj-lt"/>
                <a:cs typeface="Tahoma"/>
              </a:rPr>
              <a:t>Poland introduced assistance for entrepreneurs in the form of the Anti-Crisis Shield and the Financial Shield</a:t>
            </a:r>
            <a:r>
              <a:rPr lang="en-US" sz="2400" spc="-114" dirty="0">
                <a:latin typeface="+mj-lt"/>
                <a:cs typeface="Tahoma"/>
              </a:rPr>
              <a:t>.</a:t>
            </a:r>
          </a:p>
          <a:p>
            <a:r>
              <a:rPr lang="en-US" sz="2400" spc="-114" dirty="0">
                <a:latin typeface="+mj-lt"/>
                <a:cs typeface="Tahoma"/>
              </a:rPr>
              <a:t>The solutions adopted included : </a:t>
            </a:r>
          </a:p>
          <a:p>
            <a:r>
              <a:rPr lang="en-US" sz="2400" spc="-114" dirty="0">
                <a:latin typeface="+mj-lt"/>
                <a:cs typeface="Tahoma"/>
              </a:rPr>
              <a:t>- exemptions from social security contributions, </a:t>
            </a:r>
          </a:p>
          <a:p>
            <a:r>
              <a:rPr lang="en-US" sz="2400" spc="-114" dirty="0">
                <a:latin typeface="+mj-lt"/>
                <a:cs typeface="Tahoma"/>
              </a:rPr>
              <a:t>- financing of salaries and social security contributions,</a:t>
            </a:r>
          </a:p>
          <a:p>
            <a:r>
              <a:rPr lang="en-US" sz="2400" spc="-114" dirty="0">
                <a:latin typeface="+mj-lt"/>
                <a:cs typeface="Tahoma"/>
              </a:rPr>
              <a:t>- </a:t>
            </a:r>
            <a:r>
              <a:rPr lang="pl-PL" sz="2400" spc="-114" dirty="0">
                <a:latin typeface="+mj-lt"/>
                <a:cs typeface="Tahoma"/>
              </a:rPr>
              <a:t>downtime</a:t>
            </a:r>
            <a:r>
              <a:rPr lang="en-US" sz="2400" spc="-114" dirty="0">
                <a:latin typeface="+mj-lt"/>
                <a:cs typeface="Tahoma"/>
              </a:rPr>
              <a:t> benefits</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394455747"/>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141814" y="898628"/>
            <a:ext cx="11676185" cy="4770537"/>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dirty="0">
                <a:latin typeface="+mj-lt"/>
              </a:rPr>
              <a:t> </a:t>
            </a:r>
            <a:r>
              <a:rPr lang="en-US" sz="2400" dirty="0">
                <a:latin typeface="+mj-lt"/>
              </a:rPr>
              <a:t>SECTION 1.3.: </a:t>
            </a:r>
            <a:r>
              <a:rPr lang="pl-PL" sz="2400" dirty="0">
                <a:latin typeface="+mj-lt"/>
              </a:rPr>
              <a:t>The </a:t>
            </a:r>
            <a:r>
              <a:rPr lang="en-US" sz="2400" dirty="0">
                <a:latin typeface="+mj-lt"/>
              </a:rPr>
              <a:t>state aid </a:t>
            </a:r>
            <a:r>
              <a:rPr lang="pl-PL" sz="2400" dirty="0" err="1">
                <a:latin typeface="+mj-lt"/>
              </a:rPr>
              <a:t>terms</a:t>
            </a:r>
            <a:r>
              <a:rPr lang="en-US" sz="2400" dirty="0">
                <a:latin typeface="+mj-lt"/>
              </a:rPr>
              <a:t>- </a:t>
            </a:r>
            <a:r>
              <a:rPr lang="en-US" sz="2400" b="1" dirty="0">
                <a:latin typeface="+mj-lt"/>
              </a:rPr>
              <a:t>Solutions of Poland, Greece, Croatia, Spain and Italy</a:t>
            </a:r>
            <a:r>
              <a:rPr lang="en-US" sz="2400" dirty="0">
                <a:latin typeface="+mj-lt"/>
              </a:rPr>
              <a:t>.</a:t>
            </a:r>
            <a:endParaRPr lang="pl-PL" sz="2400" dirty="0">
              <a:latin typeface="+mj-lt"/>
            </a:endParaRPr>
          </a:p>
          <a:p>
            <a:endParaRPr lang="en-US" sz="2400" dirty="0">
              <a:latin typeface="+mj-lt"/>
            </a:endParaRPr>
          </a:p>
          <a:p>
            <a:r>
              <a:rPr lang="pl-PL" dirty="0"/>
              <a:t>                                                                                           </a:t>
            </a:r>
            <a:r>
              <a:rPr lang="en-US" sz="2400" b="1" dirty="0">
                <a:solidFill>
                  <a:srgbClr val="0CA373"/>
                </a:solidFill>
                <a:latin typeface="Arial" panose="020B0604020202020204" pitchFamily="34" charset="0"/>
                <a:cs typeface="Arial" panose="020B0604020202020204" pitchFamily="34" charset="0"/>
              </a:rPr>
              <a:t>GREECE</a:t>
            </a:r>
            <a:endParaRPr lang="pl-PL" sz="2400" b="1" dirty="0">
              <a:solidFill>
                <a:srgbClr val="0CA373"/>
              </a:solidFill>
              <a:latin typeface="Arial" panose="020B0604020202020204" pitchFamily="34" charset="0"/>
              <a:cs typeface="Arial" panose="020B0604020202020204" pitchFamily="34" charset="0"/>
            </a:endParaRPr>
          </a:p>
          <a:p>
            <a:endParaRPr lang="en-US" sz="2400" b="1" dirty="0">
              <a:solidFill>
                <a:srgbClr val="00B050"/>
              </a:solidFill>
              <a:latin typeface="Arial" panose="020B0604020202020204" pitchFamily="34" charset="0"/>
              <a:cs typeface="Arial" panose="020B0604020202020204" pitchFamily="34" charset="0"/>
            </a:endParaRPr>
          </a:p>
          <a:p>
            <a:pPr algn="just"/>
            <a:r>
              <a:rPr lang="en-US" sz="2400" b="1" dirty="0">
                <a:latin typeface="+mj-lt"/>
              </a:rPr>
              <a:t>In Greece, the most important support mechanism for entrepreneurs was the repayable advance, which was paid in 7 cycles. The effectiveness of this measure was that the criteria for assistance were based mainly on losses recorded by entrepreneurs</a:t>
            </a:r>
            <a:r>
              <a:rPr lang="en-US" dirty="0"/>
              <a:t>. </a:t>
            </a:r>
          </a:p>
          <a:p>
            <a:r>
              <a:rPr lang="en-US" sz="2400" dirty="0">
                <a:latin typeface="+mj-lt"/>
              </a:rPr>
              <a:t>Others: </a:t>
            </a:r>
          </a:p>
          <a:p>
            <a:r>
              <a:rPr lang="en-US" sz="2400" dirty="0">
                <a:latin typeface="+mj-lt"/>
              </a:rPr>
              <a:t>- guarantees of new working capital </a:t>
            </a:r>
            <a:r>
              <a:rPr lang="pl-PL" sz="2400" dirty="0">
                <a:latin typeface="+mj-lt"/>
              </a:rPr>
              <a:t>credits</a:t>
            </a:r>
            <a:r>
              <a:rPr lang="en-US" sz="2400" dirty="0">
                <a:latin typeface="+mj-lt"/>
              </a:rPr>
              <a:t>,</a:t>
            </a:r>
          </a:p>
          <a:p>
            <a:r>
              <a:rPr lang="en-US" sz="2400" dirty="0">
                <a:latin typeface="+mj-lt"/>
              </a:rPr>
              <a:t>- </a:t>
            </a:r>
            <a:r>
              <a:rPr lang="pl-PL" sz="2400" dirty="0">
                <a:latin typeface="+mj-lt"/>
              </a:rPr>
              <a:t>credits</a:t>
            </a:r>
            <a:r>
              <a:rPr lang="en-US" sz="2400" dirty="0">
                <a:latin typeface="+mj-lt"/>
              </a:rPr>
              <a:t>,</a:t>
            </a:r>
          </a:p>
          <a:p>
            <a:r>
              <a:rPr lang="en-US" sz="2400" dirty="0">
                <a:latin typeface="+mj-lt"/>
              </a:rPr>
              <a:t>- </a:t>
            </a:r>
            <a:r>
              <a:rPr lang="pl-PL" sz="2400" dirty="0">
                <a:latin typeface="+mj-lt"/>
              </a:rPr>
              <a:t>subsidies</a:t>
            </a: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17251" y="932155"/>
            <a:ext cx="11647502" cy="3511218"/>
          </a:xfrm>
          <a:prstGeom prst="rect">
            <a:avLst/>
          </a:prstGeom>
          <a:noFill/>
        </p:spPr>
        <p:txBody>
          <a:bodyPr wrap="square">
            <a:spAutoFit/>
          </a:bodyPr>
          <a:lstStyle/>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3" name="pole tekstowe 2">
            <a:extLst>
              <a:ext uri="{FF2B5EF4-FFF2-40B4-BE49-F238E27FC236}">
                <a16:creationId xmlns:a16="http://schemas.microsoft.com/office/drawing/2014/main" id="{20E229B9-CDF4-B1C4-CB79-2789A82A3A44}"/>
              </a:ext>
            </a:extLst>
          </p:cNvPr>
          <p:cNvSpPr txBox="1"/>
          <p:nvPr/>
        </p:nvSpPr>
        <p:spPr>
          <a:xfrm>
            <a:off x="213064" y="932155"/>
            <a:ext cx="11446503" cy="3820808"/>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n-US" sz="2400" kern="0" spc="-150" dirty="0">
                <a:latin typeface="+mj-lt"/>
                <a:ea typeface="Tahoma" panose="020B0604030504040204" pitchFamily="34" charset="0"/>
                <a:cs typeface="Tahoma" panose="020B0604030504040204" pitchFamily="34" charset="0"/>
              </a:rPr>
              <a:t>SECTION 1.3.: </a:t>
            </a:r>
            <a:r>
              <a:rPr lang="pl-PL" sz="2400" kern="0" spc="-150" dirty="0">
                <a:latin typeface="+mj-lt"/>
                <a:ea typeface="Tahoma" panose="020B0604030504040204" pitchFamily="34" charset="0"/>
                <a:cs typeface="Tahoma" panose="020B0604030504040204" pitchFamily="34" charset="0"/>
              </a:rPr>
              <a:t>The </a:t>
            </a:r>
            <a:r>
              <a:rPr lang="en-US" sz="2400" kern="0" spc="-150" dirty="0">
                <a:latin typeface="+mj-lt"/>
                <a:ea typeface="Tahoma" panose="020B0604030504040204" pitchFamily="34" charset="0"/>
                <a:cs typeface="Tahoma" panose="020B0604030504040204" pitchFamily="34" charset="0"/>
              </a:rPr>
              <a:t>state aid </a:t>
            </a:r>
            <a:r>
              <a:rPr lang="pl-PL" sz="2400" kern="0" spc="-150" dirty="0">
                <a:latin typeface="+mj-lt"/>
                <a:ea typeface="Tahoma" panose="020B0604030504040204" pitchFamily="34" charset="0"/>
                <a:cs typeface="Tahoma" panose="020B0604030504040204" pitchFamily="34" charset="0"/>
              </a:rPr>
              <a:t> terms </a:t>
            </a:r>
            <a:r>
              <a:rPr lang="en-US" sz="2400" kern="0" spc="-150" dirty="0">
                <a:latin typeface="+mj-lt"/>
                <a:ea typeface="Tahoma" panose="020B0604030504040204" pitchFamily="34" charset="0"/>
                <a:cs typeface="Tahoma" panose="020B0604030504040204" pitchFamily="34" charset="0"/>
              </a:rPr>
              <a:t>- Solutions of Poland, Greece, Croatia, Spain and Italy</a:t>
            </a:r>
            <a:r>
              <a:rPr lang="en-US" sz="2000" kern="0" spc="-150" dirty="0">
                <a:latin typeface="+mj-lt"/>
                <a:ea typeface="Tahoma" panose="020B0604030504040204" pitchFamily="34" charset="0"/>
                <a:cs typeface="Tahoma" panose="020B0604030504040204" pitchFamily="34" charset="0"/>
              </a:rPr>
              <a:t>.</a:t>
            </a:r>
          </a:p>
          <a:p>
            <a:pPr marL="12700">
              <a:spcBef>
                <a:spcPts val="100"/>
              </a:spcBef>
            </a:pPr>
            <a:endParaRPr lang="en-US" sz="2000" kern="0" spc="-150" dirty="0">
              <a:latin typeface="+mj-lt"/>
              <a:ea typeface="Tahoma" panose="020B0604030504040204" pitchFamily="34" charset="0"/>
              <a:cs typeface="Tahoma" panose="020B0604030504040204" pitchFamily="34" charset="0"/>
            </a:endParaRP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rPr>
              <a:t>CROATIA</a:t>
            </a:r>
          </a:p>
          <a:p>
            <a:pPr marL="12700">
              <a:spcBef>
                <a:spcPts val="100"/>
              </a:spcBef>
            </a:pP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en-US" sz="2400" b="1" kern="0" spc="-150" dirty="0">
                <a:latin typeface="+mj-lt"/>
                <a:ea typeface="Tahoma" panose="020B0604030504040204" pitchFamily="34" charset="0"/>
                <a:cs typeface="Tahoma" panose="020B0604030504040204" pitchFamily="34" charset="0"/>
              </a:rPr>
              <a:t>Aid solutions for entrepreneurs in Croatia included</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-deferred and partial payment of customs duties, including income tax, </a:t>
            </a:r>
          </a:p>
          <a:p>
            <a:pPr marL="12700">
              <a:spcBef>
                <a:spcPts val="100"/>
              </a:spcBef>
            </a:pPr>
            <a:r>
              <a:rPr lang="en-US" sz="2400" kern="0" spc="-150" dirty="0">
                <a:latin typeface="+mj-lt"/>
                <a:ea typeface="Tahoma" panose="020B0604030504040204" pitchFamily="34" charset="0"/>
                <a:cs typeface="Tahoma" panose="020B0604030504040204" pitchFamily="34" charset="0"/>
              </a:rPr>
              <a:t>- loans and credits</a:t>
            </a:r>
            <a:r>
              <a:rPr lang="pl-PL" sz="2400" kern="0" spc="-150" dirty="0">
                <a:latin typeface="+mj-lt"/>
                <a:ea typeface="Tahoma" panose="020B0604030504040204" pitchFamily="34" charset="0"/>
                <a:cs typeface="Tahoma" panose="020B0604030504040204" pitchFamily="34" charset="0"/>
              </a:rPr>
              <a:t>,</a:t>
            </a: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en-US" sz="2400" kern="0" spc="-150" dirty="0">
                <a:latin typeface="+mj-lt"/>
                <a:ea typeface="Tahoma" panose="020B0604030504040204" pitchFamily="34" charset="0"/>
                <a:cs typeface="Tahoma" panose="020B0604030504040204" pitchFamily="34" charset="0"/>
              </a:rPr>
              <a:t>- </a:t>
            </a:r>
            <a:r>
              <a:rPr lang="pl-PL" sz="2400" kern="0" spc="-150" dirty="0">
                <a:latin typeface="+mj-lt"/>
                <a:ea typeface="Tahoma" panose="020B0604030504040204" pitchFamily="34" charset="0"/>
                <a:cs typeface="Tahoma" panose="020B0604030504040204" pitchFamily="34" charset="0"/>
              </a:rPr>
              <a:t>remuneration</a:t>
            </a:r>
            <a:r>
              <a:rPr lang="en-US" sz="2400" kern="0" spc="-150" dirty="0">
                <a:latin typeface="+mj-lt"/>
                <a:ea typeface="Tahoma" panose="020B0604030504040204" pitchFamily="34" charset="0"/>
                <a:cs typeface="Tahoma" panose="020B0604030504040204" pitchFamily="34" charset="0"/>
              </a:rPr>
              <a:t> subsidies in the most affected industries</a:t>
            </a:r>
            <a:r>
              <a:rPr lang="pl-PL" sz="2400" kern="0" spc="-150" dirty="0">
                <a:latin typeface="+mj-lt"/>
                <a:ea typeface="Tahoma" panose="020B0604030504040204" pitchFamily="34" charset="0"/>
                <a:cs typeface="Tahoma" panose="020B0604030504040204" pitchFamily="34" charset="0"/>
              </a:rPr>
              <a:t>.</a:t>
            </a:r>
            <a:endParaRPr lang="es-ES" sz="24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26001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7553" y="834501"/>
            <a:ext cx="11647502" cy="4147289"/>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a:spcBef>
                <a:spcPts val="100"/>
              </a:spcBef>
            </a:pPr>
            <a:r>
              <a:rPr lang="en-US" sz="2400" kern="0" spc="-150" dirty="0">
                <a:latin typeface="+mj-lt"/>
                <a:ea typeface="Tahoma" panose="020B0604030504040204" pitchFamily="34" charset="0"/>
                <a:cs typeface="Tahoma" panose="020B0604030504040204" pitchFamily="34" charset="0"/>
              </a:rPr>
              <a:t>SECTION 1.3.: </a:t>
            </a:r>
            <a:r>
              <a:rPr lang="pl-PL" sz="2400" kern="0" spc="-150" dirty="0">
                <a:latin typeface="+mj-lt"/>
                <a:ea typeface="Tahoma" panose="020B0604030504040204" pitchFamily="34" charset="0"/>
                <a:cs typeface="Tahoma" panose="020B0604030504040204" pitchFamily="34" charset="0"/>
              </a:rPr>
              <a:t>The </a:t>
            </a:r>
            <a:r>
              <a:rPr lang="en-US" sz="2400" kern="0" spc="-150" dirty="0">
                <a:latin typeface="+mj-lt"/>
                <a:ea typeface="Tahoma" panose="020B0604030504040204" pitchFamily="34" charset="0"/>
                <a:cs typeface="Tahoma" panose="020B0604030504040204" pitchFamily="34" charset="0"/>
              </a:rPr>
              <a:t>state aid </a:t>
            </a:r>
            <a:r>
              <a:rPr lang="pl-PL" sz="2400" kern="0" spc="-150" dirty="0">
                <a:latin typeface="+mj-lt"/>
                <a:ea typeface="Tahoma" panose="020B0604030504040204" pitchFamily="34" charset="0"/>
                <a:cs typeface="Tahoma" panose="020B0604030504040204" pitchFamily="34" charset="0"/>
              </a:rPr>
              <a:t> terms</a:t>
            </a:r>
            <a:r>
              <a:rPr lang="en-US" sz="2400" kern="0" spc="-150" dirty="0">
                <a:latin typeface="+mj-lt"/>
                <a:ea typeface="Tahoma" panose="020B0604030504040204" pitchFamily="34" charset="0"/>
                <a:cs typeface="Tahoma" panose="020B0604030504040204" pitchFamily="34" charset="0"/>
              </a:rPr>
              <a:t>- </a:t>
            </a:r>
            <a:r>
              <a:rPr lang="en-US" sz="2400" b="1" kern="0" spc="-150" dirty="0">
                <a:latin typeface="+mj-lt"/>
                <a:ea typeface="Tahoma" panose="020B0604030504040204" pitchFamily="34" charset="0"/>
                <a:cs typeface="Tahoma" panose="020B0604030504040204" pitchFamily="34" charset="0"/>
              </a:rPr>
              <a:t>Solutions of Poland, Greece, Croatia, Spain and Italy</a:t>
            </a:r>
            <a:r>
              <a:rPr lang="en-US" sz="2400" kern="0" spc="-150" dirty="0">
                <a:latin typeface="+mj-lt"/>
                <a:ea typeface="Tahoma" panose="020B0604030504040204" pitchFamily="34" charset="0"/>
                <a:cs typeface="Tahoma" panose="020B0604030504040204" pitchFamily="34" charset="0"/>
              </a:rPr>
              <a:t>.</a:t>
            </a:r>
          </a:p>
          <a:p>
            <a:pPr marL="12700">
              <a:spcBef>
                <a:spcPts val="100"/>
              </a:spcBef>
            </a:pP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rPr>
              <a:t>SPAIN</a:t>
            </a:r>
          </a:p>
          <a:p>
            <a:pPr marL="12700">
              <a:spcBef>
                <a:spcPts val="100"/>
              </a:spcBef>
            </a:pPr>
            <a:endParaRPr lang="pl-PL" sz="2400" kern="0" spc="-150" dirty="0">
              <a:latin typeface="+mj-lt"/>
              <a:ea typeface="Tahoma" panose="020B0604030504040204" pitchFamily="34" charset="0"/>
              <a:cs typeface="Tahoma" panose="020B0604030504040204" pitchFamily="34" charset="0"/>
            </a:endParaRPr>
          </a:p>
          <a:p>
            <a:pPr marL="12700">
              <a:spcBef>
                <a:spcPts val="100"/>
              </a:spcBef>
            </a:pPr>
            <a:r>
              <a:rPr lang="en-US" sz="2400" b="1" kern="0" spc="-150" dirty="0">
                <a:latin typeface="+mj-lt"/>
                <a:ea typeface="Tahoma" panose="020B0604030504040204" pitchFamily="34" charset="0"/>
                <a:cs typeface="Tahoma" panose="020B0604030504040204" pitchFamily="34" charset="0"/>
              </a:rPr>
              <a:t>Aid solutions for entrepreneurs in Spain included</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-financial guarantees and tax deferrals,</a:t>
            </a:r>
          </a:p>
          <a:p>
            <a:pPr marL="12700">
              <a:spcBef>
                <a:spcPts val="100"/>
              </a:spcBef>
            </a:pPr>
            <a:r>
              <a:rPr lang="en-US" sz="2400" kern="0" spc="-150" dirty="0">
                <a:latin typeface="+mj-lt"/>
                <a:ea typeface="Tahoma" panose="020B0604030504040204" pitchFamily="34" charset="0"/>
                <a:cs typeface="Tahoma" panose="020B0604030504040204" pitchFamily="34" charset="0"/>
              </a:rPr>
              <a:t>-loans,</a:t>
            </a:r>
          </a:p>
          <a:p>
            <a:pPr marL="12700">
              <a:spcBef>
                <a:spcPts val="100"/>
              </a:spcBef>
            </a:pPr>
            <a:r>
              <a:rPr lang="en-US" sz="2400" kern="0" spc="-150" dirty="0">
                <a:latin typeface="+mj-lt"/>
                <a:ea typeface="Tahoma" panose="020B0604030504040204" pitchFamily="34" charset="0"/>
                <a:cs typeface="Tahoma" panose="020B0604030504040204" pitchFamily="34" charset="0"/>
              </a:rPr>
              <a:t>-extension of commercial mortgages,</a:t>
            </a:r>
          </a:p>
          <a:p>
            <a:pPr marL="12700">
              <a:spcBef>
                <a:spcPts val="100"/>
              </a:spcBef>
            </a:pPr>
            <a:r>
              <a:rPr lang="en-US" sz="2400" kern="0" spc="-150" dirty="0">
                <a:latin typeface="+mj-lt"/>
                <a:ea typeface="Tahoma" panose="020B0604030504040204" pitchFamily="34" charset="0"/>
                <a:cs typeface="Tahoma" panose="020B0604030504040204" pitchFamily="34" charset="0"/>
              </a:rPr>
              <a:t>-temporary exemptions (ERTE).</a:t>
            </a:r>
            <a:endParaRPr lang="es-ES" sz="2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5824689"/>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136125" y="960609"/>
            <a:ext cx="11629291" cy="4216539"/>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spc="95" dirty="0">
                <a:latin typeface="+mj-lt"/>
                <a:cs typeface="Roboto"/>
              </a:rPr>
              <a:t> </a:t>
            </a:r>
            <a:r>
              <a:rPr lang="en-US" sz="2400" spc="95" dirty="0">
                <a:latin typeface="+mj-lt"/>
                <a:cs typeface="Roboto"/>
              </a:rPr>
              <a:t>SECTION 1.3.:</a:t>
            </a:r>
            <a:r>
              <a:rPr lang="pl-PL" sz="2400" kern="0" spc="-150" dirty="0">
                <a:latin typeface="+mj-lt"/>
                <a:ea typeface="Tahoma" panose="020B0604030504040204" pitchFamily="34" charset="0"/>
                <a:cs typeface="Tahoma" panose="020B0604030504040204" pitchFamily="34" charset="0"/>
              </a:rPr>
              <a:t>The </a:t>
            </a:r>
            <a:r>
              <a:rPr lang="en-US" sz="2400" kern="0" spc="-150" dirty="0">
                <a:latin typeface="+mj-lt"/>
                <a:ea typeface="Tahoma" panose="020B0604030504040204" pitchFamily="34" charset="0"/>
                <a:cs typeface="Tahoma" panose="020B0604030504040204" pitchFamily="34" charset="0"/>
              </a:rPr>
              <a:t>state aid </a:t>
            </a:r>
            <a:r>
              <a:rPr lang="pl-PL" sz="2400" kern="0" spc="-150" dirty="0">
                <a:latin typeface="+mj-lt"/>
                <a:ea typeface="Tahoma" panose="020B0604030504040204" pitchFamily="34" charset="0"/>
                <a:cs typeface="Tahoma" panose="020B0604030504040204" pitchFamily="34" charset="0"/>
              </a:rPr>
              <a:t> </a:t>
            </a:r>
            <a:r>
              <a:rPr lang="pl-PL" sz="2400" kern="0" spc="-150" dirty="0" err="1">
                <a:latin typeface="+mj-lt"/>
                <a:ea typeface="Tahoma" panose="020B0604030504040204" pitchFamily="34" charset="0"/>
                <a:cs typeface="Tahoma" panose="020B0604030504040204" pitchFamily="34" charset="0"/>
              </a:rPr>
              <a:t>terms</a:t>
            </a:r>
            <a:r>
              <a:rPr lang="en-US" sz="2400" kern="0" spc="-150" dirty="0">
                <a:latin typeface="+mj-lt"/>
                <a:ea typeface="Tahoma" panose="020B0604030504040204" pitchFamily="34" charset="0"/>
                <a:cs typeface="Tahoma" panose="020B0604030504040204" pitchFamily="34" charset="0"/>
              </a:rPr>
              <a:t>- </a:t>
            </a:r>
            <a:r>
              <a:rPr lang="en-US" sz="2400" b="1" kern="0" spc="-150" dirty="0">
                <a:latin typeface="+mj-lt"/>
                <a:ea typeface="Tahoma" panose="020B0604030504040204" pitchFamily="34" charset="0"/>
                <a:cs typeface="Tahoma" panose="020B0604030504040204" pitchFamily="34" charset="0"/>
              </a:rPr>
              <a:t>Solutions of Poland, Greece, Croatia, Spain and Italy</a:t>
            </a:r>
            <a:endParaRPr lang="en-US" sz="2400" spc="95" dirty="0">
              <a:latin typeface="+mj-lt"/>
              <a:cs typeface="Roboto"/>
            </a:endParaRPr>
          </a:p>
          <a:p>
            <a:endParaRPr lang="en-US" b="1" spc="95" dirty="0">
              <a:latin typeface="+mj-lt"/>
              <a:cs typeface="Roboto"/>
            </a:endParaRPr>
          </a:p>
          <a:p>
            <a:r>
              <a:rPr lang="pl-PL" b="1" spc="95" dirty="0">
                <a:latin typeface="+mj-lt"/>
                <a:cs typeface="Roboto"/>
              </a:rPr>
              <a:t>                                                                                 </a:t>
            </a:r>
            <a:r>
              <a:rPr lang="en-US" sz="2400" b="1" spc="95" dirty="0">
                <a:solidFill>
                  <a:srgbClr val="0CA373"/>
                </a:solidFill>
                <a:latin typeface="Arial" panose="020B0604020202020204" pitchFamily="34" charset="0"/>
                <a:cs typeface="Arial" panose="020B0604020202020204" pitchFamily="34" charset="0"/>
              </a:rPr>
              <a:t>ITALY</a:t>
            </a:r>
          </a:p>
          <a:p>
            <a:endParaRPr lang="en-US" b="1" spc="95" dirty="0">
              <a:latin typeface="+mj-lt"/>
              <a:cs typeface="Roboto"/>
            </a:endParaRPr>
          </a:p>
          <a:p>
            <a:r>
              <a:rPr lang="en-US" sz="2400" b="1" spc="95" dirty="0">
                <a:latin typeface="+mj-lt"/>
                <a:cs typeface="Roboto"/>
              </a:rPr>
              <a:t>In Italy, assistance to entrepreneurs has mainly been in the form of financial support for loan repayment and the adoption of legal solutions to facilitate their acquisition, in order to ensure liquidity. </a:t>
            </a:r>
          </a:p>
          <a:p>
            <a:r>
              <a:rPr lang="en-US" sz="2400" spc="95" dirty="0">
                <a:latin typeface="+mj-lt"/>
                <a:cs typeface="Roboto"/>
              </a:rPr>
              <a:t>Others:</a:t>
            </a:r>
          </a:p>
          <a:p>
            <a:r>
              <a:rPr lang="en-US" sz="2400" spc="95" dirty="0">
                <a:latin typeface="+mj-lt"/>
                <a:cs typeface="Roboto"/>
              </a:rPr>
              <a:t>- tax exemptions and concessions,</a:t>
            </a:r>
          </a:p>
          <a:p>
            <a:r>
              <a:rPr lang="en-US" sz="2400" spc="95" dirty="0">
                <a:latin typeface="+mj-lt"/>
                <a:cs typeface="Roboto"/>
              </a:rPr>
              <a:t>- subsidies</a:t>
            </a:r>
            <a:r>
              <a:rPr lang="en-US" spc="95" dirty="0">
                <a:latin typeface="+mj-lt"/>
                <a:cs typeface="Roboto"/>
              </a:rPr>
              <a:t>.</a:t>
            </a:r>
            <a:endParaRPr lang="es-ES" dirty="0">
              <a:latin typeface="+mj-lt"/>
            </a:endParaRPr>
          </a:p>
        </p:txBody>
      </p:sp>
    </p:spTree>
    <p:extLst>
      <p:ext uri="{BB962C8B-B14F-4D97-AF65-F5344CB8AC3E}">
        <p14:creationId xmlns:p14="http://schemas.microsoft.com/office/powerpoint/2010/main" val="314664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08967" y="905232"/>
            <a:ext cx="11582400" cy="5047536"/>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en-US" sz="2400" dirty="0">
                <a:latin typeface="+mj-lt"/>
              </a:rPr>
              <a:t>SECTION 1.4.: Where to find information </a:t>
            </a:r>
            <a:r>
              <a:rPr lang="pl-PL" sz="2400" dirty="0">
                <a:latin typeface="+mj-lt"/>
              </a:rPr>
              <a:t>about</a:t>
            </a:r>
            <a:r>
              <a:rPr lang="en-US" sz="2400" dirty="0">
                <a:latin typeface="+mj-lt"/>
              </a:rPr>
              <a:t> </a:t>
            </a:r>
            <a:r>
              <a:rPr lang="pl-PL" sz="2400" dirty="0">
                <a:latin typeface="+mj-lt"/>
              </a:rPr>
              <a:t>the </a:t>
            </a:r>
            <a:r>
              <a:rPr lang="en-US" sz="2400" dirty="0">
                <a:latin typeface="+mj-lt"/>
              </a:rPr>
              <a:t>public </a:t>
            </a:r>
            <a:r>
              <a:rPr lang="pl-PL" sz="2400" dirty="0">
                <a:latin typeface="+mj-lt"/>
              </a:rPr>
              <a:t>aid</a:t>
            </a:r>
            <a:r>
              <a:rPr lang="en-US" sz="2400" dirty="0">
                <a:latin typeface="+mj-lt"/>
              </a:rPr>
              <a:t>? –</a:t>
            </a:r>
            <a:r>
              <a:rPr lang="pl-PL" sz="2400" b="1" dirty="0">
                <a:latin typeface="+mj-lt"/>
              </a:rPr>
              <a:t>The </a:t>
            </a:r>
            <a:r>
              <a:rPr lang="en-US" sz="2400" b="1" dirty="0">
                <a:latin typeface="+mj-lt"/>
              </a:rPr>
              <a:t>European Union </a:t>
            </a:r>
            <a:r>
              <a:rPr lang="pl-PL" sz="2400" b="1" dirty="0">
                <a:latin typeface="+mj-lt"/>
              </a:rPr>
              <a:t> </a:t>
            </a:r>
          </a:p>
          <a:p>
            <a:r>
              <a:rPr lang="pl-PL" sz="2400" b="1" dirty="0">
                <a:latin typeface="+mj-lt"/>
              </a:rPr>
              <a:t>                          </a:t>
            </a:r>
            <a:r>
              <a:rPr lang="en-US" sz="2400" b="1" dirty="0">
                <a:latin typeface="+mj-lt"/>
              </a:rPr>
              <a:t>Financial </a:t>
            </a:r>
            <a:r>
              <a:rPr lang="pl-PL" sz="2400" b="1" dirty="0">
                <a:latin typeface="+mj-lt"/>
              </a:rPr>
              <a:t>Aid</a:t>
            </a:r>
            <a:endParaRPr lang="en-US" sz="2400" b="1" dirty="0">
              <a:latin typeface="+mj-lt"/>
            </a:endParaRPr>
          </a:p>
          <a:p>
            <a:endParaRPr lang="en-US" dirty="0">
              <a:latin typeface="+mj-lt"/>
            </a:endParaRPr>
          </a:p>
          <a:p>
            <a:pPr algn="just"/>
            <a:r>
              <a:rPr lang="pl-PL" b="1" dirty="0">
                <a:solidFill>
                  <a:srgbClr val="0CA373"/>
                </a:solidFill>
              </a:rPr>
              <a:t>The </a:t>
            </a:r>
            <a:r>
              <a:rPr lang="en-US" b="1" dirty="0">
                <a:solidFill>
                  <a:srgbClr val="0CA373"/>
                </a:solidFill>
              </a:rPr>
              <a:t>European Guarantee Fund</a:t>
            </a:r>
            <a:r>
              <a:rPr lang="pl-PL" b="1" dirty="0">
                <a:solidFill>
                  <a:srgbClr val="0CA373"/>
                </a:solidFill>
              </a:rPr>
              <a:t> </a:t>
            </a:r>
            <a:r>
              <a:rPr lang="en-US" dirty="0"/>
              <a:t>- </a:t>
            </a:r>
            <a:r>
              <a:rPr lang="pl-PL" dirty="0"/>
              <a:t>The</a:t>
            </a:r>
            <a:r>
              <a:rPr lang="en-US" dirty="0"/>
              <a:t> fund set up by the European Investment Bank with contributions from EU member states to protect businesses affected by the COVID-19 crisis. Through guarantees, the fund enables loans, guarantees, asset-backed securities, equity instruments and other financial instruments to be made rapidly available mainly to small and medium-sized enterprises. </a:t>
            </a:r>
          </a:p>
          <a:p>
            <a:pPr algn="just"/>
            <a:r>
              <a:rPr lang="en-US" dirty="0">
                <a:solidFill>
                  <a:srgbClr val="0070C0"/>
                </a:solidFill>
              </a:rPr>
              <a:t>https://www.eib.org/en/press/all/2021-147-european-guarantee-fund-accelerates-access-to-recovery-funding-for-eu-companies.htm?lang=pl </a:t>
            </a:r>
          </a:p>
          <a:p>
            <a:pPr algn="just"/>
            <a:endParaRPr lang="en-US" dirty="0">
              <a:latin typeface="+mj-lt"/>
            </a:endParaRPr>
          </a:p>
          <a:p>
            <a:r>
              <a:rPr lang="pl-PL" sz="2000" b="1" dirty="0">
                <a:solidFill>
                  <a:srgbClr val="0CA373"/>
                </a:solidFill>
              </a:rPr>
              <a:t>The </a:t>
            </a:r>
            <a:r>
              <a:rPr lang="en-US" sz="2000" b="1" dirty="0">
                <a:solidFill>
                  <a:srgbClr val="0CA373"/>
                </a:solidFill>
              </a:rPr>
              <a:t>European Investment Fund and European Commission- Program- Loan Guarantees (COSME </a:t>
            </a:r>
            <a:r>
              <a:rPr lang="en-US" dirty="0">
                <a:solidFill>
                  <a:srgbClr val="0CA373"/>
                </a:solidFill>
              </a:rPr>
              <a:t>)</a:t>
            </a:r>
          </a:p>
          <a:p>
            <a:r>
              <a:rPr lang="en-US" dirty="0"/>
              <a:t>The COSME program is a European Commission program to support European micro, small and medium-sized enterprises. The program is managed by the European Investment Fund under what is known as an entrustment agreement with the European Commission. </a:t>
            </a:r>
            <a:r>
              <a:rPr lang="en-US" dirty="0">
                <a:solidFill>
                  <a:srgbClr val="0070C0"/>
                </a:solidFill>
              </a:rPr>
              <a:t>https://www.eif.org/news_centre/search/index.htm?keywords=COSME </a:t>
            </a:r>
          </a:p>
          <a:p>
            <a:r>
              <a:rPr lang="en-US" dirty="0">
                <a:solidFill>
                  <a:srgbClr val="0070C0"/>
                </a:solidFill>
              </a:rPr>
              <a:t>https://www.eif.org/news_centre/search/index.htm?keywords=covid-19</a:t>
            </a:r>
            <a:endParaRPr lang="pl-PL" dirty="0">
              <a:solidFill>
                <a:srgbClr val="0070C0"/>
              </a:solidFill>
            </a:endParaRPr>
          </a:p>
        </p:txBody>
      </p:sp>
    </p:spTree>
    <p:extLst>
      <p:ext uri="{BB962C8B-B14F-4D97-AF65-F5344CB8AC3E}">
        <p14:creationId xmlns:p14="http://schemas.microsoft.com/office/powerpoint/2010/main" val="2625120462"/>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30592" y="835184"/>
            <a:ext cx="11535508" cy="5293757"/>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en-US" sz="2400" dirty="0">
                <a:latin typeface="+mj-lt"/>
              </a:rPr>
              <a:t>SECTION 1.4.: Where to find information </a:t>
            </a:r>
            <a:r>
              <a:rPr lang="pl-PL" sz="2400" dirty="0">
                <a:latin typeface="+mj-lt"/>
              </a:rPr>
              <a:t>about</a:t>
            </a:r>
            <a:r>
              <a:rPr lang="en-US" sz="2400" dirty="0">
                <a:latin typeface="+mj-lt"/>
              </a:rPr>
              <a:t> </a:t>
            </a:r>
            <a:r>
              <a:rPr lang="pl-PL" sz="2400" dirty="0">
                <a:latin typeface="+mj-lt"/>
              </a:rPr>
              <a:t>the </a:t>
            </a:r>
            <a:r>
              <a:rPr lang="en-US" sz="2400" dirty="0">
                <a:latin typeface="+mj-lt"/>
              </a:rPr>
              <a:t>public </a:t>
            </a:r>
            <a:r>
              <a:rPr lang="pl-PL" sz="2400" dirty="0">
                <a:latin typeface="+mj-lt"/>
              </a:rPr>
              <a:t>aid</a:t>
            </a:r>
            <a:r>
              <a:rPr lang="en-US" sz="2400" dirty="0">
                <a:latin typeface="+mj-lt"/>
              </a:rPr>
              <a:t>? </a:t>
            </a:r>
            <a:r>
              <a:rPr lang="pl-PL" sz="2400" b="1" dirty="0">
                <a:latin typeface="+mj-lt"/>
              </a:rPr>
              <a:t>The </a:t>
            </a:r>
            <a:r>
              <a:rPr lang="en-US" sz="2400" b="1" dirty="0">
                <a:latin typeface="+mj-lt"/>
              </a:rPr>
              <a:t>European Union</a:t>
            </a:r>
            <a:r>
              <a:rPr lang="en-US" dirty="0">
                <a:latin typeface="+mj-lt"/>
              </a:rPr>
              <a:t>.</a:t>
            </a:r>
            <a:endParaRPr lang="pl-PL" dirty="0">
              <a:latin typeface="+mj-lt"/>
            </a:endParaRPr>
          </a:p>
          <a:p>
            <a:endParaRPr lang="en-US" dirty="0">
              <a:latin typeface="+mj-lt"/>
            </a:endParaRPr>
          </a:p>
          <a:p>
            <a:r>
              <a:rPr lang="pl-PL" sz="1600" dirty="0"/>
              <a:t>The </a:t>
            </a:r>
            <a:r>
              <a:rPr lang="en-US" sz="1600" dirty="0"/>
              <a:t>European Commission. </a:t>
            </a:r>
            <a:r>
              <a:rPr lang="pl-PL" sz="1600" dirty="0"/>
              <a:t>The s</a:t>
            </a:r>
            <a:r>
              <a:rPr lang="en-US" sz="1600" dirty="0"/>
              <a:t>tate aid rules.</a:t>
            </a:r>
            <a:endParaRPr lang="pl-PL" sz="1600" dirty="0"/>
          </a:p>
          <a:p>
            <a:r>
              <a:rPr lang="en-US" sz="1600" dirty="0"/>
              <a:t> </a:t>
            </a:r>
            <a:r>
              <a:rPr lang="en-US" sz="1600" dirty="0">
                <a:solidFill>
                  <a:srgbClr val="0070C0"/>
                </a:solidFill>
              </a:rPr>
              <a:t>https://ec.europa.eu/competition/state_aid/legislation/practical_guide_gber_en.pdf  </a:t>
            </a:r>
            <a:endParaRPr lang="pl-PL" sz="1600" dirty="0">
              <a:solidFill>
                <a:srgbClr val="0070C0"/>
              </a:solidFill>
            </a:endParaRPr>
          </a:p>
          <a:p>
            <a:endParaRPr lang="en-US" sz="1600" dirty="0">
              <a:solidFill>
                <a:srgbClr val="0070C0"/>
              </a:solidFill>
            </a:endParaRPr>
          </a:p>
          <a:p>
            <a:r>
              <a:rPr lang="en-US" sz="1600" dirty="0"/>
              <a:t>European Commission. State aid for 2021: Commission expands the scope of the General Block Inclusion Regulation - Frequently Asked Questions.</a:t>
            </a:r>
          </a:p>
          <a:p>
            <a:r>
              <a:rPr lang="en-US" sz="1600" dirty="0">
                <a:solidFill>
                  <a:srgbClr val="0070C0"/>
                </a:solidFill>
              </a:rPr>
              <a:t>https://ec.europa.eu/commission/presscorner/detail/en/qanda_21_3805</a:t>
            </a:r>
            <a:endParaRPr lang="pl-PL" sz="1600" dirty="0">
              <a:solidFill>
                <a:srgbClr val="0070C0"/>
              </a:solidFill>
            </a:endParaRPr>
          </a:p>
          <a:p>
            <a:endParaRPr lang="en-US" sz="1600" dirty="0"/>
          </a:p>
          <a:p>
            <a:r>
              <a:rPr lang="en-US" sz="1600" dirty="0"/>
              <a:t>Ashurst.com. 2020 COVID-19 impact: navigating EU state aid.  </a:t>
            </a:r>
          </a:p>
          <a:p>
            <a:r>
              <a:rPr lang="en-US" sz="1600" dirty="0">
                <a:solidFill>
                  <a:srgbClr val="0070C0"/>
                </a:solidFill>
              </a:rPr>
              <a:t>https://www.ashurst.com/en/news-and-insights/legal-updates/the-impact-of-covid-19-navigating-eu-state-aid  </a:t>
            </a:r>
            <a:endParaRPr lang="pl-PL" sz="1600" dirty="0">
              <a:solidFill>
                <a:srgbClr val="0070C0"/>
              </a:solidFill>
            </a:endParaRPr>
          </a:p>
          <a:p>
            <a:endParaRPr lang="en-US" sz="1600" dirty="0"/>
          </a:p>
          <a:p>
            <a:r>
              <a:rPr lang="en-US" sz="1600" dirty="0"/>
              <a:t>European Commission. State aid for 2020: Commission gives green light to pan-European guarantee fund to allow up to €200 billion in funding for companies affected by the coronavirus pandemic in 21 member states.  </a:t>
            </a:r>
          </a:p>
          <a:p>
            <a:r>
              <a:rPr lang="en-US" sz="1600" dirty="0">
                <a:solidFill>
                  <a:srgbClr val="0070C0"/>
                </a:solidFill>
              </a:rPr>
              <a:t>https://ec.europa.eu/commission/presscorner/detail/en/ip_20_2407  </a:t>
            </a:r>
            <a:endParaRPr lang="pl-PL" sz="1600" dirty="0">
              <a:solidFill>
                <a:srgbClr val="0070C0"/>
              </a:solidFill>
            </a:endParaRPr>
          </a:p>
          <a:p>
            <a:endParaRPr lang="en-US" sz="1600" dirty="0"/>
          </a:p>
          <a:p>
            <a:r>
              <a:rPr lang="en-US" sz="1600" dirty="0"/>
              <a:t>Eif.org. 2020 COSME Loan Guarantee Facility (LGF). </a:t>
            </a:r>
            <a:r>
              <a:rPr lang="en-US" sz="1600" dirty="0">
                <a:solidFill>
                  <a:srgbClr val="0070C0"/>
                </a:solidFill>
              </a:rPr>
              <a:t>https://www.eif.org/what_we_do/guarantees/single_eu_debt_instrument/cosme-loan-facility-growth/index.htm  </a:t>
            </a:r>
          </a:p>
        </p:txBody>
      </p:sp>
    </p:spTree>
    <p:extLst>
      <p:ext uri="{BB962C8B-B14F-4D97-AF65-F5344CB8AC3E}">
        <p14:creationId xmlns:p14="http://schemas.microsoft.com/office/powerpoint/2010/main" val="1607905164"/>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6824" y="927602"/>
            <a:ext cx="11558953" cy="4801314"/>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dirty="0">
                <a:latin typeface="+mj-lt"/>
              </a:rPr>
              <a:t> </a:t>
            </a:r>
            <a:r>
              <a:rPr lang="en-US" sz="2400" dirty="0">
                <a:latin typeface="+mj-lt"/>
              </a:rPr>
              <a:t>SECTION 1.4.: Where to find information </a:t>
            </a:r>
            <a:r>
              <a:rPr lang="pl-PL" sz="2400" dirty="0">
                <a:latin typeface="+mj-lt"/>
              </a:rPr>
              <a:t>about the</a:t>
            </a:r>
            <a:r>
              <a:rPr lang="en-US" sz="2400" dirty="0">
                <a:latin typeface="+mj-lt"/>
              </a:rPr>
              <a:t> public </a:t>
            </a:r>
            <a:r>
              <a:rPr lang="pl-PL" sz="2400" dirty="0">
                <a:latin typeface="+mj-lt"/>
              </a:rPr>
              <a:t>aid</a:t>
            </a:r>
            <a:r>
              <a:rPr lang="en-US" sz="2400" dirty="0">
                <a:latin typeface="+mj-lt"/>
              </a:rPr>
              <a:t>? </a:t>
            </a:r>
          </a:p>
          <a:p>
            <a:endParaRPr lang="en-US" dirty="0">
              <a:latin typeface="+mj-lt"/>
            </a:endParaRPr>
          </a:p>
          <a:p>
            <a:r>
              <a:rPr lang="pl-PL" dirty="0">
                <a:latin typeface="+mj-lt"/>
              </a:rPr>
              <a:t>                                                                          	</a:t>
            </a:r>
            <a:r>
              <a:rPr lang="pl-PL" dirty="0">
                <a:solidFill>
                  <a:srgbClr val="0CA373"/>
                </a:solidFill>
                <a:latin typeface="+mj-lt"/>
              </a:rPr>
              <a:t>   </a:t>
            </a:r>
            <a:r>
              <a:rPr lang="en-US" sz="2400" b="1" dirty="0">
                <a:solidFill>
                  <a:srgbClr val="0CA373"/>
                </a:solidFill>
                <a:latin typeface="Arial" panose="020B0604020202020204" pitchFamily="34" charset="0"/>
                <a:cs typeface="Arial" panose="020B0604020202020204" pitchFamily="34" charset="0"/>
              </a:rPr>
              <a:t>POLAND</a:t>
            </a:r>
          </a:p>
          <a:p>
            <a:pPr algn="just"/>
            <a:r>
              <a:rPr lang="pl-PL" sz="2000" dirty="0"/>
              <a:t>The </a:t>
            </a:r>
            <a:r>
              <a:rPr lang="en-US" sz="2000" dirty="0"/>
              <a:t>State aid provided to entrepreneurs in Poland is monitored by the President of the </a:t>
            </a:r>
            <a:r>
              <a:rPr lang="pl-PL" sz="2000" dirty="0"/>
              <a:t>UOKiK</a:t>
            </a:r>
            <a:r>
              <a:rPr lang="en-US" sz="2000" dirty="0"/>
              <a:t>, </a:t>
            </a:r>
            <a:r>
              <a:rPr lang="pl-PL" sz="2000" dirty="0"/>
              <a:t>who</a:t>
            </a:r>
            <a:r>
              <a:rPr lang="en-US" sz="2000" dirty="0"/>
              <a:t> </a:t>
            </a:r>
            <a:r>
              <a:rPr lang="pl-PL" sz="2000" dirty="0"/>
              <a:t>has got</a:t>
            </a:r>
            <a:r>
              <a:rPr lang="en-US" sz="2000" dirty="0"/>
              <a:t> </a:t>
            </a:r>
            <a:r>
              <a:rPr lang="en-US" sz="2000" b="1" dirty="0"/>
              <a:t>the System for the Provision of Data on State Aid (SUDOP</a:t>
            </a:r>
            <a:r>
              <a:rPr lang="en-US" sz="2000" dirty="0"/>
              <a:t>). The SUDOP database contains information on aid measures implemented in Poland, aid granted under aid measures implemented in Poland, any public aid and de </a:t>
            </a:r>
            <a:r>
              <a:rPr lang="en-US" sz="2000" dirty="0" err="1"/>
              <a:t>minimis</a:t>
            </a:r>
            <a:r>
              <a:rPr lang="en-US" sz="2000" dirty="0"/>
              <a:t> aid granted to a given beneficiary</a:t>
            </a:r>
            <a:r>
              <a:rPr lang="en-US" sz="2000" dirty="0">
                <a:latin typeface="+mj-lt"/>
              </a:rPr>
              <a:t>.</a:t>
            </a:r>
          </a:p>
          <a:p>
            <a:pPr algn="just"/>
            <a:endParaRPr lang="en-US" sz="2000" dirty="0">
              <a:latin typeface="+mj-lt"/>
            </a:endParaRPr>
          </a:p>
          <a:p>
            <a:pPr algn="just"/>
            <a:r>
              <a:rPr lang="en-US" sz="2000" b="1" dirty="0">
                <a:latin typeface="+mj-lt"/>
              </a:rPr>
              <a:t>Useful links</a:t>
            </a:r>
            <a:r>
              <a:rPr lang="en-US" sz="2000" dirty="0">
                <a:latin typeface="+mj-lt"/>
              </a:rPr>
              <a:t>:</a:t>
            </a:r>
            <a:endParaRPr lang="pl-PL" sz="2000" dirty="0">
              <a:latin typeface="+mj-lt"/>
            </a:endParaRPr>
          </a:p>
          <a:p>
            <a:pPr algn="just"/>
            <a:r>
              <a:rPr lang="en-US" sz="2000" dirty="0">
                <a:solidFill>
                  <a:srgbClr val="0070C0"/>
                </a:solidFill>
              </a:rPr>
              <a:t>https://uokik.gov.pl/unijne_akty_prawne_w_zakresie_pomocy_publicznej.php#faq334</a:t>
            </a:r>
            <a:r>
              <a:rPr lang="pl-PL" sz="2000" dirty="0">
                <a:solidFill>
                  <a:srgbClr val="0070C0"/>
                </a:solidFill>
              </a:rPr>
              <a:t> </a:t>
            </a:r>
            <a:endParaRPr lang="en-US" sz="2000" dirty="0">
              <a:solidFill>
                <a:srgbClr val="0070C0"/>
              </a:solidFill>
            </a:endParaRPr>
          </a:p>
          <a:p>
            <a:pPr algn="just"/>
            <a:r>
              <a:rPr lang="en-US" sz="2000" dirty="0">
                <a:solidFill>
                  <a:srgbClr val="0070C0"/>
                </a:solidFill>
              </a:rPr>
              <a:t>https://sudop.uokik.gov.pl/home  </a:t>
            </a:r>
          </a:p>
          <a:p>
            <a:pPr algn="just"/>
            <a:r>
              <a:rPr lang="en-US" sz="2000" dirty="0">
                <a:solidFill>
                  <a:srgbClr val="0070C0"/>
                </a:solidFill>
              </a:rPr>
              <a:t>https://www.gov.pl/web/tarczaantykryzysowa </a:t>
            </a:r>
          </a:p>
          <a:p>
            <a:pPr algn="just"/>
            <a:r>
              <a:rPr lang="en-US" sz="2000" dirty="0">
                <a:solidFill>
                  <a:srgbClr val="0070C0"/>
                </a:solidFill>
              </a:rPr>
              <a:t>https://instrumentyfinansoweue.gov.pl/</a:t>
            </a:r>
            <a:r>
              <a:rPr lang="en-US" sz="2000" dirty="0"/>
              <a:t> </a:t>
            </a:r>
            <a:endParaRPr lang="pl-PL" sz="2000" dirty="0"/>
          </a:p>
        </p:txBody>
      </p:sp>
    </p:spTree>
    <p:extLst>
      <p:ext uri="{BB962C8B-B14F-4D97-AF65-F5344CB8AC3E}">
        <p14:creationId xmlns:p14="http://schemas.microsoft.com/office/powerpoint/2010/main" val="113470587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863815" cy="369332"/>
          </a:xfrm>
          <a:prstGeom prst="rect">
            <a:avLst/>
          </a:prstGeom>
          <a:noFill/>
        </p:spPr>
        <p:txBody>
          <a:bodyPr wrap="none" rtlCol="0">
            <a:spAutoFit/>
          </a:bodyPr>
          <a:lstStyle/>
          <a:p>
            <a:r>
              <a:rPr lang="pl-PL" dirty="0"/>
              <a:t>Get a </a:t>
            </a:r>
            <a:r>
              <a:rPr lang="pl-PL" dirty="0" err="1"/>
              <a:t>knowledge</a:t>
            </a:r>
            <a:r>
              <a:rPr lang="pl-PL" dirty="0"/>
              <a:t> </a:t>
            </a:r>
            <a:r>
              <a:rPr lang="pl-PL" dirty="0" err="1"/>
              <a:t>what</a:t>
            </a:r>
            <a:r>
              <a:rPr lang="pl-PL" dirty="0"/>
              <a:t> the public aid </a:t>
            </a:r>
            <a:r>
              <a:rPr lang="pl-PL" dirty="0" err="1"/>
              <a:t>is</a:t>
            </a:r>
            <a:r>
              <a:rPr lang="pl-PL" dirty="0"/>
              <a:t> </a:t>
            </a:r>
            <a:endParaRPr lang="en-GB" dirty="0"/>
          </a:p>
        </p:txBody>
      </p:sp>
      <p:sp>
        <p:nvSpPr>
          <p:cNvPr id="12" name="CuadroTexto 11"/>
          <p:cNvSpPr txBox="1"/>
          <p:nvPr/>
        </p:nvSpPr>
        <p:spPr>
          <a:xfrm>
            <a:off x="1615182" y="3530217"/>
            <a:ext cx="3754810" cy="369332"/>
          </a:xfrm>
          <a:prstGeom prst="rect">
            <a:avLst/>
          </a:prstGeom>
          <a:noFill/>
        </p:spPr>
        <p:txBody>
          <a:bodyPr wrap="none" rtlCol="0">
            <a:spAutoFit/>
          </a:bodyPr>
          <a:lstStyle/>
          <a:p>
            <a:r>
              <a:rPr lang="pl-PL" dirty="0" err="1"/>
              <a:t>Know</a:t>
            </a:r>
            <a:r>
              <a:rPr lang="pl-PL" dirty="0"/>
              <a:t> </a:t>
            </a:r>
            <a:r>
              <a:rPr lang="pl-PL" dirty="0" err="1"/>
              <a:t>types</a:t>
            </a:r>
            <a:r>
              <a:rPr lang="pl-PL" dirty="0"/>
              <a:t> and form of the public aid</a:t>
            </a:r>
            <a:endParaRPr lang="en-GB" dirty="0"/>
          </a:p>
        </p:txBody>
      </p:sp>
      <p:sp>
        <p:nvSpPr>
          <p:cNvPr id="13" name="CuadroTexto 12"/>
          <p:cNvSpPr txBox="1"/>
          <p:nvPr/>
        </p:nvSpPr>
        <p:spPr>
          <a:xfrm>
            <a:off x="1605565" y="4284374"/>
            <a:ext cx="4183005" cy="369332"/>
          </a:xfrm>
          <a:prstGeom prst="rect">
            <a:avLst/>
          </a:prstGeom>
          <a:noFill/>
        </p:spPr>
        <p:txBody>
          <a:bodyPr wrap="none" rtlCol="0">
            <a:spAutoFit/>
          </a:bodyPr>
          <a:lstStyle/>
          <a:p>
            <a:r>
              <a:rPr lang="pl-PL" dirty="0" err="1"/>
              <a:t>Learn</a:t>
            </a:r>
            <a:r>
              <a:rPr lang="pl-PL" dirty="0"/>
              <a:t> the </a:t>
            </a:r>
            <a:r>
              <a:rPr lang="pl-PL" dirty="0" err="1"/>
              <a:t>rules</a:t>
            </a:r>
            <a:r>
              <a:rPr lang="pl-PL" dirty="0"/>
              <a:t> to </a:t>
            </a:r>
            <a:r>
              <a:rPr lang="pl-PL" dirty="0" err="1"/>
              <a:t>get</a:t>
            </a:r>
            <a:r>
              <a:rPr lang="pl-PL" dirty="0"/>
              <a:t> the public </a:t>
            </a:r>
            <a:r>
              <a:rPr lang="pl-PL" dirty="0" err="1"/>
              <a:t>assistance</a:t>
            </a:r>
            <a:endParaRPr lang="en-GB" dirty="0"/>
          </a:p>
        </p:txBody>
      </p:sp>
      <p:sp>
        <p:nvSpPr>
          <p:cNvPr id="14" name="CuadroTexto 13"/>
          <p:cNvSpPr txBox="1"/>
          <p:nvPr/>
        </p:nvSpPr>
        <p:spPr>
          <a:xfrm>
            <a:off x="1578484" y="4994445"/>
            <a:ext cx="4233018" cy="369332"/>
          </a:xfrm>
          <a:prstGeom prst="rect">
            <a:avLst/>
          </a:prstGeom>
          <a:noFill/>
        </p:spPr>
        <p:txBody>
          <a:bodyPr wrap="none" rtlCol="0">
            <a:spAutoFit/>
          </a:bodyPr>
          <a:lstStyle/>
          <a:p>
            <a:r>
              <a:rPr lang="pl-PL" dirty="0"/>
              <a:t>Find out </a:t>
            </a:r>
            <a:r>
              <a:rPr lang="pl-PL" dirty="0" err="1"/>
              <a:t>where</a:t>
            </a:r>
            <a:r>
              <a:rPr lang="pl-PL" dirty="0"/>
              <a:t> to </a:t>
            </a:r>
            <a:r>
              <a:rPr lang="pl-PL" dirty="0" err="1"/>
              <a:t>get</a:t>
            </a:r>
            <a:r>
              <a:rPr lang="pl-PL" dirty="0"/>
              <a:t> the aid you </a:t>
            </a:r>
            <a:r>
              <a:rPr lang="pl-PL" dirty="0" err="1"/>
              <a:t>just</a:t>
            </a:r>
            <a:r>
              <a:rPr lang="pl-PL" dirty="0"/>
              <a:t> </a:t>
            </a:r>
            <a:r>
              <a:rPr lang="pl-PL" dirty="0" err="1"/>
              <a:t>need</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2400" y="914400"/>
            <a:ext cx="11887200" cy="5201424"/>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spc="-114" dirty="0">
                <a:latin typeface="+mj-lt"/>
                <a:cs typeface="Tahoma"/>
              </a:rPr>
              <a:t> SECTION 1.4.: Where to find information about the public aid?</a:t>
            </a:r>
          </a:p>
          <a:p>
            <a:endParaRPr lang="pl-PL" sz="2400" b="1" spc="-114" dirty="0">
              <a:solidFill>
                <a:srgbClr val="0CA373"/>
              </a:solidFill>
              <a:latin typeface="+mj-lt"/>
              <a:cs typeface="Tahoma"/>
            </a:endParaRPr>
          </a:p>
          <a:p>
            <a:r>
              <a:rPr lang="pl-PL" sz="2400" b="1" spc="-114" dirty="0">
                <a:solidFill>
                  <a:srgbClr val="0CA373"/>
                </a:solidFill>
                <a:latin typeface="+mj-lt"/>
                <a:cs typeface="Tahoma"/>
              </a:rPr>
              <a:t>					    </a:t>
            </a:r>
            <a:r>
              <a:rPr lang="pl-PL" sz="2400" b="1" spc="-114" dirty="0">
                <a:solidFill>
                  <a:srgbClr val="0CA373"/>
                </a:solidFill>
                <a:latin typeface="Arial" panose="020B0604020202020204" pitchFamily="34" charset="0"/>
                <a:cs typeface="Arial" panose="020B0604020202020204" pitchFamily="34" charset="0"/>
              </a:rPr>
              <a:t>GREECE</a:t>
            </a:r>
          </a:p>
          <a:p>
            <a:endParaRPr lang="pl-PL" sz="2000" b="1" spc="-114" dirty="0">
              <a:cs typeface="Tahoma"/>
            </a:endParaRPr>
          </a:p>
          <a:p>
            <a:pPr algn="just"/>
            <a:r>
              <a:rPr lang="en-US" sz="2000" b="1" dirty="0">
                <a:latin typeface="+mj-lt"/>
              </a:rPr>
              <a:t>Useful links</a:t>
            </a:r>
            <a:r>
              <a:rPr lang="en-US" sz="2000" dirty="0">
                <a:latin typeface="+mj-lt"/>
              </a:rPr>
              <a:t>:</a:t>
            </a:r>
            <a:endParaRPr lang="pl-PL" sz="2000" dirty="0">
              <a:latin typeface="+mj-lt"/>
            </a:endParaRPr>
          </a:p>
          <a:p>
            <a:pPr algn="just"/>
            <a:endParaRPr lang="en-US" sz="2000" dirty="0">
              <a:latin typeface="+mj-lt"/>
            </a:endParaRPr>
          </a:p>
          <a:p>
            <a:r>
              <a:rPr lang="pl-PL" sz="2000" dirty="0">
                <a:solidFill>
                  <a:srgbClr val="0070C0"/>
                </a:solidFill>
              </a:rPr>
              <a:t>https://elevategreece.gov.gr/  </a:t>
            </a:r>
          </a:p>
          <a:p>
            <a:r>
              <a:rPr lang="pl-PL" sz="2000" dirty="0">
                <a:solidFill>
                  <a:srgbClr val="0070C0"/>
                </a:solidFill>
              </a:rPr>
              <a:t>https://www.gov.gr/en/sdg/funding-business/finance-at-national-level/low-interest-rate-working-capital-loan-public-guarantee/entrepreneurship-fund-ii-tepikh-ii</a:t>
            </a:r>
          </a:p>
          <a:p>
            <a:r>
              <a:rPr lang="pl-PL" sz="2000" dirty="0">
                <a:solidFill>
                  <a:srgbClr val="0070C0"/>
                </a:solidFill>
              </a:rPr>
              <a:t>https://endeavor.org.gr/</a:t>
            </a:r>
            <a:br>
              <a:rPr lang="pl-PL" sz="2000" dirty="0">
                <a:solidFill>
                  <a:srgbClr val="0070C0"/>
                </a:solidFill>
              </a:rPr>
            </a:br>
            <a:r>
              <a:rPr lang="pl-PL" sz="2000" dirty="0">
                <a:solidFill>
                  <a:srgbClr val="0070C0"/>
                </a:solidFill>
              </a:rPr>
              <a:t>https://www.thehellenicinitiative.org/entrepreneurship-economic-development/</a:t>
            </a:r>
          </a:p>
          <a:p>
            <a:r>
              <a:rPr lang="pl-PL" sz="2000" dirty="0">
                <a:solidFill>
                  <a:srgbClr val="0070C0"/>
                </a:solidFill>
              </a:rPr>
              <a:t>https://www.refugee.info/greece/setting-up-a-company-in-greece-greek-entrepreneurship/funding-my-business?language=en</a:t>
            </a:r>
          </a:p>
          <a:p>
            <a:r>
              <a:rPr lang="pl-PL" sz="2000" dirty="0">
                <a:solidFill>
                  <a:srgbClr val="0070C0"/>
                </a:solidFill>
              </a:rPr>
              <a:t>https://www.enterprisegreece.gov.gr/</a:t>
            </a:r>
          </a:p>
        </p:txBody>
      </p:sp>
    </p:spTree>
    <p:extLst>
      <p:ext uri="{BB962C8B-B14F-4D97-AF65-F5344CB8AC3E}">
        <p14:creationId xmlns:p14="http://schemas.microsoft.com/office/powerpoint/2010/main" val="3055977547"/>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70269" y="902107"/>
            <a:ext cx="11512061" cy="4770537"/>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pl-PL" sz="2400" dirty="0">
                <a:latin typeface="+mj-lt"/>
              </a:rPr>
              <a:t> </a:t>
            </a:r>
            <a:r>
              <a:rPr lang="en-US" sz="2400" dirty="0">
                <a:latin typeface="+mj-lt"/>
              </a:rPr>
              <a:t>SECTION 1.4.: Where to find information </a:t>
            </a:r>
            <a:r>
              <a:rPr lang="pl-PL" sz="2400" dirty="0">
                <a:latin typeface="+mj-lt"/>
              </a:rPr>
              <a:t>about the </a:t>
            </a:r>
            <a:r>
              <a:rPr lang="en-US" sz="2400" dirty="0">
                <a:latin typeface="+mj-lt"/>
              </a:rPr>
              <a:t>public </a:t>
            </a:r>
            <a:r>
              <a:rPr lang="pl-PL" sz="2400" dirty="0">
                <a:latin typeface="+mj-lt"/>
              </a:rPr>
              <a:t>aid</a:t>
            </a:r>
            <a:r>
              <a:rPr lang="en-US" sz="2400" dirty="0">
                <a:latin typeface="+mj-lt"/>
              </a:rPr>
              <a:t>?</a:t>
            </a:r>
          </a:p>
          <a:p>
            <a:endParaRPr lang="en-US" dirty="0">
              <a:latin typeface="+mj-lt"/>
            </a:endParaRPr>
          </a:p>
          <a:p>
            <a:r>
              <a:rPr lang="pl-PL" dirty="0">
                <a:latin typeface="+mj-lt"/>
              </a:rPr>
              <a:t>                                                                      	</a:t>
            </a:r>
          </a:p>
          <a:p>
            <a:r>
              <a:rPr lang="pl-PL" sz="2400" b="1" dirty="0">
                <a:solidFill>
                  <a:srgbClr val="00B050"/>
                </a:solidFill>
                <a:latin typeface="Arial" panose="020B0604020202020204" pitchFamily="34" charset="0"/>
                <a:cs typeface="Arial" panose="020B0604020202020204" pitchFamily="34" charset="0"/>
              </a:rPr>
              <a:t>					</a:t>
            </a:r>
            <a:r>
              <a:rPr lang="en-US" sz="2400" b="1" dirty="0">
                <a:solidFill>
                  <a:srgbClr val="0CA373"/>
                </a:solidFill>
                <a:latin typeface="Arial" panose="020B0604020202020204" pitchFamily="34" charset="0"/>
                <a:cs typeface="Arial" panose="020B0604020202020204" pitchFamily="34" charset="0"/>
              </a:rPr>
              <a:t>CROATIA</a:t>
            </a:r>
          </a:p>
          <a:p>
            <a:pPr algn="just"/>
            <a:endParaRPr lang="pl-PL" sz="2000" b="1" dirty="0">
              <a:latin typeface="+mj-lt"/>
            </a:endParaRPr>
          </a:p>
          <a:p>
            <a:pPr algn="just"/>
            <a:r>
              <a:rPr lang="en-US" sz="2000" b="1" dirty="0">
                <a:latin typeface="+mj-lt"/>
              </a:rPr>
              <a:t>Useful links</a:t>
            </a:r>
            <a:r>
              <a:rPr lang="en-US" sz="2000" dirty="0">
                <a:latin typeface="+mj-lt"/>
              </a:rPr>
              <a:t>:</a:t>
            </a:r>
            <a:endParaRPr lang="pl-PL" sz="2000" dirty="0">
              <a:latin typeface="+mj-lt"/>
            </a:endParaRPr>
          </a:p>
          <a:p>
            <a:pPr algn="just"/>
            <a:endParaRPr lang="en-US" sz="2000" dirty="0">
              <a:latin typeface="+mj-lt"/>
            </a:endParaRPr>
          </a:p>
          <a:p>
            <a:r>
              <a:rPr lang="pl-PL" sz="2000" spc="-114" dirty="0">
                <a:solidFill>
                  <a:srgbClr val="0070C0"/>
                </a:solidFill>
                <a:cs typeface="Tahoma"/>
              </a:rPr>
              <a:t>https://mjera-zrm.hzz.hr/korisnici-potpore/ </a:t>
            </a:r>
          </a:p>
          <a:p>
            <a:r>
              <a:rPr lang="pl-PL" sz="2000" spc="-114" dirty="0">
                <a:solidFill>
                  <a:srgbClr val="0070C0"/>
                </a:solidFill>
                <a:cs typeface="Tahoma"/>
              </a:rPr>
              <a:t>https://www.sssh.hr/hr/vise/nacionalne-aktivnosti-72/rezultati-istrazivanja-sssh-o-utjecaju-pandemije-na-mentalno-zdravlje-radnika-4767</a:t>
            </a:r>
          </a:p>
          <a:p>
            <a:r>
              <a:rPr lang="pl-PL" sz="2000" dirty="0">
                <a:solidFill>
                  <a:srgbClr val="0070C0"/>
                </a:solidFill>
                <a:effectLst/>
                <a:ea typeface="Calibri" panose="020F0502020204030204" pitchFamily="34" charset="0"/>
                <a:cs typeface="Times New Roman" panose="02020603050405020304" pitchFamily="18" charset="0"/>
              </a:rPr>
              <a:t>https://www2.deloitte.com/hr/hr/pages/tax/articles/vlada-prijedlog-mjera-gospodarstvo-koronavirus.html</a:t>
            </a:r>
            <a:r>
              <a:rPr lang="pl-PL" sz="2000" u="sng" dirty="0">
                <a:solidFill>
                  <a:srgbClr val="0070C0"/>
                </a:solidFill>
                <a:ea typeface="Calibri" panose="020F0502020204030204" pitchFamily="34" charset="0"/>
                <a:cs typeface="Times New Roman" panose="02020603050405020304" pitchFamily="18" charset="0"/>
              </a:rPr>
              <a:t> </a:t>
            </a:r>
            <a:endParaRPr lang="pl-PL" sz="2000" dirty="0">
              <a:solidFill>
                <a:srgbClr val="0070C0"/>
              </a:solidFill>
              <a:effectLst/>
              <a:ea typeface="Calibri" panose="020F0502020204030204" pitchFamily="34" charset="0"/>
              <a:cs typeface="Times New Roman" panose="02020603050405020304" pitchFamily="18" charset="0"/>
            </a:endParaRPr>
          </a:p>
          <a:p>
            <a:r>
              <a:rPr lang="pl-PL" sz="2000" spc="-114" dirty="0">
                <a:solidFill>
                  <a:srgbClr val="0070C0"/>
                </a:solidFill>
                <a:cs typeface="Tahoma"/>
              </a:rPr>
              <a:t>https://www.rtl.hr/vijesti/arhiva/ekonomski-institut-zagreb-proveo-je-prvu-studiju-o-utjecaju-pandemije-na-poslovanje-mikropoduzeca-te-malih-i-srednjih-poduzeca-u-hrvatskoj-f825978a-b9f4-11ec-bf1e-0242ac13001e  </a:t>
            </a:r>
          </a:p>
        </p:txBody>
      </p:sp>
    </p:spTree>
    <p:extLst>
      <p:ext uri="{BB962C8B-B14F-4D97-AF65-F5344CB8AC3E}">
        <p14:creationId xmlns:p14="http://schemas.microsoft.com/office/powerpoint/2010/main" val="3586898291"/>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1815" y="970625"/>
            <a:ext cx="11676185" cy="4154984"/>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en-US" sz="2400" dirty="0">
                <a:latin typeface="+mj-lt"/>
              </a:rPr>
              <a:t>SECTION 1.4.: Where to find information on </a:t>
            </a:r>
            <a:r>
              <a:rPr lang="pl-PL" sz="2400" dirty="0">
                <a:latin typeface="+mj-lt"/>
              </a:rPr>
              <a:t>the </a:t>
            </a:r>
            <a:r>
              <a:rPr lang="en-US" sz="2400" dirty="0">
                <a:latin typeface="+mj-lt"/>
              </a:rPr>
              <a:t>public </a:t>
            </a:r>
            <a:r>
              <a:rPr lang="pl-PL" sz="2400" dirty="0">
                <a:latin typeface="+mj-lt"/>
              </a:rPr>
              <a:t>aid</a:t>
            </a:r>
            <a:r>
              <a:rPr lang="en-US" sz="2400" dirty="0">
                <a:latin typeface="+mj-lt"/>
              </a:rPr>
              <a:t>?</a:t>
            </a:r>
          </a:p>
          <a:p>
            <a:endParaRPr lang="en-US" dirty="0">
              <a:latin typeface="+mj-lt"/>
            </a:endParaRPr>
          </a:p>
          <a:p>
            <a:r>
              <a:rPr lang="pl-PL" dirty="0">
                <a:latin typeface="+mj-lt"/>
              </a:rPr>
              <a:t>                                                                         	         </a:t>
            </a:r>
            <a:r>
              <a:rPr lang="en-US" sz="2400" b="1" dirty="0">
                <a:solidFill>
                  <a:srgbClr val="0CA373"/>
                </a:solidFill>
                <a:latin typeface="Arial" panose="020B0604020202020204" pitchFamily="34" charset="0"/>
                <a:cs typeface="Arial" panose="020B0604020202020204" pitchFamily="34" charset="0"/>
              </a:rPr>
              <a:t>SPAIN</a:t>
            </a:r>
          </a:p>
          <a:p>
            <a:endParaRPr lang="en-US" dirty="0">
              <a:latin typeface="+mj-lt"/>
            </a:endParaRPr>
          </a:p>
          <a:p>
            <a:r>
              <a:rPr lang="en-US" sz="2000" b="1" dirty="0">
                <a:latin typeface="+mj-lt"/>
              </a:rPr>
              <a:t>Useful links:</a:t>
            </a:r>
          </a:p>
          <a:p>
            <a:endParaRPr lang="en-US" sz="2000" dirty="0">
              <a:latin typeface="+mj-lt"/>
            </a:endParaRPr>
          </a:p>
          <a:p>
            <a:r>
              <a:rPr lang="en-US" sz="2000" dirty="0">
                <a:solidFill>
                  <a:srgbClr val="0070C0"/>
                </a:solidFill>
              </a:rPr>
              <a:t>https://www.lamoncloa.gob.es/consejodeministros/Paginas/enlaces/120321-enlace_ayudas.aspx</a:t>
            </a:r>
            <a:r>
              <a:rPr lang="pl-PL" sz="2000" dirty="0">
                <a:solidFill>
                  <a:srgbClr val="0070C0"/>
                </a:solidFill>
              </a:rPr>
              <a:t> </a:t>
            </a:r>
            <a:r>
              <a:rPr lang="en-US" sz="2000" dirty="0">
                <a:solidFill>
                  <a:srgbClr val="0070C0"/>
                </a:solidFill>
              </a:rPr>
              <a:t> </a:t>
            </a:r>
          </a:p>
          <a:p>
            <a:endParaRPr lang="en-US" sz="2000" dirty="0">
              <a:solidFill>
                <a:srgbClr val="0070C0"/>
              </a:solidFill>
            </a:endParaRPr>
          </a:p>
          <a:p>
            <a:r>
              <a:rPr lang="en-US" sz="2000" dirty="0">
                <a:solidFill>
                  <a:srgbClr val="0070C0"/>
                </a:solidFill>
              </a:rPr>
              <a:t>https://www.hacienda.gob.es/es-ES/CDI/Paginas/SistemasFinanciacionDeuda/AyudasCOVID/Linea-COVID.aspx</a:t>
            </a:r>
            <a:r>
              <a:rPr lang="pl-PL" sz="2000" dirty="0">
                <a:solidFill>
                  <a:srgbClr val="0070C0"/>
                </a:solidFill>
              </a:rPr>
              <a:t> </a:t>
            </a:r>
            <a:endParaRPr lang="en-US" sz="2000" dirty="0">
              <a:solidFill>
                <a:srgbClr val="0070C0"/>
              </a:solidFill>
            </a:endParaRPr>
          </a:p>
          <a:p>
            <a:endParaRPr lang="en-US" sz="2000" dirty="0">
              <a:solidFill>
                <a:srgbClr val="0070C0"/>
              </a:solidFill>
            </a:endParaRPr>
          </a:p>
          <a:p>
            <a:r>
              <a:rPr lang="en-US" sz="2000" dirty="0">
                <a:solidFill>
                  <a:srgbClr val="0070C0"/>
                </a:solidFill>
              </a:rPr>
              <a:t>https://www.wolterskluwer.com/es-es/expert-insights/ayudas-para-pymes-y-autonomos-por-el-coron</a:t>
            </a:r>
            <a:r>
              <a:rPr lang="en-US" sz="2000" dirty="0">
                <a:solidFill>
                  <a:srgbClr val="0070C0"/>
                </a:solidFill>
                <a:latin typeface="+mj-lt"/>
              </a:rPr>
              <a:t>avirus</a:t>
            </a:r>
            <a:r>
              <a:rPr lang="pl-PL" sz="2000" dirty="0">
                <a:solidFill>
                  <a:srgbClr val="0070C0"/>
                </a:solidFill>
                <a:latin typeface="+mj-lt"/>
              </a:rPr>
              <a:t> </a:t>
            </a:r>
            <a:endParaRPr lang="en-US" sz="2000" dirty="0">
              <a:solidFill>
                <a:srgbClr val="0070C0"/>
              </a:solidFill>
              <a:latin typeface="+mj-lt"/>
            </a:endParaRPr>
          </a:p>
        </p:txBody>
      </p:sp>
    </p:spTree>
    <p:extLst>
      <p:ext uri="{BB962C8B-B14F-4D97-AF65-F5344CB8AC3E}">
        <p14:creationId xmlns:p14="http://schemas.microsoft.com/office/powerpoint/2010/main" val="878517797"/>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1894" y="925553"/>
            <a:ext cx="11558954" cy="3539430"/>
          </a:xfrm>
          <a:prstGeom prst="rect">
            <a:avLst/>
          </a:prstGeom>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lang="en-US" sz="2400" dirty="0">
                <a:latin typeface="+mj-lt"/>
              </a:rPr>
              <a:t>SECTION 1.4.: Where to find information on </a:t>
            </a:r>
            <a:r>
              <a:rPr lang="pl-PL" sz="2400" dirty="0">
                <a:latin typeface="+mj-lt"/>
              </a:rPr>
              <a:t>the </a:t>
            </a:r>
            <a:r>
              <a:rPr lang="en-US" sz="2400" dirty="0">
                <a:latin typeface="+mj-lt"/>
              </a:rPr>
              <a:t>public </a:t>
            </a:r>
            <a:r>
              <a:rPr lang="pl-PL" sz="2400" dirty="0">
                <a:latin typeface="+mj-lt"/>
              </a:rPr>
              <a:t>aid</a:t>
            </a:r>
            <a:r>
              <a:rPr lang="en-US" sz="2400" dirty="0">
                <a:latin typeface="+mj-lt"/>
              </a:rPr>
              <a:t>?</a:t>
            </a:r>
          </a:p>
          <a:p>
            <a:endParaRPr lang="en-US" dirty="0"/>
          </a:p>
          <a:p>
            <a:r>
              <a:rPr lang="pl-PL" dirty="0"/>
              <a:t>                                                                             	            </a:t>
            </a:r>
            <a:r>
              <a:rPr lang="en-US" sz="2400" b="1" dirty="0">
                <a:solidFill>
                  <a:srgbClr val="0CA373"/>
                </a:solidFill>
                <a:latin typeface="Arial" panose="020B0604020202020204" pitchFamily="34" charset="0"/>
                <a:cs typeface="Arial" panose="020B0604020202020204" pitchFamily="34" charset="0"/>
              </a:rPr>
              <a:t>ITALY</a:t>
            </a:r>
          </a:p>
          <a:p>
            <a:endParaRPr lang="en-US" dirty="0"/>
          </a:p>
          <a:p>
            <a:r>
              <a:rPr lang="en-US" sz="2000" b="1" dirty="0">
                <a:latin typeface="+mj-lt"/>
              </a:rPr>
              <a:t>Useful links</a:t>
            </a:r>
            <a:r>
              <a:rPr lang="en-US" sz="2000" dirty="0">
                <a:latin typeface="+mj-lt"/>
              </a:rPr>
              <a:t>:</a:t>
            </a:r>
          </a:p>
          <a:p>
            <a:endParaRPr lang="en-US" sz="2000" dirty="0"/>
          </a:p>
          <a:p>
            <a:r>
              <a:rPr lang="en-US" sz="2000" dirty="0">
                <a:solidFill>
                  <a:srgbClr val="0070C0"/>
                </a:solidFill>
              </a:rPr>
              <a:t>https://www.camera.it/temiap/documentazione/temi/pdf/1211696.pdf?_1586257783260</a:t>
            </a:r>
            <a:endParaRPr lang="pl-PL" sz="2000" dirty="0">
              <a:solidFill>
                <a:srgbClr val="0070C0"/>
              </a:solidFill>
            </a:endParaRPr>
          </a:p>
          <a:p>
            <a:endParaRPr lang="en-US" sz="2000" dirty="0">
              <a:solidFill>
                <a:srgbClr val="0070C0"/>
              </a:solidFill>
            </a:endParaRPr>
          </a:p>
          <a:p>
            <a:r>
              <a:rPr lang="en-US" sz="2000" dirty="0">
                <a:solidFill>
                  <a:srgbClr val="0070C0"/>
                </a:solidFill>
              </a:rPr>
              <a:t>https://www.agenziacoesione.gov.it/news_istituzionali/aiuti-di-stato-imprese-covid-19/?print-posts=pdf</a:t>
            </a:r>
            <a:r>
              <a:rPr lang="pl-PL" sz="2000" dirty="0">
                <a:solidFill>
                  <a:srgbClr val="0070C0"/>
                </a:solidFill>
              </a:rPr>
              <a:t> </a:t>
            </a:r>
            <a:endParaRPr lang="en-US" sz="2000" dirty="0">
              <a:solidFill>
                <a:srgbClr val="0070C0"/>
              </a:solidFill>
            </a:endParaRPr>
          </a:p>
        </p:txBody>
      </p:sp>
    </p:spTree>
    <p:extLst>
      <p:ext uri="{BB962C8B-B14F-4D97-AF65-F5344CB8AC3E}">
        <p14:creationId xmlns:p14="http://schemas.microsoft.com/office/powerpoint/2010/main" val="3353875274"/>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646331"/>
          </a:xfrm>
          <a:prstGeom prst="rect">
            <a:avLst/>
          </a:prstGeom>
          <a:noFill/>
        </p:spPr>
        <p:txBody>
          <a:bodyPr wrap="square" rtlCol="0">
            <a:spAutoFit/>
          </a:bodyPr>
          <a:lstStyle/>
          <a:p>
            <a:pPr algn="just"/>
            <a:r>
              <a:rPr lang="en-US" dirty="0"/>
              <a:t>T</a:t>
            </a:r>
            <a:r>
              <a:rPr lang="pl-PL" dirty="0" err="1"/>
              <a:t>ip</a:t>
            </a:r>
            <a:r>
              <a:rPr lang="en-US" dirty="0"/>
              <a:t> 1: </a:t>
            </a:r>
            <a:r>
              <a:rPr lang="pl-PL" dirty="0"/>
              <a:t>the </a:t>
            </a:r>
            <a:r>
              <a:rPr lang="en-US" altLang="es-ES" dirty="0">
                <a:latin typeface="Calibri" panose="020F0502020204030204" pitchFamily="34" charset="0"/>
                <a:cs typeface="Calibri" panose="020F0502020204030204" pitchFamily="34" charset="0"/>
              </a:rPr>
              <a:t>State aid is aid granted to an entrepreneur by the state or </a:t>
            </a:r>
            <a:r>
              <a:rPr lang="pl-PL" altLang="es-ES" dirty="0">
                <a:latin typeface="Calibri" panose="020F0502020204030204" pitchFamily="34" charset="0"/>
                <a:cs typeface="Calibri" panose="020F0502020204030204" pitchFamily="34" charset="0"/>
              </a:rPr>
              <a:t>by means of the</a:t>
            </a:r>
            <a:r>
              <a:rPr lang="en-US" altLang="es-ES" dirty="0">
                <a:latin typeface="Calibri" panose="020F0502020204030204" pitchFamily="34" charset="0"/>
                <a:cs typeface="Calibri" panose="020F0502020204030204" pitchFamily="34" charset="0"/>
              </a:rPr>
              <a:t> state resources</a:t>
            </a:r>
            <a:r>
              <a:rPr lang="pl-PL" altLang="es-ES" sz="1800" dirty="0">
                <a:latin typeface="Calibri" panose="020F0502020204030204" pitchFamily="34" charset="0"/>
                <a:cs typeface="Calibri" panose="020F0502020204030204" pitchFamily="34" charset="0"/>
              </a:rPr>
              <a:t>.</a:t>
            </a:r>
            <a:endParaRPr lang="en-US" dirty="0"/>
          </a:p>
        </p:txBody>
      </p:sp>
      <p:sp>
        <p:nvSpPr>
          <p:cNvPr id="12" name="CuadroTexto 11"/>
          <p:cNvSpPr txBox="1"/>
          <p:nvPr/>
        </p:nvSpPr>
        <p:spPr>
          <a:xfrm>
            <a:off x="1615181" y="3530217"/>
            <a:ext cx="8895980" cy="369332"/>
          </a:xfrm>
          <a:prstGeom prst="rect">
            <a:avLst/>
          </a:prstGeom>
          <a:noFill/>
        </p:spPr>
        <p:txBody>
          <a:bodyPr wrap="square" rtlCol="0">
            <a:spAutoFit/>
          </a:bodyPr>
          <a:lstStyle/>
          <a:p>
            <a:r>
              <a:rPr lang="en-US" dirty="0"/>
              <a:t>T</a:t>
            </a:r>
            <a:r>
              <a:rPr lang="pl-PL" dirty="0"/>
              <a:t>ip</a:t>
            </a:r>
            <a:r>
              <a:rPr lang="en-US" dirty="0"/>
              <a:t> 2: </a:t>
            </a:r>
            <a:r>
              <a:rPr lang="pl-PL" dirty="0"/>
              <a:t>the </a:t>
            </a:r>
            <a:r>
              <a:rPr lang="en-US" dirty="0"/>
              <a:t>State aid is divided into horizontal, regional and sectoral.</a:t>
            </a:r>
          </a:p>
        </p:txBody>
      </p:sp>
      <p:sp>
        <p:nvSpPr>
          <p:cNvPr id="13" name="CuadroTexto 12"/>
          <p:cNvSpPr txBox="1"/>
          <p:nvPr/>
        </p:nvSpPr>
        <p:spPr>
          <a:xfrm>
            <a:off x="1605564" y="4284374"/>
            <a:ext cx="8895979" cy="646331"/>
          </a:xfrm>
          <a:prstGeom prst="rect">
            <a:avLst/>
          </a:prstGeom>
          <a:noFill/>
        </p:spPr>
        <p:txBody>
          <a:bodyPr wrap="square" rtlCol="0">
            <a:spAutoFit/>
          </a:bodyPr>
          <a:lstStyle/>
          <a:p>
            <a:r>
              <a:rPr lang="en-US" dirty="0"/>
              <a:t>T</a:t>
            </a:r>
            <a:r>
              <a:rPr lang="pl-PL" dirty="0" err="1"/>
              <a:t>ip</a:t>
            </a:r>
            <a:r>
              <a:rPr lang="en-US" dirty="0"/>
              <a:t> 3: As part of </a:t>
            </a:r>
            <a:r>
              <a:rPr lang="pl-PL" dirty="0"/>
              <a:t>the </a:t>
            </a:r>
            <a:r>
              <a:rPr lang="en-US" dirty="0"/>
              <a:t>public aid, an entrepreneur may receive: grants, tax relief, loans, capital and investment subsidies, guarantees and warranties.</a:t>
            </a:r>
          </a:p>
        </p:txBody>
      </p:sp>
      <p:sp>
        <p:nvSpPr>
          <p:cNvPr id="14" name="CuadroTexto 13"/>
          <p:cNvSpPr txBox="1"/>
          <p:nvPr/>
        </p:nvSpPr>
        <p:spPr>
          <a:xfrm>
            <a:off x="1578483" y="4994445"/>
            <a:ext cx="8646131" cy="646331"/>
          </a:xfrm>
          <a:prstGeom prst="rect">
            <a:avLst/>
          </a:prstGeom>
          <a:noFill/>
        </p:spPr>
        <p:txBody>
          <a:bodyPr wrap="square" rtlCol="0">
            <a:spAutoFit/>
          </a:bodyPr>
          <a:lstStyle/>
          <a:p>
            <a:r>
              <a:rPr lang="en-US" dirty="0"/>
              <a:t>T</a:t>
            </a:r>
            <a:r>
              <a:rPr lang="pl-PL" dirty="0" err="1"/>
              <a:t>ip</a:t>
            </a:r>
            <a:r>
              <a:rPr lang="en-US" dirty="0"/>
              <a:t> 4: The aid rules are contained in various aid </a:t>
            </a:r>
            <a:r>
              <a:rPr lang="en-US" dirty="0" err="1"/>
              <a:t>programmes</a:t>
            </a:r>
            <a:r>
              <a:rPr lang="en-US" dirty="0"/>
              <a:t> adopted by means of legal acts (laws, regulations). </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a:t>
            </a:r>
            <a:r>
              <a:rPr lang="pl-PL" sz="4800" kern="0" spc="-150" dirty="0" err="1">
                <a:solidFill>
                  <a:schemeClr val="tx1"/>
                </a:solidFill>
                <a:latin typeface="+mj-lt"/>
                <a:ea typeface="Tahoma" panose="020B0604030504040204" pitchFamily="34" charset="0"/>
                <a:cs typeface="Tahoma" panose="020B0604030504040204" pitchFamily="34" charset="0"/>
              </a:rPr>
              <a:t>tips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91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8585" y="1031631"/>
            <a:ext cx="11629291" cy="4862870"/>
          </a:xfrm>
          <a:prstGeom prst="rect">
            <a:avLst/>
          </a:prstGeom>
        </p:spPr>
        <p:txBody>
          <a:bodyPr wrap="square">
            <a:spAutoFit/>
          </a:bodyPr>
          <a:lstStyle/>
          <a:p>
            <a:r>
              <a:rPr lang="pl-PL" sz="4000" b="1" dirty="0" err="1">
                <a:latin typeface="+mj-lt"/>
              </a:rPr>
              <a:t>Assessment</a:t>
            </a:r>
            <a:r>
              <a:rPr lang="pl-PL" sz="4000" b="1" dirty="0">
                <a:latin typeface="+mj-lt"/>
              </a:rPr>
              <a:t> test</a:t>
            </a:r>
          </a:p>
          <a:p>
            <a:endParaRPr lang="pl-PL" dirty="0">
              <a:latin typeface="+mj-lt"/>
            </a:endParaRPr>
          </a:p>
          <a:p>
            <a:r>
              <a:rPr lang="pl-PL" dirty="0">
                <a:latin typeface="+mj-lt"/>
              </a:rPr>
              <a:t>1. </a:t>
            </a:r>
            <a:r>
              <a:rPr lang="pl-PL" b="1" dirty="0">
                <a:latin typeface="+mj-lt"/>
              </a:rPr>
              <a:t>The public </a:t>
            </a:r>
            <a:r>
              <a:rPr lang="en-US" b="1" dirty="0">
                <a:latin typeface="+mj-lt"/>
              </a:rPr>
              <a:t>aid is</a:t>
            </a:r>
            <a:r>
              <a:rPr lang="en-US" dirty="0">
                <a:latin typeface="+mj-lt"/>
              </a:rPr>
              <a:t>:</a:t>
            </a:r>
          </a:p>
          <a:p>
            <a:r>
              <a:rPr lang="pl-PL" b="1" dirty="0">
                <a:latin typeface="+mj-lt"/>
              </a:rPr>
              <a:t>a. </a:t>
            </a:r>
            <a:r>
              <a:rPr lang="en-US" b="1" dirty="0">
                <a:latin typeface="+mj-lt"/>
              </a:rPr>
              <a:t>Aid provided by the state</a:t>
            </a:r>
          </a:p>
          <a:p>
            <a:r>
              <a:rPr lang="pl-PL" b="1" dirty="0">
                <a:latin typeface="+mj-lt"/>
              </a:rPr>
              <a:t>b. </a:t>
            </a:r>
            <a:r>
              <a:rPr lang="en-US" b="1" dirty="0">
                <a:latin typeface="+mj-lt"/>
              </a:rPr>
              <a:t>Aid provided by non-governmental organizations</a:t>
            </a:r>
          </a:p>
          <a:p>
            <a:r>
              <a:rPr lang="pl-PL" dirty="0">
                <a:latin typeface="+mj-lt"/>
              </a:rPr>
              <a:t>c.  </a:t>
            </a:r>
            <a:r>
              <a:rPr lang="en-US" dirty="0">
                <a:latin typeface="+mj-lt"/>
              </a:rPr>
              <a:t>Aid provided by private entities</a:t>
            </a:r>
          </a:p>
          <a:p>
            <a:endParaRPr lang="en-US" dirty="0">
              <a:latin typeface="+mj-lt"/>
            </a:endParaRPr>
          </a:p>
          <a:p>
            <a:r>
              <a:rPr lang="en-US" dirty="0">
                <a:latin typeface="+mj-lt"/>
              </a:rPr>
              <a:t>2</a:t>
            </a:r>
            <a:r>
              <a:rPr lang="pl-PL" dirty="0">
                <a:latin typeface="+mj-lt"/>
              </a:rPr>
              <a:t>.</a:t>
            </a:r>
            <a:r>
              <a:rPr lang="en-US" dirty="0">
                <a:latin typeface="+mj-lt"/>
              </a:rPr>
              <a:t> </a:t>
            </a:r>
            <a:r>
              <a:rPr lang="en-US" b="1" dirty="0">
                <a:latin typeface="+mj-lt"/>
              </a:rPr>
              <a:t>What are the types of </a:t>
            </a:r>
            <a:r>
              <a:rPr lang="pl-PL" b="1" dirty="0">
                <a:latin typeface="+mj-lt"/>
              </a:rPr>
              <a:t>the </a:t>
            </a:r>
            <a:r>
              <a:rPr lang="en-US" b="1" dirty="0">
                <a:latin typeface="+mj-lt"/>
              </a:rPr>
              <a:t>state aid:</a:t>
            </a:r>
          </a:p>
          <a:p>
            <a:r>
              <a:rPr lang="pl-PL" b="1" dirty="0">
                <a:latin typeface="+mj-lt"/>
              </a:rPr>
              <a:t>a.  </a:t>
            </a:r>
            <a:r>
              <a:rPr lang="en-US" b="1" dirty="0">
                <a:latin typeface="+mj-lt"/>
              </a:rPr>
              <a:t>Horizontal, regional, sectoral</a:t>
            </a:r>
          </a:p>
          <a:p>
            <a:r>
              <a:rPr lang="pl-PL" dirty="0">
                <a:latin typeface="+mj-lt"/>
              </a:rPr>
              <a:t>b.  </a:t>
            </a:r>
            <a:r>
              <a:rPr lang="en-US" dirty="0">
                <a:latin typeface="+mj-lt"/>
              </a:rPr>
              <a:t>Only sectoral</a:t>
            </a:r>
          </a:p>
          <a:p>
            <a:r>
              <a:rPr lang="pl-PL" dirty="0">
                <a:latin typeface="+mj-lt"/>
              </a:rPr>
              <a:t>c.   </a:t>
            </a:r>
            <a:r>
              <a:rPr lang="en-US" dirty="0">
                <a:latin typeface="+mj-lt"/>
              </a:rPr>
              <a:t>Horizontal, regional only.</a:t>
            </a:r>
          </a:p>
          <a:p>
            <a:endParaRPr lang="en-US" dirty="0">
              <a:latin typeface="+mj-lt"/>
            </a:endParaRPr>
          </a:p>
          <a:p>
            <a:r>
              <a:rPr lang="en-US" dirty="0">
                <a:latin typeface="+mj-lt"/>
              </a:rPr>
              <a:t>3</a:t>
            </a:r>
            <a:r>
              <a:rPr lang="pl-PL" dirty="0">
                <a:latin typeface="+mj-lt"/>
              </a:rPr>
              <a:t>.</a:t>
            </a:r>
            <a:r>
              <a:rPr lang="en-US" dirty="0">
                <a:latin typeface="+mj-lt"/>
              </a:rPr>
              <a:t> </a:t>
            </a:r>
            <a:r>
              <a:rPr lang="en-US" b="1" dirty="0">
                <a:latin typeface="+mj-lt"/>
              </a:rPr>
              <a:t>What are the forms of </a:t>
            </a:r>
            <a:r>
              <a:rPr lang="pl-PL" b="1" dirty="0">
                <a:latin typeface="+mj-lt"/>
              </a:rPr>
              <a:t>the </a:t>
            </a:r>
            <a:r>
              <a:rPr lang="en-US" b="1" dirty="0">
                <a:latin typeface="+mj-lt"/>
              </a:rPr>
              <a:t>state aid</a:t>
            </a:r>
            <a:r>
              <a:rPr lang="en-US" dirty="0">
                <a:latin typeface="+mj-lt"/>
              </a:rPr>
              <a:t>:</a:t>
            </a:r>
          </a:p>
          <a:p>
            <a:r>
              <a:rPr lang="pl-PL" dirty="0">
                <a:latin typeface="+mj-lt"/>
              </a:rPr>
              <a:t>a. </a:t>
            </a:r>
            <a:r>
              <a:rPr lang="en-US" dirty="0">
                <a:latin typeface="+mj-lt"/>
              </a:rPr>
              <a:t>Grants and tax concessions</a:t>
            </a:r>
          </a:p>
          <a:p>
            <a:r>
              <a:rPr lang="pl-PL" dirty="0">
                <a:latin typeface="+mj-lt"/>
              </a:rPr>
              <a:t>b. </a:t>
            </a:r>
            <a:r>
              <a:rPr lang="en-US" dirty="0">
                <a:latin typeface="+mj-lt"/>
              </a:rPr>
              <a:t>Soft loans, capital-investment subsidies, guarantees and warranties</a:t>
            </a:r>
          </a:p>
          <a:p>
            <a:r>
              <a:rPr lang="pl-PL" b="1" dirty="0">
                <a:latin typeface="+mj-lt"/>
              </a:rPr>
              <a:t>c. </a:t>
            </a:r>
            <a:r>
              <a:rPr lang="en-US" b="1" dirty="0">
                <a:latin typeface="+mj-lt"/>
              </a:rPr>
              <a:t>All of the above</a:t>
            </a:r>
            <a:endParaRPr lang="pl-PL" b="1" dirty="0">
              <a:latin typeface="+mj-lt"/>
            </a:endParaRPr>
          </a:p>
        </p:txBody>
      </p:sp>
    </p:spTree>
    <p:extLst>
      <p:ext uri="{BB962C8B-B14F-4D97-AF65-F5344CB8AC3E}">
        <p14:creationId xmlns:p14="http://schemas.microsoft.com/office/powerpoint/2010/main" val="3493717169"/>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30909" y="958105"/>
            <a:ext cx="11558954" cy="6150402"/>
          </a:xfrm>
          <a:prstGeom prst="rect">
            <a:avLst/>
          </a:prstGeom>
          <a:noFill/>
        </p:spPr>
        <p:txBody>
          <a:bodyPr wrap="square">
            <a:spAutoFit/>
          </a:bodyPr>
          <a:lstStyle/>
          <a:p>
            <a:pPr marL="12700">
              <a:spcBef>
                <a:spcPts val="100"/>
              </a:spcBef>
            </a:pPr>
            <a:r>
              <a:rPr lang="es-ES" sz="4000" b="1" kern="0" dirty="0" err="1">
                <a:solidFill>
                  <a:schemeClr val="tx1"/>
                </a:solidFill>
                <a:latin typeface="+mj-lt"/>
                <a:ea typeface="Tahoma" panose="020B0604030504040204" pitchFamily="34" charset="0"/>
                <a:cs typeface="Tahoma" panose="020B0604030504040204" pitchFamily="34" charset="0"/>
              </a:rPr>
              <a:t>Assessment</a:t>
            </a:r>
            <a:r>
              <a:rPr lang="es-ES" sz="4000" b="1" kern="0" dirty="0">
                <a:solidFill>
                  <a:schemeClr val="tx1"/>
                </a:solidFill>
                <a:latin typeface="+mj-lt"/>
                <a:ea typeface="Tahoma" panose="020B0604030504040204" pitchFamily="34" charset="0"/>
                <a:cs typeface="Tahoma" panose="020B0604030504040204" pitchFamily="34" charset="0"/>
              </a:rPr>
              <a:t> test</a:t>
            </a:r>
            <a:endParaRPr lang="pl-PL" sz="4000" b="1" kern="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2000" b="1" kern="0" dirty="0">
              <a:latin typeface="+mj-lt"/>
              <a:ea typeface="Tahoma" panose="020B0604030504040204" pitchFamily="34" charset="0"/>
              <a:cs typeface="Tahoma" panose="020B0604030504040204" pitchFamily="34" charset="0"/>
            </a:endParaRPr>
          </a:p>
          <a:p>
            <a:pPr marL="12700">
              <a:spcBef>
                <a:spcPts val="100"/>
              </a:spcBef>
            </a:pPr>
            <a:r>
              <a:rPr lang="en-US" kern="0" dirty="0">
                <a:latin typeface="+mj-lt"/>
                <a:ea typeface="Tahoma" panose="020B0604030504040204" pitchFamily="34" charset="0"/>
                <a:cs typeface="Tahoma" panose="020B0604030504040204" pitchFamily="34" charset="0"/>
              </a:rPr>
              <a:t>4 </a:t>
            </a:r>
            <a:r>
              <a:rPr lang="pl-PL" kern="0" dirty="0">
                <a:latin typeface="+mj-lt"/>
                <a:ea typeface="Tahoma" panose="020B0604030504040204" pitchFamily="34" charset="0"/>
                <a:cs typeface="Tahoma" panose="020B0604030504040204" pitchFamily="34" charset="0"/>
              </a:rPr>
              <a:t>. </a:t>
            </a:r>
            <a:r>
              <a:rPr lang="en-US" b="1" kern="0" dirty="0">
                <a:latin typeface="+mj-lt"/>
                <a:ea typeface="Tahoma" panose="020B0604030504040204" pitchFamily="34" charset="0"/>
                <a:cs typeface="Tahoma" panose="020B0604030504040204" pitchFamily="34" charset="0"/>
              </a:rPr>
              <a:t>Can any entrepreneur benefit from public aid</a:t>
            </a:r>
            <a:r>
              <a:rPr lang="en-US" kern="0" dirty="0">
                <a:latin typeface="+mj-lt"/>
                <a:ea typeface="Tahoma" panose="020B0604030504040204" pitchFamily="34" charset="0"/>
                <a:cs typeface="Tahoma" panose="020B0604030504040204" pitchFamily="34" charset="0"/>
              </a:rPr>
              <a:t>?</a:t>
            </a:r>
          </a:p>
          <a:p>
            <a:pPr marL="12700">
              <a:spcBef>
                <a:spcPts val="100"/>
              </a:spcBef>
            </a:pPr>
            <a:r>
              <a:rPr lang="pl-PL" kern="0" dirty="0">
                <a:latin typeface="+mj-lt"/>
                <a:ea typeface="Tahoma" panose="020B0604030504040204" pitchFamily="34" charset="0"/>
                <a:cs typeface="Tahoma" panose="020B0604030504040204" pitchFamily="34" charset="0"/>
              </a:rPr>
              <a:t>a. </a:t>
            </a:r>
            <a:r>
              <a:rPr lang="en-US" kern="0" dirty="0">
                <a:latin typeface="+mj-lt"/>
                <a:ea typeface="Tahoma" panose="020B0604030504040204" pitchFamily="34" charset="0"/>
                <a:cs typeface="Tahoma" panose="020B0604030504040204" pitchFamily="34" charset="0"/>
              </a:rPr>
              <a:t>Yes.</a:t>
            </a:r>
          </a:p>
          <a:p>
            <a:pPr marL="12700">
              <a:spcBef>
                <a:spcPts val="100"/>
              </a:spcBef>
            </a:pPr>
            <a:r>
              <a:rPr lang="pl-PL" kern="0" dirty="0">
                <a:latin typeface="+mj-lt"/>
                <a:ea typeface="Tahoma" panose="020B0604030504040204" pitchFamily="34" charset="0"/>
                <a:cs typeface="Tahoma" panose="020B0604030504040204" pitchFamily="34" charset="0"/>
              </a:rPr>
              <a:t>b. </a:t>
            </a:r>
            <a:r>
              <a:rPr lang="en-US" kern="0" dirty="0">
                <a:latin typeface="+mj-lt"/>
                <a:ea typeface="Tahoma" panose="020B0604030504040204" pitchFamily="34" charset="0"/>
                <a:cs typeface="Tahoma" panose="020B0604030504040204" pitchFamily="34" charset="0"/>
              </a:rPr>
              <a:t>No</a:t>
            </a:r>
          </a:p>
          <a:p>
            <a:pPr marL="12700">
              <a:spcBef>
                <a:spcPts val="100"/>
              </a:spcBef>
            </a:pPr>
            <a:r>
              <a:rPr lang="pl-PL" b="1" kern="0" dirty="0">
                <a:latin typeface="+mj-lt"/>
                <a:ea typeface="Tahoma" panose="020B0604030504040204" pitchFamily="34" charset="0"/>
                <a:cs typeface="Tahoma" panose="020B0604030504040204" pitchFamily="34" charset="0"/>
              </a:rPr>
              <a:t>c. </a:t>
            </a:r>
            <a:r>
              <a:rPr lang="en-US" b="1" kern="0" dirty="0">
                <a:latin typeface="+mj-lt"/>
                <a:ea typeface="Tahoma" panose="020B0604030504040204" pitchFamily="34" charset="0"/>
                <a:cs typeface="Tahoma" panose="020B0604030504040204" pitchFamily="34" charset="0"/>
              </a:rPr>
              <a:t>Depending on the type and </a:t>
            </a:r>
            <a:r>
              <a:rPr lang="pl-PL" b="1" kern="0" dirty="0">
                <a:latin typeface="+mj-lt"/>
                <a:ea typeface="Tahoma" panose="020B0604030504040204" pitchFamily="34" charset="0"/>
                <a:cs typeface="Tahoma" panose="020B0604030504040204" pitchFamily="34" charset="0"/>
              </a:rPr>
              <a:t>terms</a:t>
            </a:r>
            <a:r>
              <a:rPr lang="en-US" b="1" kern="0" dirty="0">
                <a:latin typeface="+mj-lt"/>
                <a:ea typeface="Tahoma" panose="020B0604030504040204" pitchFamily="34" charset="0"/>
                <a:cs typeface="Tahoma" panose="020B0604030504040204" pitchFamily="34" charset="0"/>
              </a:rPr>
              <a:t> of the aid</a:t>
            </a:r>
          </a:p>
          <a:p>
            <a:pPr marL="12700">
              <a:spcBef>
                <a:spcPts val="100"/>
              </a:spcBef>
            </a:pPr>
            <a:endParaRPr lang="en-US" kern="0" dirty="0">
              <a:latin typeface="+mj-lt"/>
              <a:ea typeface="Tahoma" panose="020B0604030504040204" pitchFamily="34" charset="0"/>
              <a:cs typeface="Tahoma" panose="020B0604030504040204" pitchFamily="34" charset="0"/>
            </a:endParaRPr>
          </a:p>
          <a:p>
            <a:pPr marL="12700">
              <a:spcBef>
                <a:spcPts val="100"/>
              </a:spcBef>
            </a:pPr>
            <a:r>
              <a:rPr lang="en-US" b="1" kern="0" dirty="0">
                <a:latin typeface="+mj-lt"/>
                <a:ea typeface="Tahoma" panose="020B0604030504040204" pitchFamily="34" charset="0"/>
                <a:cs typeface="Tahoma" panose="020B0604030504040204" pitchFamily="34" charset="0"/>
              </a:rPr>
              <a:t>5</a:t>
            </a:r>
            <a:r>
              <a:rPr lang="pl-PL" b="1" kern="0" dirty="0">
                <a:latin typeface="+mj-lt"/>
                <a:ea typeface="Tahoma" panose="020B0604030504040204" pitchFamily="34" charset="0"/>
                <a:cs typeface="Tahoma" panose="020B0604030504040204" pitchFamily="34" charset="0"/>
              </a:rPr>
              <a:t>.</a:t>
            </a:r>
            <a:r>
              <a:rPr lang="en-US" b="1" kern="0" dirty="0">
                <a:latin typeface="+mj-lt"/>
                <a:ea typeface="Tahoma" panose="020B0604030504040204" pitchFamily="34" charset="0"/>
                <a:cs typeface="Tahoma" panose="020B0604030504040204" pitchFamily="34" charset="0"/>
              </a:rPr>
              <a:t> How does the European Guarantee Fund provide support?</a:t>
            </a:r>
          </a:p>
          <a:p>
            <a:pPr marL="12700">
              <a:spcBef>
                <a:spcPts val="100"/>
              </a:spcBef>
            </a:pPr>
            <a:r>
              <a:rPr lang="pl-PL" b="1" kern="0" dirty="0">
                <a:latin typeface="+mj-lt"/>
                <a:ea typeface="Tahoma" panose="020B0604030504040204" pitchFamily="34" charset="0"/>
                <a:cs typeface="Tahoma" panose="020B0604030504040204" pitchFamily="34" charset="0"/>
              </a:rPr>
              <a:t>a. </a:t>
            </a:r>
            <a:r>
              <a:rPr lang="en-US" b="1" kern="0" dirty="0">
                <a:latin typeface="+mj-lt"/>
                <a:ea typeface="Tahoma" panose="020B0604030504040204" pitchFamily="34" charset="0"/>
                <a:cs typeface="Tahoma" panose="020B0604030504040204" pitchFamily="34" charset="0"/>
              </a:rPr>
              <a:t>by means of guarantees</a:t>
            </a:r>
          </a:p>
          <a:p>
            <a:pPr marL="12700">
              <a:spcBef>
                <a:spcPts val="100"/>
              </a:spcBef>
            </a:pPr>
            <a:r>
              <a:rPr lang="pl-PL" kern="0" dirty="0">
                <a:latin typeface="+mj-lt"/>
                <a:ea typeface="Tahoma" panose="020B0604030504040204" pitchFamily="34" charset="0"/>
                <a:cs typeface="Tahoma" panose="020B0604030504040204" pitchFamily="34" charset="0"/>
              </a:rPr>
              <a:t>b. by means of  </a:t>
            </a:r>
            <a:r>
              <a:rPr lang="en-US" kern="0" dirty="0">
                <a:latin typeface="+mj-lt"/>
                <a:ea typeface="Tahoma" panose="020B0604030504040204" pitchFamily="34" charset="0"/>
                <a:cs typeface="Tahoma" panose="020B0604030504040204" pitchFamily="34" charset="0"/>
              </a:rPr>
              <a:t>tax exemptions</a:t>
            </a:r>
          </a:p>
          <a:p>
            <a:pPr marL="12700">
              <a:spcBef>
                <a:spcPts val="100"/>
              </a:spcBef>
            </a:pPr>
            <a:r>
              <a:rPr lang="pl-PL" kern="0" dirty="0">
                <a:latin typeface="+mj-lt"/>
                <a:ea typeface="Tahoma" panose="020B0604030504040204" pitchFamily="34" charset="0"/>
                <a:cs typeface="Tahoma" panose="020B0604030504040204" pitchFamily="34" charset="0"/>
              </a:rPr>
              <a:t>c.  by means of </a:t>
            </a:r>
            <a:r>
              <a:rPr lang="en-US" kern="0" dirty="0">
                <a:latin typeface="+mj-lt"/>
                <a:ea typeface="Tahoma" panose="020B0604030504040204" pitchFamily="34" charset="0"/>
                <a:cs typeface="Tahoma" panose="020B0604030504040204" pitchFamily="34" charset="0"/>
              </a:rPr>
              <a:t> grants</a:t>
            </a:r>
            <a:endParaRPr lang="pl-PL" sz="4000" kern="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20413994"/>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33117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6247204" cy="2324098"/>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What’s the state aid?</a:t>
            </a: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Types and forms of the state aid</a:t>
            </a: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Terms of the public aid.</a:t>
            </a: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Where to find information about the public support?</a:t>
            </a:r>
          </a:p>
        </p:txBody>
      </p:sp>
      <p:sp>
        <p:nvSpPr>
          <p:cNvPr id="32" name="TextBox 31"/>
          <p:cNvSpPr txBox="1"/>
          <p:nvPr/>
        </p:nvSpPr>
        <p:spPr>
          <a:xfrm>
            <a:off x="2812820" y="2713042"/>
            <a:ext cx="5899136" cy="830997"/>
          </a:xfrm>
          <a:prstGeom prst="rect">
            <a:avLst/>
          </a:prstGeom>
          <a:noFill/>
        </p:spPr>
        <p:txBody>
          <a:bodyPr wrap="square" rtlCol="0">
            <a:spAutoFit/>
          </a:bodyPr>
          <a:lstStyle/>
          <a:p>
            <a:r>
              <a:rPr lang="en-US" sz="2400" dirty="0">
                <a:solidFill>
                  <a:srgbClr val="0CA373"/>
                </a:solidFill>
                <a:latin typeface="Oxygen" panose="02000503000000000000" pitchFamily="2" charset="0"/>
                <a:ea typeface="Nunito Bold" charset="0"/>
                <a:cs typeface="Abhaya Libre SemiBold" panose="02000603000000000000" pitchFamily="2" charset="77"/>
              </a:rPr>
              <a:t>Unit 1: </a:t>
            </a:r>
            <a:r>
              <a:rPr lang="en-US" sz="2400" spc="-114" dirty="0">
                <a:solidFill>
                  <a:srgbClr val="0CA373"/>
                </a:solidFill>
                <a:latin typeface="Oxygen" panose="02000503000000000000" pitchFamily="2" charset="0"/>
                <a:ea typeface="Tahoma" panose="020B0604030504040204" pitchFamily="34" charset="0"/>
                <a:cs typeface="Tahoma" panose="020B0604030504040204" pitchFamily="34" charset="0"/>
              </a:rPr>
              <a:t>P</a:t>
            </a:r>
            <a:r>
              <a:rPr kumimoji="0" lang="en-US" sz="2400" i="0" u="none" strike="noStrike" kern="1200" cap="none" spc="-114" normalizeH="0" baseline="0" noProof="0" dirty="0" err="1">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ublic</a:t>
            </a:r>
            <a:r>
              <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 </a:t>
            </a:r>
            <a:r>
              <a:rPr kumimoji="0" lang="en-US" sz="2400" i="0" u="none" strike="noStrike" kern="1200" cap="none" spc="-114" normalizeH="0" baseline="0" noProof="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aid fundamentals:</a:t>
            </a:r>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a:p>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086008"/>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SECTION 1.1.: What’s the public aid?</a:t>
            </a:r>
            <a:endParaRPr kumimoji="0" lang="pl-PL" sz="2400" i="0" u="none" strike="noStrike" kern="1200" cap="none" spc="0" normalizeH="0" baseline="0" noProof="0" dirty="0">
              <a:ln>
                <a:noFill/>
              </a:ln>
              <a:effectLst/>
              <a:uLnTx/>
              <a:uFillTx/>
              <a:latin typeface="+mj-lt"/>
              <a:ea typeface="+mn-ea"/>
              <a:cs typeface="Tahoma"/>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sz="2000" dirty="0">
                <a:latin typeface="Calibri" panose="020F0502020204030204" pitchFamily="34" charset="0"/>
                <a:cs typeface="Calibri" panose="020F0502020204030204" pitchFamily="34" charset="0"/>
              </a:rPr>
              <a:t>The </a:t>
            </a:r>
            <a:r>
              <a:rPr lang="en-US" altLang="es-ES" sz="2000" dirty="0">
                <a:latin typeface="Calibri" panose="020F0502020204030204" pitchFamily="34" charset="0"/>
                <a:cs typeface="Calibri" panose="020F0502020204030204" pitchFamily="34" charset="0"/>
              </a:rPr>
              <a:t>State aid is </a:t>
            </a:r>
            <a:r>
              <a:rPr lang="pl-PL" altLang="es-ES" sz="2000" dirty="0">
                <a:latin typeface="Calibri" panose="020F0502020204030204" pitchFamily="34" charset="0"/>
                <a:cs typeface="Calibri" panose="020F0502020204030204" pitchFamily="34" charset="0"/>
              </a:rPr>
              <a:t>one</a:t>
            </a:r>
            <a:r>
              <a:rPr lang="en-US" altLang="es-ES" sz="2000" dirty="0">
                <a:latin typeface="Calibri" panose="020F0502020204030204" pitchFamily="34" charset="0"/>
                <a:cs typeface="Calibri" panose="020F0502020204030204" pitchFamily="34" charset="0"/>
              </a:rPr>
              <a:t> given to an entrepreneur by the state or from state funds, on terms more </a:t>
            </a:r>
            <a:r>
              <a:rPr lang="en-US" altLang="es-ES" sz="2000" dirty="0" err="1">
                <a:latin typeface="Calibri" panose="020F0502020204030204" pitchFamily="34" charset="0"/>
                <a:cs typeface="Calibri" panose="020F0502020204030204" pitchFamily="34" charset="0"/>
              </a:rPr>
              <a:t>favo</a:t>
            </a:r>
            <a:r>
              <a:rPr lang="pl-PL" altLang="es-ES" sz="2000" dirty="0">
                <a:latin typeface="Calibri" panose="020F0502020204030204" pitchFamily="34" charset="0"/>
                <a:cs typeface="Calibri" panose="020F0502020204030204" pitchFamily="34" charset="0"/>
              </a:rPr>
              <a:t>u</a:t>
            </a:r>
            <a:r>
              <a:rPr lang="en-US" altLang="es-ES" sz="2000" dirty="0" err="1">
                <a:latin typeface="Calibri" panose="020F0502020204030204" pitchFamily="34" charset="0"/>
                <a:cs typeface="Calibri" panose="020F0502020204030204" pitchFamily="34" charset="0"/>
              </a:rPr>
              <a:t>rable</a:t>
            </a:r>
            <a:r>
              <a:rPr lang="en-US" altLang="es-ES" sz="2000" dirty="0">
                <a:latin typeface="Calibri" panose="020F0502020204030204" pitchFamily="34" charset="0"/>
                <a:cs typeface="Calibri" panose="020F0502020204030204" pitchFamily="34" charset="0"/>
              </a:rPr>
              <a:t> than those offered on the market. </a:t>
            </a:r>
          </a:p>
          <a:p>
            <a:pPr marL="285750" indent="-285750" algn="just">
              <a:buFont typeface="Arial" panose="020B0604020202020204" pitchFamily="34" charset="0"/>
              <a:buChar char="•"/>
              <a:defRPr/>
            </a:pPr>
            <a:endParaRPr lang="en-US"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Since </a:t>
            </a:r>
            <a:r>
              <a:rPr lang="pl-PL" altLang="es-ES" sz="2000" dirty="0">
                <a:latin typeface="Calibri" panose="020F0502020204030204" pitchFamily="34" charset="0"/>
                <a:cs typeface="Calibri" panose="020F0502020204030204" pitchFamily="34" charset="0"/>
              </a:rPr>
              <a:t>the </a:t>
            </a:r>
            <a:r>
              <a:rPr lang="en-US" altLang="es-ES" sz="2000" dirty="0">
                <a:latin typeface="Calibri" panose="020F0502020204030204" pitchFamily="34" charset="0"/>
                <a:cs typeface="Calibri" panose="020F0502020204030204" pitchFamily="34" charset="0"/>
              </a:rPr>
              <a:t>state aid can distort the rules of competition, it is allowed only in specific cases and under specific rules</a:t>
            </a:r>
            <a:r>
              <a:rPr lang="pl-PL" altLang="es-ES" sz="2000" dirty="0">
                <a:latin typeface="Calibri" panose="020F0502020204030204" pitchFamily="34" charset="0"/>
                <a:cs typeface="Calibri" panose="020F0502020204030204" pitchFamily="34" charset="0"/>
              </a:rPr>
              <a:t>.</a:t>
            </a: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177554" y="1180730"/>
            <a:ext cx="10813002" cy="1090042"/>
          </a:xfrm>
          <a:prstGeom prst="rect">
            <a:avLst/>
          </a:prstGeom>
          <a:noFill/>
        </p:spPr>
        <p:txBody>
          <a:bodyPr wrap="square" rtlCol="0">
            <a:spAutoFit/>
          </a:bodyPr>
          <a:lstStyle/>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1.1.: What’s the public aid?</a:t>
            </a:r>
            <a:endParaRPr lang="pl-PL" dirty="0"/>
          </a:p>
        </p:txBody>
      </p:sp>
      <p:sp>
        <p:nvSpPr>
          <p:cNvPr id="8" name="pole tekstowe 7">
            <a:extLst>
              <a:ext uri="{FF2B5EF4-FFF2-40B4-BE49-F238E27FC236}">
                <a16:creationId xmlns:a16="http://schemas.microsoft.com/office/drawing/2014/main" id="{9A687048-D507-79CD-8BA5-A7F9A8E332AF}"/>
              </a:ext>
            </a:extLst>
          </p:cNvPr>
          <p:cNvSpPr txBox="1"/>
          <p:nvPr/>
        </p:nvSpPr>
        <p:spPr>
          <a:xfrm>
            <a:off x="177553" y="2530136"/>
            <a:ext cx="11949344" cy="4524315"/>
          </a:xfrm>
          <a:prstGeom prst="rect">
            <a:avLst/>
          </a:prstGeom>
          <a:noFill/>
        </p:spPr>
        <p:txBody>
          <a:bodyPr wrap="square">
            <a:spAutoFit/>
          </a:bodyPr>
          <a:lstStyle/>
          <a:p>
            <a:pPr algn="ctr"/>
            <a:r>
              <a:rPr lang="en-US" b="1" dirty="0"/>
              <a:t>We are talking about public assistance, </a:t>
            </a:r>
          </a:p>
          <a:p>
            <a:pPr algn="ctr"/>
            <a:r>
              <a:rPr lang="en-US" b="1" dirty="0"/>
              <a:t>when</a:t>
            </a:r>
          </a:p>
          <a:p>
            <a:pPr algn="ctr"/>
            <a:r>
              <a:rPr lang="pl-PL" b="1" dirty="0" err="1"/>
              <a:t>all</a:t>
            </a:r>
            <a:r>
              <a:rPr lang="pl-PL" b="1" dirty="0"/>
              <a:t> </a:t>
            </a:r>
            <a:r>
              <a:rPr lang="en-US" b="1" dirty="0"/>
              <a:t>of 4 prerequisites occur</a:t>
            </a:r>
            <a:r>
              <a:rPr lang="pl-PL" b="1" dirty="0"/>
              <a:t>:</a:t>
            </a:r>
          </a:p>
          <a:p>
            <a:pPr algn="ctr"/>
            <a:endParaRPr lang="pl-PL" b="1" dirty="0"/>
          </a:p>
          <a:p>
            <a:pPr algn="ctr"/>
            <a:endParaRPr lang="pl-PL" b="1" dirty="0"/>
          </a:p>
          <a:p>
            <a:pPr algn="ctr"/>
            <a:r>
              <a:rPr lang="pl-PL" b="1" dirty="0"/>
              <a:t>     </a:t>
            </a:r>
          </a:p>
          <a:p>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p:txBody>
      </p:sp>
      <p:sp>
        <p:nvSpPr>
          <p:cNvPr id="9" name="CuadroTexto 20">
            <a:extLst>
              <a:ext uri="{FF2B5EF4-FFF2-40B4-BE49-F238E27FC236}">
                <a16:creationId xmlns:a16="http://schemas.microsoft.com/office/drawing/2014/main" id="{A3AC2C53-BE6A-6262-6032-8A1A752BBE11}"/>
              </a:ext>
            </a:extLst>
          </p:cNvPr>
          <p:cNvSpPr txBox="1"/>
          <p:nvPr/>
        </p:nvSpPr>
        <p:spPr>
          <a:xfrm>
            <a:off x="257452" y="4119237"/>
            <a:ext cx="2503503" cy="1200329"/>
          </a:xfrm>
          <a:prstGeom prst="rect">
            <a:avLst/>
          </a:prstGeom>
          <a:noFill/>
        </p:spPr>
        <p:txBody>
          <a:bodyPr wrap="square" rtlCol="0">
            <a:spAutoFit/>
          </a:bodyPr>
          <a:lstStyle/>
          <a:p>
            <a:endParaRPr lang="en-GB" b="1" dirty="0"/>
          </a:p>
          <a:p>
            <a:pPr algn="just"/>
            <a:r>
              <a:rPr lang="pl-PL" dirty="0"/>
              <a:t>1. </a:t>
            </a:r>
            <a:r>
              <a:rPr lang="en-US" dirty="0"/>
              <a:t>Support is granted by the State or comes from State funds</a:t>
            </a:r>
            <a:endParaRPr lang="en-GB" b="1" dirty="0"/>
          </a:p>
        </p:txBody>
      </p:sp>
      <p:sp>
        <p:nvSpPr>
          <p:cNvPr id="10" name="CuadroTexto 25">
            <a:extLst>
              <a:ext uri="{FF2B5EF4-FFF2-40B4-BE49-F238E27FC236}">
                <a16:creationId xmlns:a16="http://schemas.microsoft.com/office/drawing/2014/main" id="{ED3C94C6-1EFB-A537-F41E-F876674748EF}"/>
              </a:ext>
            </a:extLst>
          </p:cNvPr>
          <p:cNvSpPr txBox="1"/>
          <p:nvPr/>
        </p:nvSpPr>
        <p:spPr>
          <a:xfrm>
            <a:off x="3080552" y="4119236"/>
            <a:ext cx="2583401" cy="1477328"/>
          </a:xfrm>
          <a:prstGeom prst="rect">
            <a:avLst/>
          </a:prstGeom>
          <a:noFill/>
        </p:spPr>
        <p:txBody>
          <a:bodyPr wrap="square" rtlCol="0">
            <a:spAutoFit/>
          </a:bodyPr>
          <a:lstStyle/>
          <a:p>
            <a:endParaRPr lang="pl-PL" dirty="0"/>
          </a:p>
          <a:p>
            <a:r>
              <a:rPr lang="pl-PL" dirty="0"/>
              <a:t>2. </a:t>
            </a:r>
            <a:r>
              <a:rPr lang="en-US" dirty="0"/>
              <a:t>It is granted on terms more </a:t>
            </a:r>
            <a:r>
              <a:rPr lang="en-US" dirty="0" err="1"/>
              <a:t>favo</a:t>
            </a:r>
            <a:r>
              <a:rPr lang="pl-PL" dirty="0"/>
              <a:t>u</a:t>
            </a:r>
            <a:r>
              <a:rPr lang="en-US" dirty="0" err="1"/>
              <a:t>rable</a:t>
            </a:r>
            <a:r>
              <a:rPr lang="en-US" dirty="0"/>
              <a:t> than those offered in the market</a:t>
            </a:r>
            <a:endParaRPr lang="en-GB" dirty="0"/>
          </a:p>
        </p:txBody>
      </p:sp>
      <p:sp>
        <p:nvSpPr>
          <p:cNvPr id="12" name="CuadroTexto 25">
            <a:extLst>
              <a:ext uri="{FF2B5EF4-FFF2-40B4-BE49-F238E27FC236}">
                <a16:creationId xmlns:a16="http://schemas.microsoft.com/office/drawing/2014/main" id="{D34B070E-7D41-4730-2308-B6095F4827E7}"/>
              </a:ext>
            </a:extLst>
          </p:cNvPr>
          <p:cNvSpPr txBox="1"/>
          <p:nvPr/>
        </p:nvSpPr>
        <p:spPr>
          <a:xfrm>
            <a:off x="5601811" y="4358936"/>
            <a:ext cx="2885242" cy="1200329"/>
          </a:xfrm>
          <a:prstGeom prst="rect">
            <a:avLst/>
          </a:prstGeom>
          <a:noFill/>
        </p:spPr>
        <p:txBody>
          <a:bodyPr wrap="square" rtlCol="0">
            <a:spAutoFit/>
          </a:bodyPr>
          <a:lstStyle/>
          <a:p>
            <a:r>
              <a:rPr lang="pl-PL" dirty="0"/>
              <a:t>3. </a:t>
            </a:r>
            <a:r>
              <a:rPr lang="en-US" dirty="0"/>
              <a:t>It is selective in nature (it favo</a:t>
            </a:r>
            <a:r>
              <a:rPr lang="pl-PL" dirty="0"/>
              <a:t>u</a:t>
            </a:r>
            <a:r>
              <a:rPr lang="en-US" dirty="0" err="1"/>
              <a:t>rs</a:t>
            </a:r>
            <a:r>
              <a:rPr lang="en-US" dirty="0"/>
              <a:t> a certain company or companies or the production of certain goods</a:t>
            </a:r>
            <a:r>
              <a:rPr lang="pl-PL" dirty="0"/>
              <a:t>)</a:t>
            </a:r>
            <a:endParaRPr lang="en-GB" dirty="0"/>
          </a:p>
        </p:txBody>
      </p:sp>
      <p:sp>
        <p:nvSpPr>
          <p:cNvPr id="14" name="pole tekstowe 13">
            <a:extLst>
              <a:ext uri="{FF2B5EF4-FFF2-40B4-BE49-F238E27FC236}">
                <a16:creationId xmlns:a16="http://schemas.microsoft.com/office/drawing/2014/main" id="{59979750-A17C-AFE7-B312-8A5CDF14F5CB}"/>
              </a:ext>
            </a:extLst>
          </p:cNvPr>
          <p:cNvSpPr txBox="1"/>
          <p:nvPr/>
        </p:nvSpPr>
        <p:spPr>
          <a:xfrm>
            <a:off x="8904304" y="4358936"/>
            <a:ext cx="2885242" cy="1200329"/>
          </a:xfrm>
          <a:prstGeom prst="rect">
            <a:avLst/>
          </a:prstGeom>
          <a:noFill/>
        </p:spPr>
        <p:txBody>
          <a:bodyPr wrap="square">
            <a:spAutoFit/>
          </a:bodyPr>
          <a:lstStyle/>
          <a:p>
            <a:r>
              <a:rPr lang="pl-PL" dirty="0"/>
              <a:t>4. </a:t>
            </a:r>
            <a:r>
              <a:rPr lang="en-US" dirty="0"/>
              <a:t>Threatens to disrupt or distorts competition and affects trade between </a:t>
            </a:r>
            <a:r>
              <a:rPr lang="pl-PL" dirty="0"/>
              <a:t>the </a:t>
            </a:r>
            <a:r>
              <a:rPr lang="en-US" dirty="0"/>
              <a:t>EU Member States</a:t>
            </a:r>
            <a:endParaRPr lang="pl-PL" dirty="0"/>
          </a:p>
        </p:txBody>
      </p:sp>
      <p:cxnSp>
        <p:nvCxnSpPr>
          <p:cNvPr id="16" name="Łącznik prosty ze strzałką 15">
            <a:extLst>
              <a:ext uri="{FF2B5EF4-FFF2-40B4-BE49-F238E27FC236}">
                <a16:creationId xmlns:a16="http://schemas.microsoft.com/office/drawing/2014/main" id="{99CFB412-5F90-700B-8A00-94C947B5B89D}"/>
              </a:ext>
            </a:extLst>
          </p:cNvPr>
          <p:cNvCxnSpPr>
            <a:cxnSpLocks/>
          </p:cNvCxnSpPr>
          <p:nvPr/>
        </p:nvCxnSpPr>
        <p:spPr>
          <a:xfrm flipH="1">
            <a:off x="1384917" y="3524435"/>
            <a:ext cx="3027284"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a:extLst>
              <a:ext uri="{FF2B5EF4-FFF2-40B4-BE49-F238E27FC236}">
                <a16:creationId xmlns:a16="http://schemas.microsoft.com/office/drawing/2014/main" id="{C7150F03-81FC-7A8C-221C-782CB7753A10}"/>
              </a:ext>
            </a:extLst>
          </p:cNvPr>
          <p:cNvCxnSpPr/>
          <p:nvPr/>
        </p:nvCxnSpPr>
        <p:spPr>
          <a:xfrm flipH="1">
            <a:off x="4216893" y="3533313"/>
            <a:ext cx="621437"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id="{66BCFC25-F248-CCB6-ED86-B3C647D42FF0}"/>
              </a:ext>
            </a:extLst>
          </p:cNvPr>
          <p:cNvCxnSpPr>
            <a:cxnSpLocks/>
          </p:cNvCxnSpPr>
          <p:nvPr/>
        </p:nvCxnSpPr>
        <p:spPr>
          <a:xfrm>
            <a:off x="6356412" y="3524435"/>
            <a:ext cx="0"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a:extLst>
              <a:ext uri="{FF2B5EF4-FFF2-40B4-BE49-F238E27FC236}">
                <a16:creationId xmlns:a16="http://schemas.microsoft.com/office/drawing/2014/main" id="{A62AA8AF-B6A8-F0E4-657D-0388F2BCF7F0}"/>
              </a:ext>
            </a:extLst>
          </p:cNvPr>
          <p:cNvCxnSpPr/>
          <p:nvPr/>
        </p:nvCxnSpPr>
        <p:spPr>
          <a:xfrm>
            <a:off x="7625918" y="3533313"/>
            <a:ext cx="2050742"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168676" y="1109709"/>
            <a:ext cx="10919534" cy="721439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1.2.: Types and forms of the public aid</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400" b="1" spc="-114" dirty="0">
                <a:latin typeface="+mj-lt"/>
                <a:cs typeface="Tahoma"/>
              </a:rPr>
              <a:t>Types of the public aid:</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b="1" spc="-114" dirty="0">
              <a:latin typeface="+mj-lt"/>
              <a:cs typeface="Tahoma"/>
            </a:endParaRPr>
          </a:p>
          <a:p>
            <a:pPr marL="12700" lvl="0" algn="just">
              <a:spcBef>
                <a:spcPts val="110"/>
              </a:spcBef>
              <a:tabLst>
                <a:tab pos="1217930" algn="l"/>
                <a:tab pos="1939289" algn="l"/>
                <a:tab pos="2928620" algn="l"/>
                <a:tab pos="3457575" algn="l"/>
                <a:tab pos="4396105" algn="l"/>
                <a:tab pos="5962650" algn="l"/>
              </a:tabLst>
              <a:defRPr/>
            </a:pPr>
            <a:r>
              <a:rPr lang="pl-PL" sz="2000" spc="-114" dirty="0">
                <a:cs typeface="Arial" panose="020B0604020202020204" pitchFamily="34" charset="0"/>
              </a:rPr>
              <a:t>1. </a:t>
            </a:r>
            <a:r>
              <a:rPr lang="en-US" sz="2000" spc="-114" dirty="0">
                <a:cs typeface="Arial" panose="020B0604020202020204" pitchFamily="34" charset="0"/>
              </a:rPr>
              <a:t>Horizontal - It is directed to all entrepreneurs, regardless of their place of business and sector of the economy, in order to solve a specific problem applies to aid in such areas as research, development, innovation, environmental protection and employment. </a:t>
            </a:r>
          </a:p>
          <a:p>
            <a:pPr marL="12700" lvl="0" algn="just">
              <a:spcBef>
                <a:spcPts val="110"/>
              </a:spcBef>
              <a:tabLst>
                <a:tab pos="1217930" algn="l"/>
                <a:tab pos="1939289" algn="l"/>
                <a:tab pos="2928620" algn="l"/>
                <a:tab pos="3457575" algn="l"/>
                <a:tab pos="4396105" algn="l"/>
                <a:tab pos="5962650" algn="l"/>
              </a:tabLst>
              <a:defRPr/>
            </a:pPr>
            <a:endParaRPr lang="en-US" sz="2000" spc="-114" dirty="0">
              <a:cs typeface="Arial" panose="020B0604020202020204" pitchFamily="34" charset="0"/>
            </a:endParaRPr>
          </a:p>
          <a:p>
            <a:pPr marL="12700" lvl="0" algn="just">
              <a:spcBef>
                <a:spcPts val="110"/>
              </a:spcBef>
              <a:tabLst>
                <a:tab pos="1217930" algn="l"/>
                <a:tab pos="1939289" algn="l"/>
                <a:tab pos="2928620" algn="l"/>
                <a:tab pos="3457575" algn="l"/>
                <a:tab pos="4396105" algn="l"/>
                <a:tab pos="5962650" algn="l"/>
              </a:tabLst>
              <a:defRPr/>
            </a:pPr>
            <a:r>
              <a:rPr lang="en-US" sz="2000" spc="-114" dirty="0">
                <a:cs typeface="Arial" panose="020B0604020202020204" pitchFamily="34" charset="0"/>
              </a:rPr>
              <a:t>Note: Horizontal nature is also de minimis aid, which can be granted without sectoral or regional restrictions. It is not "strictly" state aid</a:t>
            </a:r>
            <a:r>
              <a:rPr lang="pl-PL" i="1" dirty="0"/>
              <a:t>. </a:t>
            </a:r>
            <a:endParaRPr lang="pl-PL" i="1" dirty="0">
              <a:effectLst/>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ECF88D-E8F2-FD38-701A-CCCB2C004C92}"/>
              </a:ext>
            </a:extLst>
          </p:cNvPr>
          <p:cNvSpPr txBox="1"/>
          <p:nvPr/>
        </p:nvSpPr>
        <p:spPr>
          <a:xfrm>
            <a:off x="143522" y="932155"/>
            <a:ext cx="11904955" cy="3967753"/>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SECTION 1.2.: Types and forms of the public aid</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18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pl-PL" dirty="0"/>
              <a:t>2. </a:t>
            </a:r>
            <a:r>
              <a:rPr lang="en-US" dirty="0"/>
              <a:t>Regional - Aid intended to support the development of the least developed regions by promoting investment and job creation, in exceptional cases by granting operating aid.</a:t>
            </a:r>
          </a:p>
          <a:p>
            <a:pPr marL="12700" algn="just">
              <a:spcBef>
                <a:spcPts val="110"/>
              </a:spcBef>
              <a:tabLst>
                <a:tab pos="1217930" algn="l"/>
                <a:tab pos="1939289" algn="l"/>
                <a:tab pos="2928620" algn="l"/>
                <a:tab pos="3457575" algn="l"/>
                <a:tab pos="4396105" algn="l"/>
                <a:tab pos="5962650" algn="l"/>
              </a:tabLst>
              <a:defRPr/>
            </a:pPr>
            <a:endParaRPr lang="en-US" dirty="0"/>
          </a:p>
          <a:p>
            <a:pPr marL="12700" algn="just">
              <a:spcBef>
                <a:spcPts val="110"/>
              </a:spcBef>
              <a:tabLst>
                <a:tab pos="1217930" algn="l"/>
                <a:tab pos="1939289" algn="l"/>
                <a:tab pos="2928620" algn="l"/>
                <a:tab pos="3457575" algn="l"/>
                <a:tab pos="4396105" algn="l"/>
                <a:tab pos="5962650" algn="l"/>
              </a:tabLst>
              <a:defRPr/>
            </a:pPr>
            <a:r>
              <a:rPr lang="pl-PL" dirty="0"/>
              <a:t>3.</a:t>
            </a:r>
            <a:r>
              <a:rPr lang="en-US" dirty="0"/>
              <a:t> Sectoral – </a:t>
            </a:r>
            <a:r>
              <a:rPr lang="pl-PL" dirty="0"/>
              <a:t>the </a:t>
            </a:r>
            <a:r>
              <a:rPr lang="en-US" dirty="0"/>
              <a:t>State aid granted exclusively to entrepreneurs in a specific economic sector (e.g., transport), as well as in sensitive sectors: coal industry, iron and steel industry, shipbuilding industry. To state aid granted in these sectors, due to their specific nature and the problems that occur (concerning, for example, overcapacity, capital-intensive nature of investments), different, more restrictive rules of state aid than the general rules often apply</a:t>
            </a:r>
            <a:r>
              <a:rPr lang="pl-PL" dirty="0"/>
              <a:t>.</a:t>
            </a:r>
          </a:p>
          <a:p>
            <a:pPr marL="469900" marR="0" lvl="0" indent="-457200" algn="just"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z="1800" dirty="0">
              <a:effectLst/>
            </a:endParaRPr>
          </a:p>
        </p:txBody>
      </p:sp>
    </p:spTree>
    <p:extLst>
      <p:ext uri="{BB962C8B-B14F-4D97-AF65-F5344CB8AC3E}">
        <p14:creationId xmlns:p14="http://schemas.microsoft.com/office/powerpoint/2010/main" val="903755298"/>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14400"/>
            <a:ext cx="11975977" cy="765081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pl-PL" sz="4000" b="1" i="0" u="none" strike="noStrike" kern="1200" cap="none" spc="-114" normalizeH="0" baseline="0" noProof="0" dirty="0">
                <a:ln>
                  <a:noFill/>
                </a:ln>
                <a:effectLst/>
                <a:uLnTx/>
                <a:uFillTx/>
                <a:latin typeface="+mj-lt"/>
                <a:ea typeface="+mn-ea"/>
                <a:cs typeface="Tahoma"/>
              </a:rPr>
              <a:t>UNIT 1: Public aid fundamentals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a:t>
            </a:r>
            <a:r>
              <a:rPr kumimoji="0" lang="pl-PL" sz="2400" i="0" u="none" strike="noStrike" kern="1200" cap="none" spc="-114" normalizeH="0" baseline="0" noProof="0" dirty="0">
                <a:ln>
                  <a:noFill/>
                </a:ln>
                <a:effectLst/>
                <a:uLnTx/>
                <a:uFillTx/>
                <a:latin typeface="+mj-lt"/>
                <a:ea typeface="+mn-ea"/>
                <a:cs typeface="Tahoma"/>
              </a:rPr>
              <a:t>SECTION 1.2.: Types and forms of the public aid</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1" i="0" u="none" strike="noStrike" kern="1200" cap="none" spc="-114" normalizeH="0" baseline="0" noProof="0" dirty="0">
                <a:ln>
                  <a:noFill/>
                </a:ln>
                <a:effectLst/>
                <a:uLnTx/>
                <a:uFillTx/>
                <a:latin typeface="+mj-lt"/>
                <a:ea typeface="+mn-ea"/>
                <a:cs typeface="Tahoma"/>
              </a:rPr>
              <a:t>Public aids forms</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sp>
        <p:nvSpPr>
          <p:cNvPr id="8" name="Schemat blokowy: proces 7">
            <a:extLst>
              <a:ext uri="{FF2B5EF4-FFF2-40B4-BE49-F238E27FC236}">
                <a16:creationId xmlns:a16="http://schemas.microsoft.com/office/drawing/2014/main" id="{1686D237-4947-B231-68B0-EBF7C5C64E52}"/>
              </a:ext>
            </a:extLst>
          </p:cNvPr>
          <p:cNvSpPr/>
          <p:nvPr/>
        </p:nvSpPr>
        <p:spPr>
          <a:xfrm>
            <a:off x="470518" y="2787587"/>
            <a:ext cx="2290438"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A</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err="1"/>
              <a:t>Subventions</a:t>
            </a:r>
            <a:r>
              <a:rPr lang="pl-PL" dirty="0"/>
              <a:t> and </a:t>
            </a:r>
            <a:r>
              <a:rPr lang="pl-PL" dirty="0" err="1"/>
              <a:t>tax</a:t>
            </a:r>
            <a:r>
              <a:rPr lang="pl-PL" dirty="0"/>
              <a:t> </a:t>
            </a:r>
            <a:r>
              <a:rPr lang="pl-PL" dirty="0" err="1"/>
              <a:t>reliefs</a:t>
            </a: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p:txBody>
      </p:sp>
      <p:sp>
        <p:nvSpPr>
          <p:cNvPr id="9" name="pole tekstowe 8">
            <a:extLst>
              <a:ext uri="{FF2B5EF4-FFF2-40B4-BE49-F238E27FC236}">
                <a16:creationId xmlns:a16="http://schemas.microsoft.com/office/drawing/2014/main" id="{42E31A02-D579-42D2-4997-DCEF5737AC9D}"/>
              </a:ext>
            </a:extLst>
          </p:cNvPr>
          <p:cNvSpPr txBox="1"/>
          <p:nvPr/>
        </p:nvSpPr>
        <p:spPr>
          <a:xfrm>
            <a:off x="5610687" y="2920753"/>
            <a:ext cx="3595457" cy="369332"/>
          </a:xfrm>
          <a:prstGeom prst="rect">
            <a:avLst/>
          </a:prstGeom>
          <a:noFill/>
        </p:spPr>
        <p:txBody>
          <a:bodyPr wrap="square" rtlCol="0">
            <a:spAutoFit/>
          </a:bodyPr>
          <a:lstStyle/>
          <a:p>
            <a:endParaRPr lang="pl-PL" dirty="0"/>
          </a:p>
        </p:txBody>
      </p:sp>
      <p:sp>
        <p:nvSpPr>
          <p:cNvPr id="12" name="Schemat blokowy: proces 11">
            <a:extLst>
              <a:ext uri="{FF2B5EF4-FFF2-40B4-BE49-F238E27FC236}">
                <a16:creationId xmlns:a16="http://schemas.microsoft.com/office/drawing/2014/main" id="{3402C815-E31F-92E2-7B79-5C8A6B819C5A}"/>
              </a:ext>
            </a:extLst>
          </p:cNvPr>
          <p:cNvSpPr/>
          <p:nvPr/>
        </p:nvSpPr>
        <p:spPr>
          <a:xfrm>
            <a:off x="3187082" y="2787587"/>
            <a:ext cx="257452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B</a:t>
            </a:r>
          </a:p>
          <a:p>
            <a:pPr marL="12700" lvl="0" algn="ctr">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Capital-investment </a:t>
            </a:r>
          </a:p>
          <a:p>
            <a:pPr marL="12700" lvl="0" algn="ctr">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    </a:t>
            </a:r>
            <a:r>
              <a:rPr lang="pl-PL" dirty="0" err="1">
                <a:latin typeface="Times New Roman" panose="02020603050405020304" pitchFamily="18" charset="0"/>
              </a:rPr>
              <a:t>subsidies</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3" name="Schemat blokowy: proces 12">
            <a:extLst>
              <a:ext uri="{FF2B5EF4-FFF2-40B4-BE49-F238E27FC236}">
                <a16:creationId xmlns:a16="http://schemas.microsoft.com/office/drawing/2014/main" id="{6A830DB3-8A7D-3361-B66B-B07CC65DAD1E}"/>
              </a:ext>
            </a:extLst>
          </p:cNvPr>
          <p:cNvSpPr/>
          <p:nvPr/>
        </p:nvSpPr>
        <p:spPr>
          <a:xfrm>
            <a:off x="6096000" y="2787587"/>
            <a:ext cx="242360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C</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effectLst/>
                <a:latin typeface="Times New Roman" panose="02020603050405020304" pitchFamily="18" charset="0"/>
              </a:rPr>
              <a:t>           </a:t>
            </a:r>
            <a:r>
              <a:rPr lang="pl-PL" dirty="0" err="1">
                <a:effectLst/>
                <a:latin typeface="Times New Roman" panose="02020603050405020304" pitchFamily="18" charset="0"/>
              </a:rPr>
              <a:t>Soft</a:t>
            </a:r>
            <a:r>
              <a:rPr lang="pl-PL" dirty="0">
                <a:effectLst/>
                <a:latin typeface="Times New Roman" panose="02020603050405020304" pitchFamily="18" charset="0"/>
              </a:rPr>
              <a:t> </a:t>
            </a:r>
            <a:r>
              <a:rPr lang="pl-PL" dirty="0" err="1">
                <a:effectLst/>
                <a:latin typeface="Times New Roman" panose="02020603050405020304" pitchFamily="18" charset="0"/>
              </a:rPr>
              <a:t>credit</a:t>
            </a:r>
            <a:endParaRPr lang="pl-PL" dirty="0">
              <a:effectLst/>
              <a:latin typeface="Times New Roman" panose="02020603050405020304" pitchFamily="18" charset="0"/>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4" name="Schemat blokowy: proces 13">
            <a:extLst>
              <a:ext uri="{FF2B5EF4-FFF2-40B4-BE49-F238E27FC236}">
                <a16:creationId xmlns:a16="http://schemas.microsoft.com/office/drawing/2014/main" id="{09738388-8BBB-5535-ADDA-FCBA6ECD7DDB}"/>
              </a:ext>
            </a:extLst>
          </p:cNvPr>
          <p:cNvSpPr/>
          <p:nvPr/>
        </p:nvSpPr>
        <p:spPr>
          <a:xfrm>
            <a:off x="9004918" y="2787587"/>
            <a:ext cx="2473909"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D</a:t>
            </a:r>
          </a:p>
          <a:p>
            <a:pPr marL="12700" lvl="0">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            </a:t>
            </a:r>
            <a:r>
              <a:rPr lang="pl-PL" dirty="0" err="1">
                <a:latin typeface="Times New Roman" panose="02020603050405020304" pitchFamily="18" charset="0"/>
              </a:rPr>
              <a:t>Warranties</a:t>
            </a:r>
            <a:r>
              <a:rPr lang="pl-PL" dirty="0">
                <a:latin typeface="Times New Roman" panose="02020603050405020304" pitchFamily="18" charset="0"/>
              </a:rPr>
              <a:t> </a:t>
            </a:r>
          </a:p>
          <a:p>
            <a:pPr marL="12700" lvl="0">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       and </a:t>
            </a:r>
            <a:r>
              <a:rPr lang="pl-PL" dirty="0" err="1">
                <a:latin typeface="Times New Roman" panose="02020603050405020304" pitchFamily="18" charset="0"/>
              </a:rPr>
              <a:t>guarantees</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Tree>
    <p:extLst>
      <p:ext uri="{BB962C8B-B14F-4D97-AF65-F5344CB8AC3E}">
        <p14:creationId xmlns:p14="http://schemas.microsoft.com/office/powerpoint/2010/main" val="78231125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206477" y="929148"/>
            <a:ext cx="11821400" cy="3662541"/>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Public aid fundamentals</a:t>
            </a:r>
          </a:p>
          <a:p>
            <a:r>
              <a:rPr kumimoji="0" lang="pl-PL" sz="2400" i="0" u="none" strike="noStrike" kern="1200" cap="none" spc="-114" normalizeH="0" baseline="0" noProof="0" dirty="0">
                <a:ln>
                  <a:noFill/>
                </a:ln>
                <a:effectLst/>
                <a:uLnTx/>
                <a:uFillTx/>
                <a:latin typeface="+mj-lt"/>
                <a:ea typeface="+mn-ea"/>
                <a:cs typeface="Tahoma"/>
              </a:rPr>
              <a:t> SECTION 1.2.: Types and forms of the public aid</a:t>
            </a:r>
            <a:endParaRPr lang="pl-PL" sz="2400" spc="-114" dirty="0">
              <a:latin typeface="+mj-lt"/>
              <a:cs typeface="Tahoma"/>
            </a:endParaRPr>
          </a:p>
          <a:p>
            <a:endParaRPr lang="pl-PL" sz="2400" b="1" spc="-114" dirty="0">
              <a:latin typeface="+mj-lt"/>
              <a:cs typeface="Tahoma"/>
            </a:endParaRPr>
          </a:p>
          <a:p>
            <a:r>
              <a:rPr lang="pl-PL" sz="2400" b="1" spc="-114" dirty="0">
                <a:latin typeface="+mj-lt"/>
                <a:cs typeface="Tahoma"/>
              </a:rPr>
              <a:t>                                                                                          </a:t>
            </a:r>
            <a:r>
              <a:rPr lang="pl-PL" sz="2400" b="1" dirty="0">
                <a:latin typeface="+mj-lt"/>
              </a:rPr>
              <a:t>The public aid</a:t>
            </a:r>
          </a:p>
          <a:p>
            <a:r>
              <a:rPr lang="pl-PL" sz="2400" b="1" dirty="0">
                <a:latin typeface="+mj-lt"/>
              </a:rPr>
              <a:t>                                </a:t>
            </a:r>
          </a:p>
          <a:p>
            <a:r>
              <a:rPr lang="pl-PL" sz="2400" b="1" dirty="0">
                <a:latin typeface="+mj-lt"/>
              </a:rPr>
              <a:t>			        Benefits                                                Risks</a:t>
            </a:r>
            <a:endParaRPr lang="pl-PL" sz="2400" b="1" dirty="0"/>
          </a:p>
          <a:p>
            <a:r>
              <a:rPr lang="pl-PL" sz="2400" b="1" dirty="0"/>
              <a:t>               </a:t>
            </a:r>
          </a:p>
          <a:p>
            <a:endParaRPr lang="pl-PL" sz="2400" b="1" dirty="0"/>
          </a:p>
          <a:p>
            <a:r>
              <a:rPr lang="pl-PL" sz="2400" b="1" dirty="0"/>
              <a:t>              </a:t>
            </a:r>
          </a:p>
        </p:txBody>
      </p:sp>
      <p:sp>
        <p:nvSpPr>
          <p:cNvPr id="5" name="Prostokąt 4"/>
          <p:cNvSpPr/>
          <p:nvPr/>
        </p:nvSpPr>
        <p:spPr>
          <a:xfrm>
            <a:off x="6831421" y="3666478"/>
            <a:ext cx="2910343"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t>         </a:t>
            </a:r>
            <a:r>
              <a:rPr lang="en-US" sz="1600" b="1" dirty="0"/>
              <a:t>Giving money back </a:t>
            </a:r>
            <a:endParaRPr lang="pl-PL" sz="1600" dirty="0"/>
          </a:p>
          <a:p>
            <a:r>
              <a:rPr lang="pl-PL" sz="1600" b="1" dirty="0"/>
              <a:t>           </a:t>
            </a:r>
            <a:r>
              <a:rPr lang="en-US" sz="1600" b="1" dirty="0"/>
              <a:t>Criminal and fiscal</a:t>
            </a:r>
            <a:endParaRPr lang="pl-PL" sz="1600" b="1" dirty="0"/>
          </a:p>
          <a:p>
            <a:r>
              <a:rPr lang="pl-PL" sz="1600" b="1" dirty="0"/>
              <a:t>    </a:t>
            </a:r>
            <a:r>
              <a:rPr lang="en-US" sz="1600" b="1" dirty="0"/>
              <a:t> </a:t>
            </a:r>
            <a:r>
              <a:rPr lang="pl-PL" sz="1600" b="1" dirty="0"/>
              <a:t>           </a:t>
            </a:r>
            <a:r>
              <a:rPr lang="en-US" sz="1600" b="1" dirty="0"/>
              <a:t>responsibility   </a:t>
            </a:r>
            <a:r>
              <a:rPr lang="en-US" b="1" dirty="0"/>
              <a:t>                    </a:t>
            </a:r>
            <a:endParaRPr lang="pl-PL" dirty="0"/>
          </a:p>
        </p:txBody>
      </p:sp>
      <p:sp>
        <p:nvSpPr>
          <p:cNvPr id="6" name="Prostokąt 5"/>
          <p:cNvSpPr/>
          <p:nvPr/>
        </p:nvSpPr>
        <p:spPr>
          <a:xfrm>
            <a:off x="2450236" y="3666478"/>
            <a:ext cx="2910345"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t>                </a:t>
            </a:r>
            <a:r>
              <a:rPr lang="en-US" sz="1600" b="1" dirty="0"/>
              <a:t>Liquidity</a:t>
            </a:r>
            <a:endParaRPr lang="pl-PL" sz="1600" dirty="0"/>
          </a:p>
          <a:p>
            <a:r>
              <a:rPr lang="pl-PL" sz="1600" b="1" dirty="0"/>
              <a:t>   </a:t>
            </a:r>
            <a:r>
              <a:rPr lang="en-US" sz="1600" b="1" dirty="0"/>
              <a:t>Reducing the tax burden</a:t>
            </a:r>
            <a:endParaRPr lang="pl-PL" sz="1600" dirty="0"/>
          </a:p>
          <a:p>
            <a:r>
              <a:rPr lang="pl-PL" sz="1600" b="1" dirty="0"/>
              <a:t>            </a:t>
            </a:r>
            <a:r>
              <a:rPr lang="en-US" sz="1600" b="1" dirty="0"/>
              <a:t>Maintaining jobs</a:t>
            </a:r>
            <a:endParaRPr lang="pl-PL" sz="1600" dirty="0"/>
          </a:p>
          <a:p>
            <a:r>
              <a:rPr lang="pl-PL" sz="1600" b="1" dirty="0"/>
              <a:t>               </a:t>
            </a:r>
            <a:r>
              <a:rPr lang="en-US" sz="1600" b="1" dirty="0"/>
              <a:t>Development</a:t>
            </a:r>
            <a:endParaRPr lang="pl-PL" sz="1600" dirty="0"/>
          </a:p>
        </p:txBody>
      </p:sp>
      <p:cxnSp>
        <p:nvCxnSpPr>
          <p:cNvPr id="3" name="Łącznik prosty ze strzałką 2">
            <a:extLst>
              <a:ext uri="{FF2B5EF4-FFF2-40B4-BE49-F238E27FC236}">
                <a16:creationId xmlns:a16="http://schemas.microsoft.com/office/drawing/2014/main" id="{F7DA1D8E-014A-8F23-A915-378CC3AB43B5}"/>
              </a:ext>
            </a:extLst>
          </p:cNvPr>
          <p:cNvCxnSpPr>
            <a:cxnSpLocks/>
          </p:cNvCxnSpPr>
          <p:nvPr/>
        </p:nvCxnSpPr>
        <p:spPr>
          <a:xfrm flipH="1">
            <a:off x="4856086" y="2610035"/>
            <a:ext cx="266330" cy="435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Łącznik prosty ze strzałką 7">
            <a:extLst>
              <a:ext uri="{FF2B5EF4-FFF2-40B4-BE49-F238E27FC236}">
                <a16:creationId xmlns:a16="http://schemas.microsoft.com/office/drawing/2014/main" id="{8AEE9E31-A8EF-B543-D20A-8E4AFBB4E6E1}"/>
              </a:ext>
            </a:extLst>
          </p:cNvPr>
          <p:cNvCxnSpPr/>
          <p:nvPr/>
        </p:nvCxnSpPr>
        <p:spPr>
          <a:xfrm>
            <a:off x="6951216" y="2618913"/>
            <a:ext cx="266330" cy="4261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57368681"/>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2316</Words>
  <Application>Microsoft Office PowerPoint</Application>
  <PresentationFormat>Panorámica</PresentationFormat>
  <Paragraphs>327</Paragraphs>
  <Slides>27</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27</vt:i4>
      </vt:variant>
    </vt:vector>
  </HeadingPairs>
  <TitlesOfParts>
    <vt:vector size="37" baseType="lpstr">
      <vt:lpstr>Arial</vt:lpstr>
      <vt:lpstr>Bahnschrift Light</vt:lpstr>
      <vt:lpstr>Calibri</vt:lpstr>
      <vt:lpstr>Calibri Light</vt:lpstr>
      <vt:lpstr>Oxygen</vt:lpstr>
      <vt:lpstr>Roboto</vt:lpstr>
      <vt:lpstr>Tahoma</vt:lpstr>
      <vt:lpstr>Times New Roman</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157</cp:revision>
  <dcterms:created xsi:type="dcterms:W3CDTF">2021-06-29T11:11:56Z</dcterms:created>
  <dcterms:modified xsi:type="dcterms:W3CDTF">2023-02-06T16:28:09Z</dcterms:modified>
</cp:coreProperties>
</file>