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305" r:id="rId4"/>
    <p:sldId id="320" r:id="rId5"/>
    <p:sldId id="321" r:id="rId6"/>
    <p:sldId id="319" r:id="rId7"/>
    <p:sldId id="322" r:id="rId8"/>
    <p:sldId id="323" r:id="rId9"/>
    <p:sldId id="324" r:id="rId10"/>
    <p:sldId id="325" r:id="rId11"/>
    <p:sldId id="326" r:id="rId12"/>
    <p:sldId id="327" r:id="rId13"/>
    <p:sldId id="328" r:id="rId14"/>
    <p:sldId id="329" r:id="rId15"/>
    <p:sldId id="330" r:id="rId16"/>
    <p:sldId id="331" r:id="rId17"/>
    <p:sldId id="333" r:id="rId18"/>
    <p:sldId id="334" r:id="rId19"/>
    <p:sldId id="332" r:id="rId20"/>
    <p:sldId id="309" r:id="rId21"/>
    <p:sldId id="312" r:id="rId22"/>
    <p:sldId id="310" r:id="rId23"/>
    <p:sldId id="313" r:id="rId24"/>
    <p:sldId id="315" r:id="rId25"/>
    <p:sldId id="311" r:id="rId26"/>
    <p:sldId id="314" r:id="rId27"/>
    <p:sldId id="307" r:id="rId28"/>
    <p:sldId id="336" r:id="rId29"/>
    <p:sldId id="337" r:id="rId30"/>
    <p:sldId id="335" r:id="rId31"/>
    <p:sldId id="316" r:id="rId32"/>
    <p:sldId id="318" r:id="rId33"/>
    <p:sldId id="338" r:id="rId34"/>
    <p:sldId id="339" r:id="rId35"/>
    <p:sldId id="340" r:id="rId36"/>
    <p:sldId id="264" r:id="rId37"/>
  </p:sldIdLst>
  <p:sldSz cx="12192000" cy="6858000"/>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926" autoAdjust="0"/>
  </p:normalViewPr>
  <p:slideViewPr>
    <p:cSldViewPr snapToGrid="0">
      <p:cViewPr varScale="1">
        <p:scale>
          <a:sx n="62" d="100"/>
          <a:sy n="62" d="100"/>
        </p:scale>
        <p:origin x="828" y="48"/>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50446" y="0"/>
            <a:ext cx="2945659" cy="498215"/>
          </a:xfrm>
          <a:prstGeom prst="rect">
            <a:avLst/>
          </a:prstGeom>
        </p:spPr>
        <p:txBody>
          <a:bodyPr vert="horz" lIns="91440" tIns="45720" rIns="91440" bIns="45720" rtlCol="0"/>
          <a:lstStyle>
            <a:lvl1pPr algn="r">
              <a:defRPr sz="1200"/>
            </a:lvl1pPr>
          </a:lstStyle>
          <a:p>
            <a:fld id="{DFF4FA70-0E02-437E-A78C-CE05301291EA}" type="datetimeFigureOut">
              <a:rPr lang="es-ES" smtClean="0"/>
              <a:t>06/10/2022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50446" y="9431601"/>
            <a:ext cx="2945659" cy="498215"/>
          </a:xfrm>
          <a:prstGeom prst="rect">
            <a:avLst/>
          </a:prstGeom>
        </p:spPr>
        <p:txBody>
          <a:bodyPr vert="horz" lIns="91440" tIns="45720" rIns="91440" bIns="45720" rtlCol="0" anchor="b"/>
          <a:lstStyle>
            <a:lvl1pPr algn="r">
              <a:defRPr sz="1200"/>
            </a:lvl1pPr>
          </a:lstStyle>
          <a:p>
            <a:fld id="{9D33C069-59B1-4A62-AB0D-C900094E721A}" type="slidenum">
              <a:rPr lang="es-ES" smtClean="0"/>
              <a:t>‹#›</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6" y="0"/>
            <a:ext cx="2945659" cy="498215"/>
          </a:xfrm>
          <a:prstGeom prst="rect">
            <a:avLst/>
          </a:prstGeom>
        </p:spPr>
        <p:txBody>
          <a:bodyPr vert="horz" lIns="91440" tIns="45720" rIns="91440" bIns="45720" rtlCol="0"/>
          <a:lstStyle>
            <a:lvl1pPr algn="r">
              <a:defRPr sz="1200"/>
            </a:lvl1pPr>
          </a:lstStyle>
          <a:p>
            <a:fld id="{28FFF3FB-DEDF-4780-82C6-53DC23E6D14E}" type="datetimeFigureOut">
              <a:rPr lang="es-ES" smtClean="0"/>
              <a:t>06/10/2022</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8724"/>
            <a:ext cx="5438140" cy="390986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6" y="9431601"/>
            <a:ext cx="2945659" cy="498215"/>
          </a:xfrm>
          <a:prstGeom prst="rect">
            <a:avLst/>
          </a:prstGeom>
        </p:spPr>
        <p:txBody>
          <a:bodyPr vert="horz" lIns="91440" tIns="45720" rIns="91440" bIns="45720" rtlCol="0" anchor="b"/>
          <a:lstStyle>
            <a:lvl1pPr algn="r">
              <a:defRPr sz="1200"/>
            </a:lvl1pPr>
          </a:lstStyle>
          <a:p>
            <a:fld id="{3194B92E-D071-4B96-991C-97F62C0BDD53}" type="slidenum">
              <a:rPr lang="es-ES" smtClean="0"/>
              <a:t>‹#›</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7891125" y="-12809538"/>
            <a:ext cx="24061738" cy="13535026"/>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79768" y="4716663"/>
            <a:ext cx="5409816" cy="44373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nhglobalpartners.com/remote-working-law-decree-spain/" TargetMode="External"/><Relationship Id="rId3" Type="http://schemas.openxmlformats.org/officeDocument/2006/relationships/hyperlink" Target="https://cms.law/en/int/expert-guides/cms-expert-guide-to-mobile-working/belgium" TargetMode="External"/><Relationship Id="rId7" Type="http://schemas.openxmlformats.org/officeDocument/2006/relationships/hyperlink" Target="https://www.bollettinoadapt.it/wp-content/uploads/TELELAVORO-tiraboschi.pdf" TargetMode="External"/><Relationship Id="rId2" Type="http://schemas.openxmlformats.org/officeDocument/2006/relationships/hyperlink" Target="https://www.etuc.org/en/rules-teleworking-belgium" TargetMode="External"/><Relationship Id="rId1" Type="http://schemas.openxmlformats.org/officeDocument/2006/relationships/slideLayout" Target="../slideLayouts/slideLayout1.xml"/><Relationship Id="rId6" Type="http://schemas.openxmlformats.org/officeDocument/2006/relationships/hyperlink" Target="https://en.sev.org.gr/wp-content/uploads/2020/06/Telework_SEV_english.pdf" TargetMode="External"/><Relationship Id="rId5" Type="http://schemas.openxmlformats.org/officeDocument/2006/relationships/hyperlink" Target="https://www.lexology.com/library/detail.aspx?g=ccd49a34-af61-46b2-9501-5dd31c421ecf" TargetMode="External"/><Relationship Id="rId4" Type="http://schemas.openxmlformats.org/officeDocument/2006/relationships/hyperlink" Target="https://cms.law/en/int/expert-guides/cms-expert-guide-to-mobile-working/croatia" TargetMode="External"/><Relationship Id="rId9" Type="http://schemas.openxmlformats.org/officeDocument/2006/relationships/hyperlink" Target="file:///C:\Users\MarcinKIE&#197;&#129;BASA\Downloads\ES%20-%20Telework%20regulation-2.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ySQyeCnpxnI" TargetMode="External"/><Relationship Id="rId2" Type="http://schemas.openxmlformats.org/officeDocument/2006/relationships/hyperlink" Target="https://www.youtube.com/watch?v=la5mBHbhpis" TargetMode="External"/><Relationship Id="rId1" Type="http://schemas.openxmlformats.org/officeDocument/2006/relationships/slideLayout" Target="../slideLayouts/slideLayout1.xml"/><Relationship Id="rId4" Type="http://schemas.openxmlformats.org/officeDocument/2006/relationships/hyperlink" Target="https://codozasady.pl/en/p/news-from-poland-business-law-episode-5-proposed-changes-in-labour-law-relating-to-remote-work"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1800629" y="3070699"/>
            <a:ext cx="7426957" cy="523220"/>
          </a:xfrm>
          <a:prstGeom prst="rect">
            <a:avLst/>
          </a:prstGeom>
          <a:noFill/>
        </p:spPr>
        <p:txBody>
          <a:bodyPr wrap="square">
            <a:spAutoFit/>
          </a:bodyPr>
          <a:lstStyle/>
          <a:p>
            <a:pPr algn="ctr"/>
            <a:r>
              <a:rPr lang="en-GB" sz="2800" b="1" dirty="0">
                <a:solidFill>
                  <a:srgbClr val="0CA373"/>
                </a:solidFill>
                <a:effectLst/>
                <a:ea typeface="Calibri" panose="020F0502020204030204" pitchFamily="34" charset="0"/>
              </a:rPr>
              <a:t>“Enhancing SMEs’ Resilience After Lock Down”</a:t>
            </a:r>
            <a:endParaRPr lang="es-ES" sz="2800" b="1" dirty="0">
              <a:solidFill>
                <a:srgbClr val="0CA373"/>
              </a:solidFill>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32315" y="4007988"/>
            <a:ext cx="11759863"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3200" b="1" dirty="0">
                <a:solidFill>
                  <a:srgbClr val="0CA373"/>
                </a:solidFill>
              </a:rPr>
              <a:t>R</a:t>
            </a:r>
            <a:r>
              <a:rPr lang="en-US" sz="3200" b="1" dirty="0">
                <a:solidFill>
                  <a:srgbClr val="0CA373"/>
                </a:solidFill>
                <a:effectLst/>
              </a:rPr>
              <a:t>emote work regulations </a:t>
            </a:r>
            <a:r>
              <a:rPr lang="pl-PL" sz="3200" b="0" dirty="0">
                <a:solidFill>
                  <a:srgbClr val="0CA373"/>
                </a:solidFill>
                <a:effectLst/>
              </a:rPr>
              <a:t>(</a:t>
            </a:r>
            <a:r>
              <a:rPr lang="pl-PL" sz="3200" b="0" dirty="0" err="1">
                <a:solidFill>
                  <a:srgbClr val="0CA373"/>
                </a:solidFill>
                <a:effectLst/>
              </a:rPr>
              <a:t>including</a:t>
            </a:r>
            <a:r>
              <a:rPr lang="pl-PL" sz="3200" b="0" dirty="0">
                <a:solidFill>
                  <a:srgbClr val="0CA373"/>
                </a:solidFill>
                <a:effectLst/>
              </a:rPr>
              <a:t> the </a:t>
            </a:r>
            <a:r>
              <a:rPr lang="pl-PL" sz="3200" b="0" dirty="0" err="1">
                <a:solidFill>
                  <a:srgbClr val="0CA373"/>
                </a:solidFill>
                <a:effectLst/>
              </a:rPr>
              <a:t>projected</a:t>
            </a:r>
            <a:r>
              <a:rPr lang="pl-PL" sz="3200" b="0" dirty="0">
                <a:solidFill>
                  <a:srgbClr val="0CA373"/>
                </a:solidFill>
                <a:effectLst/>
              </a:rPr>
              <a:t> </a:t>
            </a:r>
            <a:r>
              <a:rPr lang="pl-PL" sz="3200" b="0" dirty="0" err="1">
                <a:solidFill>
                  <a:srgbClr val="0CA373"/>
                </a:solidFill>
                <a:effectLst/>
              </a:rPr>
              <a:t>ones</a:t>
            </a:r>
            <a:r>
              <a:rPr lang="pl-PL" sz="3200" b="0" dirty="0">
                <a:solidFill>
                  <a:srgbClr val="0CA373"/>
                </a:solidFill>
                <a:effectLst/>
              </a:rPr>
              <a:t> in Poland)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200" b="1" dirty="0">
                <a:solidFill>
                  <a:srgbClr val="0CA373"/>
                </a:solidFill>
                <a:effectLst/>
              </a:rPr>
              <a:t>and practice of using them</a:t>
            </a:r>
            <a:endParaRPr lang="pl-PL" sz="32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pl-PL" sz="28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2400" spc="-114" dirty="0">
                <a:ea typeface="Tahoma" panose="020B0604030504040204" pitchFamily="34" charset="0"/>
                <a:cs typeface="Tahoma" panose="020B0604030504040204" pitchFamily="34" charset="0"/>
              </a:rPr>
              <a:t>Dr. Marcin Kiełbasa</a:t>
            </a:r>
            <a:r>
              <a:rPr lang="pl-PL" sz="2000" spc="-114" dirty="0">
                <a:ea typeface="Tahoma" panose="020B0604030504040204" pitchFamily="34" charset="0"/>
                <a:cs typeface="Tahoma" panose="020B0604030504040204" pitchFamily="34" charset="0"/>
              </a:rPr>
              <a:t>,</a:t>
            </a:r>
            <a:r>
              <a:rPr lang="pl-PL" sz="2400" b="1" spc="-114" dirty="0">
                <a:ea typeface="Tahoma" panose="020B0604030504040204" pitchFamily="34" charset="0"/>
                <a:cs typeface="Tahoma" panose="020B0604030504040204" pitchFamily="34" charset="0"/>
              </a:rPr>
              <a:t> </a:t>
            </a:r>
            <a:r>
              <a:rPr lang="pl-PL" sz="2400" spc="-114" dirty="0" err="1">
                <a:ea typeface="Tahoma" panose="020B0604030504040204" pitchFamily="34" charset="0"/>
                <a:cs typeface="Tahoma" panose="020B0604030504040204" pitchFamily="34" charset="0"/>
              </a:rPr>
              <a:t>Cracow</a:t>
            </a:r>
            <a:r>
              <a:rPr lang="pl-PL" sz="2400" spc="-114" dirty="0">
                <a:ea typeface="Tahoma" panose="020B0604030504040204" pitchFamily="34" charset="0"/>
                <a:cs typeface="Tahoma" panose="020B0604030504040204" pitchFamily="34" charset="0"/>
              </a:rPr>
              <a:t> University of </a:t>
            </a:r>
            <a:r>
              <a:rPr lang="pl-PL" sz="2400" spc="-114" dirty="0" err="1">
                <a:ea typeface="Tahoma" panose="020B0604030504040204" pitchFamily="34" charset="0"/>
                <a:cs typeface="Tahoma" panose="020B0604030504040204" pitchFamily="34" charset="0"/>
              </a:rPr>
              <a:t>Economics</a:t>
            </a:r>
            <a:r>
              <a:rPr lang="pl-PL" sz="2400" spc="-114" dirty="0">
                <a:ea typeface="Tahoma" panose="020B0604030504040204" pitchFamily="34" charset="0"/>
                <a:cs typeface="Tahoma" panose="020B0604030504040204" pitchFamily="34" charset="0"/>
              </a:rPr>
              <a:t> (CUE)</a:t>
            </a:r>
            <a:endParaRPr lang="en-US" sz="2400" spc="-114" dirty="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728963" y="611888"/>
            <a:ext cx="4531601" cy="2077704"/>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n-lt"/>
                <a:ea typeface="Tahoma" panose="020B0604030504040204" pitchFamily="34" charset="0"/>
                <a:cs typeface="Tahoma" panose="020B0604030504040204" pitchFamily="34" charset="0"/>
              </a:rPr>
              <a:t>Issues</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b="0" kern="0" spc="-150" dirty="0" err="1">
                <a:solidFill>
                  <a:schemeClr val="tx1"/>
                </a:solidFill>
                <a:latin typeface="+mn-lt"/>
                <a:ea typeface="Tahoma" panose="020B0604030504040204" pitchFamily="34" charset="0"/>
                <a:cs typeface="Tahoma" panose="020B0604030504040204" pitchFamily="34" charset="0"/>
              </a:rPr>
              <a:t>concerning</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digitalization</a:t>
            </a:r>
            <a:r>
              <a:rPr lang="pl-PL" sz="4000" kern="0" spc="-150" dirty="0">
                <a:solidFill>
                  <a:schemeClr val="tx1"/>
                </a:solidFill>
                <a:latin typeface="+mn-lt"/>
                <a:ea typeface="Tahoma" panose="020B0604030504040204" pitchFamily="34" charset="0"/>
                <a:cs typeface="Tahoma" panose="020B0604030504040204" pitchFamily="34" charset="0"/>
              </a:rPr>
              <a:t> </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Digitalizations</a:t>
            </a:r>
            <a:r>
              <a:rPr lang="pl-PL" sz="2200" b="1" spc="50" dirty="0">
                <a:solidFill>
                  <a:srgbClr val="0CA373"/>
                </a:solidFill>
                <a:cs typeface="Tahoma"/>
              </a:rPr>
              <a:t> </a:t>
            </a:r>
            <a:r>
              <a:rPr lang="pl-PL" sz="2200" spc="50" dirty="0">
                <a:solidFill>
                  <a:srgbClr val="0CA373"/>
                </a:solidFill>
                <a:cs typeface="Tahoma"/>
              </a:rPr>
              <a:t>– </a:t>
            </a:r>
            <a:r>
              <a:rPr lang="pl-PL" sz="2200" spc="50" dirty="0" err="1">
                <a:solidFill>
                  <a:srgbClr val="0CA373"/>
                </a:solidFill>
                <a:cs typeface="Tahoma"/>
              </a:rPr>
              <a:t>socio-technical</a:t>
            </a:r>
            <a:r>
              <a:rPr lang="pl-PL" sz="2200" spc="50" dirty="0">
                <a:solidFill>
                  <a:srgbClr val="0CA373"/>
                </a:solidFill>
                <a:cs typeface="Tahoma"/>
              </a:rPr>
              <a:t>, </a:t>
            </a:r>
            <a:r>
              <a:rPr lang="pl-PL" sz="2200" spc="50" dirty="0" err="1">
                <a:solidFill>
                  <a:srgbClr val="0CA373"/>
                </a:solidFill>
                <a:cs typeface="Tahoma"/>
              </a:rPr>
              <a:t>evolving</a:t>
            </a:r>
            <a:r>
              <a:rPr lang="pl-PL" sz="2200" spc="50" dirty="0">
                <a:solidFill>
                  <a:srgbClr val="0CA373"/>
                </a:solidFill>
                <a:cs typeface="Tahoma"/>
              </a:rPr>
              <a:t> proces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takes</a:t>
            </a:r>
            <a:r>
              <a:rPr lang="pl-PL" sz="2200" spc="50" dirty="0">
                <a:solidFill>
                  <a:srgbClr val="0CA373"/>
                </a:solidFill>
                <a:cs typeface="Tahoma"/>
              </a:rPr>
              <a:t> place </a:t>
            </a:r>
            <a:r>
              <a:rPr lang="pl-PL" sz="2200" spc="50" dirty="0" err="1">
                <a:solidFill>
                  <a:srgbClr val="0CA373"/>
                </a:solidFill>
                <a:cs typeface="Tahoma"/>
              </a:rPr>
              <a:t>at</a:t>
            </a:r>
            <a:r>
              <a:rPr lang="pl-PL" sz="2200" spc="50" dirty="0">
                <a:solidFill>
                  <a:srgbClr val="0CA373"/>
                </a:solidFill>
                <a:cs typeface="Tahoma"/>
              </a:rPr>
              <a:t> the </a:t>
            </a:r>
            <a:r>
              <a:rPr lang="pl-PL" sz="2200" spc="50" dirty="0" err="1">
                <a:solidFill>
                  <a:srgbClr val="0CA373"/>
                </a:solidFill>
                <a:cs typeface="Tahoma"/>
              </a:rPr>
              <a:t>individual</a:t>
            </a:r>
            <a:r>
              <a:rPr lang="pl-PL" sz="2200" spc="50" dirty="0">
                <a:solidFill>
                  <a:srgbClr val="0CA373"/>
                </a:solidFill>
                <a:cs typeface="Tahoma"/>
              </a:rPr>
              <a:t>, </a:t>
            </a:r>
            <a:r>
              <a:rPr lang="pl-PL" sz="2200" spc="50" dirty="0" err="1">
                <a:solidFill>
                  <a:srgbClr val="0CA373"/>
                </a:solidFill>
                <a:cs typeface="Tahoma"/>
              </a:rPr>
              <a:t>organizational</a:t>
            </a:r>
            <a:r>
              <a:rPr lang="pl-PL" sz="2200" spc="50" dirty="0">
                <a:solidFill>
                  <a:srgbClr val="0CA373"/>
                </a:solidFill>
                <a:cs typeface="Tahoma"/>
              </a:rPr>
              <a:t>, </a:t>
            </a:r>
            <a:r>
              <a:rPr lang="pl-PL" sz="2200" spc="50" dirty="0" err="1">
                <a:solidFill>
                  <a:srgbClr val="0CA373"/>
                </a:solidFill>
                <a:cs typeface="Tahoma"/>
              </a:rPr>
              <a:t>societal</a:t>
            </a:r>
            <a:r>
              <a:rPr lang="pl-PL" sz="2200" spc="50" dirty="0">
                <a:solidFill>
                  <a:srgbClr val="0CA373"/>
                </a:solidFill>
                <a:cs typeface="Tahoma"/>
              </a:rPr>
              <a:t> and </a:t>
            </a:r>
            <a:r>
              <a:rPr lang="pl-PL" sz="2200" spc="50" dirty="0" err="1">
                <a:solidFill>
                  <a:srgbClr val="0CA373"/>
                </a:solidFill>
                <a:cs typeface="Tahoma"/>
              </a:rPr>
              <a:t>global</a:t>
            </a:r>
            <a:r>
              <a:rPr lang="pl-PL" sz="2200" spc="50" dirty="0">
                <a:solidFill>
                  <a:srgbClr val="0CA373"/>
                </a:solidFill>
                <a:cs typeface="Tahoma"/>
              </a:rPr>
              <a:t> </a:t>
            </a:r>
            <a:r>
              <a:rPr lang="pl-PL" sz="2200" spc="50" dirty="0" err="1">
                <a:solidFill>
                  <a:srgbClr val="0CA373"/>
                </a:solidFill>
                <a:cs typeface="Tahoma"/>
              </a:rPr>
              <a:t>levels</a:t>
            </a:r>
            <a:r>
              <a:rPr lang="pl-PL" sz="2200" spc="50" dirty="0">
                <a:solidFill>
                  <a:srgbClr val="0CA373"/>
                </a:solidFill>
                <a:cs typeface="Tahoma"/>
              </a:rPr>
              <a:t> </a:t>
            </a:r>
            <a:r>
              <a:rPr lang="pl-PL" sz="2200" b="1" spc="50" dirty="0">
                <a:solidFill>
                  <a:srgbClr val="0CA373"/>
                </a:solidFill>
                <a:cs typeface="Tahoma"/>
              </a:rPr>
              <a:t>(</a:t>
            </a:r>
            <a:r>
              <a:rPr lang="pl-PL" sz="2200" b="1" spc="50" dirty="0" err="1">
                <a:solidFill>
                  <a:srgbClr val="0CA373"/>
                </a:solidFill>
                <a:cs typeface="Tahoma"/>
              </a:rPr>
              <a:t>Legner</a:t>
            </a:r>
            <a:r>
              <a:rPr lang="pl-PL" sz="2200" b="1" spc="50" dirty="0">
                <a:solidFill>
                  <a:srgbClr val="0CA373"/>
                </a:solidFill>
                <a:cs typeface="Tahoma"/>
              </a:rPr>
              <a:t> et al., 2017). </a:t>
            </a:r>
            <a:r>
              <a:rPr lang="pl-PL" sz="2200" spc="50" dirty="0">
                <a:solidFill>
                  <a:srgbClr val="0CA373"/>
                </a:solidFill>
                <a:cs typeface="Tahoma"/>
              </a:rPr>
              <a:t>The </a:t>
            </a:r>
            <a:r>
              <a:rPr lang="pl-PL" sz="2200" spc="50" dirty="0" err="1">
                <a:solidFill>
                  <a:srgbClr val="0CA373"/>
                </a:solidFill>
                <a:cs typeface="Tahoma"/>
              </a:rPr>
              <a:t>steps</a:t>
            </a:r>
            <a:r>
              <a:rPr lang="pl-PL" sz="2200" spc="50" dirty="0">
                <a:solidFill>
                  <a:srgbClr val="0CA373"/>
                </a:solidFill>
                <a:cs typeface="Tahoma"/>
              </a:rPr>
              <a:t> to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2001140" cy="4252190"/>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Review</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technology needs and resources of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employees working from home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workers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Reviewing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employees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level of skills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accessing and working with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respective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devices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Setting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up</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policy on whether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be permitted to use their own devices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or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receive ICT equipment provided by their employers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some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legal</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orders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specific</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regulations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this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regard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leave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parties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Reviewing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reimbursement modalities for supporting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employees</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financially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ensure they have the right kind of equipment, internet, bandwidth and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electronic</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tools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 opportunities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employees</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on the different tools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they will be required to use, as well as self-assessment and external testing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thereon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for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schemes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delivery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equipment</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employees</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7770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n-lt"/>
                <a:ea typeface="Tahoma" panose="020B0604030504040204" pitchFamily="34" charset="0"/>
                <a:cs typeface="Tahoma" panose="020B0604030504040204" pitchFamily="34" charset="0"/>
              </a:rPr>
              <a:t>Issues</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b="0" kern="0" spc="-150" dirty="0" err="1">
                <a:solidFill>
                  <a:schemeClr val="tx1"/>
                </a:solidFill>
                <a:latin typeface="+mn-lt"/>
                <a:ea typeface="Tahoma" panose="020B0604030504040204" pitchFamily="34" charset="0"/>
                <a:cs typeface="Tahoma" panose="020B0604030504040204" pitchFamily="34" charset="0"/>
              </a:rPr>
              <a:t>concerning</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communication</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42593"/>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There</a:t>
            </a:r>
            <a:r>
              <a:rPr lang="pl-PL" sz="2200" b="1" spc="50" dirty="0">
                <a:solidFill>
                  <a:srgbClr val="0CA373"/>
                </a:solidFill>
                <a:cs typeface="Tahoma"/>
              </a:rPr>
              <a:t> </a:t>
            </a:r>
            <a:r>
              <a:rPr lang="pl-PL" sz="2200" b="1" spc="50" dirty="0" err="1">
                <a:solidFill>
                  <a:srgbClr val="0CA373"/>
                </a:solidFill>
                <a:cs typeface="Tahoma"/>
              </a:rPr>
              <a:t>exists</a:t>
            </a:r>
            <a:r>
              <a:rPr lang="pl-PL" sz="2200" b="1" spc="50" dirty="0">
                <a:solidFill>
                  <a:srgbClr val="0CA373"/>
                </a:solidFill>
                <a:cs typeface="Tahoma"/>
              </a:rPr>
              <a:t> </a:t>
            </a:r>
            <a:r>
              <a:rPr lang="pl-PL" sz="2200" b="1" spc="50" dirty="0" err="1">
                <a:solidFill>
                  <a:srgbClr val="0CA373"/>
                </a:solidFill>
                <a:cs typeface="Tahoma"/>
              </a:rPr>
              <a:t>research</a:t>
            </a:r>
            <a:r>
              <a:rPr lang="pl-PL" sz="2200" b="1" spc="50" dirty="0">
                <a:solidFill>
                  <a:srgbClr val="0CA373"/>
                </a:solidFill>
                <a:cs typeface="Tahoma"/>
              </a:rPr>
              <a:t> </a:t>
            </a:r>
            <a:r>
              <a:rPr lang="pl-PL" sz="2200" b="1" spc="50" dirty="0" err="1">
                <a:solidFill>
                  <a:srgbClr val="0CA373"/>
                </a:solidFill>
                <a:cs typeface="Tahoma"/>
              </a:rPr>
              <a:t>evidence</a:t>
            </a:r>
            <a:r>
              <a:rPr lang="pl-PL" sz="2200" b="1" spc="50" dirty="0">
                <a:solidFill>
                  <a:srgbClr val="0CA373"/>
                </a:solidFill>
                <a:cs typeface="Tahoma"/>
              </a:rPr>
              <a:t>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teams</a:t>
            </a:r>
            <a:r>
              <a:rPr lang="pl-PL" sz="2200" spc="50" dirty="0">
                <a:solidFill>
                  <a:srgbClr val="0CA373"/>
                </a:solidFill>
                <a:cs typeface="Tahoma"/>
              </a:rPr>
              <a:t>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work</a:t>
            </a:r>
            <a:r>
              <a:rPr lang="pl-PL" sz="2200" spc="50" dirty="0">
                <a:solidFill>
                  <a:srgbClr val="0CA373"/>
                </a:solidFill>
                <a:cs typeface="Tahoma"/>
              </a:rPr>
              <a:t> </a:t>
            </a:r>
            <a:r>
              <a:rPr lang="pl-PL" sz="2200" spc="50" dirty="0" err="1">
                <a:solidFill>
                  <a:srgbClr val="0CA373"/>
                </a:solidFill>
                <a:cs typeface="Tahoma"/>
              </a:rPr>
              <a:t>remotely</a:t>
            </a:r>
            <a:r>
              <a:rPr lang="pl-PL" sz="2200" spc="50" dirty="0">
                <a:solidFill>
                  <a:srgbClr val="0CA373"/>
                </a:solidFill>
                <a:cs typeface="Tahoma"/>
              </a:rPr>
              <a:t> face </a:t>
            </a:r>
            <a:r>
              <a:rPr lang="pl-PL" sz="2200" spc="50" dirty="0" err="1">
                <a:solidFill>
                  <a:srgbClr val="0CA373"/>
                </a:solidFill>
                <a:cs typeface="Tahoma"/>
              </a:rPr>
              <a:t>more</a:t>
            </a:r>
            <a:r>
              <a:rPr lang="pl-PL" sz="2200" spc="50" dirty="0">
                <a:solidFill>
                  <a:srgbClr val="0CA373"/>
                </a:solidFill>
                <a:cs typeface="Tahoma"/>
              </a:rPr>
              <a:t> </a:t>
            </a:r>
            <a:r>
              <a:rPr lang="pl-PL" sz="2200" spc="50" dirty="0" err="1">
                <a:solidFill>
                  <a:srgbClr val="0CA373"/>
                </a:solidFill>
                <a:cs typeface="Tahoma"/>
              </a:rPr>
              <a:t>significant</a:t>
            </a:r>
            <a:r>
              <a:rPr lang="pl-PL" sz="2200" spc="50" dirty="0">
                <a:solidFill>
                  <a:srgbClr val="0CA373"/>
                </a:solidFill>
                <a:cs typeface="Tahoma"/>
              </a:rPr>
              <a:t> </a:t>
            </a:r>
            <a:r>
              <a:rPr lang="pl-PL" sz="2200" spc="50" dirty="0" err="1">
                <a:solidFill>
                  <a:srgbClr val="0CA373"/>
                </a:solidFill>
                <a:cs typeface="Tahoma"/>
              </a:rPr>
              <a:t>communication</a:t>
            </a:r>
            <a:r>
              <a:rPr lang="pl-PL" sz="2200" spc="50" dirty="0">
                <a:solidFill>
                  <a:srgbClr val="0CA373"/>
                </a:solidFill>
                <a:cs typeface="Tahoma"/>
              </a:rPr>
              <a:t> </a:t>
            </a:r>
            <a:r>
              <a:rPr lang="pl-PL" sz="2200" spc="50" dirty="0" err="1">
                <a:solidFill>
                  <a:srgbClr val="0CA373"/>
                </a:solidFill>
                <a:cs typeface="Tahoma"/>
              </a:rPr>
              <a:t>challenges</a:t>
            </a:r>
            <a:r>
              <a:rPr lang="pl-PL" sz="2200" spc="50" dirty="0">
                <a:solidFill>
                  <a:srgbClr val="0CA373"/>
                </a:solidFill>
                <a:cs typeface="Tahoma"/>
              </a:rPr>
              <a:t> </a:t>
            </a:r>
            <a:r>
              <a:rPr lang="pl-PL" sz="2200" spc="50" dirty="0" err="1">
                <a:solidFill>
                  <a:srgbClr val="0CA373"/>
                </a:solidFill>
                <a:cs typeface="Tahoma"/>
              </a:rPr>
              <a:t>than</a:t>
            </a:r>
            <a:r>
              <a:rPr lang="pl-PL" sz="2200" spc="50" dirty="0">
                <a:solidFill>
                  <a:srgbClr val="0CA373"/>
                </a:solidFill>
                <a:cs typeface="Tahoma"/>
              </a:rPr>
              <a:t> face-to-face </a:t>
            </a:r>
            <a:r>
              <a:rPr lang="pl-PL" sz="2200" spc="50" dirty="0" err="1">
                <a:solidFill>
                  <a:srgbClr val="0CA373"/>
                </a:solidFill>
                <a:cs typeface="Tahoma"/>
              </a:rPr>
              <a:t>teams</a:t>
            </a:r>
            <a:r>
              <a:rPr lang="pl-PL" sz="2200" spc="50" dirty="0">
                <a:solidFill>
                  <a:srgbClr val="0CA373"/>
                </a:solidFill>
                <a:cs typeface="Tahoma"/>
              </a:rPr>
              <a:t> </a:t>
            </a:r>
            <a:r>
              <a:rPr lang="pl-PL" sz="2200" b="1" spc="50" dirty="0">
                <a:solidFill>
                  <a:srgbClr val="0CA373"/>
                </a:solidFill>
                <a:cs typeface="Tahoma"/>
              </a:rPr>
              <a:t>(Hertel et al., 2005). </a:t>
            </a:r>
            <a:r>
              <a:rPr lang="pl-PL" sz="2200" spc="50" dirty="0">
                <a:solidFill>
                  <a:srgbClr val="0CA373"/>
                </a:solidFill>
                <a:cs typeface="Tahoma"/>
              </a:rPr>
              <a:t>To </a:t>
            </a:r>
            <a:r>
              <a:rPr lang="pl-PL" sz="2200" spc="50" dirty="0" err="1">
                <a:solidFill>
                  <a:srgbClr val="0CA373"/>
                </a:solidFill>
                <a:cs typeface="Tahoma"/>
              </a:rPr>
              <a:t>tackle</a:t>
            </a:r>
            <a:r>
              <a:rPr lang="pl-PL" sz="2200" spc="50" dirty="0">
                <a:solidFill>
                  <a:srgbClr val="0CA373"/>
                </a:solidFill>
                <a:cs typeface="Tahoma"/>
              </a:rPr>
              <a:t> </a:t>
            </a:r>
            <a:r>
              <a:rPr lang="pl-PL" sz="2200" spc="50" dirty="0" err="1">
                <a:solidFill>
                  <a:srgbClr val="0CA373"/>
                </a:solidFill>
                <a:cs typeface="Tahoma"/>
              </a:rPr>
              <a:t>such</a:t>
            </a:r>
            <a:r>
              <a:rPr lang="pl-PL" sz="2200" spc="50" dirty="0">
                <a:solidFill>
                  <a:srgbClr val="0CA373"/>
                </a:solidFill>
                <a:cs typeface="Tahoma"/>
              </a:rPr>
              <a:t> </a:t>
            </a:r>
            <a:r>
              <a:rPr lang="pl-PL" sz="2200" spc="50" dirty="0" err="1">
                <a:solidFill>
                  <a:srgbClr val="0CA373"/>
                </a:solidFill>
                <a:cs typeface="Tahoma"/>
              </a:rPr>
              <a:t>challenges</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563510"/>
            <a:ext cx="12103692" cy="460613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Establish</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internal</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communication norms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focused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on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predictability and certainty to virtual conversations.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preferred response time, writing style, and tone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as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well</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length and level of detail of messages, turnaround time,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etc. </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Ensur</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know when and how they can reach their direct supervisors </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timeframes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best ways to get in touch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colleagues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especially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matter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urgent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Trying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avoid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bias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communication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who are always communicating with each other;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finding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which</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are silent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well</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which are the most frequent connections among team members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lvl="0" algn="just">
              <a:lnSpc>
                <a:spcPct val="115000"/>
              </a:lnSpc>
              <a:spcAft>
                <a:spcPts val="1000"/>
              </a:spcAft>
              <a:buSzPts val="1000"/>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Communication shouldn’t be limited to content but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should also include the social aspects of 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continue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office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traditions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possible</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wiat z wypełnieniem pełnym">
            <a:extLst>
              <a:ext uri="{FF2B5EF4-FFF2-40B4-BE49-F238E27FC236}">
                <a16:creationId xmlns:a16="http://schemas.microsoft.com/office/drawing/2014/main" id="{3DAD2013-8D42-CEFD-E886-9081FCFE7B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5434424"/>
            <a:ext cx="605910" cy="605910"/>
          </a:xfrm>
          <a:prstGeom prst="rect">
            <a:avLst/>
          </a:prstGeom>
        </p:spPr>
      </p:pic>
    </p:spTree>
    <p:extLst>
      <p:ext uri="{BB962C8B-B14F-4D97-AF65-F5344CB8AC3E}">
        <p14:creationId xmlns:p14="http://schemas.microsoft.com/office/powerpoint/2010/main" val="121251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89616" y="24977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Occupational </a:t>
            </a:r>
            <a:r>
              <a:rPr lang="pl-PL" sz="3600" kern="0" spc="-150" dirty="0" err="1">
                <a:solidFill>
                  <a:schemeClr val="tx1"/>
                </a:solidFill>
                <a:latin typeface="+mn-lt"/>
                <a:ea typeface="Tahoma" panose="020B0604030504040204" pitchFamily="34" charset="0"/>
                <a:cs typeface="Tahoma" panose="020B0604030504040204" pitchFamily="34" charset="0"/>
              </a:rPr>
              <a:t>Safety</a:t>
            </a:r>
            <a:r>
              <a:rPr lang="pl-PL" sz="3600" kern="0" spc="-150" dirty="0">
                <a:solidFill>
                  <a:schemeClr val="tx1"/>
                </a:solidFill>
                <a:latin typeface="+mn-lt"/>
                <a:ea typeface="Tahoma" panose="020B0604030504040204" pitchFamily="34" charset="0"/>
                <a:cs typeface="Tahoma" panose="020B0604030504040204" pitchFamily="34" charset="0"/>
              </a:rPr>
              <a:t> &amp; </a:t>
            </a:r>
            <a:r>
              <a:rPr lang="pl-PL" sz="3600" kern="0" spc="-150" dirty="0" err="1">
                <a:solidFill>
                  <a:schemeClr val="tx1"/>
                </a:solidFill>
                <a:latin typeface="+mn-lt"/>
                <a:ea typeface="Tahoma" panose="020B0604030504040204" pitchFamily="34" charset="0"/>
                <a:cs typeface="Tahoma" panose="020B0604030504040204" pitchFamily="34" charset="0"/>
              </a:rPr>
              <a:t>Health</a:t>
            </a:r>
            <a:r>
              <a:rPr lang="pl-PL" sz="3600" kern="0" spc="-150" dirty="0">
                <a:solidFill>
                  <a:schemeClr val="tx1"/>
                </a:solidFill>
                <a:latin typeface="+mn-lt"/>
                <a:ea typeface="Tahoma" panose="020B0604030504040204" pitchFamily="34" charset="0"/>
                <a:cs typeface="Tahoma" panose="020B0604030504040204" pitchFamily="34" charset="0"/>
              </a:rPr>
              <a:t> (OSH) [1]</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spc="50" dirty="0" err="1">
                <a:solidFill>
                  <a:srgbClr val="0CA373"/>
                </a:solidFill>
                <a:cs typeface="Tahoma"/>
              </a:rPr>
              <a:t>Apart</a:t>
            </a:r>
            <a:r>
              <a:rPr lang="pl-PL" sz="2200" spc="50" dirty="0">
                <a:solidFill>
                  <a:srgbClr val="0CA373"/>
                </a:solidFill>
                <a:cs typeface="Tahoma"/>
              </a:rPr>
              <a:t> from </a:t>
            </a:r>
            <a:r>
              <a:rPr lang="pl-PL" sz="2200" spc="50" dirty="0" err="1">
                <a:solidFill>
                  <a:srgbClr val="0CA373"/>
                </a:solidFill>
                <a:cs typeface="Tahoma"/>
              </a:rPr>
              <a:t>benefits</a:t>
            </a:r>
            <a:r>
              <a:rPr lang="pl-PL" sz="2200" spc="50" dirty="0">
                <a:solidFill>
                  <a:srgbClr val="0CA373"/>
                </a:solidFill>
                <a:cs typeface="Tahoma"/>
              </a:rPr>
              <a:t> to </a:t>
            </a:r>
            <a:r>
              <a:rPr lang="pl-PL" sz="2200" spc="50" dirty="0" err="1">
                <a:solidFill>
                  <a:srgbClr val="0CA373"/>
                </a:solidFill>
                <a:cs typeface="Tahoma"/>
              </a:rPr>
              <a:t>remote</a:t>
            </a:r>
            <a:r>
              <a:rPr lang="pl-PL" sz="2200" spc="50" dirty="0">
                <a:solidFill>
                  <a:srgbClr val="0CA373"/>
                </a:solidFill>
                <a:cs typeface="Tahoma"/>
              </a:rPr>
              <a:t> </a:t>
            </a:r>
            <a:r>
              <a:rPr lang="pl-PL" sz="2200" spc="50" dirty="0" err="1">
                <a:solidFill>
                  <a:srgbClr val="0CA373"/>
                </a:solidFill>
                <a:cs typeface="Tahoma"/>
              </a:rPr>
              <a:t>workers</a:t>
            </a:r>
            <a:r>
              <a:rPr lang="pl-PL" sz="2200" spc="50" dirty="0">
                <a:solidFill>
                  <a:srgbClr val="0CA373"/>
                </a:solidFill>
                <a:cs typeface="Tahoma"/>
              </a:rPr>
              <a:t>’ </a:t>
            </a:r>
            <a:r>
              <a:rPr lang="pl-PL" sz="2200" spc="50" dirty="0" err="1">
                <a:solidFill>
                  <a:srgbClr val="0CA373"/>
                </a:solidFill>
                <a:cs typeface="Tahoma"/>
              </a:rPr>
              <a:t>well-being</a:t>
            </a:r>
            <a:r>
              <a:rPr lang="pl-PL" sz="2200" spc="50" dirty="0">
                <a:solidFill>
                  <a:srgbClr val="0CA373"/>
                </a:solidFill>
                <a:cs typeface="Tahoma"/>
              </a:rPr>
              <a:t>,</a:t>
            </a:r>
            <a:r>
              <a:rPr lang="pl-PL" sz="2200" b="1" spc="50" dirty="0">
                <a:solidFill>
                  <a:srgbClr val="0CA373"/>
                </a:solidFill>
                <a:cs typeface="Tahoma"/>
              </a:rPr>
              <a:t>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may</a:t>
            </a:r>
            <a:r>
              <a:rPr lang="pl-PL" sz="2200" b="1" spc="50" dirty="0">
                <a:solidFill>
                  <a:srgbClr val="0CA373"/>
                </a:solidFill>
                <a:cs typeface="Tahoma"/>
              </a:rPr>
              <a:t> </a:t>
            </a:r>
            <a:r>
              <a:rPr lang="pl-PL" sz="2200" b="1" spc="50" dirty="0" err="1">
                <a:solidFill>
                  <a:srgbClr val="0CA373"/>
                </a:solidFill>
                <a:cs typeface="Tahoma"/>
              </a:rPr>
              <a:t>involve</a:t>
            </a:r>
            <a:r>
              <a:rPr lang="pl-PL" sz="2200" b="1" spc="50" dirty="0">
                <a:solidFill>
                  <a:srgbClr val="0CA373"/>
                </a:solidFill>
                <a:cs typeface="Tahoma"/>
              </a:rPr>
              <a:t> </a:t>
            </a:r>
            <a:r>
              <a:rPr lang="pl-PL" sz="2200" b="1" spc="50" dirty="0" err="1">
                <a:solidFill>
                  <a:srgbClr val="0CA373"/>
                </a:solidFill>
                <a:cs typeface="Tahoma"/>
              </a:rPr>
              <a:t>challenges</a:t>
            </a:r>
            <a:r>
              <a:rPr lang="pl-PL" sz="2200" b="1" spc="50" dirty="0">
                <a:solidFill>
                  <a:srgbClr val="0CA373"/>
                </a:solidFill>
                <a:cs typeface="Tahoma"/>
              </a:rPr>
              <a:t> – major </a:t>
            </a:r>
            <a:r>
              <a:rPr lang="pl-PL" sz="2200" b="1" spc="50" dirty="0" err="1">
                <a:solidFill>
                  <a:srgbClr val="0CA373"/>
                </a:solidFill>
                <a:cs typeface="Tahoma"/>
              </a:rPr>
              <a:t>ones</a:t>
            </a:r>
            <a:r>
              <a:rPr lang="pl-PL" sz="2200" b="1" spc="50" dirty="0">
                <a:solidFill>
                  <a:srgbClr val="0CA373"/>
                </a:solidFill>
                <a:cs typeface="Tahoma"/>
              </a:rPr>
              <a:t> </a:t>
            </a:r>
            <a:r>
              <a:rPr lang="pl-PL" sz="2200" b="1" spc="50" dirty="0" err="1">
                <a:solidFill>
                  <a:srgbClr val="0CA373"/>
                </a:solidFill>
                <a:cs typeface="Tahoma"/>
              </a:rPr>
              <a:t>are</a:t>
            </a:r>
            <a:r>
              <a:rPr lang="pl-PL" sz="2200" b="1" spc="50" dirty="0">
                <a:solidFill>
                  <a:srgbClr val="0CA373"/>
                </a:solidFill>
                <a:cs typeface="Tahoma"/>
              </a:rPr>
              <a:t> </a:t>
            </a:r>
            <a:r>
              <a:rPr lang="pl-PL" sz="2200" b="1" spc="50" dirty="0" err="1">
                <a:solidFill>
                  <a:srgbClr val="0CA373"/>
                </a:solidFill>
                <a:cs typeface="Tahoma"/>
              </a:rPr>
              <a:t>psychological</a:t>
            </a:r>
            <a:r>
              <a:rPr lang="pl-PL" sz="2200" b="1" spc="50" dirty="0">
                <a:solidFill>
                  <a:srgbClr val="0CA373"/>
                </a:solidFill>
                <a:cs typeface="Tahoma"/>
              </a:rPr>
              <a:t> </a:t>
            </a:r>
            <a:r>
              <a:rPr lang="pl-PL" sz="2200" b="1" spc="50" dirty="0" err="1">
                <a:solidFill>
                  <a:srgbClr val="0CA373"/>
                </a:solidFill>
                <a:cs typeface="Tahoma"/>
              </a:rPr>
              <a:t>risks</a:t>
            </a:r>
            <a:r>
              <a:rPr lang="pl-PL" sz="2200" b="1" spc="50" dirty="0">
                <a:solidFill>
                  <a:srgbClr val="0CA373"/>
                </a:solidFill>
                <a:cs typeface="Tahoma"/>
              </a:rPr>
              <a:t> and </a:t>
            </a:r>
            <a:r>
              <a:rPr lang="pl-PL" sz="2200" b="1" spc="50" dirty="0" err="1">
                <a:solidFill>
                  <a:srgbClr val="0CA373"/>
                </a:solidFill>
                <a:cs typeface="Tahoma"/>
              </a:rPr>
              <a:t>ergonomics</a:t>
            </a:r>
            <a:r>
              <a:rPr lang="pl-PL" sz="2200" b="1" spc="50" dirty="0">
                <a:solidFill>
                  <a:srgbClr val="0CA373"/>
                </a:solidFill>
                <a:cs typeface="Tahoma"/>
              </a:rPr>
              <a:t>. </a:t>
            </a:r>
            <a:r>
              <a:rPr lang="pl-PL" sz="2200" spc="50" dirty="0">
                <a:solidFill>
                  <a:srgbClr val="0CA373"/>
                </a:solidFill>
                <a:cs typeface="Tahoma"/>
              </a:rPr>
              <a:t>To </a:t>
            </a:r>
            <a:r>
              <a:rPr lang="pl-PL" sz="2200" spc="50" dirty="0" err="1">
                <a:solidFill>
                  <a:srgbClr val="0CA373"/>
                </a:solidFill>
                <a:cs typeface="Tahoma"/>
              </a:rPr>
              <a:t>tackle</a:t>
            </a:r>
            <a:r>
              <a:rPr lang="pl-PL" sz="2200" spc="50" dirty="0">
                <a:solidFill>
                  <a:srgbClr val="0CA373"/>
                </a:solidFill>
                <a:cs typeface="Tahoma"/>
              </a:rPr>
              <a:t> </a:t>
            </a:r>
            <a:r>
              <a:rPr lang="pl-PL" sz="2200" spc="50" dirty="0" err="1">
                <a:solidFill>
                  <a:srgbClr val="0CA373"/>
                </a:solidFill>
                <a:cs typeface="Tahoma"/>
              </a:rPr>
              <a:t>such</a:t>
            </a:r>
            <a:r>
              <a:rPr lang="pl-PL" sz="2200" spc="50" dirty="0">
                <a:solidFill>
                  <a:srgbClr val="0CA373"/>
                </a:solidFill>
                <a:cs typeface="Tahoma"/>
              </a:rPr>
              <a:t> </a:t>
            </a:r>
            <a:r>
              <a:rPr lang="pl-PL" sz="2200" spc="50" dirty="0" err="1">
                <a:solidFill>
                  <a:srgbClr val="0CA373"/>
                </a:solidFill>
                <a:cs typeface="Tahoma"/>
              </a:rPr>
              <a:t>challenges</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563510"/>
            <a:ext cx="12103692" cy="447789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Clarif</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ication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rights and responsibilities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regarding their health and safety while working from </a:t>
            </a: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hom</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Clarify</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updat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responsibilities of employers for the protection of the occupational health and safety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of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 by taking stock of the health and safety risks and hazards, the home office environment, equipment, ergonomics, and stress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Encourag</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managers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be a role model for staff under their supervision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conduct themselves in ways that show how to mitigate </a:t>
            </a: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stres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 and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anxiety</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Establish</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ment</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new options or augment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existing options for psychological support for workers to share their worries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anxieties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confidential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manner</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i.e., through access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direct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counseling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assistance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programmes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etc.</a:t>
            </a:r>
          </a:p>
        </p:txBody>
      </p:sp>
    </p:spTree>
    <p:extLst>
      <p:ext uri="{BB962C8B-B14F-4D97-AF65-F5344CB8AC3E}">
        <p14:creationId xmlns:p14="http://schemas.microsoft.com/office/powerpoint/2010/main" val="177316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Occupational </a:t>
            </a:r>
            <a:r>
              <a:rPr lang="pl-PL" sz="3600" kern="0" spc="-150" dirty="0" err="1">
                <a:solidFill>
                  <a:schemeClr val="tx1"/>
                </a:solidFill>
                <a:latin typeface="+mn-lt"/>
                <a:ea typeface="Tahoma" panose="020B0604030504040204" pitchFamily="34" charset="0"/>
                <a:cs typeface="Tahoma" panose="020B0604030504040204" pitchFamily="34" charset="0"/>
              </a:rPr>
              <a:t>Safety</a:t>
            </a:r>
            <a:r>
              <a:rPr lang="pl-PL" sz="3600" kern="0" spc="-150" dirty="0">
                <a:solidFill>
                  <a:schemeClr val="tx1"/>
                </a:solidFill>
                <a:latin typeface="+mn-lt"/>
                <a:ea typeface="Tahoma" panose="020B0604030504040204" pitchFamily="34" charset="0"/>
                <a:cs typeface="Tahoma" panose="020B0604030504040204" pitchFamily="34" charset="0"/>
              </a:rPr>
              <a:t> &amp; </a:t>
            </a:r>
            <a:r>
              <a:rPr lang="pl-PL" sz="3600" kern="0" spc="-150" dirty="0" err="1">
                <a:solidFill>
                  <a:schemeClr val="tx1"/>
                </a:solidFill>
                <a:latin typeface="+mn-lt"/>
                <a:ea typeface="Tahoma" panose="020B0604030504040204" pitchFamily="34" charset="0"/>
                <a:cs typeface="Tahoma" panose="020B0604030504040204" pitchFamily="34" charset="0"/>
              </a:rPr>
              <a:t>Health</a:t>
            </a:r>
            <a:r>
              <a:rPr lang="pl-PL" sz="3600" kern="0" spc="-150" dirty="0">
                <a:solidFill>
                  <a:schemeClr val="tx1"/>
                </a:solidFill>
                <a:latin typeface="+mn-lt"/>
                <a:ea typeface="Tahoma" panose="020B0604030504040204" pitchFamily="34" charset="0"/>
                <a:cs typeface="Tahoma" panose="020B0604030504040204" pitchFamily="34" charset="0"/>
              </a:rPr>
              <a:t> (OSH) [2]</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42593"/>
          </a:xfrm>
          <a:prstGeom prst="rect">
            <a:avLst/>
          </a:prstGeom>
        </p:spPr>
        <p:txBody>
          <a:bodyPr vert="horz" wrap="square" lIns="0" tIns="13970" rIns="0" bIns="0" rtlCol="0">
            <a:spAutoFit/>
          </a:bodyPr>
          <a:lstStyle/>
          <a:p>
            <a:pPr marL="12700">
              <a:lnSpc>
                <a:spcPct val="100000"/>
              </a:lnSpc>
              <a:spcBef>
                <a:spcPts val="110"/>
              </a:spcBef>
            </a:pPr>
            <a:r>
              <a:rPr lang="pl-PL" sz="2200" spc="50" dirty="0" err="1">
                <a:solidFill>
                  <a:srgbClr val="0CA373"/>
                </a:solidFill>
                <a:cs typeface="Tahoma"/>
              </a:rPr>
              <a:t>Pursuant</a:t>
            </a:r>
            <a:r>
              <a:rPr lang="pl-PL" sz="2200" spc="50" dirty="0">
                <a:solidFill>
                  <a:srgbClr val="0CA373"/>
                </a:solidFill>
                <a:cs typeface="Tahoma"/>
              </a:rPr>
              <a:t> to the </a:t>
            </a:r>
            <a:r>
              <a:rPr lang="pl-PL" sz="2200" spc="50" dirty="0" err="1">
                <a:solidFill>
                  <a:srgbClr val="0CA373"/>
                </a:solidFill>
                <a:cs typeface="Tahoma"/>
              </a:rPr>
              <a:t>literature</a:t>
            </a:r>
            <a:r>
              <a:rPr lang="pl-PL" sz="2200" spc="50" dirty="0">
                <a:solidFill>
                  <a:srgbClr val="0CA373"/>
                </a:solidFill>
                <a:cs typeface="Tahoma"/>
              </a:rPr>
              <a:t> </a:t>
            </a:r>
            <a:r>
              <a:rPr lang="pl-PL" sz="2200" spc="50" dirty="0" err="1">
                <a:solidFill>
                  <a:srgbClr val="0CA373"/>
                </a:solidFill>
                <a:cs typeface="Tahoma"/>
              </a:rPr>
              <a:t>review</a:t>
            </a:r>
            <a:r>
              <a:rPr lang="pl-PL" sz="2200" spc="50" dirty="0">
                <a:solidFill>
                  <a:srgbClr val="0CA373"/>
                </a:solidFill>
                <a:cs typeface="Tahoma"/>
              </a:rPr>
              <a:t> of The Lancet </a:t>
            </a:r>
            <a:r>
              <a:rPr lang="pl-PL" sz="2200" spc="50" dirty="0" err="1">
                <a:solidFill>
                  <a:srgbClr val="0CA373"/>
                </a:solidFill>
                <a:cs typeface="Tahoma"/>
              </a:rPr>
              <a:t>journal</a:t>
            </a:r>
            <a:r>
              <a:rPr lang="pl-PL" sz="2200" spc="50" dirty="0">
                <a:solidFill>
                  <a:srgbClr val="0CA373"/>
                </a:solidFill>
                <a:cs typeface="Tahoma"/>
              </a:rPr>
              <a:t>, </a:t>
            </a:r>
            <a:r>
              <a:rPr lang="pl-PL" sz="2200" b="1" spc="50" dirty="0" err="1">
                <a:solidFill>
                  <a:srgbClr val="0CA373"/>
                </a:solidFill>
                <a:cs typeface="Tahoma"/>
              </a:rPr>
              <a:t>studies</a:t>
            </a:r>
            <a:r>
              <a:rPr lang="pl-PL" sz="2200" b="1" spc="50" dirty="0">
                <a:solidFill>
                  <a:srgbClr val="0CA373"/>
                </a:solidFill>
                <a:cs typeface="Tahoma"/>
              </a:rPr>
              <a:t> </a:t>
            </a:r>
            <a:r>
              <a:rPr lang="pl-PL" sz="2200" b="1" spc="50" dirty="0" err="1">
                <a:solidFill>
                  <a:srgbClr val="0CA373"/>
                </a:solidFill>
                <a:cs typeface="Tahoma"/>
              </a:rPr>
              <a:t>surveying</a:t>
            </a:r>
            <a:r>
              <a:rPr lang="pl-PL" sz="2200" b="1" spc="50" dirty="0">
                <a:solidFill>
                  <a:srgbClr val="0CA373"/>
                </a:solidFill>
                <a:cs typeface="Tahoma"/>
              </a:rPr>
              <a:t> </a:t>
            </a:r>
            <a:r>
              <a:rPr lang="pl-PL" sz="2200" b="1" spc="50" dirty="0" err="1">
                <a:solidFill>
                  <a:srgbClr val="0CA373"/>
                </a:solidFill>
                <a:cs typeface="Tahoma"/>
              </a:rPr>
              <a:t>quarantined</a:t>
            </a:r>
            <a:r>
              <a:rPr lang="pl-PL" sz="2200" b="1" spc="50" dirty="0">
                <a:solidFill>
                  <a:srgbClr val="0CA373"/>
                </a:solidFill>
                <a:cs typeface="Tahoma"/>
              </a:rPr>
              <a:t> </a:t>
            </a:r>
            <a:r>
              <a:rPr lang="pl-PL" sz="2200" b="1" spc="50" dirty="0" err="1">
                <a:solidFill>
                  <a:srgbClr val="0CA373"/>
                </a:solidFill>
                <a:cs typeface="Tahoma"/>
              </a:rPr>
              <a:t>persons</a:t>
            </a:r>
            <a:r>
              <a:rPr lang="pl-PL" sz="2200" b="1" spc="50" dirty="0">
                <a:solidFill>
                  <a:srgbClr val="0CA373"/>
                </a:solidFill>
                <a:cs typeface="Tahoma"/>
              </a:rPr>
              <a:t> </a:t>
            </a:r>
            <a:r>
              <a:rPr lang="pl-PL" sz="2200" b="1" spc="50" dirty="0" err="1">
                <a:solidFill>
                  <a:srgbClr val="0CA373"/>
                </a:solidFill>
                <a:cs typeface="Tahoma"/>
              </a:rPr>
              <a:t>reported</a:t>
            </a:r>
            <a:r>
              <a:rPr lang="pl-PL" sz="2200" b="1" spc="50" dirty="0">
                <a:solidFill>
                  <a:srgbClr val="0CA373"/>
                </a:solidFill>
                <a:cs typeface="Tahoma"/>
              </a:rPr>
              <a:t> </a:t>
            </a:r>
            <a:r>
              <a:rPr lang="pl-PL" sz="2200" b="1" spc="50" dirty="0" err="1">
                <a:solidFill>
                  <a:srgbClr val="0CA373"/>
                </a:solidFill>
                <a:cs typeface="Tahoma"/>
              </a:rPr>
              <a:t>e.g</a:t>
            </a:r>
            <a:r>
              <a:rPr lang="pl-PL" sz="2200" b="1" spc="50" dirty="0">
                <a:solidFill>
                  <a:srgbClr val="0CA373"/>
                </a:solidFill>
                <a:cs typeface="Tahoma"/>
              </a:rPr>
              <a:t>. </a:t>
            </a:r>
            <a:r>
              <a:rPr lang="pl-PL" sz="2200" b="1" spc="50" dirty="0" err="1">
                <a:solidFill>
                  <a:srgbClr val="0CA373"/>
                </a:solidFill>
                <a:cs typeface="Tahoma"/>
              </a:rPr>
              <a:t>depression</a:t>
            </a:r>
            <a:r>
              <a:rPr lang="pl-PL" sz="2200" b="1" spc="50" dirty="0">
                <a:solidFill>
                  <a:srgbClr val="0CA373"/>
                </a:solidFill>
                <a:cs typeface="Tahoma"/>
              </a:rPr>
              <a:t>, </a:t>
            </a:r>
            <a:r>
              <a:rPr lang="pl-PL" sz="2200" b="1" spc="50" dirty="0" err="1">
                <a:solidFill>
                  <a:srgbClr val="0CA373"/>
                </a:solidFill>
                <a:cs typeface="Tahoma"/>
              </a:rPr>
              <a:t>stress</a:t>
            </a:r>
            <a:r>
              <a:rPr lang="pl-PL" sz="2200" b="1" spc="50" dirty="0">
                <a:solidFill>
                  <a:srgbClr val="0CA373"/>
                </a:solidFill>
                <a:cs typeface="Tahoma"/>
              </a:rPr>
              <a:t>, </a:t>
            </a:r>
            <a:r>
              <a:rPr lang="pl-PL" sz="2200" b="1" spc="50" dirty="0" err="1">
                <a:solidFill>
                  <a:srgbClr val="0CA373"/>
                </a:solidFill>
                <a:cs typeface="Tahoma"/>
              </a:rPr>
              <a:t>low</a:t>
            </a:r>
            <a:r>
              <a:rPr lang="pl-PL" sz="2200" b="1" spc="50" dirty="0">
                <a:solidFill>
                  <a:srgbClr val="0CA373"/>
                </a:solidFill>
                <a:cs typeface="Tahoma"/>
              </a:rPr>
              <a:t> </a:t>
            </a:r>
            <a:r>
              <a:rPr lang="pl-PL" sz="2200" b="1" spc="50" dirty="0" err="1">
                <a:solidFill>
                  <a:srgbClr val="0CA373"/>
                </a:solidFill>
                <a:cs typeface="Tahoma"/>
              </a:rPr>
              <a:t>mood</a:t>
            </a:r>
            <a:r>
              <a:rPr lang="pl-PL" sz="2200" b="1" spc="50" dirty="0">
                <a:solidFill>
                  <a:srgbClr val="0CA373"/>
                </a:solidFill>
                <a:cs typeface="Tahoma"/>
              </a:rPr>
              <a:t>, </a:t>
            </a:r>
            <a:r>
              <a:rPr lang="pl-PL" sz="2200" b="1" spc="50" dirty="0" err="1">
                <a:solidFill>
                  <a:srgbClr val="0CA373"/>
                </a:solidFill>
                <a:cs typeface="Tahoma"/>
              </a:rPr>
              <a:t>irritability</a:t>
            </a:r>
            <a:r>
              <a:rPr lang="pl-PL" sz="2200" b="1" spc="50" dirty="0">
                <a:solidFill>
                  <a:srgbClr val="0CA373"/>
                </a:solidFill>
                <a:cs typeface="Tahoma"/>
              </a:rPr>
              <a:t>, </a:t>
            </a:r>
            <a:r>
              <a:rPr lang="pl-PL" sz="2200" b="1" spc="50" dirty="0" err="1">
                <a:solidFill>
                  <a:srgbClr val="0CA373"/>
                </a:solidFill>
                <a:cs typeface="Tahoma"/>
              </a:rPr>
              <a:t>anger</a:t>
            </a:r>
            <a:r>
              <a:rPr lang="pl-PL" sz="2200" b="1" spc="50" dirty="0">
                <a:solidFill>
                  <a:srgbClr val="0CA373"/>
                </a:solidFill>
                <a:cs typeface="Tahoma"/>
              </a:rPr>
              <a:t> </a:t>
            </a:r>
            <a:r>
              <a:rPr lang="pl-PL" sz="2200" spc="50" dirty="0">
                <a:solidFill>
                  <a:srgbClr val="0CA373"/>
                </a:solidFill>
                <a:cs typeface="Tahoma"/>
              </a:rPr>
              <a:t>(Brooks et al., 2020, ILO 2020).</a:t>
            </a:r>
          </a:p>
          <a:p>
            <a:pPr marL="12700">
              <a:lnSpc>
                <a:spcPct val="100000"/>
              </a:lnSpc>
              <a:spcBef>
                <a:spcPts val="110"/>
              </a:spcBef>
            </a:pPr>
            <a:r>
              <a:rPr lang="pl-PL" sz="2200" spc="50" dirty="0">
                <a:solidFill>
                  <a:srgbClr val="0CA373"/>
                </a:solidFill>
                <a:cs typeface="Tahoma"/>
              </a:rPr>
              <a:t>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501745"/>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Updat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empower</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health and safety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(OSH)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professionals with tools and processes in terms of workers’ health support systems, the working environment, training, information, and compliance mechanism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regarding OSH and ergonomic protocols specifically designed for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raising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awareness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managers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on the importance of taking sufficient rest breaks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during the workday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this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also</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involves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clarifying that such breaks won’t have negative career consequence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 nor influence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results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Us</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opportunit</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ies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promote physical health, including exercise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&amp;</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encourage workers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keep</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healthy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habits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0" algn="just">
              <a:lnSpc>
                <a:spcPct val="115000"/>
              </a:lnSpc>
              <a:spcAft>
                <a:spcPts val="1000"/>
              </a:spcAft>
              <a:buSzPts val="1000"/>
              <a:tabLst>
                <a:tab pos="457200" algn="l"/>
              </a:tabLst>
            </a:pPr>
            <a:endParaRPr lang="pl-PL" sz="1800" b="0" i="0" u="none" strike="noStrike" baseline="0" dirty="0">
              <a:solidFill>
                <a:srgbClr val="000000"/>
              </a:solidFill>
              <a:latin typeface="Noto Sans" panose="020B0502040504020204" pitchFamily="34" charset="0"/>
            </a:endParaRPr>
          </a:p>
          <a:p>
            <a:pPr lvl="0" algn="just">
              <a:lnSpc>
                <a:spcPct val="115000"/>
              </a:lnSpc>
              <a:spcAft>
                <a:spcPts val="1000"/>
              </a:spcAft>
              <a:buSzPts val="1000"/>
              <a:tabLst>
                <a:tab pos="457200" algn="l"/>
              </a:tabLst>
            </a:pPr>
            <a:r>
              <a:rPr lang="pl-PL" dirty="0">
                <a:solidFill>
                  <a:srgbClr val="000000"/>
                </a:solidFill>
                <a:latin typeface="Noto Sans" panose="020B0502040504020204" pitchFamily="34" charset="0"/>
              </a:rPr>
              <a:t>		The </a:t>
            </a:r>
            <a:r>
              <a:rPr lang="en-US" sz="1800" b="0" i="0" u="none" strike="noStrike" baseline="0" dirty="0">
                <a:solidFill>
                  <a:srgbClr val="000000"/>
                </a:solidFill>
                <a:latin typeface="Noto Sans" panose="020B0502040504020204" pitchFamily="34" charset="0"/>
              </a:rPr>
              <a:t>provisions in the </a:t>
            </a:r>
            <a:r>
              <a:rPr lang="en-US" sz="1800" b="1" i="0" u="none" strike="noStrike" baseline="0" dirty="0">
                <a:solidFill>
                  <a:srgbClr val="000000"/>
                </a:solidFill>
                <a:latin typeface="Noto Sans" panose="020B0502040504020204" pitchFamily="34" charset="0"/>
              </a:rPr>
              <a:t>ILO </a:t>
            </a:r>
            <a:r>
              <a:rPr lang="en-US" sz="1800" b="1" i="0" u="sng" strike="noStrike" baseline="0" dirty="0">
                <a:solidFill>
                  <a:srgbClr val="000000"/>
                </a:solidFill>
                <a:latin typeface="Noto Sans" panose="020B0502040504020204" pitchFamily="34" charset="0"/>
              </a:rPr>
              <a:t>Occupational Safety and Health Convention, 1981 (No. 155) </a:t>
            </a:r>
            <a:r>
              <a:rPr lang="en-US" sz="1800" b="1" i="0" u="none" strike="noStrike" baseline="0" dirty="0">
                <a:solidFill>
                  <a:srgbClr val="000000"/>
                </a:solidFill>
                <a:latin typeface="Noto Sans" panose="020B0502040504020204" pitchFamily="34" charset="0"/>
              </a:rPr>
              <a:t>and its </a:t>
            </a:r>
            <a:r>
              <a:rPr lang="pl-PL" sz="1800" b="1" i="0" u="none" strike="noStrike" baseline="0" dirty="0">
                <a:solidFill>
                  <a:srgbClr val="000000"/>
                </a:solidFill>
                <a:latin typeface="Noto Sans" panose="020B0502040504020204" pitchFamily="34" charset="0"/>
              </a:rPr>
              <a:t>				</a:t>
            </a:r>
            <a:r>
              <a:rPr lang="en-US" sz="1800" b="1" i="0" u="none" strike="noStrike" baseline="0" dirty="0">
                <a:solidFill>
                  <a:srgbClr val="000000"/>
                </a:solidFill>
                <a:latin typeface="Noto Sans" panose="020B0502040504020204" pitchFamily="34" charset="0"/>
              </a:rPr>
              <a:t>accompanying</a:t>
            </a:r>
            <a:r>
              <a:rPr lang="pl-PL" sz="1800" b="1" i="0" u="none" strike="noStrike" baseline="0" dirty="0">
                <a:solidFill>
                  <a:srgbClr val="000000"/>
                </a:solidFill>
                <a:latin typeface="Noto Sans" panose="020B0502040504020204" pitchFamily="34" charset="0"/>
              </a:rPr>
              <a:t> </a:t>
            </a:r>
            <a:r>
              <a:rPr lang="en-US" sz="1800" b="1" i="0" u="sng" strike="noStrike" baseline="0" dirty="0">
                <a:solidFill>
                  <a:srgbClr val="000000"/>
                </a:solidFill>
                <a:latin typeface="Noto Sans" panose="020B0502040504020204" pitchFamily="34" charset="0"/>
              </a:rPr>
              <a:t>Recommendation (No. 164)</a:t>
            </a:r>
            <a:r>
              <a:rPr lang="en-US" sz="1800" b="1" i="0" strike="noStrike" baseline="0" dirty="0">
                <a:solidFill>
                  <a:srgbClr val="000000"/>
                </a:solidFill>
                <a:latin typeface="Noto Sans" panose="020B0502040504020204" pitchFamily="34" charset="0"/>
              </a:rPr>
              <a:t> </a:t>
            </a:r>
            <a:r>
              <a:rPr lang="en-US" sz="1800" b="0" i="0" u="none" strike="noStrike" baseline="0" dirty="0">
                <a:solidFill>
                  <a:srgbClr val="000000"/>
                </a:solidFill>
                <a:latin typeface="Noto Sans" panose="020B0502040504020204" pitchFamily="34" charset="0"/>
              </a:rPr>
              <a:t>offer relevant guidance and measures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4" name="Grafika 3" descr="Komentarz — serce z wypełnieniem pełnym">
            <a:extLst>
              <a:ext uri="{FF2B5EF4-FFF2-40B4-BE49-F238E27FC236}">
                <a16:creationId xmlns:a16="http://schemas.microsoft.com/office/drawing/2014/main" id="{0811BD5B-B80B-4BD1-8B6E-C8424DF41D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552" y="5150021"/>
            <a:ext cx="828942" cy="873685"/>
          </a:xfrm>
          <a:prstGeom prst="rect">
            <a:avLst/>
          </a:prstGeom>
        </p:spPr>
      </p:pic>
    </p:spTree>
    <p:extLst>
      <p:ext uri="{BB962C8B-B14F-4D97-AF65-F5344CB8AC3E}">
        <p14:creationId xmlns:p14="http://schemas.microsoft.com/office/powerpoint/2010/main" val="238018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work</a:t>
            </a:r>
            <a:r>
              <a:rPr lang="pl-PL" sz="3600" kern="0" spc="-150" dirty="0">
                <a:solidFill>
                  <a:schemeClr val="tx1"/>
                </a:solidFill>
                <a:latin typeface="+mn-lt"/>
                <a:ea typeface="Tahoma" panose="020B0604030504040204" pitchFamily="34" charset="0"/>
                <a:cs typeface="Tahoma" panose="020B0604030504040204" pitchFamily="34" charset="0"/>
              </a:rPr>
              <a:t>-life </a:t>
            </a:r>
            <a:r>
              <a:rPr lang="pl-PL" sz="3600" kern="0" spc="-150" dirty="0" err="1">
                <a:solidFill>
                  <a:schemeClr val="tx1"/>
                </a:solidFill>
                <a:latin typeface="+mn-lt"/>
                <a:ea typeface="Tahoma" panose="020B0604030504040204" pitchFamily="34" charset="0"/>
                <a:cs typeface="Tahoma" panose="020B0604030504040204" pitchFamily="34" charset="0"/>
              </a:rPr>
              <a:t>balance</a:t>
            </a:r>
            <a:r>
              <a:rPr lang="pl-PL" sz="3600" kern="0" spc="-150" dirty="0">
                <a:solidFill>
                  <a:schemeClr val="tx1"/>
                </a:solidFill>
                <a:latin typeface="+mn-lt"/>
                <a:ea typeface="Tahoma" panose="020B0604030504040204" pitchFamily="34" charset="0"/>
                <a:cs typeface="Tahoma" panose="020B0604030504040204" pitchFamily="34" charset="0"/>
              </a:rPr>
              <a:t> (WLB)</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89448" cy="1029769"/>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One of </a:t>
            </a:r>
            <a:r>
              <a:rPr lang="pl-PL" sz="2200" spc="50" dirty="0" err="1">
                <a:solidFill>
                  <a:srgbClr val="0CA373"/>
                </a:solidFill>
                <a:cs typeface="Tahoma"/>
              </a:rPr>
              <a:t>crucial</a:t>
            </a:r>
            <a:r>
              <a:rPr lang="pl-PL" sz="2200" spc="50" dirty="0">
                <a:solidFill>
                  <a:srgbClr val="0CA373"/>
                </a:solidFill>
                <a:cs typeface="Tahoma"/>
              </a:rPr>
              <a:t> </a:t>
            </a:r>
            <a:r>
              <a:rPr lang="en-US" sz="2200" spc="50" dirty="0">
                <a:solidFill>
                  <a:srgbClr val="0CA373"/>
                </a:solidFill>
                <a:cs typeface="Tahoma"/>
              </a:rPr>
              <a:t>challenges </a:t>
            </a:r>
            <a:r>
              <a:rPr lang="pl-PL" sz="2200" spc="50" dirty="0">
                <a:solidFill>
                  <a:srgbClr val="0CA373"/>
                </a:solidFill>
                <a:cs typeface="Tahoma"/>
              </a:rPr>
              <a:t>for </a:t>
            </a:r>
            <a:r>
              <a:rPr lang="pl-PL" sz="2200" spc="50" dirty="0" err="1">
                <a:solidFill>
                  <a:srgbClr val="0CA373"/>
                </a:solidFill>
                <a:cs typeface="Tahoma"/>
              </a:rPr>
              <a:t>remote</a:t>
            </a:r>
            <a:r>
              <a:rPr lang="pl-PL" sz="2200" spc="50" dirty="0">
                <a:solidFill>
                  <a:srgbClr val="0CA373"/>
                </a:solidFill>
                <a:cs typeface="Tahoma"/>
              </a:rPr>
              <a:t> </a:t>
            </a:r>
            <a:r>
              <a:rPr lang="pl-PL" sz="2200" spc="50" dirty="0" err="1">
                <a:solidFill>
                  <a:srgbClr val="0CA373"/>
                </a:solidFill>
                <a:cs typeface="Tahoma"/>
              </a:rPr>
              <a:t>wo</a:t>
            </a:r>
            <a:r>
              <a:rPr lang="en-US" sz="2200" spc="50" dirty="0" err="1">
                <a:solidFill>
                  <a:srgbClr val="0CA373"/>
                </a:solidFill>
                <a:cs typeface="Tahoma"/>
              </a:rPr>
              <a:t>rking</a:t>
            </a:r>
            <a:r>
              <a:rPr lang="en-US" sz="2200" spc="50" dirty="0">
                <a:solidFill>
                  <a:srgbClr val="0CA373"/>
                </a:solidFill>
                <a:cs typeface="Tahoma"/>
              </a:rPr>
              <a:t> employees during the pandemic</a:t>
            </a:r>
            <a:r>
              <a:rPr lang="pl-PL" sz="2200" spc="50" dirty="0">
                <a:solidFill>
                  <a:srgbClr val="0CA373"/>
                </a:solidFill>
                <a:cs typeface="Tahoma"/>
              </a:rPr>
              <a:t> (and </a:t>
            </a:r>
            <a:r>
              <a:rPr lang="pl-PL" sz="2200" spc="50" dirty="0" err="1">
                <a:solidFill>
                  <a:srgbClr val="0CA373"/>
                </a:solidFill>
                <a:cs typeface="Tahoma"/>
              </a:rPr>
              <a:t>after</a:t>
            </a:r>
            <a:r>
              <a:rPr lang="pl-PL" sz="2200" spc="50" dirty="0">
                <a:solidFill>
                  <a:srgbClr val="0CA373"/>
                </a:solidFill>
                <a:cs typeface="Tahoma"/>
              </a:rPr>
              <a:t>)</a:t>
            </a:r>
            <a:r>
              <a:rPr lang="en-US" sz="2200" spc="50" dirty="0">
                <a:solidFill>
                  <a:srgbClr val="0CA373"/>
                </a:solidFill>
                <a:cs typeface="Tahoma"/>
              </a:rPr>
              <a:t> </a:t>
            </a:r>
            <a:r>
              <a:rPr lang="pl-PL" sz="2200" spc="50" dirty="0" err="1">
                <a:solidFill>
                  <a:srgbClr val="0CA373"/>
                </a:solidFill>
                <a:cs typeface="Tahoma"/>
              </a:rPr>
              <a:t>wa</a:t>
            </a:r>
            <a:r>
              <a:rPr lang="en-US" sz="2200" spc="50" dirty="0">
                <a:solidFill>
                  <a:srgbClr val="0CA373"/>
                </a:solidFill>
                <a:cs typeface="Tahoma"/>
              </a:rPr>
              <a:t>s </a:t>
            </a:r>
            <a:r>
              <a:rPr lang="en-US" sz="2200" b="1" spc="50" dirty="0">
                <a:solidFill>
                  <a:srgbClr val="0CA373"/>
                </a:solidFill>
                <a:cs typeface="Tahoma"/>
              </a:rPr>
              <a:t>the work-life conflict they are experiencing due to blurred boundaries between work and personal life</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to </a:t>
            </a:r>
            <a:r>
              <a:rPr lang="pl-PL" sz="2200" spc="50" dirty="0" err="1">
                <a:solidFill>
                  <a:srgbClr val="0CA373"/>
                </a:solidFill>
                <a:cs typeface="Tahoma"/>
              </a:rPr>
              <a:t>alleviate</a:t>
            </a:r>
            <a:r>
              <a:rPr lang="pl-PL" sz="2200" spc="50" dirty="0">
                <a:solidFill>
                  <a:srgbClr val="0CA373"/>
                </a:solidFill>
                <a:cs typeface="Tahoma"/>
              </a:rPr>
              <a:t>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conflict</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3995709"/>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Supporting work-life boundary management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by setting clear expectations about work outputs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the same time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offering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the flexibility to manage their own work schedules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based on their individual needs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preferences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Encouraging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open communication and cooperation between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managers around scheduling, availability, and boundary-setting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within teams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agreements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this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regard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sticking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them</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Supporting workers with small children or other care responsibilities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who may be facing difficulties getting their work done and living up to the expectations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by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allowing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them</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special parental leave schemes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put in place in several countries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external</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help</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be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funded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by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entrepreneur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etc. </a:t>
            </a:r>
            <a:r>
              <a:rPr lang="pl-PL" dirty="0">
                <a:solidFill>
                  <a:srgbClr val="000000"/>
                </a:solidFill>
                <a:latin typeface="Noto Sans" panose="020B0502040504020204" pitchFamily="34" charset="0"/>
              </a:rPr>
              <a:t>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077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legal</a:t>
            </a:r>
            <a:r>
              <a:rPr lang="pl-PL" sz="3600" kern="0" spc="-150" dirty="0">
                <a:solidFill>
                  <a:schemeClr val="tx1"/>
                </a:solidFill>
                <a:latin typeface="+mn-lt"/>
                <a:ea typeface="Tahoma" panose="020B0604030504040204" pitchFamily="34" charset="0"/>
                <a:cs typeface="Tahoma" panose="020B0604030504040204" pitchFamily="34" charset="0"/>
              </a:rPr>
              <a:t> and </a:t>
            </a:r>
            <a:r>
              <a:rPr lang="pl-PL" sz="3600" kern="0" spc="-150" dirty="0" err="1">
                <a:solidFill>
                  <a:schemeClr val="tx1"/>
                </a:solidFill>
                <a:latin typeface="+mn-lt"/>
                <a:ea typeface="Tahoma" panose="020B0604030504040204" pitchFamily="34" charset="0"/>
                <a:cs typeface="Tahoma" panose="020B0604030504040204" pitchFamily="34" charset="0"/>
              </a:rPr>
              <a:t>contractual</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obligations</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One of </a:t>
            </a:r>
            <a:r>
              <a:rPr lang="pl-PL" sz="2200" spc="50" dirty="0" err="1">
                <a:solidFill>
                  <a:srgbClr val="0CA373"/>
                </a:solidFill>
                <a:cs typeface="Tahoma"/>
              </a:rPr>
              <a:t>crucial</a:t>
            </a:r>
            <a:r>
              <a:rPr lang="pl-PL" sz="2200" spc="50" dirty="0">
                <a:solidFill>
                  <a:srgbClr val="0CA373"/>
                </a:solidFill>
                <a:cs typeface="Tahoma"/>
              </a:rPr>
              <a:t> </a:t>
            </a:r>
            <a:r>
              <a:rPr lang="en-US" sz="2200" spc="50" dirty="0">
                <a:solidFill>
                  <a:srgbClr val="0CA373"/>
                </a:solidFill>
                <a:cs typeface="Tahoma"/>
              </a:rPr>
              <a:t>challenges </a:t>
            </a:r>
            <a:r>
              <a:rPr lang="pl-PL" sz="2200" spc="50" dirty="0">
                <a:solidFill>
                  <a:srgbClr val="0CA373"/>
                </a:solidFill>
                <a:cs typeface="Tahoma"/>
              </a:rPr>
              <a:t>for </a:t>
            </a:r>
            <a:r>
              <a:rPr lang="pl-PL" sz="2200" spc="50" dirty="0" err="1">
                <a:solidFill>
                  <a:srgbClr val="0CA373"/>
                </a:solidFill>
                <a:cs typeface="Tahoma"/>
              </a:rPr>
              <a:t>remote</a:t>
            </a:r>
            <a:r>
              <a:rPr lang="pl-PL" sz="2200" spc="50" dirty="0">
                <a:solidFill>
                  <a:srgbClr val="0CA373"/>
                </a:solidFill>
                <a:cs typeface="Tahoma"/>
              </a:rPr>
              <a:t> </a:t>
            </a:r>
            <a:r>
              <a:rPr lang="pl-PL" sz="2200" spc="50" dirty="0" err="1">
                <a:solidFill>
                  <a:srgbClr val="0CA373"/>
                </a:solidFill>
                <a:cs typeface="Tahoma"/>
              </a:rPr>
              <a:t>wo</a:t>
            </a:r>
            <a:r>
              <a:rPr lang="en-US" sz="2200" b="1" spc="50" dirty="0" err="1">
                <a:solidFill>
                  <a:srgbClr val="0CA373"/>
                </a:solidFill>
                <a:cs typeface="Tahoma"/>
              </a:rPr>
              <a:t>rking</a:t>
            </a:r>
            <a:r>
              <a:rPr lang="en-US" sz="2200" b="1" spc="50" dirty="0">
                <a:solidFill>
                  <a:srgbClr val="0CA373"/>
                </a:solidFill>
                <a:cs typeface="Tahoma"/>
              </a:rPr>
              <a:t> </a:t>
            </a:r>
            <a:r>
              <a:rPr lang="pl-PL" sz="2200" b="1" spc="50" dirty="0" err="1">
                <a:solidFill>
                  <a:srgbClr val="0CA373"/>
                </a:solidFill>
                <a:cs typeface="Tahoma"/>
              </a:rPr>
              <a:t>is</a:t>
            </a:r>
            <a:r>
              <a:rPr lang="pl-PL" sz="2200" b="1" spc="50" dirty="0">
                <a:solidFill>
                  <a:srgbClr val="0CA373"/>
                </a:solidFill>
                <a:cs typeface="Tahoma"/>
              </a:rPr>
              <a:t> in the </a:t>
            </a:r>
            <a:r>
              <a:rPr lang="pl-PL" sz="2200" b="1" spc="50" dirty="0" err="1">
                <a:solidFill>
                  <a:srgbClr val="0CA373"/>
                </a:solidFill>
                <a:cs typeface="Tahoma"/>
              </a:rPr>
              <a:t>clarifying</a:t>
            </a:r>
            <a:r>
              <a:rPr lang="pl-PL" sz="2200" b="1" spc="50" dirty="0">
                <a:solidFill>
                  <a:srgbClr val="0CA373"/>
                </a:solidFill>
                <a:cs typeface="Tahoma"/>
              </a:rPr>
              <a:t> the </a:t>
            </a:r>
            <a:r>
              <a:rPr lang="pl-PL" sz="2200" b="1" spc="50" dirty="0" err="1">
                <a:solidFill>
                  <a:srgbClr val="0CA373"/>
                </a:solidFill>
                <a:cs typeface="Tahoma"/>
              </a:rPr>
              <a:t>conditions</a:t>
            </a:r>
            <a:r>
              <a:rPr lang="pl-PL" sz="2200" b="1" spc="50" dirty="0">
                <a:solidFill>
                  <a:srgbClr val="0CA373"/>
                </a:solidFill>
                <a:cs typeface="Tahoma"/>
              </a:rPr>
              <a:t> of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including</a:t>
            </a:r>
            <a:r>
              <a:rPr lang="pl-PL" sz="2200" b="1" spc="50" dirty="0">
                <a:solidFill>
                  <a:srgbClr val="0CA373"/>
                </a:solidFill>
                <a:cs typeface="Tahoma"/>
              </a:rPr>
              <a:t> </a:t>
            </a:r>
            <a:r>
              <a:rPr lang="pl-PL" sz="2200" b="1" spc="50" dirty="0" err="1">
                <a:solidFill>
                  <a:srgbClr val="0CA373"/>
                </a:solidFill>
                <a:cs typeface="Tahoma"/>
              </a:rPr>
              <a:t>location</a:t>
            </a:r>
            <a:r>
              <a:rPr lang="pl-PL" sz="2200" b="1" spc="50" dirty="0">
                <a:solidFill>
                  <a:srgbClr val="0CA373"/>
                </a:solidFill>
                <a:cs typeface="Tahoma"/>
              </a:rPr>
              <a:t>, </a:t>
            </a:r>
            <a:r>
              <a:rPr lang="pl-PL" sz="2200" b="1" spc="50" dirty="0" err="1">
                <a:solidFill>
                  <a:srgbClr val="0CA373"/>
                </a:solidFill>
                <a:cs typeface="Tahoma"/>
              </a:rPr>
              <a:t>reimbursement</a:t>
            </a:r>
            <a:r>
              <a:rPr lang="pl-PL" sz="2200" b="1" spc="50" dirty="0">
                <a:solidFill>
                  <a:srgbClr val="0CA373"/>
                </a:solidFill>
                <a:cs typeface="Tahoma"/>
              </a:rPr>
              <a:t> of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expenditure</a:t>
            </a:r>
            <a:r>
              <a:rPr lang="pl-PL" sz="2200" b="1" spc="50" dirty="0">
                <a:solidFill>
                  <a:srgbClr val="0CA373"/>
                </a:solidFill>
                <a:cs typeface="Tahoma"/>
              </a:rPr>
              <a:t>, as </a:t>
            </a:r>
            <a:r>
              <a:rPr lang="pl-PL" sz="2200" b="1" spc="50" dirty="0" err="1">
                <a:solidFill>
                  <a:srgbClr val="0CA373"/>
                </a:solidFill>
                <a:cs typeface="Tahoma"/>
              </a:rPr>
              <a:t>well</a:t>
            </a:r>
            <a:r>
              <a:rPr lang="pl-PL" sz="2200" b="1" spc="50" dirty="0">
                <a:solidFill>
                  <a:srgbClr val="0CA373"/>
                </a:solidFill>
                <a:cs typeface="Tahoma"/>
              </a:rPr>
              <a:t> as </a:t>
            </a:r>
            <a:r>
              <a:rPr lang="pl-PL" sz="2200" b="1" spc="50" dirty="0" err="1">
                <a:solidFill>
                  <a:srgbClr val="0CA373"/>
                </a:solidFill>
                <a:cs typeface="Tahoma"/>
              </a:rPr>
              <a:t>notification</a:t>
            </a:r>
            <a:r>
              <a:rPr lang="pl-PL" sz="2200" b="1" spc="50" dirty="0">
                <a:solidFill>
                  <a:srgbClr val="0CA373"/>
                </a:solidFill>
                <a:cs typeface="Tahoma"/>
              </a:rPr>
              <a:t> </a:t>
            </a:r>
            <a:r>
              <a:rPr lang="pl-PL" sz="2200" b="1" spc="50" dirty="0" err="1">
                <a:solidFill>
                  <a:srgbClr val="0CA373"/>
                </a:solidFill>
                <a:cs typeface="Tahoma"/>
              </a:rPr>
              <a:t>procedures</a:t>
            </a:r>
            <a:r>
              <a:rPr lang="pl-PL" sz="2200" b="1" spc="50" dirty="0">
                <a:solidFill>
                  <a:srgbClr val="0CA373"/>
                </a:solidFill>
                <a:cs typeface="Tahoma"/>
              </a:rPr>
              <a:t> in </a:t>
            </a:r>
            <a:r>
              <a:rPr lang="pl-PL" sz="2200" b="1" spc="50" dirty="0" err="1">
                <a:solidFill>
                  <a:srgbClr val="0CA373"/>
                </a:solidFill>
                <a:cs typeface="Tahoma"/>
              </a:rPr>
              <a:t>case</a:t>
            </a:r>
            <a:r>
              <a:rPr lang="pl-PL" sz="2200" b="1" spc="50" dirty="0">
                <a:solidFill>
                  <a:srgbClr val="0CA373"/>
                </a:solidFill>
                <a:cs typeface="Tahoma"/>
              </a:rPr>
              <a:t> of </a:t>
            </a:r>
            <a:r>
              <a:rPr lang="pl-PL" sz="2200" b="1" spc="50" dirty="0" err="1">
                <a:solidFill>
                  <a:srgbClr val="0CA373"/>
                </a:solidFill>
                <a:cs typeface="Tahoma"/>
              </a:rPr>
              <a:t>accidents</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278864"/>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Monitoring whether </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pl-PL" sz="22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respective</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legal</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order </a:t>
            </a: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provides tax-free cost compensation for </a:t>
            </a:r>
            <a:r>
              <a:rPr lang="pl-PL" sz="22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the costs related to working from home, and informing and supporting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to apply to receive this financial </a:t>
            </a:r>
            <a:r>
              <a:rPr lang="en-US"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suport</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sorting</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it</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 for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them</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Revising employee benefits appropriately, if for example the continued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working</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means that workers cannot avail themselves of some of their benefits (e.g., a gym membership, commuting compensation, free food and drinks, etc.) and </a:t>
            </a: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ensuring that the overall salary and benefits package remains at the same level as before the pandemic</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by potentially replacing some benefits with other options of equal value (e.g., gym apps, online coaching and learning options, etc.).</a:t>
            </a:r>
            <a:endPar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18115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n-lt"/>
                <a:ea typeface="Tahoma" panose="020B0604030504040204" pitchFamily="34" charset="0"/>
                <a:cs typeface="Tahoma" panose="020B0604030504040204" pitchFamily="34" charset="0"/>
              </a:rPr>
              <a:t>Issues</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b="0" kern="0" spc="-150" dirty="0" err="1">
                <a:solidFill>
                  <a:schemeClr val="tx1"/>
                </a:solidFill>
                <a:latin typeface="+mn-lt"/>
                <a:ea typeface="Tahoma" panose="020B0604030504040204" pitchFamily="34" charset="0"/>
                <a:cs typeface="Tahoma" panose="020B0604030504040204" pitchFamily="34" charset="0"/>
              </a:rPr>
              <a:t>concerning</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kern="0" spc="-150" dirty="0">
                <a:solidFill>
                  <a:schemeClr val="tx1"/>
                </a:solidFill>
                <a:latin typeface="+mn-lt"/>
                <a:ea typeface="Tahoma" panose="020B0604030504040204" pitchFamily="34" charset="0"/>
                <a:cs typeface="Tahoma" panose="020B0604030504040204" pitchFamily="34" charset="0"/>
              </a:rPr>
              <a:t>cross-</a:t>
            </a:r>
            <a:r>
              <a:rPr lang="pl-PL" sz="4000" kern="0" spc="-150" dirty="0" err="1">
                <a:solidFill>
                  <a:schemeClr val="tx1"/>
                </a:solidFill>
                <a:latin typeface="+mn-lt"/>
                <a:ea typeface="Tahoma" panose="020B0604030504040204" pitchFamily="34" charset="0"/>
                <a:cs typeface="Tahoma" panose="020B0604030504040204" pitchFamily="34" charset="0"/>
              </a:rPr>
              <a:t>border</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remote</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work</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752770"/>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A </a:t>
            </a:r>
            <a:r>
              <a:rPr lang="pl-PL" sz="2200" spc="50" dirty="0" err="1">
                <a:solidFill>
                  <a:srgbClr val="0CA373"/>
                </a:solidFill>
                <a:cs typeface="Tahoma"/>
              </a:rPr>
              <a:t>very</a:t>
            </a:r>
            <a:r>
              <a:rPr lang="pl-PL" sz="2200" spc="50" dirty="0">
                <a:solidFill>
                  <a:srgbClr val="0CA373"/>
                </a:solidFill>
                <a:cs typeface="Tahoma"/>
              </a:rPr>
              <a:t> </a:t>
            </a:r>
            <a:r>
              <a:rPr lang="pl-PL" sz="2200" spc="50" dirty="0" err="1">
                <a:solidFill>
                  <a:srgbClr val="0CA373"/>
                </a:solidFill>
                <a:cs typeface="Tahoma"/>
              </a:rPr>
              <a:t>important</a:t>
            </a:r>
            <a:r>
              <a:rPr lang="pl-PL" sz="2200" spc="50" dirty="0">
                <a:solidFill>
                  <a:srgbClr val="0CA373"/>
                </a:solidFill>
                <a:cs typeface="Tahoma"/>
              </a:rPr>
              <a:t> and </a:t>
            </a:r>
            <a:r>
              <a:rPr lang="pl-PL" sz="2200" spc="50" dirty="0" err="1">
                <a:solidFill>
                  <a:srgbClr val="0CA373"/>
                </a:solidFill>
                <a:cs typeface="Tahoma"/>
              </a:rPr>
              <a:t>often</a:t>
            </a:r>
            <a:r>
              <a:rPr lang="pl-PL" sz="2200" spc="50" dirty="0">
                <a:solidFill>
                  <a:srgbClr val="0CA373"/>
                </a:solidFill>
                <a:cs typeface="Tahoma"/>
              </a:rPr>
              <a:t> </a:t>
            </a:r>
            <a:r>
              <a:rPr lang="pl-PL" sz="2200" spc="50" dirty="0" err="1">
                <a:solidFill>
                  <a:srgbClr val="0CA373"/>
                </a:solidFill>
                <a:cs typeface="Tahoma"/>
              </a:rPr>
              <a:t>neglected</a:t>
            </a:r>
            <a:r>
              <a:rPr lang="pl-PL" sz="2200" spc="50" dirty="0">
                <a:solidFill>
                  <a:srgbClr val="0CA373"/>
                </a:solidFill>
                <a:cs typeface="Tahoma"/>
              </a:rPr>
              <a:t> challenge </a:t>
            </a:r>
            <a:r>
              <a:rPr lang="pl-PL" sz="2400" b="1" spc="50" dirty="0" err="1">
                <a:solidFill>
                  <a:srgbClr val="0CA373"/>
                </a:solidFill>
                <a:cs typeface="Tahoma"/>
              </a:rPr>
              <a:t>are</a:t>
            </a:r>
            <a:r>
              <a:rPr lang="pl-PL" sz="2400" b="1" spc="50" dirty="0">
                <a:solidFill>
                  <a:srgbClr val="0CA373"/>
                </a:solidFill>
                <a:cs typeface="Tahoma"/>
              </a:rPr>
              <a:t> </a:t>
            </a:r>
            <a:r>
              <a:rPr lang="pl-PL" sz="2400" b="1" spc="50" dirty="0" err="1">
                <a:solidFill>
                  <a:srgbClr val="0CA373"/>
                </a:solidFill>
                <a:cs typeface="Tahoma"/>
              </a:rPr>
              <a:t>issues</a:t>
            </a:r>
            <a:r>
              <a:rPr lang="pl-PL" sz="2400" b="1" spc="50" dirty="0">
                <a:solidFill>
                  <a:srgbClr val="0CA373"/>
                </a:solidFill>
                <a:cs typeface="Tahoma"/>
              </a:rPr>
              <a:t> </a:t>
            </a:r>
            <a:r>
              <a:rPr lang="pl-PL" sz="2400" b="1" spc="50" dirty="0" err="1">
                <a:solidFill>
                  <a:srgbClr val="0CA373"/>
                </a:solidFill>
                <a:cs typeface="Tahoma"/>
              </a:rPr>
              <a:t>connected</a:t>
            </a:r>
            <a:r>
              <a:rPr lang="pl-PL" sz="2400" b="1" spc="50" dirty="0">
                <a:solidFill>
                  <a:srgbClr val="0CA373"/>
                </a:solidFill>
                <a:cs typeface="Tahoma"/>
              </a:rPr>
              <a:t> with </a:t>
            </a:r>
            <a:r>
              <a:rPr lang="pl-PL" sz="2400" b="1" spc="50" dirty="0" err="1">
                <a:solidFill>
                  <a:srgbClr val="0CA373"/>
                </a:solidFill>
                <a:cs typeface="Tahoma"/>
              </a:rPr>
              <a:t>providing</a:t>
            </a:r>
            <a:r>
              <a:rPr lang="pl-PL" sz="2400" b="1" spc="50" dirty="0">
                <a:solidFill>
                  <a:srgbClr val="0CA373"/>
                </a:solidFill>
                <a:cs typeface="Tahoma"/>
              </a:rPr>
              <a:t> </a:t>
            </a:r>
            <a:r>
              <a:rPr lang="pl-PL" sz="2400" b="1" spc="50" dirty="0" err="1">
                <a:solidFill>
                  <a:srgbClr val="0CA373"/>
                </a:solidFill>
                <a:cs typeface="Tahoma"/>
              </a:rPr>
              <a:t>remote</a:t>
            </a:r>
            <a:r>
              <a:rPr lang="pl-PL" sz="2400" b="1" spc="50" dirty="0">
                <a:solidFill>
                  <a:srgbClr val="0CA373"/>
                </a:solidFill>
                <a:cs typeface="Tahoma"/>
              </a:rPr>
              <a:t> </a:t>
            </a:r>
            <a:r>
              <a:rPr lang="pl-PL" sz="2400" b="1" spc="50" dirty="0" err="1">
                <a:solidFill>
                  <a:srgbClr val="0CA373"/>
                </a:solidFill>
                <a:cs typeface="Tahoma"/>
              </a:rPr>
              <a:t>work</a:t>
            </a:r>
            <a:r>
              <a:rPr lang="pl-PL" sz="2400" b="1" spc="50" dirty="0">
                <a:solidFill>
                  <a:srgbClr val="0CA373"/>
                </a:solidFill>
                <a:cs typeface="Tahoma"/>
              </a:rPr>
              <a:t> (</a:t>
            </a:r>
            <a:r>
              <a:rPr lang="pl-PL" sz="2400" b="1" spc="50" dirty="0" err="1">
                <a:solidFill>
                  <a:srgbClr val="0CA373"/>
                </a:solidFill>
                <a:cs typeface="Tahoma"/>
              </a:rPr>
              <a:t>teleworking</a:t>
            </a:r>
            <a:r>
              <a:rPr lang="pl-PL" sz="2400" b="1" spc="50" dirty="0">
                <a:solidFill>
                  <a:srgbClr val="0CA373"/>
                </a:solidFill>
                <a:cs typeface="Tahoma"/>
              </a:rPr>
              <a:t>) from </a:t>
            </a:r>
            <a:r>
              <a:rPr lang="pl-PL" sz="2400" b="1" spc="50" dirty="0" err="1">
                <a:solidFill>
                  <a:srgbClr val="0CA373"/>
                </a:solidFill>
                <a:cs typeface="Tahoma"/>
              </a:rPr>
              <a:t>abroad</a:t>
            </a:r>
            <a:r>
              <a:rPr lang="pl-PL" sz="2400" b="1" spc="50" dirty="0">
                <a:solidFill>
                  <a:srgbClr val="0CA373"/>
                </a:solidFill>
                <a:cs typeface="Tahoma"/>
              </a:rPr>
              <a:t>.</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issues</a:t>
            </a:r>
            <a:r>
              <a:rPr lang="pl-PL" sz="2200" spc="50" dirty="0">
                <a:solidFill>
                  <a:srgbClr val="0CA373"/>
                </a:solidFill>
                <a:cs typeface="Tahoma"/>
              </a:rPr>
              <a:t> </a:t>
            </a:r>
            <a:r>
              <a:rPr lang="pl-PL" sz="2200" spc="50" dirty="0" err="1">
                <a:solidFill>
                  <a:srgbClr val="0CA373"/>
                </a:solidFill>
                <a:cs typeface="Tahoma"/>
              </a:rPr>
              <a:t>should</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349652"/>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Clarifying the implications regarding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personal</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income taxes </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and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social</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security</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payments</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if workers are working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remotely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a different country than the country in which the premise of the employer is located.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application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for </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a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Portable</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Document</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A1 (PD A1)</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indispensable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Checking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whether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remotely</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for the benefit of a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contracting</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party to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their</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employer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whether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posted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abroad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within</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the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so-called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’intra-</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corporate</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posting</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hired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out to a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user</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undertaking</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or</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placement</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agency</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abroad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see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Directive 96/71/EC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conjunction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with Directive 2018/957/EU) –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such</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case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could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become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posted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carrying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from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abroad</a:t>
            </a:r>
            <a:endPar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Requesting work visas and residency permits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those workers who are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teleworking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outside their country of origin and cannot return to that country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due to pandemic-related restrictions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concerning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free movement across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internal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external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border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 of the EU</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8720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8261" y="92304"/>
            <a:ext cx="9203821"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rgbClr val="0CA373"/>
                </a:solidFill>
                <a:latin typeface="+mn-lt"/>
                <a:ea typeface="Tahoma" panose="020B0604030504040204" pitchFamily="34" charset="0"/>
                <a:cs typeface="Tahoma" panose="020B0604030504040204" pitchFamily="34" charset="0"/>
              </a:rPr>
              <a:t>Remote </a:t>
            </a:r>
            <a:r>
              <a:rPr lang="pl-PL" sz="4000" kern="0" spc="-150" dirty="0" err="1">
                <a:solidFill>
                  <a:srgbClr val="0CA373"/>
                </a:solidFill>
                <a:latin typeface="+mn-lt"/>
                <a:ea typeface="Tahoma" panose="020B0604030504040204" pitchFamily="34" charset="0"/>
                <a:cs typeface="Tahoma" panose="020B0604030504040204" pitchFamily="34" charset="0"/>
              </a:rPr>
              <a:t>work</a:t>
            </a:r>
            <a:r>
              <a:rPr lang="pl-PL" sz="4000" kern="0" spc="-150" dirty="0">
                <a:solidFill>
                  <a:srgbClr val="0CA373"/>
                </a:solidFill>
                <a:latin typeface="+mn-lt"/>
                <a:ea typeface="Tahoma" panose="020B0604030504040204" pitchFamily="34" charset="0"/>
                <a:cs typeface="Tahoma" panose="020B0604030504040204" pitchFamily="34" charset="0"/>
              </a:rPr>
              <a:t> in Partner </a:t>
            </a:r>
            <a:r>
              <a:rPr lang="pl-PL" sz="4000" kern="0" spc="-150" dirty="0" err="1">
                <a:solidFill>
                  <a:srgbClr val="0CA373"/>
                </a:solidFill>
                <a:latin typeface="+mn-lt"/>
                <a:ea typeface="Tahoma" panose="020B0604030504040204" pitchFamily="34" charset="0"/>
                <a:cs typeface="Tahoma" panose="020B0604030504040204" pitchFamily="34" charset="0"/>
              </a:rPr>
              <a:t>States</a:t>
            </a:r>
            <a:r>
              <a:rPr lang="pl-PL" sz="4000" kern="0" spc="-150" dirty="0">
                <a:solidFill>
                  <a:srgbClr val="0CA373"/>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relevant</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links</a:t>
            </a:r>
            <a:endParaRPr lang="es-ES"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9821" y="1068224"/>
            <a:ext cx="11824770" cy="5840880"/>
          </a:xfrm>
          <a:prstGeom prst="rect">
            <a:avLst/>
          </a:prstGeom>
          <a:noFill/>
        </p:spPr>
        <p:txBody>
          <a:bodyPr wrap="square">
            <a:spAutoFit/>
          </a:bodyPr>
          <a:lstStyle/>
          <a:p>
            <a:pPr marL="457200" indent="-457200">
              <a:buFont typeface="Wingdings" panose="05000000000000000000" pitchFamily="2" charset="2"/>
              <a:buChar char="§"/>
            </a:pPr>
            <a:r>
              <a:rPr lang="pl-PL" sz="2800" b="1" dirty="0" err="1">
                <a:solidFill>
                  <a:srgbClr val="0CA373"/>
                </a:solidFill>
              </a:rPr>
              <a:t>Belgium</a:t>
            </a:r>
            <a:r>
              <a:rPr lang="pl-PL" sz="2800" b="1" dirty="0">
                <a:solidFill>
                  <a:srgbClr val="0CA373"/>
                </a:solidFill>
              </a:rPr>
              <a:t>: </a:t>
            </a:r>
            <a:r>
              <a:rPr lang="pl-PL" sz="2000" dirty="0">
                <a:hlinkClick r:id="rId2"/>
              </a:rPr>
              <a:t>https://www.etuc.org/en/rules-teleworking-belgium</a:t>
            </a:r>
            <a:r>
              <a:rPr lang="pl-PL" sz="2000" dirty="0"/>
              <a:t>; </a:t>
            </a:r>
            <a:r>
              <a:rPr lang="pl-PL" sz="2000" dirty="0">
                <a:hlinkClick r:id="rId3"/>
              </a:rPr>
              <a:t>https://cms.law/en/int/expert-guides/cms-expert-guide-to-mobile-working/belgium</a:t>
            </a:r>
            <a:r>
              <a:rPr lang="pl-PL" sz="2000" dirty="0"/>
              <a:t> </a:t>
            </a:r>
          </a:p>
          <a:p>
            <a:pPr algn="l"/>
            <a:endParaRPr lang="pl-PL" sz="2400" b="0" i="0" u="none" strike="noStrike" baseline="0" dirty="0">
              <a:solidFill>
                <a:srgbClr val="000000"/>
              </a:solidFill>
            </a:endParaRPr>
          </a:p>
          <a:p>
            <a:pPr marL="285750" indent="-285750">
              <a:buFont typeface="Wingdings" panose="05000000000000000000" pitchFamily="2" charset="2"/>
              <a:buChar char="§"/>
            </a:pPr>
            <a:r>
              <a:rPr lang="pl-PL" sz="2800" b="1" u="none" strike="noStrike" baseline="0" dirty="0">
                <a:solidFill>
                  <a:srgbClr val="0CA373"/>
                </a:solidFill>
              </a:rPr>
              <a:t>Croatia</a:t>
            </a:r>
            <a:r>
              <a:rPr lang="pl-PL" sz="2800" b="1" dirty="0">
                <a:solidFill>
                  <a:srgbClr val="0CA373"/>
                </a:solidFill>
              </a:rPr>
              <a:t>: </a:t>
            </a:r>
            <a:r>
              <a:rPr lang="pl-PL" sz="2000" dirty="0">
                <a:hlinkClick r:id="rId4"/>
              </a:rPr>
              <a:t>https://cms.law/en/int/expert-guides/cms-expert-guide-to-mobile-working/croatia</a:t>
            </a:r>
            <a:r>
              <a:rPr lang="pl-PL" sz="2000" dirty="0"/>
              <a:t>; </a:t>
            </a:r>
            <a:r>
              <a:rPr lang="pl-PL" sz="2000" dirty="0">
                <a:hlinkClick r:id="rId5"/>
              </a:rPr>
              <a:t>https://www.lexology.com/library/detail.aspx?g=ccd49a34-af61-46b2-9501-5dd31c421ecf</a:t>
            </a:r>
            <a:r>
              <a:rPr lang="pl-PL" sz="2000" dirty="0"/>
              <a:t> </a:t>
            </a:r>
            <a:endParaRPr lang="pl-PL" sz="2000" u="none" strike="noStrike" baseline="0" dirty="0"/>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dirty="0">
                <a:solidFill>
                  <a:srgbClr val="0CA373"/>
                </a:solidFill>
              </a:rPr>
              <a:t>Greece: </a:t>
            </a:r>
            <a:r>
              <a:rPr lang="pl-PL" sz="2000" dirty="0">
                <a:hlinkClick r:id="rId6"/>
              </a:rPr>
              <a:t>https://en.sev.org.gr/wp-content/uploads/2020/06/Telework_SEV_english.pdf</a:t>
            </a:r>
            <a:r>
              <a:rPr lang="pl-PL" sz="2000" dirty="0"/>
              <a:t> ;  https://www.eurofound.europa.eu/fr/publications/article/2008/telework-in-greece</a:t>
            </a:r>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u="none" strike="noStrike" baseline="0" dirty="0" err="1">
                <a:solidFill>
                  <a:srgbClr val="0CA373"/>
                </a:solidFill>
              </a:rPr>
              <a:t>Italy</a:t>
            </a:r>
            <a:r>
              <a:rPr lang="pl-PL" sz="2800" b="1" u="none" strike="noStrike" baseline="0" dirty="0">
                <a:solidFill>
                  <a:srgbClr val="0CA373"/>
                </a:solidFill>
              </a:rPr>
              <a:t>: </a:t>
            </a:r>
            <a:r>
              <a:rPr lang="pl-PL" sz="2000" dirty="0">
                <a:solidFill>
                  <a:srgbClr val="000000"/>
                </a:solidFill>
                <a:hlinkClick r:id="rId7"/>
              </a:rPr>
              <a:t>https://www.bollettinoadapt.it/wp-content/uploads/TELELAVORO-tiraboschi.pdf</a:t>
            </a:r>
            <a:endParaRPr lang="pl-PL" sz="2000" dirty="0">
              <a:solidFill>
                <a:srgbClr val="000000"/>
              </a:solidFill>
            </a:endParaRPr>
          </a:p>
          <a:p>
            <a:pPr marL="285750" indent="-285750">
              <a:buFont typeface="Wingdings" panose="05000000000000000000" pitchFamily="2" charset="2"/>
              <a:buChar char="§"/>
            </a:pPr>
            <a:endParaRPr lang="pl-PL" sz="2000" dirty="0">
              <a:solidFill>
                <a:srgbClr val="000000"/>
              </a:solidFill>
            </a:endParaRPr>
          </a:p>
          <a:p>
            <a:pPr marL="285750" indent="-285750">
              <a:buFont typeface="Wingdings" panose="05000000000000000000" pitchFamily="2" charset="2"/>
              <a:buChar char="§"/>
            </a:pPr>
            <a:r>
              <a:rPr lang="pl-PL" sz="2800" b="1" dirty="0" err="1">
                <a:solidFill>
                  <a:srgbClr val="0CA373"/>
                </a:solidFill>
              </a:rPr>
              <a:t>Spain</a:t>
            </a:r>
            <a:r>
              <a:rPr lang="pl-PL" sz="2800" b="1" dirty="0">
                <a:solidFill>
                  <a:srgbClr val="0CA373"/>
                </a:solidFill>
              </a:rPr>
              <a:t>: </a:t>
            </a:r>
            <a:r>
              <a:rPr lang="pl-PL" sz="2000" dirty="0">
                <a:solidFill>
                  <a:srgbClr val="000000"/>
                </a:solidFill>
                <a:hlinkClick r:id="rId8"/>
              </a:rPr>
              <a:t>https://nhglobalpartners.com/remote-working-law-decree-spain/</a:t>
            </a:r>
            <a:r>
              <a:rPr lang="pl-PL" sz="2000" dirty="0">
                <a:solidFill>
                  <a:srgbClr val="000000"/>
                </a:solidFill>
              </a:rPr>
              <a:t> ; </a:t>
            </a:r>
            <a:r>
              <a:rPr lang="pl-PL" sz="2000" dirty="0">
                <a:solidFill>
                  <a:srgbClr val="000000"/>
                </a:solidFill>
                <a:hlinkClick r:id="rId9" action="ppaction://hlinkfile"/>
              </a:rPr>
              <a:t>file:///C:/Users/MarcinKIE%C5%81BASA/Downloads/ES%20-%20Telework%20regulation-2.pdf</a:t>
            </a:r>
            <a:r>
              <a:rPr lang="pl-PL" sz="2000" dirty="0">
                <a:solidFill>
                  <a:srgbClr val="000000"/>
                </a:solidFill>
              </a:rPr>
              <a:t> </a:t>
            </a:r>
          </a:p>
          <a:p>
            <a:pPr marL="285750" indent="-285750">
              <a:buFont typeface="Wingdings" panose="05000000000000000000" pitchFamily="2" charset="2"/>
              <a:buChar char="§"/>
            </a:pPr>
            <a:endParaRPr lang="pl-PL" sz="2000" dirty="0"/>
          </a:p>
          <a:p>
            <a:pPr marL="285750" indent="-285750">
              <a:buFont typeface="Wingdings" panose="05000000000000000000" pitchFamily="2" charset="2"/>
              <a:buChar char="§"/>
            </a:pPr>
            <a:endParaRPr lang="pl-PL" sz="2800" b="1" dirty="0">
              <a:solidFill>
                <a:srgbClr val="0CA373"/>
              </a:solidFill>
            </a:endParaRPr>
          </a:p>
        </p:txBody>
      </p:sp>
    </p:spTree>
    <p:extLst>
      <p:ext uri="{BB962C8B-B14F-4D97-AF65-F5344CB8AC3E}">
        <p14:creationId xmlns:p14="http://schemas.microsoft.com/office/powerpoint/2010/main" val="172519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8261" y="92304"/>
            <a:ext cx="868192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Remote </a:t>
            </a:r>
            <a:r>
              <a:rPr lang="pl-PL" sz="3600" kern="0" spc="-150" dirty="0" err="1">
                <a:solidFill>
                  <a:srgbClr val="0CA373"/>
                </a:solidFill>
                <a:latin typeface="+mn-lt"/>
                <a:ea typeface="Tahoma" panose="020B0604030504040204" pitchFamily="34" charset="0"/>
                <a:cs typeface="Tahoma" panose="020B0604030504040204" pitchFamily="34" charset="0"/>
              </a:rPr>
              <a:t>work</a:t>
            </a:r>
            <a:r>
              <a:rPr lang="pl-PL" sz="3600" kern="0" spc="-150" dirty="0">
                <a:solidFill>
                  <a:srgbClr val="0CA373"/>
                </a:solidFill>
                <a:latin typeface="+mn-lt"/>
                <a:ea typeface="Tahoma" panose="020B0604030504040204" pitchFamily="34" charset="0"/>
                <a:cs typeface="Tahoma" panose="020B0604030504040204" pitchFamily="34" charset="0"/>
              </a:rPr>
              <a:t> in Partner </a:t>
            </a:r>
            <a:r>
              <a:rPr lang="pl-PL" sz="3600" kern="0" spc="-150" dirty="0" err="1">
                <a:solidFill>
                  <a:srgbClr val="0CA373"/>
                </a:solidFill>
                <a:latin typeface="+mn-lt"/>
                <a:ea typeface="Tahoma" panose="020B0604030504040204" pitchFamily="34" charset="0"/>
                <a:cs typeface="Tahoma" panose="020B0604030504040204" pitchFamily="34" charset="0"/>
              </a:rPr>
              <a:t>States</a:t>
            </a:r>
            <a:r>
              <a:rPr lang="pl-PL" sz="3600" kern="0" spc="-150" dirty="0">
                <a:solidFill>
                  <a:srgbClr val="0CA373"/>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relevant</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links</a:t>
            </a:r>
            <a:endParaRPr lang="es-ES"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53825" y="1153682"/>
            <a:ext cx="11730766" cy="4031873"/>
          </a:xfrm>
          <a:prstGeom prst="rect">
            <a:avLst/>
          </a:prstGeom>
          <a:noFill/>
        </p:spPr>
        <p:txBody>
          <a:bodyPr wrap="square">
            <a:spAutoFit/>
          </a:bodyPr>
          <a:lstStyle/>
          <a:p>
            <a:endParaRPr lang="pl-PL" sz="2800" b="1" dirty="0">
              <a:solidFill>
                <a:srgbClr val="0CA373"/>
              </a:solidFill>
            </a:endParaRPr>
          </a:p>
          <a:p>
            <a:pPr marL="285750" indent="-285750">
              <a:buFont typeface="Wingdings" panose="05000000000000000000" pitchFamily="2" charset="2"/>
              <a:buChar char="§"/>
            </a:pPr>
            <a:r>
              <a:rPr lang="pl-PL" sz="2800" b="1" dirty="0">
                <a:solidFill>
                  <a:srgbClr val="0CA373"/>
                </a:solidFill>
              </a:rPr>
              <a:t>EU level: </a:t>
            </a:r>
          </a:p>
          <a:p>
            <a:pPr marL="742950" lvl="1" indent="-285750">
              <a:buFont typeface="Wingdings" panose="05000000000000000000" pitchFamily="2" charset="2"/>
              <a:buChar char="§"/>
            </a:pPr>
            <a:r>
              <a:rPr lang="pl-PL" sz="2800" b="1" dirty="0">
                <a:solidFill>
                  <a:srgbClr val="0CA373"/>
                </a:solidFill>
              </a:rPr>
              <a:t>European </a:t>
            </a:r>
            <a:r>
              <a:rPr lang="pl-PL" sz="2800" b="1" dirty="0" err="1">
                <a:solidFill>
                  <a:srgbClr val="0CA373"/>
                </a:solidFill>
              </a:rPr>
              <a:t>Labour</a:t>
            </a:r>
            <a:r>
              <a:rPr lang="pl-PL" sz="2800" b="1" dirty="0">
                <a:solidFill>
                  <a:srgbClr val="0CA373"/>
                </a:solidFill>
              </a:rPr>
              <a:t> Authority (ELA) </a:t>
            </a:r>
            <a:r>
              <a:rPr lang="pl-PL" sz="2800" dirty="0">
                <a:solidFill>
                  <a:srgbClr val="0CA373"/>
                </a:solidFill>
              </a:rPr>
              <a:t>report</a:t>
            </a:r>
            <a:r>
              <a:rPr lang="pl-PL" sz="2800" b="1" dirty="0">
                <a:solidFill>
                  <a:srgbClr val="0CA373"/>
                </a:solidFill>
              </a:rPr>
              <a:t> </a:t>
            </a:r>
            <a:r>
              <a:rPr lang="pl-PL" sz="2800" b="1" i="1" dirty="0" err="1">
                <a:solidFill>
                  <a:srgbClr val="0CA373"/>
                </a:solidFill>
              </a:rPr>
              <a:t>Impact</a:t>
            </a:r>
            <a:r>
              <a:rPr lang="pl-PL" sz="2800" b="1" i="1" dirty="0">
                <a:solidFill>
                  <a:srgbClr val="0CA373"/>
                </a:solidFill>
              </a:rPr>
              <a:t> of </a:t>
            </a:r>
            <a:r>
              <a:rPr lang="pl-PL" sz="2800" b="1" i="1" dirty="0" err="1">
                <a:solidFill>
                  <a:srgbClr val="0CA373"/>
                </a:solidFill>
              </a:rPr>
              <a:t>teleworking</a:t>
            </a:r>
            <a:r>
              <a:rPr lang="pl-PL" sz="2800" b="1" i="1" dirty="0">
                <a:solidFill>
                  <a:srgbClr val="0CA373"/>
                </a:solidFill>
              </a:rPr>
              <a:t> </a:t>
            </a:r>
            <a:r>
              <a:rPr lang="pl-PL" sz="2800" b="1" i="1" dirty="0" err="1">
                <a:solidFill>
                  <a:srgbClr val="0CA373"/>
                </a:solidFill>
              </a:rPr>
              <a:t>during</a:t>
            </a:r>
            <a:r>
              <a:rPr lang="pl-PL" sz="2800" b="1" i="1" dirty="0">
                <a:solidFill>
                  <a:srgbClr val="0CA373"/>
                </a:solidFill>
              </a:rPr>
              <a:t> the COVID-19 </a:t>
            </a:r>
            <a:r>
              <a:rPr lang="pl-PL" sz="2800" b="1" i="1" dirty="0" err="1">
                <a:solidFill>
                  <a:srgbClr val="0CA373"/>
                </a:solidFill>
              </a:rPr>
              <a:t>pandemic</a:t>
            </a:r>
            <a:r>
              <a:rPr lang="pl-PL" sz="2800" b="1" i="1" dirty="0">
                <a:solidFill>
                  <a:srgbClr val="0CA373"/>
                </a:solidFill>
              </a:rPr>
              <a:t> on the </a:t>
            </a:r>
            <a:r>
              <a:rPr lang="pl-PL" sz="2800" b="1" i="1" dirty="0" err="1">
                <a:solidFill>
                  <a:srgbClr val="0CA373"/>
                </a:solidFill>
              </a:rPr>
              <a:t>applicable</a:t>
            </a:r>
            <a:r>
              <a:rPr lang="pl-PL" sz="2800" b="1" i="1" dirty="0">
                <a:solidFill>
                  <a:srgbClr val="0CA373"/>
                </a:solidFill>
              </a:rPr>
              <a:t> </a:t>
            </a:r>
            <a:r>
              <a:rPr lang="pl-PL" sz="2800" b="1" i="1" dirty="0" err="1">
                <a:solidFill>
                  <a:srgbClr val="0CA373"/>
                </a:solidFill>
              </a:rPr>
              <a:t>social</a:t>
            </a:r>
            <a:r>
              <a:rPr lang="pl-PL" sz="2800" b="1" i="1" dirty="0">
                <a:solidFill>
                  <a:srgbClr val="0CA373"/>
                </a:solidFill>
              </a:rPr>
              <a:t> </a:t>
            </a:r>
            <a:r>
              <a:rPr lang="pl-PL" sz="2800" b="1" i="1" dirty="0" err="1">
                <a:solidFill>
                  <a:srgbClr val="0CA373"/>
                </a:solidFill>
              </a:rPr>
              <a:t>security</a:t>
            </a:r>
            <a:r>
              <a:rPr lang="pl-PL" sz="2800" b="1" i="1" dirty="0">
                <a:solidFill>
                  <a:srgbClr val="0CA373"/>
                </a:solidFill>
              </a:rPr>
              <a:t> (</a:t>
            </a:r>
            <a:r>
              <a:rPr lang="pl-PL" sz="2800" b="1" i="1" dirty="0" err="1">
                <a:solidFill>
                  <a:srgbClr val="0CA373"/>
                </a:solidFill>
              </a:rPr>
              <a:t>July</a:t>
            </a:r>
            <a:r>
              <a:rPr lang="pl-PL" sz="2800" b="1" i="1" dirty="0">
                <a:solidFill>
                  <a:srgbClr val="0CA373"/>
                </a:solidFill>
              </a:rPr>
              <a:t> 2021)</a:t>
            </a:r>
            <a:r>
              <a:rPr lang="pl-PL" sz="2800" b="1" dirty="0">
                <a:solidFill>
                  <a:srgbClr val="0CA373"/>
                </a:solidFill>
              </a:rPr>
              <a:t> – </a:t>
            </a:r>
            <a:r>
              <a:rPr lang="pl-PL" sz="2000" dirty="0" err="1">
                <a:solidFill>
                  <a:srgbClr val="0CA373"/>
                </a:solidFill>
              </a:rPr>
              <a:t>overview</a:t>
            </a:r>
            <a:r>
              <a:rPr lang="pl-PL" sz="2000" dirty="0">
                <a:solidFill>
                  <a:srgbClr val="0CA373"/>
                </a:solidFill>
              </a:rPr>
              <a:t> of </a:t>
            </a:r>
            <a:r>
              <a:rPr lang="en-US" sz="2000" dirty="0">
                <a:solidFill>
                  <a:srgbClr val="0CA373"/>
                </a:solidFill>
              </a:rPr>
              <a:t>measures and/or actions taken in the EU Member States to facilitate a flexible approach to the applicable social security of teleworking cross-border workers</a:t>
            </a:r>
            <a:endParaRPr lang="pl-PL" sz="2800" b="1" dirty="0">
              <a:solidFill>
                <a:srgbClr val="0CA373"/>
              </a:solidFill>
            </a:endParaRPr>
          </a:p>
          <a:p>
            <a:pPr lvl="1"/>
            <a:r>
              <a:rPr lang="pl-PL" sz="2800" b="1" dirty="0">
                <a:solidFill>
                  <a:srgbClr val="0CA373"/>
                </a:solidFill>
              </a:rPr>
              <a:t>[</a:t>
            </a:r>
            <a:r>
              <a:rPr lang="pl-PL" sz="2800" b="1" dirty="0" err="1">
                <a:solidFill>
                  <a:srgbClr val="0CA373"/>
                </a:solidFill>
              </a:rPr>
              <a:t>includes</a:t>
            </a:r>
            <a:r>
              <a:rPr lang="pl-PL" sz="2800" b="1" dirty="0">
                <a:solidFill>
                  <a:srgbClr val="0CA373"/>
                </a:solidFill>
              </a:rPr>
              <a:t> Partner </a:t>
            </a:r>
            <a:r>
              <a:rPr lang="pl-PL" sz="2800" b="1" dirty="0" err="1">
                <a:solidFill>
                  <a:srgbClr val="0CA373"/>
                </a:solidFill>
              </a:rPr>
              <a:t>Countries</a:t>
            </a:r>
            <a:r>
              <a:rPr lang="pl-PL" sz="2800" b="1" dirty="0">
                <a:solidFill>
                  <a:srgbClr val="0CA373"/>
                </a:solidFill>
              </a:rPr>
              <a:t> </a:t>
            </a:r>
            <a:r>
              <a:rPr lang="pl-PL" sz="2800" b="1" dirty="0" err="1">
                <a:solidFill>
                  <a:srgbClr val="0CA373"/>
                </a:solidFill>
              </a:rPr>
              <a:t>fiches</a:t>
            </a:r>
            <a:r>
              <a:rPr lang="pl-PL" sz="2800" b="1" dirty="0">
                <a:solidFill>
                  <a:srgbClr val="0CA373"/>
                </a:solidFill>
              </a:rPr>
              <a:t>] </a:t>
            </a:r>
          </a:p>
          <a:p>
            <a:pPr lvl="1"/>
            <a:endParaRPr lang="pl-PL" sz="2800" b="1" dirty="0">
              <a:solidFill>
                <a:srgbClr val="0CA373"/>
              </a:solidFill>
            </a:endParaRPr>
          </a:p>
          <a:p>
            <a:pPr marL="742950" lvl="1" indent="-285750">
              <a:buFont typeface="Wingdings" panose="05000000000000000000" pitchFamily="2" charset="2"/>
              <a:buChar char="§"/>
            </a:pPr>
            <a:r>
              <a:rPr lang="pl-PL" sz="2800" b="1" i="1" dirty="0">
                <a:solidFill>
                  <a:srgbClr val="0CA373"/>
                </a:solidFill>
              </a:rPr>
              <a:t>Cross-</a:t>
            </a:r>
            <a:r>
              <a:rPr lang="pl-PL" sz="2800" b="1" i="1" dirty="0" err="1">
                <a:solidFill>
                  <a:srgbClr val="0CA373"/>
                </a:solidFill>
              </a:rPr>
              <a:t>border</a:t>
            </a:r>
            <a:r>
              <a:rPr lang="pl-PL" sz="2800" b="1" i="1" dirty="0">
                <a:solidFill>
                  <a:srgbClr val="0CA373"/>
                </a:solidFill>
              </a:rPr>
              <a:t> </a:t>
            </a:r>
            <a:r>
              <a:rPr lang="pl-PL" sz="2800" b="1" i="1" dirty="0" err="1">
                <a:solidFill>
                  <a:srgbClr val="0CA373"/>
                </a:solidFill>
              </a:rPr>
              <a:t>telework</a:t>
            </a:r>
            <a:r>
              <a:rPr lang="pl-PL" sz="2800" b="1" i="1" dirty="0">
                <a:solidFill>
                  <a:srgbClr val="0CA373"/>
                </a:solidFill>
              </a:rPr>
              <a:t> in the EU: </a:t>
            </a:r>
            <a:r>
              <a:rPr lang="pl-PL" sz="2800" b="1" i="1" dirty="0" err="1">
                <a:solidFill>
                  <a:srgbClr val="0CA373"/>
                </a:solidFill>
              </a:rPr>
              <a:t>fab</a:t>
            </a:r>
            <a:r>
              <a:rPr lang="pl-PL" sz="2800" b="1" i="1" dirty="0">
                <a:solidFill>
                  <a:srgbClr val="0CA373"/>
                </a:solidFill>
              </a:rPr>
              <a:t> </a:t>
            </a:r>
            <a:r>
              <a:rPr lang="pl-PL" sz="2800" b="1" i="1" dirty="0" err="1">
                <a:solidFill>
                  <a:srgbClr val="0CA373"/>
                </a:solidFill>
              </a:rPr>
              <a:t>or</a:t>
            </a:r>
            <a:r>
              <a:rPr lang="pl-PL" sz="2800" b="1" i="1" dirty="0">
                <a:solidFill>
                  <a:srgbClr val="0CA373"/>
                </a:solidFill>
              </a:rPr>
              <a:t> </a:t>
            </a:r>
            <a:r>
              <a:rPr lang="pl-PL" sz="2800" b="1" i="1" dirty="0" err="1">
                <a:solidFill>
                  <a:srgbClr val="0CA373"/>
                </a:solidFill>
              </a:rPr>
              <a:t>fad</a:t>
            </a:r>
            <a:r>
              <a:rPr lang="pl-PL" sz="2800" b="1" i="1" dirty="0">
                <a:solidFill>
                  <a:srgbClr val="0CA373"/>
                </a:solidFill>
              </a:rPr>
              <a:t>? </a:t>
            </a:r>
            <a:r>
              <a:rPr lang="pl-PL" sz="2000" b="0" i="0" u="none" strike="noStrike" baseline="0" dirty="0">
                <a:solidFill>
                  <a:srgbClr val="000000"/>
                </a:solidFill>
                <a:hlinkClick r:id="rId2"/>
              </a:rPr>
              <a:t>https://www.bruegel.org/blog-post/cross-border-telework-eu-fab-or-fad</a:t>
            </a:r>
            <a:r>
              <a:rPr lang="pl-PL" sz="2000" b="0" i="0" u="none" strike="noStrike" baseline="0" dirty="0">
                <a:solidFill>
                  <a:srgbClr val="000000"/>
                </a:solidFill>
              </a:rPr>
              <a:t> </a:t>
            </a:r>
          </a:p>
        </p:txBody>
      </p:sp>
    </p:spTree>
    <p:extLst>
      <p:ext uri="{BB962C8B-B14F-4D97-AF65-F5344CB8AC3E}">
        <p14:creationId xmlns:p14="http://schemas.microsoft.com/office/powerpoint/2010/main" val="281469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200" kern="0" spc="-150" dirty="0" err="1">
                <a:solidFill>
                  <a:srgbClr val="0CA373"/>
                </a:solidFill>
                <a:latin typeface="+mn-lt"/>
                <a:ea typeface="Tahoma" panose="020B0604030504040204" pitchFamily="34" charset="0"/>
                <a:cs typeface="Tahoma" panose="020B0604030504040204" pitchFamily="34" charset="0"/>
              </a:rPr>
              <a:t>Relevant</a:t>
            </a:r>
            <a:r>
              <a:rPr lang="pl-PL" sz="3200" kern="0" spc="-150" dirty="0">
                <a:solidFill>
                  <a:srgbClr val="0CA373"/>
                </a:solidFill>
                <a:latin typeface="+mn-lt"/>
                <a:ea typeface="Tahoma" panose="020B0604030504040204" pitchFamily="34" charset="0"/>
                <a:cs typeface="Tahoma" panose="020B0604030504040204" pitchFamily="34" charset="0"/>
              </a:rPr>
              <a:t> </a:t>
            </a:r>
            <a:r>
              <a:rPr lang="pl-PL" sz="3200" kern="0" spc="-150" dirty="0" err="1">
                <a:solidFill>
                  <a:srgbClr val="0CA373"/>
                </a:solidFill>
                <a:latin typeface="+mn-lt"/>
                <a:ea typeface="Tahoma" panose="020B0604030504040204" pitchFamily="34" charset="0"/>
                <a:cs typeface="Tahoma" panose="020B0604030504040204" pitchFamily="34" charset="0"/>
              </a:rPr>
              <a:t>legal</a:t>
            </a:r>
            <a:r>
              <a:rPr lang="pl-PL" sz="3200" kern="0" spc="-150" dirty="0">
                <a:solidFill>
                  <a:srgbClr val="0CA373"/>
                </a:solidFill>
                <a:latin typeface="+mn-lt"/>
                <a:ea typeface="Tahoma" panose="020B0604030504040204" pitchFamily="34" charset="0"/>
                <a:cs typeface="Tahoma" panose="020B0604030504040204" pitchFamily="34" charset="0"/>
              </a:rPr>
              <a:t> </a:t>
            </a:r>
            <a:r>
              <a:rPr lang="pl-PL" sz="3200" kern="0" spc="-150" dirty="0" err="1">
                <a:solidFill>
                  <a:srgbClr val="0CA373"/>
                </a:solidFill>
                <a:latin typeface="+mn-lt"/>
                <a:ea typeface="Tahoma" panose="020B0604030504040204" pitchFamily="34" charset="0"/>
                <a:cs typeface="Tahoma" panose="020B0604030504040204" pitchFamily="34" charset="0"/>
              </a:rPr>
              <a:t>acts</a:t>
            </a:r>
            <a:endParaRPr lang="es-ES" sz="3200" kern="0" spc="-150" dirty="0">
              <a:solidFill>
                <a:srgbClr val="0CA373"/>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7782" y="1653310"/>
            <a:ext cx="11747964" cy="4001095"/>
          </a:xfrm>
          <a:prstGeom prst="rect">
            <a:avLst/>
          </a:prstGeom>
          <a:noFill/>
        </p:spPr>
        <p:txBody>
          <a:bodyPr wrap="square">
            <a:spAutoFit/>
          </a:bodyPr>
          <a:lstStyle/>
          <a:p>
            <a:pPr algn="l"/>
            <a:endParaRPr lang="pl-PL" sz="1800" b="0" i="0" u="none" strike="noStrike" baseline="0" dirty="0">
              <a:solidFill>
                <a:srgbClr val="000000"/>
              </a:solidFill>
              <a:latin typeface="Times New Roman" panose="02020603050405020304" pitchFamily="18" charset="0"/>
            </a:endParaRPr>
          </a:p>
          <a:p>
            <a:pPr marL="285750" indent="-285750">
              <a:buFont typeface="Wingdings" panose="05000000000000000000" pitchFamily="2" charset="2"/>
              <a:buChar char="§"/>
            </a:pPr>
            <a:r>
              <a:rPr lang="en-US" sz="2000" b="0" i="1" u="none" strike="noStrike" baseline="0" dirty="0">
                <a:solidFill>
                  <a:srgbClr val="000000"/>
                </a:solidFill>
              </a:rPr>
              <a:t>Act of 2 March 2020 Act of 2 March 2020 on special arrangements relating to the prevention, counteracting and combating COVID-19, other infectious diseases and emergencies caused by them </a:t>
            </a:r>
            <a:r>
              <a:rPr lang="en-US" sz="2000" b="0" u="none" strike="noStrike" baseline="0" dirty="0">
                <a:solidFill>
                  <a:srgbClr val="000000"/>
                </a:solidFill>
              </a:rPr>
              <a:t>(Journal of Laws of 2020, item 374, as amended – </a:t>
            </a:r>
            <a:r>
              <a:rPr lang="pl-PL" sz="2000" b="0" u="none" strike="noStrike" baseline="0" dirty="0" err="1">
                <a:solidFill>
                  <a:srgbClr val="000000"/>
                </a:solidFill>
              </a:rPr>
              <a:t>hereinafter</a:t>
            </a:r>
            <a:r>
              <a:rPr lang="pl-PL" sz="2000" b="0" u="none" strike="noStrike" baseline="0" dirty="0">
                <a:solidFill>
                  <a:srgbClr val="000000"/>
                </a:solidFill>
              </a:rPr>
              <a:t> </a:t>
            </a:r>
            <a:r>
              <a:rPr lang="en-US" sz="2000" b="1" u="none" strike="noStrike" baseline="0" dirty="0">
                <a:solidFill>
                  <a:srgbClr val="000000"/>
                </a:solidFill>
              </a:rPr>
              <a:t>‘</a:t>
            </a:r>
            <a:r>
              <a:rPr lang="en-US" sz="2400" b="1" u="none" strike="noStrike" baseline="0" dirty="0">
                <a:solidFill>
                  <a:srgbClr val="0CA373"/>
                </a:solidFill>
              </a:rPr>
              <a:t>COVID-19 Act‘</a:t>
            </a:r>
            <a:r>
              <a:rPr lang="en-US" sz="2000" b="0" u="none" strike="noStrike" baseline="0" dirty="0">
                <a:solidFill>
                  <a:srgbClr val="000000"/>
                </a:solidFill>
              </a:rPr>
              <a:t>)</a:t>
            </a:r>
            <a:r>
              <a:rPr lang="pl-PL" sz="2000" b="0" u="none" strike="noStrike" baseline="0" dirty="0">
                <a:solidFill>
                  <a:srgbClr val="000000"/>
                </a:solidFill>
              </a:rPr>
              <a:t>;</a:t>
            </a:r>
            <a:endParaRPr lang="pl-PL" sz="2000" dirty="0">
              <a:solidFill>
                <a:srgbClr val="000000"/>
              </a:solidFill>
            </a:endParaRPr>
          </a:p>
          <a:p>
            <a:pPr marL="285750" indent="-285750">
              <a:buFont typeface="Wingdings" panose="05000000000000000000" pitchFamily="2" charset="2"/>
              <a:buChar char="§"/>
            </a:pPr>
            <a:endParaRPr lang="pl-PL" sz="2000" b="0" i="0" u="none" strike="noStrike" baseline="0" dirty="0">
              <a:solidFill>
                <a:srgbClr val="000000"/>
              </a:solidFill>
            </a:endParaRPr>
          </a:p>
          <a:p>
            <a:pPr marL="285750" indent="-285750">
              <a:buFont typeface="Wingdings" panose="05000000000000000000" pitchFamily="2" charset="2"/>
              <a:buChar char="§"/>
            </a:pPr>
            <a:r>
              <a:rPr lang="pl-PL" sz="2000" i="1" dirty="0" err="1">
                <a:solidFill>
                  <a:srgbClr val="000000"/>
                </a:solidFill>
              </a:rPr>
              <a:t>Act</a:t>
            </a:r>
            <a:r>
              <a:rPr lang="pl-PL" sz="2000" i="1" dirty="0">
                <a:solidFill>
                  <a:srgbClr val="000000"/>
                </a:solidFill>
              </a:rPr>
              <a:t> of 26 </a:t>
            </a:r>
            <a:r>
              <a:rPr lang="pl-PL" sz="2000" i="1" dirty="0" err="1">
                <a:solidFill>
                  <a:srgbClr val="000000"/>
                </a:solidFill>
              </a:rPr>
              <a:t>June</a:t>
            </a:r>
            <a:r>
              <a:rPr lang="pl-PL" sz="2000" i="1" dirty="0">
                <a:solidFill>
                  <a:srgbClr val="000000"/>
                </a:solidFill>
              </a:rPr>
              <a:t> 1974 </a:t>
            </a:r>
            <a:r>
              <a:rPr lang="pl-PL" sz="2000" i="1" dirty="0" err="1">
                <a:solidFill>
                  <a:srgbClr val="000000"/>
                </a:solidFill>
              </a:rPr>
              <a:t>Labour</a:t>
            </a:r>
            <a:r>
              <a:rPr lang="pl-PL" sz="2000" i="1" dirty="0">
                <a:solidFill>
                  <a:srgbClr val="000000"/>
                </a:solidFill>
              </a:rPr>
              <a:t> </a:t>
            </a:r>
            <a:r>
              <a:rPr lang="pl-PL" sz="2000" i="1" dirty="0" err="1">
                <a:solidFill>
                  <a:srgbClr val="000000"/>
                </a:solidFill>
              </a:rPr>
              <a:t>Code</a:t>
            </a:r>
            <a:r>
              <a:rPr lang="pl-PL" sz="2000" i="1" dirty="0">
                <a:solidFill>
                  <a:srgbClr val="000000"/>
                </a:solidFill>
              </a:rPr>
              <a:t> (</a:t>
            </a:r>
            <a:r>
              <a:rPr lang="pl-PL" sz="2000" i="1" dirty="0" err="1">
                <a:solidFill>
                  <a:srgbClr val="000000"/>
                </a:solidFill>
              </a:rPr>
              <a:t>Journal</a:t>
            </a:r>
            <a:r>
              <a:rPr lang="pl-PL" sz="2000" i="1" dirty="0">
                <a:solidFill>
                  <a:srgbClr val="000000"/>
                </a:solidFill>
              </a:rPr>
              <a:t> of </a:t>
            </a:r>
            <a:r>
              <a:rPr lang="pl-PL" sz="2000" i="1" dirty="0" err="1">
                <a:solidFill>
                  <a:srgbClr val="000000"/>
                </a:solidFill>
              </a:rPr>
              <a:t>Laws</a:t>
            </a:r>
            <a:r>
              <a:rPr lang="pl-PL" sz="2000" i="1" dirty="0">
                <a:solidFill>
                  <a:srgbClr val="000000"/>
                </a:solidFill>
              </a:rPr>
              <a:t> 1974, </a:t>
            </a:r>
            <a:r>
              <a:rPr lang="pl-PL" sz="2000" i="1" dirty="0" err="1">
                <a:solidFill>
                  <a:srgbClr val="000000"/>
                </a:solidFill>
              </a:rPr>
              <a:t>item</a:t>
            </a:r>
            <a:r>
              <a:rPr lang="pl-PL" sz="2000" i="1" dirty="0">
                <a:solidFill>
                  <a:srgbClr val="000000"/>
                </a:solidFill>
              </a:rPr>
              <a:t> 141, as </a:t>
            </a:r>
            <a:r>
              <a:rPr lang="pl-PL" sz="2000" i="1" dirty="0" err="1">
                <a:solidFill>
                  <a:srgbClr val="000000"/>
                </a:solidFill>
              </a:rPr>
              <a:t>amended</a:t>
            </a:r>
            <a:r>
              <a:rPr lang="pl-PL" sz="2000" i="1" dirty="0">
                <a:solidFill>
                  <a:srgbClr val="000000"/>
                </a:solidFill>
              </a:rPr>
              <a:t> – </a:t>
            </a:r>
            <a:r>
              <a:rPr lang="pl-PL" sz="2000" i="1" dirty="0" err="1">
                <a:solidFill>
                  <a:srgbClr val="000000"/>
                </a:solidFill>
              </a:rPr>
              <a:t>hereinafter</a:t>
            </a:r>
            <a:r>
              <a:rPr lang="pl-PL" sz="2000" i="1" dirty="0">
                <a:solidFill>
                  <a:srgbClr val="000000"/>
                </a:solidFill>
              </a:rPr>
              <a:t> </a:t>
            </a:r>
            <a:r>
              <a:rPr lang="pl-PL" sz="2400" b="1" i="1" dirty="0">
                <a:solidFill>
                  <a:srgbClr val="0CA373"/>
                </a:solidFill>
              </a:rPr>
              <a:t>’</a:t>
            </a:r>
            <a:r>
              <a:rPr lang="pl-PL" sz="2400" b="1" i="1" dirty="0" err="1">
                <a:solidFill>
                  <a:srgbClr val="0CA373"/>
                </a:solidFill>
              </a:rPr>
              <a:t>Labour</a:t>
            </a:r>
            <a:r>
              <a:rPr lang="pl-PL" sz="2400" b="1" i="1" dirty="0">
                <a:solidFill>
                  <a:srgbClr val="0CA373"/>
                </a:solidFill>
              </a:rPr>
              <a:t> </a:t>
            </a:r>
            <a:r>
              <a:rPr lang="pl-PL" sz="2400" b="1" i="1" dirty="0" err="1">
                <a:solidFill>
                  <a:srgbClr val="0CA373"/>
                </a:solidFill>
              </a:rPr>
              <a:t>Code</a:t>
            </a:r>
            <a:r>
              <a:rPr lang="pl-PL" sz="2400" b="1" i="1" dirty="0">
                <a:solidFill>
                  <a:srgbClr val="0CA373"/>
                </a:solidFill>
              </a:rPr>
              <a:t>’</a:t>
            </a:r>
            <a:r>
              <a:rPr lang="pl-PL" sz="2000" i="1" dirty="0">
                <a:solidFill>
                  <a:srgbClr val="000000"/>
                </a:solidFill>
              </a:rPr>
              <a:t>)</a:t>
            </a:r>
            <a:endParaRPr lang="pl-PL" sz="2000" dirty="0">
              <a:solidFill>
                <a:srgbClr val="000000"/>
              </a:solidFill>
            </a:endParaRPr>
          </a:p>
          <a:p>
            <a:pPr marL="285750" indent="-285750">
              <a:buFont typeface="Wingdings" panose="05000000000000000000" pitchFamily="2" charset="2"/>
              <a:buChar char="§"/>
            </a:pPr>
            <a:endParaRPr lang="pl-PL" sz="2000" b="0" i="0" u="none" strike="noStrike" baseline="0" dirty="0">
              <a:solidFill>
                <a:srgbClr val="000000"/>
              </a:solidFill>
            </a:endParaRPr>
          </a:p>
          <a:p>
            <a:pPr marL="285750" indent="-285750">
              <a:buFont typeface="Wingdings" panose="05000000000000000000" pitchFamily="2" charset="2"/>
              <a:buChar char="§"/>
            </a:pPr>
            <a:r>
              <a:rPr lang="pl-PL" sz="2000" dirty="0" err="1">
                <a:solidFill>
                  <a:srgbClr val="000000"/>
                </a:solidFill>
                <a:ea typeface="Calibri" panose="020F0502020204030204" pitchFamily="34" charset="0"/>
              </a:rPr>
              <a:t>When</a:t>
            </a:r>
            <a:r>
              <a:rPr lang="pl-PL" sz="2000" dirty="0">
                <a:solidFill>
                  <a:srgbClr val="000000"/>
                </a:solidFill>
                <a:ea typeface="Calibri" panose="020F0502020204030204" pitchFamily="34" charset="0"/>
              </a:rPr>
              <a:t> </a:t>
            </a:r>
            <a:r>
              <a:rPr lang="pl-PL" sz="2000" dirty="0" err="1">
                <a:solidFill>
                  <a:srgbClr val="000000"/>
                </a:solidFill>
                <a:ea typeface="Calibri" panose="020F0502020204030204" pitchFamily="34" charset="0"/>
              </a:rPr>
              <a:t>it</a:t>
            </a:r>
            <a:r>
              <a:rPr lang="pl-PL" sz="2000" dirty="0">
                <a:solidFill>
                  <a:srgbClr val="000000"/>
                </a:solidFill>
                <a:ea typeface="Calibri" panose="020F0502020204030204" pitchFamily="34" charset="0"/>
              </a:rPr>
              <a:t> </a:t>
            </a:r>
            <a:r>
              <a:rPr lang="pl-PL" sz="2000" dirty="0" err="1">
                <a:solidFill>
                  <a:srgbClr val="000000"/>
                </a:solidFill>
                <a:ea typeface="Calibri" panose="020F0502020204030204" pitchFamily="34" charset="0"/>
              </a:rPr>
              <a:t>comes</a:t>
            </a:r>
            <a:r>
              <a:rPr lang="pl-PL" sz="2000" dirty="0">
                <a:solidFill>
                  <a:srgbClr val="000000"/>
                </a:solidFill>
                <a:ea typeface="Calibri" panose="020F0502020204030204" pitchFamily="34" charset="0"/>
              </a:rPr>
              <a:t> to </a:t>
            </a:r>
            <a:r>
              <a:rPr lang="pl-PL" sz="2400" b="1" dirty="0" err="1">
                <a:solidFill>
                  <a:srgbClr val="0CA373"/>
                </a:solidFill>
                <a:ea typeface="Calibri" panose="020F0502020204030204" pitchFamily="34" charset="0"/>
              </a:rPr>
              <a:t>remote</a:t>
            </a:r>
            <a:r>
              <a:rPr lang="pl-PL" sz="2400" b="1" dirty="0">
                <a:solidFill>
                  <a:srgbClr val="0CA373"/>
                </a:solidFill>
                <a:ea typeface="Calibri" panose="020F0502020204030204" pitchFamily="34" charset="0"/>
              </a:rPr>
              <a:t> </a:t>
            </a:r>
            <a:r>
              <a:rPr lang="pl-PL" sz="2400" b="1" dirty="0" err="1">
                <a:solidFill>
                  <a:srgbClr val="0CA373"/>
                </a:solidFill>
                <a:ea typeface="Calibri" panose="020F0502020204030204" pitchFamily="34" charset="0"/>
              </a:rPr>
              <a:t>work</a:t>
            </a:r>
            <a:r>
              <a:rPr lang="pl-PL" sz="2400" b="1" dirty="0">
                <a:solidFill>
                  <a:srgbClr val="0CA373"/>
                </a:solidFill>
                <a:ea typeface="Calibri" panose="020F0502020204030204" pitchFamily="34" charset="0"/>
              </a:rPr>
              <a:t> </a:t>
            </a:r>
            <a:r>
              <a:rPr lang="pl-PL" sz="2000" dirty="0">
                <a:solidFill>
                  <a:srgbClr val="000000"/>
                </a:solidFill>
                <a:ea typeface="Calibri" panose="020F0502020204030204" pitchFamily="34" charset="0"/>
              </a:rPr>
              <a:t>- o</a:t>
            </a:r>
            <a:r>
              <a:rPr lang="en-US" sz="2000" dirty="0">
                <a:solidFill>
                  <a:srgbClr val="000000"/>
                </a:solidFill>
                <a:effectLst/>
                <a:ea typeface="Calibri" panose="020F0502020204030204" pitchFamily="34" charset="0"/>
              </a:rPr>
              <a:t>n 8 June 2022, </a:t>
            </a:r>
            <a:r>
              <a:rPr lang="en-US" sz="2000" i="1" dirty="0">
                <a:solidFill>
                  <a:srgbClr val="000000"/>
                </a:solidFill>
                <a:effectLst/>
                <a:ea typeface="Calibri" panose="020F0502020204030204" pitchFamily="34" charset="0"/>
              </a:rPr>
              <a:t>a draft of the latest version of the Act amending the </a:t>
            </a:r>
            <a:r>
              <a:rPr lang="en-US" sz="2000" i="1" dirty="0" err="1">
                <a:solidFill>
                  <a:srgbClr val="000000"/>
                </a:solidFill>
                <a:effectLst/>
                <a:ea typeface="Calibri" panose="020F0502020204030204" pitchFamily="34" charset="0"/>
              </a:rPr>
              <a:t>Labour</a:t>
            </a:r>
            <a:r>
              <a:rPr lang="en-US" sz="2000" i="1" dirty="0">
                <a:solidFill>
                  <a:srgbClr val="000000"/>
                </a:solidFill>
                <a:effectLst/>
                <a:ea typeface="Calibri" panose="020F0502020204030204" pitchFamily="34" charset="0"/>
              </a:rPr>
              <a:t> Code and certain other acts</a:t>
            </a:r>
            <a:r>
              <a:rPr lang="en-US" sz="2000" dirty="0">
                <a:solidFill>
                  <a:srgbClr val="000000"/>
                </a:solidFill>
                <a:effectLst/>
                <a:ea typeface="Calibri" panose="020F0502020204030204" pitchFamily="34" charset="0"/>
              </a:rPr>
              <a:t>, </a:t>
            </a:r>
            <a:r>
              <a:rPr lang="pl-PL" sz="2000" dirty="0">
                <a:solidFill>
                  <a:srgbClr val="000000"/>
                </a:solidFill>
                <a:effectLst/>
                <a:ea typeface="Calibri" panose="020F0502020204030204" pitchFamily="34" charset="0"/>
              </a:rPr>
              <a:t>providing</a:t>
            </a:r>
            <a:r>
              <a:rPr lang="en-US" sz="2000" dirty="0">
                <a:solidFill>
                  <a:srgbClr val="000000"/>
                </a:solidFill>
                <a:effectLst/>
                <a:ea typeface="Calibri" panose="020F0502020204030204" pitchFamily="34" charset="0"/>
              </a:rPr>
              <a:t>, </a:t>
            </a:r>
            <a:r>
              <a:rPr lang="en-US" sz="2000" i="1" dirty="0">
                <a:solidFill>
                  <a:srgbClr val="000000"/>
                </a:solidFill>
                <a:effectLst/>
                <a:ea typeface="Calibri" panose="020F0502020204030204" pitchFamily="34" charset="0"/>
              </a:rPr>
              <a:t>inter alia</a:t>
            </a:r>
            <a:r>
              <a:rPr lang="en-US" sz="2000" dirty="0">
                <a:solidFill>
                  <a:srgbClr val="000000"/>
                </a:solidFill>
                <a:effectLst/>
                <a:ea typeface="Calibri" panose="020F0502020204030204" pitchFamily="34" charset="0"/>
              </a:rPr>
              <a:t>,</a:t>
            </a:r>
            <a:r>
              <a:rPr lang="pl-PL" sz="2000" dirty="0">
                <a:solidFill>
                  <a:srgbClr val="000000"/>
                </a:solidFill>
                <a:effectLst/>
                <a:ea typeface="Calibri" panose="020F0502020204030204" pitchFamily="34" charset="0"/>
              </a:rPr>
              <a:t> for the </a:t>
            </a:r>
            <a:r>
              <a:rPr lang="pl-PL" sz="2000" dirty="0" err="1">
                <a:solidFill>
                  <a:srgbClr val="000000"/>
                </a:solidFill>
                <a:effectLst/>
                <a:ea typeface="Calibri" panose="020F0502020204030204" pitchFamily="34" charset="0"/>
              </a:rPr>
              <a:t>introduction</a:t>
            </a:r>
            <a:r>
              <a:rPr lang="en-US" sz="2000" dirty="0">
                <a:solidFill>
                  <a:srgbClr val="000000"/>
                </a:solidFill>
                <a:effectLst/>
                <a:ea typeface="Calibri" panose="020F0502020204030204" pitchFamily="34" charset="0"/>
              </a:rPr>
              <a:t> </a:t>
            </a:r>
            <a:r>
              <a:rPr lang="pl-PL" sz="2000" dirty="0">
                <a:solidFill>
                  <a:srgbClr val="000000"/>
                </a:solidFill>
                <a:effectLst/>
                <a:ea typeface="Calibri" panose="020F0502020204030204" pitchFamily="34" charset="0"/>
              </a:rPr>
              <a:t>of </a:t>
            </a:r>
            <a:r>
              <a:rPr lang="pl-PL" sz="2000" dirty="0" err="1">
                <a:solidFill>
                  <a:srgbClr val="000000"/>
                </a:solidFill>
                <a:effectLst/>
                <a:ea typeface="Calibri" panose="020F0502020204030204" pitchFamily="34" charset="0"/>
              </a:rPr>
              <a:t>provisions</a:t>
            </a:r>
            <a:r>
              <a:rPr lang="pl-PL" sz="2000" dirty="0">
                <a:solidFill>
                  <a:srgbClr val="000000"/>
                </a:solidFill>
                <a:effectLst/>
                <a:ea typeface="Calibri" panose="020F0502020204030204" pitchFamily="34" charset="0"/>
              </a:rPr>
              <a:t> on </a:t>
            </a:r>
            <a:r>
              <a:rPr lang="pl-PL" sz="2000" dirty="0" err="1">
                <a:solidFill>
                  <a:srgbClr val="000000"/>
                </a:solidFill>
                <a:effectLst/>
                <a:ea typeface="Calibri" panose="020F0502020204030204" pitchFamily="34" charset="0"/>
              </a:rPr>
              <a:t>remote</a:t>
            </a:r>
            <a:r>
              <a:rPr lang="pl-PL" sz="2000" dirty="0">
                <a:solidFill>
                  <a:srgbClr val="000000"/>
                </a:solidFill>
                <a:effectLst/>
                <a:ea typeface="Calibri" panose="020F0502020204030204" pitchFamily="34" charset="0"/>
              </a:rPr>
              <a:t> </a:t>
            </a:r>
            <a:r>
              <a:rPr lang="pl-PL" sz="2000" dirty="0" err="1">
                <a:solidFill>
                  <a:srgbClr val="000000"/>
                </a:solidFill>
                <a:effectLst/>
                <a:ea typeface="Calibri" panose="020F0502020204030204" pitchFamily="34" charset="0"/>
              </a:rPr>
              <a:t>work</a:t>
            </a:r>
            <a:r>
              <a:rPr lang="pl-PL" sz="2000" dirty="0">
                <a:solidFill>
                  <a:srgbClr val="000000"/>
                </a:solidFill>
                <a:effectLst/>
                <a:ea typeface="Calibri" panose="020F0502020204030204" pitchFamily="34" charset="0"/>
              </a:rPr>
              <a:t> </a:t>
            </a:r>
            <a:r>
              <a:rPr lang="pl-PL" sz="2000" dirty="0" err="1">
                <a:solidFill>
                  <a:srgbClr val="000000"/>
                </a:solidFill>
                <a:effectLst/>
                <a:ea typeface="Calibri" panose="020F0502020204030204" pitchFamily="34" charset="0"/>
              </a:rPr>
              <a:t>into</a:t>
            </a:r>
            <a:r>
              <a:rPr lang="pl-PL" sz="2000" dirty="0">
                <a:solidFill>
                  <a:srgbClr val="000000"/>
                </a:solidFill>
                <a:effectLst/>
                <a:ea typeface="Calibri" panose="020F0502020204030204" pitchFamily="34" charset="0"/>
              </a:rPr>
              <a:t> </a:t>
            </a:r>
            <a:r>
              <a:rPr lang="en-US" sz="2000" dirty="0">
                <a:solidFill>
                  <a:srgbClr val="000000"/>
                </a:solidFill>
                <a:effectLst/>
                <a:ea typeface="Calibri" panose="020F0502020204030204" pitchFamily="34" charset="0"/>
              </a:rPr>
              <a:t>the </a:t>
            </a:r>
            <a:r>
              <a:rPr lang="en-US" sz="2000" dirty="0" err="1">
                <a:solidFill>
                  <a:srgbClr val="000000"/>
                </a:solidFill>
                <a:effectLst/>
                <a:ea typeface="Calibri" panose="020F0502020204030204" pitchFamily="34" charset="0"/>
              </a:rPr>
              <a:t>Labour</a:t>
            </a:r>
            <a:r>
              <a:rPr lang="en-US" sz="2000" dirty="0">
                <a:solidFill>
                  <a:srgbClr val="000000"/>
                </a:solidFill>
                <a:effectLst/>
                <a:ea typeface="Calibri" panose="020F0502020204030204" pitchFamily="34" charset="0"/>
              </a:rPr>
              <a:t> Code, appeared on the website of the Sejm of the Republic of Poland </a:t>
            </a:r>
            <a:r>
              <a:rPr lang="pl-PL" sz="2000" dirty="0">
                <a:effectLst/>
                <a:ea typeface="Calibri" panose="020F0502020204030204" pitchFamily="34" charset="0"/>
              </a:rPr>
              <a:t>(</a:t>
            </a:r>
            <a:r>
              <a:rPr lang="pl-PL" sz="2000" dirty="0" err="1">
                <a:effectLst/>
                <a:ea typeface="Calibri" panose="020F0502020204030204" pitchFamily="34" charset="0"/>
              </a:rPr>
              <a:t>printed</a:t>
            </a:r>
            <a:r>
              <a:rPr lang="pl-PL" sz="2000" dirty="0">
                <a:effectLst/>
                <a:ea typeface="Calibri" panose="020F0502020204030204" pitchFamily="34" charset="0"/>
              </a:rPr>
              <a:t> </a:t>
            </a:r>
            <a:r>
              <a:rPr lang="pl-PL" sz="2000" dirty="0" err="1">
                <a:effectLst/>
                <a:ea typeface="Calibri" panose="020F0502020204030204" pitchFamily="34" charset="0"/>
              </a:rPr>
              <a:t>matter</a:t>
            </a:r>
            <a:r>
              <a:rPr lang="pl-PL" sz="2000" dirty="0">
                <a:effectLst/>
                <a:ea typeface="Calibri" panose="020F0502020204030204" pitchFamily="34" charset="0"/>
              </a:rPr>
              <a:t> no. 2335, https://www.sejm.gov.pl/sejm9.nsf/druk.xsp?nr=2335).</a:t>
            </a:r>
            <a:endParaRPr lang="pl-PL" sz="2000" b="0" i="0" u="none" strike="noStrike" baseline="0" dirty="0">
              <a:solidFill>
                <a:srgbClr val="000000"/>
              </a:solidFill>
            </a:endParaRPr>
          </a:p>
        </p:txBody>
      </p:sp>
      <p:sp>
        <p:nvSpPr>
          <p:cNvPr id="3" name="object 2">
            <a:extLst>
              <a:ext uri="{FF2B5EF4-FFF2-40B4-BE49-F238E27FC236}">
                <a16:creationId xmlns:a16="http://schemas.microsoft.com/office/drawing/2014/main" id="{CF8985F9-414E-04D9-3A5F-6ACC45699D4C}"/>
              </a:ext>
            </a:extLst>
          </p:cNvPr>
          <p:cNvSpPr txBox="1">
            <a:spLocks/>
          </p:cNvSpPr>
          <p:nvPr/>
        </p:nvSpPr>
        <p:spPr>
          <a:xfrm>
            <a:off x="1982625" y="160488"/>
            <a:ext cx="9890810" cy="5975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800" kern="0" spc="-150" dirty="0">
                <a:solidFill>
                  <a:srgbClr val="0CA373"/>
                </a:solidFill>
                <a:latin typeface="+mn-lt"/>
                <a:ea typeface="Tahoma" panose="020B0604030504040204" pitchFamily="34" charset="0"/>
                <a:cs typeface="Tahoma" panose="020B0604030504040204" pitchFamily="34" charset="0"/>
              </a:rPr>
              <a:t>Remote </a:t>
            </a:r>
            <a:r>
              <a:rPr lang="pl-PL" sz="3800" kern="0" spc="-150" dirty="0" err="1">
                <a:solidFill>
                  <a:srgbClr val="0CA373"/>
                </a:solidFill>
                <a:latin typeface="+mn-lt"/>
                <a:ea typeface="Tahoma" panose="020B0604030504040204" pitchFamily="34" charset="0"/>
                <a:cs typeface="Tahoma" panose="020B0604030504040204" pitchFamily="34" charset="0"/>
              </a:rPr>
              <a:t>work</a:t>
            </a:r>
            <a:r>
              <a:rPr lang="pl-PL" sz="3800" kern="0" spc="-150" dirty="0">
                <a:solidFill>
                  <a:srgbClr val="0CA373"/>
                </a:solidFill>
                <a:latin typeface="+mn-lt"/>
                <a:ea typeface="Tahoma" panose="020B0604030504040204" pitchFamily="34" charset="0"/>
                <a:cs typeface="Tahoma" panose="020B0604030504040204" pitchFamily="34" charset="0"/>
              </a:rPr>
              <a:t> in Poland </a:t>
            </a:r>
            <a:r>
              <a:rPr lang="pl-PL" sz="3200" kern="0" spc="-150" dirty="0">
                <a:solidFill>
                  <a:schemeClr val="tx1"/>
                </a:solidFill>
                <a:latin typeface="+mn-lt"/>
                <a:ea typeface="Tahoma" panose="020B0604030504040204" pitchFamily="34" charset="0"/>
                <a:cs typeface="Tahoma" panose="020B0604030504040204" pitchFamily="34" charset="0"/>
              </a:rPr>
              <a:t>(with </a:t>
            </a:r>
            <a:r>
              <a:rPr lang="pl-PL" sz="3200" kern="0" spc="-150" dirty="0" err="1">
                <a:solidFill>
                  <a:schemeClr val="tx1"/>
                </a:solidFill>
                <a:latin typeface="+mn-lt"/>
                <a:ea typeface="Tahoma" panose="020B0604030504040204" pitchFamily="34" charset="0"/>
                <a:cs typeface="Tahoma" panose="020B0604030504040204" pitchFamily="34" charset="0"/>
              </a:rPr>
              <a:t>focus</a:t>
            </a:r>
            <a:r>
              <a:rPr lang="pl-PL" sz="3200" kern="0" spc="-150" dirty="0">
                <a:solidFill>
                  <a:schemeClr val="tx1"/>
                </a:solidFill>
                <a:latin typeface="+mn-lt"/>
                <a:ea typeface="Tahoma" panose="020B0604030504040204" pitchFamily="34" charset="0"/>
                <a:cs typeface="Tahoma" panose="020B0604030504040204" pitchFamily="34" charset="0"/>
              </a:rPr>
              <a:t> on major </a:t>
            </a:r>
            <a:r>
              <a:rPr lang="pl-PL" sz="3200" kern="0" spc="-150" dirty="0" err="1">
                <a:solidFill>
                  <a:schemeClr val="tx1"/>
                </a:solidFill>
                <a:latin typeface="+mn-lt"/>
                <a:ea typeface="Tahoma" panose="020B0604030504040204" pitchFamily="34" charset="0"/>
                <a:cs typeface="Tahoma" panose="020B0604030504040204" pitchFamily="34" charset="0"/>
              </a:rPr>
              <a:t>amendments</a:t>
            </a:r>
            <a:r>
              <a:rPr lang="pl-PL" sz="3200" kern="0" spc="-150" dirty="0">
                <a:solidFill>
                  <a:schemeClr val="tx1"/>
                </a:solidFill>
                <a:latin typeface="+mn-lt"/>
                <a:ea typeface="Tahoma" panose="020B0604030504040204" pitchFamily="34" charset="0"/>
                <a:cs typeface="Tahoma" panose="020B0604030504040204" pitchFamily="34" charset="0"/>
              </a:rPr>
              <a:t>)</a:t>
            </a:r>
            <a:endParaRPr lang="es-ES" sz="32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152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794760" y="2230876"/>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799563" y="3842392"/>
            <a:ext cx="378197" cy="276318"/>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787516" y="4404619"/>
            <a:ext cx="378197" cy="355305"/>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307508" y="2826007"/>
            <a:ext cx="10767698" cy="3287823"/>
          </a:xfrm>
          <a:prstGeom prst="rect">
            <a:avLst/>
          </a:prstGeom>
          <a:noFill/>
        </p:spPr>
        <p:txBody>
          <a:bodyPr wrap="square" rtlCol="0">
            <a:spAutoFit/>
          </a:bodyPr>
          <a:lstStyle/>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are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issues</a:t>
            </a:r>
            <a:r>
              <a:rPr lang="pl-PL" sz="2000" dirty="0">
                <a:solidFill>
                  <a:srgbClr val="000000"/>
                </a:solidFill>
                <a:ea typeface="Times New Roman" panose="02020603050405020304" pitchFamily="18" charset="0"/>
                <a:cs typeface="Times New Roman" panose="02020603050405020304" pitchFamily="18" charset="0"/>
              </a:rPr>
              <a:t> to be </a:t>
            </a:r>
            <a:r>
              <a:rPr lang="pl-PL" sz="2000" dirty="0" err="1">
                <a:solidFill>
                  <a:srgbClr val="000000"/>
                </a:solidFill>
                <a:ea typeface="Times New Roman" panose="02020603050405020304" pitchFamily="18" charset="0"/>
                <a:cs typeface="Times New Roman" panose="02020603050405020304" pitchFamily="18" charset="0"/>
              </a:rPr>
              <a:t>taken</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into</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account</a:t>
            </a:r>
            <a:r>
              <a:rPr lang="pl-PL" sz="2000" dirty="0">
                <a:solidFill>
                  <a:srgbClr val="000000"/>
                </a:solidFill>
                <a:ea typeface="Times New Roman" panose="02020603050405020304" pitchFamily="18" charset="0"/>
                <a:cs typeface="Times New Roman" panose="02020603050405020304" pitchFamily="18" charset="0"/>
              </a:rPr>
              <a:t> to </a:t>
            </a:r>
            <a:r>
              <a:rPr lang="pl-PL" sz="2000" dirty="0" err="1">
                <a:solidFill>
                  <a:srgbClr val="000000"/>
                </a:solidFill>
                <a:ea typeface="Times New Roman" panose="02020603050405020304" pitchFamily="18" charset="0"/>
                <a:cs typeface="Times New Roman" panose="02020603050405020304" pitchFamily="18" charset="0"/>
              </a:rPr>
              <a:t>ensure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well-being</a:t>
            </a:r>
            <a:r>
              <a:rPr lang="pl-PL" sz="2000" dirty="0">
                <a:solidFill>
                  <a:srgbClr val="000000"/>
                </a:solidFill>
                <a:ea typeface="Times New Roman" panose="02020603050405020304" pitchFamily="18" charset="0"/>
                <a:cs typeface="Times New Roman" panose="02020603050405020304" pitchFamily="18" charset="0"/>
              </a:rPr>
              <a:t> of workers and </a:t>
            </a:r>
            <a:r>
              <a:rPr lang="pl-PL" sz="2000" dirty="0" err="1">
                <a:solidFill>
                  <a:srgbClr val="000000"/>
                </a:solidFill>
                <a:ea typeface="Times New Roman" panose="02020603050405020304" pitchFamily="18" charset="0"/>
                <a:cs typeface="Times New Roman" panose="02020603050405020304" pitchFamily="18" charset="0"/>
              </a:rPr>
              <a:t>continued</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productivity</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while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teleworking</a:t>
            </a:r>
            <a:r>
              <a:rPr lang="pl-PL" sz="2000" dirty="0">
                <a:solidFill>
                  <a:srgbClr val="000000"/>
                </a:solidFill>
                <a:ea typeface="Times New Roman" panose="02020603050405020304" pitchFamily="18" charset="0"/>
                <a:cs typeface="Times New Roman" panose="02020603050405020304" pitchFamily="18" charset="0"/>
              </a:rPr>
              <a:t> </a:t>
            </a:r>
          </a:p>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are</a:t>
            </a:r>
            <a:r>
              <a:rPr lang="pl-PL" sz="2000" dirty="0">
                <a:solidFill>
                  <a:srgbClr val="000000"/>
                </a:solidFill>
                <a:ea typeface="Times New Roman" panose="02020603050405020304" pitchFamily="18" charset="0"/>
                <a:cs typeface="Times New Roman" panose="02020603050405020304" pitchFamily="18" charset="0"/>
              </a:rPr>
              <a:t> the OSH and WLB </a:t>
            </a:r>
            <a:r>
              <a:rPr lang="pl-PL" sz="2000" dirty="0" err="1">
                <a:solidFill>
                  <a:srgbClr val="000000"/>
                </a:solidFill>
                <a:ea typeface="Times New Roman" panose="02020603050405020304" pitchFamily="18" charset="0"/>
                <a:cs typeface="Times New Roman" panose="02020603050405020304" pitchFamily="18" charset="0"/>
              </a:rPr>
              <a:t>issues</a:t>
            </a:r>
            <a:r>
              <a:rPr lang="pl-PL" sz="2000" dirty="0">
                <a:solidFill>
                  <a:srgbClr val="000000"/>
                </a:solidFill>
                <a:ea typeface="Times New Roman" panose="02020603050405020304" pitchFamily="18" charset="0"/>
                <a:cs typeface="Times New Roman" panose="02020603050405020304" pitchFamily="18" charset="0"/>
              </a:rPr>
              <a:t> of </a:t>
            </a:r>
            <a:r>
              <a:rPr lang="pl-PL" sz="2000" dirty="0" err="1">
                <a:solidFill>
                  <a:srgbClr val="000000"/>
                </a:solidFill>
                <a:ea typeface="Times New Roman" panose="02020603050405020304" pitchFamily="18" charset="0"/>
                <a:cs typeface="Times New Roman" panose="02020603050405020304" pitchFamily="18" charset="0"/>
              </a:rPr>
              <a:t>remote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work</a:t>
            </a:r>
            <a:endParaRPr lang="pl-PL" sz="2000" dirty="0">
              <a:solidFill>
                <a:srgbClr val="000000"/>
              </a:solidFill>
              <a:effectLst/>
              <a:ea typeface="Times New Roman" panose="02020603050405020304" pitchFamily="18" charset="0"/>
              <a:cs typeface="Times New Roman" panose="02020603050405020304" pitchFamily="18" charset="0"/>
            </a:endParaRPr>
          </a:p>
          <a:p>
            <a:pPr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are</a:t>
            </a:r>
            <a:r>
              <a:rPr lang="pl-PL" sz="2000" dirty="0">
                <a:solidFill>
                  <a:srgbClr val="000000"/>
                </a:solidFill>
                <a:ea typeface="Times New Roman" panose="02020603050405020304" pitchFamily="18" charset="0"/>
                <a:cs typeface="Times New Roman" panose="02020603050405020304" pitchFamily="18" charset="0"/>
              </a:rPr>
              <a:t> the i</a:t>
            </a:r>
            <a:r>
              <a:rPr lang="en-US" sz="2000" dirty="0" err="1">
                <a:solidFill>
                  <a:srgbClr val="000000"/>
                </a:solidFill>
                <a:ea typeface="Times New Roman" panose="02020603050405020304" pitchFamily="18" charset="0"/>
                <a:cs typeface="Times New Roman" panose="02020603050405020304" pitchFamily="18" charset="0"/>
              </a:rPr>
              <a:t>ssues</a:t>
            </a:r>
            <a:r>
              <a:rPr lang="en-US" sz="2000" dirty="0">
                <a:solidFill>
                  <a:srgbClr val="000000"/>
                </a:solidFill>
                <a:ea typeface="Times New Roman" panose="02020603050405020304" pitchFamily="18" charset="0"/>
                <a:cs typeface="Times New Roman" panose="02020603050405020304" pitchFamily="18" charset="0"/>
              </a:rPr>
              <a:t> connected with cross-border provision of remote work</a:t>
            </a:r>
            <a:r>
              <a:rPr lang="pl-PL" sz="2000" dirty="0">
                <a:solidFill>
                  <a:srgbClr val="000000"/>
                </a:solidFill>
                <a:ea typeface="Times New Roman" panose="02020603050405020304" pitchFamily="18" charset="0"/>
                <a:cs typeface="Times New Roman" panose="02020603050405020304" pitchFamily="18" charset="0"/>
              </a:rPr>
              <a:t> by </a:t>
            </a:r>
            <a:r>
              <a:rPr lang="pl-PL" sz="2000" dirty="0" err="1">
                <a:solidFill>
                  <a:srgbClr val="000000"/>
                </a:solidFill>
                <a:ea typeface="Times New Roman" panose="02020603050405020304" pitchFamily="18" charset="0"/>
                <a:cs typeface="Times New Roman" panose="02020603050405020304" pitchFamily="18" charset="0"/>
              </a:rPr>
              <a:t>workers</a:t>
            </a:r>
            <a:r>
              <a:rPr lang="pl-PL" sz="2000" dirty="0">
                <a:solidFill>
                  <a:srgbClr val="000000"/>
                </a:solidFill>
                <a:ea typeface="Times New Roman" panose="02020603050405020304" pitchFamily="18" charset="0"/>
                <a:cs typeface="Times New Roman" panose="02020603050405020304" pitchFamily="18" charset="0"/>
              </a:rPr>
              <a:t> w</a:t>
            </a:r>
            <a:r>
              <a:rPr lang="en-US" sz="2000" dirty="0">
                <a:solidFill>
                  <a:srgbClr val="000000"/>
                </a:solidFill>
                <a:ea typeface="Times New Roman" panose="02020603050405020304" pitchFamily="18" charset="0"/>
                <a:cs typeface="Times New Roman" panose="02020603050405020304" pitchFamily="18" charset="0"/>
              </a:rPr>
              <a:t>ho carry out remote work outside </a:t>
            </a:r>
            <a:r>
              <a:rPr lang="pl-PL" sz="2000" dirty="0">
                <a:solidFill>
                  <a:srgbClr val="000000"/>
                </a:solidFill>
                <a:ea typeface="Times New Roman" panose="02020603050405020304" pitchFamily="18" charset="0"/>
                <a:cs typeface="Times New Roman" panose="02020603050405020304" pitchFamily="18" charset="0"/>
              </a:rPr>
              <a:t>a </a:t>
            </a:r>
            <a:r>
              <a:rPr lang="pl-PL" sz="2000" dirty="0" err="1">
                <a:solidFill>
                  <a:srgbClr val="000000"/>
                </a:solidFill>
                <a:ea typeface="Times New Roman" panose="02020603050405020304" pitchFamily="18" charset="0"/>
                <a:cs typeface="Times New Roman" panose="02020603050405020304" pitchFamily="18" charset="0"/>
              </a:rPr>
              <a:t>sending</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Member</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State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e.g</a:t>
            </a:r>
            <a:r>
              <a:rPr lang="pl-PL" sz="2000" dirty="0">
                <a:solidFill>
                  <a:srgbClr val="000000"/>
                </a:solidFill>
                <a:ea typeface="Times New Roman" panose="02020603050405020304" pitchFamily="18" charset="0"/>
                <a:cs typeface="Times New Roman" panose="02020603050405020304" pitchFamily="18" charset="0"/>
              </a:rPr>
              <a:t>. ESMERALD Partner </a:t>
            </a:r>
            <a:r>
              <a:rPr lang="pl-PL" sz="2000" dirty="0" err="1">
                <a:solidFill>
                  <a:srgbClr val="000000"/>
                </a:solidFill>
                <a:ea typeface="Times New Roman" panose="02020603050405020304" pitchFamily="18" charset="0"/>
                <a:cs typeface="Times New Roman" panose="02020603050405020304" pitchFamily="18" charset="0"/>
              </a:rPr>
              <a:t>State</a:t>
            </a:r>
            <a:r>
              <a:rPr lang="pl-PL" sz="2000" dirty="0">
                <a:solidFill>
                  <a:srgbClr val="000000"/>
                </a:solidFill>
                <a:ea typeface="Times New Roman" panose="02020603050405020304" pitchFamily="18" charset="0"/>
                <a:cs typeface="Times New Roman" panose="02020603050405020304" pitchFamily="18" charset="0"/>
              </a:rPr>
              <a:t>)</a:t>
            </a:r>
          </a:p>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is</a:t>
            </a:r>
            <a:r>
              <a:rPr lang="pl-PL" sz="2000" dirty="0">
                <a:solidFill>
                  <a:srgbClr val="000000"/>
                </a:solidFill>
                <a:ea typeface="Times New Roman" panose="02020603050405020304" pitchFamily="18" charset="0"/>
                <a:cs typeface="Times New Roman" panose="02020603050405020304" pitchFamily="18" charset="0"/>
              </a:rPr>
              <a:t> the</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legal</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framework</a:t>
            </a:r>
            <a:r>
              <a:rPr lang="pl-PL" sz="2000" dirty="0">
                <a:solidFill>
                  <a:srgbClr val="000000"/>
                </a:solidFill>
                <a:effectLst/>
                <a:ea typeface="Times New Roman" panose="02020603050405020304" pitchFamily="18" charset="0"/>
                <a:cs typeface="Times New Roman" panose="02020603050405020304" pitchFamily="18" charset="0"/>
              </a:rPr>
              <a:t> in </a:t>
            </a:r>
            <a:r>
              <a:rPr lang="pl-PL" sz="2000" dirty="0" err="1">
                <a:solidFill>
                  <a:srgbClr val="000000"/>
                </a:solidFill>
                <a:effectLst/>
                <a:ea typeface="Times New Roman" panose="02020603050405020304" pitchFamily="18" charset="0"/>
                <a:cs typeface="Times New Roman" panose="02020603050405020304" pitchFamily="18" charset="0"/>
              </a:rPr>
              <a:t>Polish</a:t>
            </a:r>
            <a:r>
              <a:rPr lang="pl-PL" sz="2000" dirty="0">
                <a:solidFill>
                  <a:srgbClr val="000000"/>
                </a:solidFill>
                <a:effectLst/>
                <a:ea typeface="Times New Roman" panose="02020603050405020304" pitchFamily="18" charset="0"/>
                <a:cs typeface="Times New Roman" panose="02020603050405020304" pitchFamily="18" charset="0"/>
              </a:rPr>
              <a:t> law (</a:t>
            </a:r>
            <a:r>
              <a:rPr lang="pl-PL" sz="2000" dirty="0" err="1">
                <a:solidFill>
                  <a:srgbClr val="000000"/>
                </a:solidFill>
                <a:effectLst/>
                <a:ea typeface="Times New Roman" panose="02020603050405020304" pitchFamily="18" charset="0"/>
                <a:cs typeface="Times New Roman" panose="02020603050405020304" pitchFamily="18" charset="0"/>
              </a:rPr>
              <a:t>both</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existing</a:t>
            </a:r>
            <a:r>
              <a:rPr lang="pl-PL" sz="2000" dirty="0">
                <a:solidFill>
                  <a:srgbClr val="000000"/>
                </a:solidFill>
                <a:effectLst/>
                <a:ea typeface="Times New Roman" panose="02020603050405020304" pitchFamily="18" charset="0"/>
                <a:cs typeface="Times New Roman" panose="02020603050405020304" pitchFamily="18" charset="0"/>
              </a:rPr>
              <a:t> one as </a:t>
            </a:r>
            <a:r>
              <a:rPr lang="pl-PL" sz="2000" dirty="0" err="1">
                <a:solidFill>
                  <a:srgbClr val="000000"/>
                </a:solidFill>
                <a:effectLst/>
                <a:ea typeface="Times New Roman" panose="02020603050405020304" pitchFamily="18" charset="0"/>
                <a:cs typeface="Times New Roman" panose="02020603050405020304" pitchFamily="18" charset="0"/>
              </a:rPr>
              <a:t>well</a:t>
            </a:r>
            <a:r>
              <a:rPr lang="pl-PL" sz="2000" dirty="0">
                <a:solidFill>
                  <a:srgbClr val="000000"/>
                </a:solidFill>
                <a:effectLst/>
                <a:ea typeface="Times New Roman" panose="02020603050405020304" pitchFamily="18" charset="0"/>
                <a:cs typeface="Times New Roman" panose="02020603050405020304" pitchFamily="18" charset="0"/>
              </a:rPr>
              <a:t> as the one </a:t>
            </a:r>
            <a:r>
              <a:rPr lang="pl-PL" sz="2000" dirty="0" err="1">
                <a:solidFill>
                  <a:srgbClr val="000000"/>
                </a:solidFill>
                <a:effectLst/>
                <a:ea typeface="Times New Roman" panose="02020603050405020304" pitchFamily="18" charset="0"/>
                <a:cs typeface="Times New Roman" panose="02020603050405020304" pitchFamily="18" charset="0"/>
              </a:rPr>
              <a:t>envisaged</a:t>
            </a:r>
            <a:r>
              <a:rPr lang="pl-PL" sz="2000" dirty="0">
                <a:solidFill>
                  <a:srgbClr val="000000"/>
                </a:solidFill>
                <a:effectLst/>
                <a:ea typeface="Times New Roman" panose="02020603050405020304" pitchFamily="18" charset="0"/>
                <a:cs typeface="Times New Roman" panose="02020603050405020304" pitchFamily="18" charset="0"/>
              </a:rPr>
              <a:t> to be </a:t>
            </a:r>
            <a:r>
              <a:rPr lang="pl-PL" sz="2000" dirty="0" err="1">
                <a:solidFill>
                  <a:srgbClr val="000000"/>
                </a:solidFill>
                <a:effectLst/>
                <a:ea typeface="Times New Roman" panose="02020603050405020304" pitchFamily="18" charset="0"/>
                <a:cs typeface="Times New Roman" panose="02020603050405020304" pitchFamily="18" charset="0"/>
              </a:rPr>
              <a:t>introduced</a:t>
            </a:r>
            <a:r>
              <a:rPr lang="pl-PL" sz="2000" dirty="0">
                <a:solidFill>
                  <a:srgbClr val="000000"/>
                </a:solidFill>
                <a:effectLst/>
                <a:ea typeface="Times New Roman" panose="02020603050405020304" pitchFamily="18" charset="0"/>
                <a:cs typeface="Times New Roman" panose="02020603050405020304" pitchFamily="18" charset="0"/>
              </a:rPr>
              <a:t> in the </a:t>
            </a:r>
            <a:r>
              <a:rPr lang="pl-PL" sz="2000" dirty="0" err="1">
                <a:solidFill>
                  <a:srgbClr val="000000"/>
                </a:solidFill>
                <a:effectLst/>
                <a:ea typeface="Times New Roman" panose="02020603050405020304" pitchFamily="18" charset="0"/>
                <a:cs typeface="Times New Roman" panose="02020603050405020304" pitchFamily="18" charset="0"/>
              </a:rPr>
              <a:t>Polish</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Labour</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Code</a:t>
            </a:r>
            <a:r>
              <a:rPr lang="pl-PL" sz="2000" dirty="0">
                <a:solidFill>
                  <a:srgbClr val="000000"/>
                </a:solidFill>
                <a:effectLst/>
                <a:ea typeface="Times New Roman" panose="02020603050405020304" pitchFamily="18" charset="0"/>
                <a:cs typeface="Times New Roman" panose="02020603050405020304" pitchFamily="18" charset="0"/>
              </a:rPr>
              <a:t>) and </a:t>
            </a:r>
            <a:r>
              <a:rPr lang="pl-PL" sz="2000" dirty="0" err="1">
                <a:solidFill>
                  <a:srgbClr val="000000"/>
                </a:solidFill>
                <a:effectLst/>
                <a:ea typeface="Times New Roman" panose="02020603050405020304" pitchFamily="18" charset="0"/>
                <a:cs typeface="Times New Roman" panose="02020603050405020304" pitchFamily="18" charset="0"/>
              </a:rPr>
              <a:t>what</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are</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premises</a:t>
            </a:r>
            <a:r>
              <a:rPr lang="pl-PL" sz="2000" dirty="0">
                <a:solidFill>
                  <a:srgbClr val="000000"/>
                </a:solidFill>
                <a:effectLst/>
                <a:ea typeface="Times New Roman" panose="02020603050405020304" pitchFamily="18" charset="0"/>
                <a:cs typeface="Times New Roman" panose="02020603050405020304" pitchFamily="18" charset="0"/>
              </a:rPr>
              <a:t> of </a:t>
            </a:r>
            <a:r>
              <a:rPr lang="pl-PL" sz="2000" dirty="0" err="1">
                <a:solidFill>
                  <a:srgbClr val="000000"/>
                </a:solidFill>
                <a:effectLst/>
                <a:ea typeface="Times New Roman" panose="02020603050405020304" pitchFamily="18" charset="0"/>
                <a:cs typeface="Times New Roman" panose="02020603050405020304" pitchFamily="18" charset="0"/>
              </a:rPr>
              <a:t>remote</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work</a:t>
            </a:r>
            <a:r>
              <a:rPr lang="pl-PL" sz="2000" dirty="0">
                <a:solidFill>
                  <a:srgbClr val="000000"/>
                </a:solidFill>
                <a:effectLst/>
                <a:ea typeface="Times New Roman" panose="02020603050405020304" pitchFamily="18" charset="0"/>
                <a:cs typeface="Times New Roman" panose="02020603050405020304" pitchFamily="18" charset="0"/>
              </a:rPr>
              <a:t> in </a:t>
            </a:r>
            <a:r>
              <a:rPr lang="pl-PL" sz="2000" dirty="0" err="1">
                <a:solidFill>
                  <a:srgbClr val="000000"/>
                </a:solidFill>
                <a:effectLst/>
                <a:ea typeface="Times New Roman" panose="02020603050405020304" pitchFamily="18" charset="0"/>
                <a:cs typeface="Times New Roman" panose="02020603050405020304" pitchFamily="18" charset="0"/>
              </a:rPr>
              <a:t>other</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Member</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States</a:t>
            </a:r>
            <a:r>
              <a:rPr lang="pl-PL" sz="2000" dirty="0">
                <a:solidFill>
                  <a:srgbClr val="000000"/>
                </a:solidFill>
                <a:effectLst/>
                <a:ea typeface="Times New Roman" panose="02020603050405020304" pitchFamily="18" charset="0"/>
                <a:cs typeface="Times New Roman" panose="02020603050405020304" pitchFamily="18" charset="0"/>
              </a:rPr>
              <a:t> of the Union (</a:t>
            </a:r>
            <a:r>
              <a:rPr lang="pl-PL" sz="2000" dirty="0" err="1">
                <a:solidFill>
                  <a:srgbClr val="000000"/>
                </a:solidFill>
                <a:effectLst/>
                <a:ea typeface="Times New Roman" panose="02020603050405020304" pitchFamily="18" charset="0"/>
                <a:cs typeface="Times New Roman" panose="02020603050405020304" pitchFamily="18" charset="0"/>
              </a:rPr>
              <a:t>particularly</a:t>
            </a:r>
            <a:r>
              <a:rPr lang="pl-PL" sz="2000" dirty="0">
                <a:solidFill>
                  <a:srgbClr val="000000"/>
                </a:solidFill>
                <a:effectLst/>
                <a:ea typeface="Times New Roman" panose="02020603050405020304" pitchFamily="18" charset="0"/>
                <a:cs typeface="Times New Roman" panose="02020603050405020304" pitchFamily="18" charset="0"/>
              </a:rPr>
              <a:t> in the Project Partner </a:t>
            </a:r>
            <a:r>
              <a:rPr lang="pl-PL" sz="2000" dirty="0" err="1">
                <a:solidFill>
                  <a:srgbClr val="000000"/>
                </a:solidFill>
                <a:effectLst/>
                <a:ea typeface="Times New Roman" panose="02020603050405020304" pitchFamily="18" charset="0"/>
                <a:cs typeface="Times New Roman" panose="02020603050405020304" pitchFamily="18" charset="0"/>
              </a:rPr>
              <a:t>States</a:t>
            </a:r>
            <a:r>
              <a:rPr lang="pl-PL" sz="2000" dirty="0">
                <a:solidFill>
                  <a:srgbClr val="000000"/>
                </a:solidFill>
                <a:effectLst/>
                <a:ea typeface="Times New Roman" panose="02020603050405020304" pitchFamily="18" charset="0"/>
                <a:cs typeface="Times New Roman" panose="02020603050405020304" pitchFamily="18" charset="0"/>
              </a:rPr>
              <a:t>)</a:t>
            </a:r>
            <a:endParaRPr lang="pl-PL" sz="2000" dirty="0">
              <a:solidFill>
                <a:srgbClr val="000000"/>
              </a:solidFill>
              <a:effectLst/>
              <a:ea typeface="Calibri" panose="020F0502020204030204" pitchFamily="34" charset="0"/>
              <a:cs typeface="Times New Roman" panose="02020603050405020304" pitchFamily="18" charset="0"/>
            </a:endParaRPr>
          </a:p>
        </p:txBody>
      </p:sp>
      <p:sp>
        <p:nvSpPr>
          <p:cNvPr id="13" name="CuadroTexto 12"/>
          <p:cNvSpPr txBox="1"/>
          <p:nvPr/>
        </p:nvSpPr>
        <p:spPr>
          <a:xfrm>
            <a:off x="1278174" y="1977403"/>
            <a:ext cx="10797033" cy="779444"/>
          </a:xfrm>
          <a:prstGeom prst="rect">
            <a:avLst/>
          </a:prstGeom>
          <a:noFill/>
        </p:spPr>
        <p:txBody>
          <a:bodyPr wrap="square" rtlCol="0">
            <a:spAutoFit/>
          </a:bodyPr>
          <a:lstStyle/>
          <a:p>
            <a:pPr lvl="0">
              <a:lnSpc>
                <a:spcPct val="115000"/>
              </a:lnSpc>
              <a:spcAft>
                <a:spcPts val="1000"/>
              </a:spcAft>
              <a:buSzPts val="1000"/>
              <a:tabLst>
                <a:tab pos="457200" algn="l"/>
              </a:tabLst>
            </a:pPr>
            <a:r>
              <a:rPr lang="pl-PL" sz="2000" dirty="0">
                <a:solidFill>
                  <a:srgbClr val="000000"/>
                </a:solidFill>
                <a:effectLst/>
                <a:ea typeface="Calibri" panose="020F0502020204030204" pitchFamily="34" charset="0"/>
                <a:cs typeface="Times New Roman" panose="02020603050405020304" pitchFamily="18" charset="0"/>
              </a:rPr>
              <a:t>Know </a:t>
            </a:r>
            <a:r>
              <a:rPr lang="pl-PL" sz="2000" dirty="0" err="1">
                <a:solidFill>
                  <a:srgbClr val="000000"/>
                </a:solidFill>
                <a:ea typeface="Calibri" panose="020F0502020204030204" pitchFamily="34" charset="0"/>
                <a:cs typeface="Times New Roman" panose="02020603050405020304" pitchFamily="18" charset="0"/>
              </a:rPr>
              <a:t>what</a:t>
            </a:r>
            <a:r>
              <a:rPr lang="pl-PL" sz="2000" dirty="0">
                <a:solidFill>
                  <a:srgbClr val="000000"/>
                </a:solidFill>
                <a:effectLst/>
                <a:ea typeface="Calibri" panose="020F0502020204030204" pitchFamily="34" charset="0"/>
                <a:cs typeface="Times New Roman" panose="02020603050405020304" pitchFamily="18" charset="0"/>
              </a:rPr>
              <a:t> r</a:t>
            </a:r>
            <a:r>
              <a:rPr lang="it-IT" sz="2000" dirty="0">
                <a:solidFill>
                  <a:srgbClr val="000000"/>
                </a:solidFill>
                <a:effectLst/>
                <a:ea typeface="Calibri" panose="020F0502020204030204" pitchFamily="34" charset="0"/>
                <a:cs typeface="Times New Roman" panose="02020603050405020304" pitchFamily="18" charset="0"/>
              </a:rPr>
              <a:t>emote work </a:t>
            </a:r>
            <a:r>
              <a:rPr lang="pl-PL" sz="2000" dirty="0">
                <a:solidFill>
                  <a:srgbClr val="000000"/>
                </a:solidFill>
                <a:effectLst/>
                <a:ea typeface="Calibri" panose="020F0502020204030204" pitchFamily="34" charset="0"/>
                <a:cs typeface="Times New Roman" panose="02020603050405020304" pitchFamily="18" charset="0"/>
              </a:rPr>
              <a:t>(</a:t>
            </a:r>
            <a:r>
              <a:rPr lang="pl-PL" sz="2000" dirty="0" err="1">
                <a:solidFill>
                  <a:srgbClr val="000000"/>
                </a:solidFill>
                <a:effectLst/>
                <a:ea typeface="Calibri" panose="020F0502020204030204" pitchFamily="34" charset="0"/>
                <a:cs typeface="Times New Roman" panose="02020603050405020304" pitchFamily="18" charset="0"/>
              </a:rPr>
              <a:t>teleworking</a:t>
            </a:r>
            <a:r>
              <a:rPr lang="pl-PL" sz="2000" dirty="0">
                <a:solidFill>
                  <a:srgbClr val="000000"/>
                </a:solidFill>
                <a:effectLst/>
                <a:ea typeface="Calibri" panose="020F0502020204030204" pitchFamily="34" charset="0"/>
                <a:cs typeface="Times New Roman" panose="02020603050405020304" pitchFamily="18" charset="0"/>
              </a:rPr>
              <a:t>) </a:t>
            </a:r>
            <a:r>
              <a:rPr lang="pl-PL" sz="2000" dirty="0" err="1">
                <a:solidFill>
                  <a:srgbClr val="000000"/>
                </a:solidFill>
                <a:effectLst/>
                <a:ea typeface="Calibri" panose="020F0502020204030204" pitchFamily="34" charset="0"/>
                <a:cs typeface="Times New Roman" panose="02020603050405020304" pitchFamily="18" charset="0"/>
              </a:rPr>
              <a:t>is</a:t>
            </a:r>
            <a:r>
              <a:rPr lang="pl-PL" sz="2000" dirty="0">
                <a:solidFill>
                  <a:srgbClr val="000000"/>
                </a:solidFill>
                <a:effectLst/>
                <a:ea typeface="Calibri" panose="020F0502020204030204" pitchFamily="34" charset="0"/>
                <a:cs typeface="Times New Roman" panose="02020603050405020304" pitchFamily="18" charset="0"/>
              </a:rPr>
              <a:t> and </a:t>
            </a:r>
            <a:r>
              <a:rPr lang="pl-PL" sz="2000" dirty="0" err="1">
                <a:solidFill>
                  <a:srgbClr val="000000"/>
                </a:solidFill>
                <a:ea typeface="Calibri" panose="020F0502020204030204" pitchFamily="34" charset="0"/>
                <a:cs typeface="Times New Roman" panose="02020603050405020304" pitchFamily="18" charset="0"/>
              </a:rPr>
              <a:t>how</a:t>
            </a:r>
            <a:r>
              <a:rPr lang="pl-PL" sz="2000" dirty="0">
                <a:solidFill>
                  <a:srgbClr val="000000"/>
                </a:solidFill>
                <a:ea typeface="Calibri" panose="020F0502020204030204" pitchFamily="34" charset="0"/>
                <a:cs typeface="Times New Roman" panose="02020603050405020304" pitchFamily="18" charset="0"/>
              </a:rPr>
              <a:t> </a:t>
            </a:r>
            <a:r>
              <a:rPr lang="pl-PL" sz="2000" dirty="0" err="1">
                <a:solidFill>
                  <a:srgbClr val="000000"/>
                </a:solidFill>
                <a:ea typeface="Calibri" panose="020F0502020204030204" pitchFamily="34" charset="0"/>
                <a:cs typeface="Times New Roman" panose="02020603050405020304" pitchFamily="18" charset="0"/>
              </a:rPr>
              <a:t>it</a:t>
            </a:r>
            <a:r>
              <a:rPr lang="pl-PL" sz="2000" dirty="0">
                <a:solidFill>
                  <a:srgbClr val="000000"/>
                </a:solidFill>
                <a:ea typeface="Calibri" panose="020F0502020204030204" pitchFamily="34" charset="0"/>
                <a:cs typeface="Times New Roman" panose="02020603050405020304" pitchFamily="18" charset="0"/>
              </a:rPr>
              <a:t> </a:t>
            </a:r>
            <a:r>
              <a:rPr lang="pl-PL" sz="2000" dirty="0" err="1">
                <a:solidFill>
                  <a:srgbClr val="000000"/>
                </a:solidFill>
                <a:ea typeface="Calibri" panose="020F0502020204030204" pitchFamily="34" charset="0"/>
                <a:cs typeface="Times New Roman" panose="02020603050405020304" pitchFamily="18" charset="0"/>
              </a:rPr>
              <a:t>could</a:t>
            </a:r>
            <a:r>
              <a:rPr lang="pl-PL" sz="2000" dirty="0">
                <a:solidFill>
                  <a:srgbClr val="000000"/>
                </a:solidFill>
                <a:effectLst/>
                <a:ea typeface="Calibri" panose="020F0502020204030204" pitchFamily="34" charset="0"/>
                <a:cs typeface="Times New Roman" panose="02020603050405020304" pitchFamily="18" charset="0"/>
              </a:rPr>
              <a:t> benefit </a:t>
            </a:r>
            <a:r>
              <a:rPr lang="pl-PL" sz="2000" dirty="0" err="1">
                <a:solidFill>
                  <a:srgbClr val="000000"/>
                </a:solidFill>
                <a:effectLst/>
                <a:ea typeface="Calibri" panose="020F0502020204030204" pitchFamily="34" charset="0"/>
                <a:cs typeface="Times New Roman" panose="02020603050405020304" pitchFamily="18" charset="0"/>
              </a:rPr>
              <a:t>your</a:t>
            </a:r>
            <a:r>
              <a:rPr lang="pl-PL" sz="2000" dirty="0">
                <a:solidFill>
                  <a:srgbClr val="000000"/>
                </a:solidFill>
                <a:effectLst/>
                <a:ea typeface="Calibri" panose="020F0502020204030204" pitchFamily="34" charset="0"/>
                <a:cs typeface="Times New Roman" panose="02020603050405020304" pitchFamily="18" charset="0"/>
              </a:rPr>
              <a:t> business as the </a:t>
            </a:r>
            <a:r>
              <a:rPr lang="pl-PL" sz="2000" dirty="0" err="1">
                <a:solidFill>
                  <a:srgbClr val="000000"/>
                </a:solidFill>
                <a:effectLst/>
                <a:ea typeface="Calibri" panose="020F0502020204030204" pitchFamily="34" charset="0"/>
                <a:cs typeface="Times New Roman" panose="02020603050405020304" pitchFamily="18" charset="0"/>
              </a:rPr>
              <a:t>means</a:t>
            </a:r>
            <a:r>
              <a:rPr lang="pl-PL" sz="2000" dirty="0">
                <a:solidFill>
                  <a:srgbClr val="000000"/>
                </a:solidFill>
                <a:effectLst/>
                <a:ea typeface="Calibri" panose="020F0502020204030204" pitchFamily="34" charset="0"/>
                <a:cs typeface="Times New Roman" panose="02020603050405020304" pitchFamily="18" charset="0"/>
              </a:rPr>
              <a:t> of anti-COVID-19 </a:t>
            </a:r>
            <a:r>
              <a:rPr lang="pl-PL" sz="2000" dirty="0" err="1">
                <a:solidFill>
                  <a:srgbClr val="000000"/>
                </a:solidFill>
                <a:effectLst/>
                <a:ea typeface="Calibri" panose="020F0502020204030204" pitchFamily="34" charset="0"/>
                <a:cs typeface="Times New Roman" panose="02020603050405020304" pitchFamily="18" charset="0"/>
              </a:rPr>
              <a:t>resilience</a:t>
            </a:r>
            <a:r>
              <a:rPr lang="pl-PL" sz="2000" dirty="0">
                <a:solidFill>
                  <a:srgbClr val="000000"/>
                </a:solidFill>
                <a:effectLst/>
                <a:ea typeface="Calibri" panose="020F0502020204030204" pitchFamily="34" charset="0"/>
                <a:cs typeface="Times New Roman" panose="02020603050405020304" pitchFamily="18" charset="0"/>
              </a:rPr>
              <a:t> </a:t>
            </a:r>
            <a:endParaRPr lang="pl-PL" sz="2000" dirty="0">
              <a:effectLst/>
              <a:ea typeface="Calibri" panose="020F0502020204030204" pitchFamily="34" charset="0"/>
              <a:cs typeface="Times New Roman" panose="02020603050405020304" pitchFamily="18" charset="0"/>
            </a:endParaRPr>
          </a:p>
        </p:txBody>
      </p:sp>
      <p:sp>
        <p:nvSpPr>
          <p:cNvPr id="14" name="CuadroTexto 13"/>
          <p:cNvSpPr txBox="1"/>
          <p:nvPr/>
        </p:nvSpPr>
        <p:spPr>
          <a:xfrm>
            <a:off x="1278174" y="5267717"/>
            <a:ext cx="10562600" cy="1356525"/>
          </a:xfrm>
          <a:prstGeom prst="rect">
            <a:avLst/>
          </a:prstGeom>
          <a:noFill/>
        </p:spPr>
        <p:txBody>
          <a:bodyPr wrap="square" rtlCol="0">
            <a:spAutoFit/>
          </a:bodyPr>
          <a:lstStyle/>
          <a:p>
            <a:pPr lvl="0">
              <a:lnSpc>
                <a:spcPct val="115000"/>
              </a:lnSpc>
              <a:spcAft>
                <a:spcPts val="1000"/>
              </a:spcAft>
              <a:buSzPts val="1000"/>
              <a:tabLst>
                <a:tab pos="457200" algn="l"/>
              </a:tabLst>
            </a:pPr>
            <a:endParaRPr lang="pl-PL" sz="2000" dirty="0">
              <a:solidFill>
                <a:srgbClr val="000000"/>
              </a:solidFill>
              <a:ea typeface="Times New Roman" panose="02020603050405020304" pitchFamily="18" charset="0"/>
              <a:cs typeface="Times New Roman" panose="02020603050405020304" pitchFamily="18" charset="0"/>
            </a:endParaRPr>
          </a:p>
          <a:p>
            <a:pPr lvl="0">
              <a:lnSpc>
                <a:spcPct val="115000"/>
              </a:lnSpc>
              <a:spcAft>
                <a:spcPts val="1000"/>
              </a:spcAft>
              <a:buSzPts val="1000"/>
              <a:tabLst>
                <a:tab pos="457200" algn="l"/>
              </a:tabLst>
            </a:pPr>
            <a:endParaRPr lang="pl-PL" sz="2000" dirty="0">
              <a:solidFill>
                <a:srgbClr val="000000"/>
              </a:solidFill>
              <a:ea typeface="Times New Roman" panose="02020603050405020304" pitchFamily="18" charset="0"/>
              <a:cs typeface="Times New Roman" panose="02020603050405020304" pitchFamily="18" charset="0"/>
            </a:endParaRPr>
          </a:p>
          <a:p>
            <a:pPr lvl="0">
              <a:lnSpc>
                <a:spcPct val="115000"/>
              </a:lnSpc>
              <a:spcAft>
                <a:spcPts val="1000"/>
              </a:spcAft>
              <a:buSzPts val="1000"/>
              <a:tabLst>
                <a:tab pos="457200" algn="l"/>
              </a:tabLst>
            </a:pPr>
            <a:endParaRPr lang="en-GB" dirty="0"/>
          </a:p>
        </p:txBody>
      </p:sp>
      <p:sp>
        <p:nvSpPr>
          <p:cNvPr id="17" name="object 2"/>
          <p:cNvSpPr txBox="1">
            <a:spLocks/>
          </p:cNvSpPr>
          <p:nvPr/>
        </p:nvSpPr>
        <p:spPr>
          <a:xfrm>
            <a:off x="2161309" y="114154"/>
            <a:ext cx="66796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n-lt"/>
                <a:ea typeface="Tahoma" panose="020B0604030504040204" pitchFamily="34" charset="0"/>
                <a:cs typeface="Tahoma" panose="020B0604030504040204" pitchFamily="34" charset="0"/>
              </a:rPr>
              <a:t>OBJECTIVES AND GOALS</a:t>
            </a:r>
          </a:p>
        </p:txBody>
      </p:sp>
      <p:sp>
        <p:nvSpPr>
          <p:cNvPr id="18" name="object 3"/>
          <p:cNvSpPr txBox="1"/>
          <p:nvPr/>
        </p:nvSpPr>
        <p:spPr>
          <a:xfrm>
            <a:off x="193964" y="1269252"/>
            <a:ext cx="7158181" cy="444994"/>
          </a:xfrm>
          <a:prstGeom prst="rect">
            <a:avLst/>
          </a:prstGeom>
        </p:spPr>
        <p:txBody>
          <a:bodyPr vert="horz" wrap="square" lIns="0" tIns="13970" rIns="0" bIns="0" rtlCol="0">
            <a:spAutoFit/>
          </a:bodyPr>
          <a:lstStyle/>
          <a:p>
            <a:pPr algn="just"/>
            <a:r>
              <a:rPr lang="en-GB" sz="2800" b="1" dirty="0">
                <a:solidFill>
                  <a:srgbClr val="0CA373"/>
                </a:solidFill>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r>
              <a:rPr lang="en-GB" sz="2400" b="1" dirty="0">
                <a:solidFill>
                  <a:srgbClr val="0CA373"/>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5" name="Shape 2782">
            <a:extLst>
              <a:ext uri="{FF2B5EF4-FFF2-40B4-BE49-F238E27FC236}">
                <a16:creationId xmlns:a16="http://schemas.microsoft.com/office/drawing/2014/main" id="{27730C93-588B-A648-2F5E-707CE062190A}"/>
              </a:ext>
            </a:extLst>
          </p:cNvPr>
          <p:cNvSpPr/>
          <p:nvPr/>
        </p:nvSpPr>
        <p:spPr>
          <a:xfrm>
            <a:off x="787516" y="5425555"/>
            <a:ext cx="378196"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 name="Shape 2782">
            <a:extLst>
              <a:ext uri="{FF2B5EF4-FFF2-40B4-BE49-F238E27FC236}">
                <a16:creationId xmlns:a16="http://schemas.microsoft.com/office/drawing/2014/main" id="{C602F21F-A266-CBC4-A1F2-D435252E6A36}"/>
              </a:ext>
            </a:extLst>
          </p:cNvPr>
          <p:cNvSpPr/>
          <p:nvPr/>
        </p:nvSpPr>
        <p:spPr>
          <a:xfrm>
            <a:off x="794759" y="3073892"/>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99582" y="188679"/>
            <a:ext cx="9518163" cy="105926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Major </a:t>
            </a:r>
            <a:r>
              <a:rPr lang="pl-PL" sz="3600" kern="0" spc="-150" dirty="0" err="1">
                <a:solidFill>
                  <a:srgbClr val="0CA373"/>
                </a:solidFill>
                <a:latin typeface="+mn-lt"/>
                <a:ea typeface="Tahoma" panose="020B0604030504040204" pitchFamily="34" charset="0"/>
                <a:cs typeface="Tahoma" panose="020B0604030504040204" pitchFamily="34" charset="0"/>
              </a:rPr>
              <a:t>novelties</a:t>
            </a:r>
            <a:r>
              <a:rPr lang="pl-PL" sz="3600" kern="0" spc="-150" dirty="0">
                <a:solidFill>
                  <a:srgbClr val="0CA373"/>
                </a:solidFill>
                <a:latin typeface="+mn-lt"/>
                <a:ea typeface="Tahoma" panose="020B0604030504040204" pitchFamily="34" charset="0"/>
                <a:cs typeface="Tahoma" panose="020B0604030504040204" pitchFamily="34" charset="0"/>
              </a:rPr>
              <a:t> </a:t>
            </a:r>
            <a:r>
              <a:rPr lang="pl-PL" sz="3200" kern="0" spc="-150" dirty="0">
                <a:solidFill>
                  <a:schemeClr val="tx1"/>
                </a:solidFill>
                <a:latin typeface="+mn-lt"/>
                <a:ea typeface="Tahoma" panose="020B0604030504040204" pitchFamily="34" charset="0"/>
                <a:cs typeface="Tahoma" panose="020B0604030504040204" pitchFamily="34" charset="0"/>
              </a:rPr>
              <a:t>and </a:t>
            </a:r>
            <a:r>
              <a:rPr lang="pl-PL" sz="3200" kern="0" spc="-150" dirty="0" err="1">
                <a:solidFill>
                  <a:schemeClr val="tx1"/>
                </a:solidFill>
                <a:latin typeface="+mn-lt"/>
                <a:ea typeface="Tahoma" panose="020B0604030504040204" pitchFamily="34" charset="0"/>
                <a:cs typeface="Tahoma" panose="020B0604030504040204" pitchFamily="34" charset="0"/>
              </a:rPr>
              <a:t>aim</a:t>
            </a:r>
            <a:r>
              <a:rPr lang="pl-PL" sz="3200" kern="0" spc="-150" dirty="0">
                <a:solidFill>
                  <a:schemeClr val="tx1"/>
                </a:solidFill>
                <a:latin typeface="+mn-lt"/>
                <a:ea typeface="Tahoma" panose="020B0604030504040204" pitchFamily="34" charset="0"/>
                <a:cs typeface="Tahoma" panose="020B0604030504040204" pitchFamily="34" charset="0"/>
              </a:rPr>
              <a:t> of the </a:t>
            </a:r>
            <a:r>
              <a:rPr lang="pl-PL" sz="3200" kern="0" spc="-150" dirty="0" err="1">
                <a:solidFill>
                  <a:schemeClr val="tx1"/>
                </a:solidFill>
                <a:latin typeface="+mn-lt"/>
                <a:ea typeface="Tahoma" panose="020B0604030504040204" pitchFamily="34" charset="0"/>
                <a:cs typeface="Tahoma" panose="020B0604030504040204" pitchFamily="34" charset="0"/>
              </a:rPr>
              <a:t>remote</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work</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regulation</a:t>
            </a:r>
            <a:r>
              <a:rPr lang="pl-PL" sz="3200" kern="0" spc="-150" dirty="0">
                <a:solidFill>
                  <a:schemeClr val="tx1"/>
                </a:solidFill>
                <a:latin typeface="+mn-lt"/>
                <a:ea typeface="Tahoma" panose="020B0604030504040204" pitchFamily="34" charset="0"/>
                <a:cs typeface="Tahoma" panose="020B0604030504040204" pitchFamily="34" charset="0"/>
              </a:rPr>
              <a:t> in the </a:t>
            </a:r>
            <a:r>
              <a:rPr lang="pl-PL" sz="3200" kern="0" spc="-150" dirty="0" err="1">
                <a:solidFill>
                  <a:schemeClr val="tx1"/>
                </a:solidFill>
                <a:latin typeface="+mn-lt"/>
                <a:ea typeface="Tahoma" panose="020B0604030504040204" pitchFamily="34" charset="0"/>
                <a:cs typeface="Tahoma" panose="020B0604030504040204" pitchFamily="34" charset="0"/>
              </a:rPr>
              <a:t>Labour</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Code</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277091" y="1579418"/>
            <a:ext cx="12099252" cy="4432880"/>
          </a:xfrm>
          <a:prstGeom prst="rect">
            <a:avLst/>
          </a:prstGeom>
          <a:noFill/>
        </p:spPr>
        <p:txBody>
          <a:bodyPr wrap="square">
            <a:spAutoFit/>
          </a:bodyPr>
          <a:lstStyle/>
          <a:p>
            <a:pPr marL="912495" indent="-285750" algn="just">
              <a:lnSpc>
                <a:spcPct val="150000"/>
              </a:lnSpc>
              <a:buFont typeface="Wingdings" panose="05000000000000000000" pitchFamily="2" charset="2"/>
              <a:buChar char="§"/>
            </a:pPr>
            <a:r>
              <a:rPr lang="pl-PL" sz="1900" dirty="0">
                <a:effectLst/>
                <a:ea typeface="Times New Roman" panose="02020603050405020304" pitchFamily="18" charset="0"/>
                <a:cs typeface="Arial" panose="020B0604020202020204" pitchFamily="34" charset="0"/>
              </a:rPr>
              <a:t>The draft Law </a:t>
            </a:r>
            <a:r>
              <a:rPr lang="pl-PL" sz="1900" dirty="0" err="1">
                <a:effectLst/>
                <a:ea typeface="Times New Roman" panose="02020603050405020304" pitchFamily="18" charset="0"/>
                <a:cs typeface="Arial" panose="020B0604020202020204" pitchFamily="34" charset="0"/>
              </a:rPr>
              <a:t>provides</a:t>
            </a:r>
            <a:r>
              <a:rPr lang="pl-PL" sz="1900" dirty="0">
                <a:effectLst/>
                <a:ea typeface="Times New Roman" panose="02020603050405020304" pitchFamily="18" charset="0"/>
                <a:cs typeface="Arial" panose="020B0604020202020204" pitchFamily="34" charset="0"/>
              </a:rPr>
              <a:t> for </a:t>
            </a:r>
            <a:r>
              <a:rPr lang="en-US" sz="1900" dirty="0">
                <a:effectLst/>
                <a:ea typeface="Times New Roman" panose="02020603050405020304" pitchFamily="18" charset="0"/>
                <a:cs typeface="Arial" panose="020B0604020202020204" pitchFamily="34" charset="0"/>
              </a:rPr>
              <a:t>the rules </a:t>
            </a:r>
            <a:r>
              <a:rPr lang="pl-PL" sz="1900" dirty="0">
                <a:effectLst/>
                <a:ea typeface="Times New Roman" panose="02020603050405020304" pitchFamily="18" charset="0"/>
                <a:cs typeface="Arial" panose="020B0604020202020204" pitchFamily="34" charset="0"/>
              </a:rPr>
              <a:t>on</a:t>
            </a:r>
            <a:r>
              <a:rPr lang="en-US" sz="1900" dirty="0">
                <a:effectLst/>
                <a:ea typeface="Times New Roman" panose="02020603050405020304" pitchFamily="18" charset="0"/>
                <a:cs typeface="Arial" panose="020B0604020202020204" pitchFamily="34" charset="0"/>
              </a:rPr>
              <a:t> “remote work,” which would replace the regulations </a:t>
            </a:r>
            <a:r>
              <a:rPr lang="pl-PL" sz="1900" dirty="0">
                <a:effectLst/>
                <a:ea typeface="Times New Roman" panose="02020603050405020304" pitchFamily="18" charset="0"/>
                <a:cs typeface="Arial" panose="020B0604020202020204" pitchFamily="34" charset="0"/>
              </a:rPr>
              <a:t>of the </a:t>
            </a:r>
            <a:r>
              <a:rPr lang="pl-PL" sz="1900" dirty="0" err="1">
                <a:effectLst/>
                <a:ea typeface="Times New Roman" panose="02020603050405020304" pitchFamily="18" charset="0"/>
                <a:cs typeface="Arial" panose="020B0604020202020204" pitchFamily="34" charset="0"/>
              </a:rPr>
              <a:t>existing</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legal</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institution</a:t>
            </a:r>
            <a:r>
              <a:rPr lang="pl-PL" sz="1900" dirty="0">
                <a:ea typeface="Times New Roman" panose="02020603050405020304" pitchFamily="18" charset="0"/>
                <a:cs typeface="Arial" panose="020B0604020202020204" pitchFamily="34" charset="0"/>
              </a:rPr>
              <a:t>, </a:t>
            </a:r>
            <a:r>
              <a:rPr lang="en-US" sz="1900" dirty="0">
                <a:effectLst/>
                <a:ea typeface="Times New Roman" panose="02020603050405020304" pitchFamily="18" charset="0"/>
                <a:cs typeface="Arial" panose="020B0604020202020204" pitchFamily="34" charset="0"/>
              </a:rPr>
              <a:t>now called “telework.” </a:t>
            </a:r>
            <a:r>
              <a:rPr lang="pl-PL" sz="1900" dirty="0">
                <a:effectLst/>
                <a:ea typeface="Times New Roman" panose="02020603050405020304" pitchFamily="18" charset="0"/>
                <a:cs typeface="Arial" panose="020B0604020202020204" pitchFamily="34" charset="0"/>
              </a:rPr>
              <a:t>The </a:t>
            </a:r>
            <a:r>
              <a:rPr lang="pl-PL" sz="1900" dirty="0" err="1">
                <a:effectLst/>
                <a:ea typeface="Times New Roman" panose="02020603050405020304" pitchFamily="18" charset="0"/>
                <a:cs typeface="Arial" panose="020B0604020202020204" pitchFamily="34" charset="0"/>
              </a:rPr>
              <a:t>original</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ai</a:t>
            </a:r>
            <a:r>
              <a:rPr lang="pl-PL" sz="1900" dirty="0" err="1">
                <a:ea typeface="Times New Roman" panose="02020603050405020304" pitchFamily="18" charset="0"/>
                <a:cs typeface="Arial" panose="020B0604020202020204" pitchFamily="34" charset="0"/>
              </a:rPr>
              <a:t>m</a:t>
            </a:r>
            <a:r>
              <a:rPr lang="pl-PL" sz="1900" dirty="0">
                <a:ea typeface="Times New Roman" panose="02020603050405020304" pitchFamily="18" charset="0"/>
                <a:cs typeface="Arial" panose="020B0604020202020204" pitchFamily="34" charset="0"/>
              </a:rPr>
              <a:t> of</a:t>
            </a:r>
            <a:r>
              <a:rPr lang="en-US" sz="1900" dirty="0">
                <a:effectLst/>
                <a:ea typeface="Times New Roman" panose="02020603050405020304" pitchFamily="18" charset="0"/>
                <a:cs typeface="Arial" panose="020B0604020202020204" pitchFamily="34" charset="0"/>
              </a:rPr>
              <a:t> the new legislation </a:t>
            </a:r>
            <a:r>
              <a:rPr lang="pl-PL" sz="1900" dirty="0">
                <a:effectLst/>
                <a:ea typeface="Times New Roman" panose="02020603050405020304" pitchFamily="18" charset="0"/>
                <a:cs typeface="Arial" panose="020B0604020202020204" pitchFamily="34" charset="0"/>
              </a:rPr>
              <a:t>was </a:t>
            </a:r>
            <a:r>
              <a:rPr lang="en-US" sz="1900" dirty="0">
                <a:effectLst/>
                <a:ea typeface="Times New Roman" panose="02020603050405020304" pitchFamily="18" charset="0"/>
                <a:cs typeface="Arial" panose="020B0604020202020204" pitchFamily="34" charset="0"/>
              </a:rPr>
              <a:t>to come into force when the extraordinary provisions on remote work</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contained</a:t>
            </a:r>
            <a:r>
              <a:rPr lang="pl-PL" sz="1900" dirty="0">
                <a:effectLst/>
                <a:ea typeface="Times New Roman" panose="02020603050405020304" pitchFamily="18" charset="0"/>
                <a:cs typeface="Arial" panose="020B0604020202020204" pitchFamily="34" charset="0"/>
              </a:rPr>
              <a:t> in the </a:t>
            </a:r>
            <a:r>
              <a:rPr lang="pl-PL" sz="1900" dirty="0" err="1">
                <a:effectLst/>
                <a:ea typeface="Times New Roman" panose="02020603050405020304" pitchFamily="18" charset="0"/>
                <a:cs typeface="Arial" panose="020B0604020202020204" pitchFamily="34" charset="0"/>
              </a:rPr>
              <a:t>Act</a:t>
            </a:r>
            <a:r>
              <a:rPr lang="pl-PL" sz="1900" dirty="0">
                <a:effectLst/>
                <a:ea typeface="Times New Roman" panose="02020603050405020304" pitchFamily="18" charset="0"/>
                <a:cs typeface="Arial" panose="020B0604020202020204" pitchFamily="34" charset="0"/>
              </a:rPr>
              <a:t> of 2 March 2020</a:t>
            </a:r>
            <a:r>
              <a:rPr lang="en-US"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would</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cease</a:t>
            </a:r>
            <a:r>
              <a:rPr lang="pl-PL" sz="1900" dirty="0">
                <a:effectLst/>
                <a:ea typeface="Times New Roman" panose="02020603050405020304" pitchFamily="18" charset="0"/>
                <a:cs typeface="Arial" panose="020B0604020202020204" pitchFamily="34" charset="0"/>
              </a:rPr>
              <a:t> to be </a:t>
            </a:r>
            <a:r>
              <a:rPr lang="pl-PL" sz="1900" dirty="0" err="1">
                <a:effectLst/>
                <a:ea typeface="Times New Roman" panose="02020603050405020304" pitchFamily="18" charset="0"/>
                <a:cs typeface="Arial" panose="020B0604020202020204" pitchFamily="34" charset="0"/>
              </a:rPr>
              <a:t>binding</a:t>
            </a:r>
            <a:endParaRPr lang="pl-PL" sz="1900" dirty="0">
              <a:effectLst/>
              <a:ea typeface="Times New Roman" panose="02020603050405020304" pitchFamily="18" charset="0"/>
              <a:cs typeface="Arial" panose="020B0604020202020204" pitchFamily="34" charset="0"/>
            </a:endParaRPr>
          </a:p>
          <a:p>
            <a:pPr marL="912495" indent="-285750" algn="just">
              <a:lnSpc>
                <a:spcPct val="150000"/>
              </a:lnSpc>
              <a:buFont typeface="Wingdings" panose="05000000000000000000" pitchFamily="2" charset="2"/>
              <a:buChar char="§"/>
            </a:pPr>
            <a:r>
              <a:rPr lang="en-US" sz="1900" dirty="0">
                <a:effectLst/>
                <a:ea typeface="Times New Roman" panose="02020603050405020304" pitchFamily="18" charset="0"/>
                <a:cs typeface="Arial" panose="020B0604020202020204" pitchFamily="34" charset="0"/>
              </a:rPr>
              <a:t>From the employer’s point of view, </a:t>
            </a:r>
            <a:r>
              <a:rPr lang="pl-PL" sz="1900" dirty="0" err="1">
                <a:effectLst/>
                <a:ea typeface="Times New Roman" panose="02020603050405020304" pitchFamily="18" charset="0"/>
                <a:cs typeface="Arial" panose="020B0604020202020204" pitchFamily="34" charset="0"/>
              </a:rPr>
              <a:t>they</a:t>
            </a:r>
            <a:r>
              <a:rPr lang="pl-PL" sz="1900" dirty="0">
                <a:ea typeface="Times New Roman" panose="02020603050405020304" pitchFamily="18" charset="0"/>
                <a:cs typeface="Arial" panose="020B0604020202020204" pitchFamily="34" charset="0"/>
              </a:rPr>
              <a:t> </a:t>
            </a:r>
            <a:r>
              <a:rPr lang="pl-PL" sz="1900" dirty="0" err="1">
                <a:ea typeface="Times New Roman" panose="02020603050405020304" pitchFamily="18" charset="0"/>
                <a:cs typeface="Arial" panose="020B0604020202020204" pitchFamily="34" charset="0"/>
              </a:rPr>
              <a:t>shall</a:t>
            </a:r>
            <a:r>
              <a:rPr lang="pl-PL" sz="1900" dirty="0">
                <a:ea typeface="Times New Roman" panose="02020603050405020304" pitchFamily="18" charset="0"/>
                <a:cs typeface="Arial" panose="020B0604020202020204" pitchFamily="34" charset="0"/>
              </a:rPr>
              <a:t> </a:t>
            </a:r>
            <a:r>
              <a:rPr lang="pl-PL" sz="1900" dirty="0" err="1">
                <a:ea typeface="Times New Roman" panose="02020603050405020304" pitchFamily="18" charset="0"/>
                <a:cs typeface="Arial" panose="020B0604020202020204" pitchFamily="34" charset="0"/>
              </a:rPr>
              <a:t>have</a:t>
            </a:r>
            <a:r>
              <a:rPr lang="en-US" sz="1900" dirty="0">
                <a:effectLst/>
                <a:ea typeface="Times New Roman" panose="02020603050405020304" pitchFamily="18" charset="0"/>
                <a:cs typeface="Arial" panose="020B0604020202020204" pitchFamily="34" charset="0"/>
              </a:rPr>
              <a:t> a right to request employees to work remotely, even if this option was not provided for in the</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latters</a:t>
            </a:r>
            <a:r>
              <a:rPr lang="pl-PL" sz="1900" dirty="0">
                <a:effectLst/>
                <a:ea typeface="Times New Roman" panose="02020603050405020304" pitchFamily="18" charset="0"/>
                <a:cs typeface="Arial" panose="020B0604020202020204" pitchFamily="34" charset="0"/>
              </a:rPr>
              <a:t>’</a:t>
            </a:r>
            <a:r>
              <a:rPr lang="en-US" sz="1900" dirty="0">
                <a:effectLst/>
                <a:ea typeface="Times New Roman" panose="02020603050405020304" pitchFamily="18" charset="0"/>
                <a:cs typeface="Arial" panose="020B0604020202020204" pitchFamily="34" charset="0"/>
              </a:rPr>
              <a:t> employment </a:t>
            </a:r>
            <a:r>
              <a:rPr lang="en-US" sz="1900" dirty="0" err="1">
                <a:effectLst/>
                <a:ea typeface="Times New Roman" panose="02020603050405020304" pitchFamily="18" charset="0"/>
                <a:cs typeface="Arial" panose="020B0604020202020204" pitchFamily="34" charset="0"/>
              </a:rPr>
              <a:t>contrac</a:t>
            </a:r>
            <a:r>
              <a:rPr lang="pl-PL" sz="1900" dirty="0">
                <a:ea typeface="Times New Roman" panose="02020603050405020304" pitchFamily="18" charset="0"/>
                <a:cs typeface="Arial" panose="020B0604020202020204" pitchFamily="34" charset="0"/>
              </a:rPr>
              <a:t>t (</a:t>
            </a:r>
            <a:r>
              <a:rPr lang="en-US" sz="1900" dirty="0">
                <a:effectLst/>
                <a:ea typeface="Times New Roman" panose="02020603050405020304" pitchFamily="18" charset="0"/>
                <a:cs typeface="Arial" panose="020B0604020202020204" pitchFamily="34" charset="0"/>
              </a:rPr>
              <a:t>this only applies in exceptional cases</a:t>
            </a:r>
            <a:r>
              <a:rPr lang="pl-PL" sz="1900" dirty="0">
                <a:effectLst/>
                <a:ea typeface="Times New Roman" panose="02020603050405020304" pitchFamily="18" charset="0"/>
                <a:cs typeface="Arial" panose="020B0604020202020204" pitchFamily="34" charset="0"/>
              </a:rPr>
              <a:t>)</a:t>
            </a:r>
          </a:p>
          <a:p>
            <a:pPr marL="912495" indent="-285750" algn="just">
              <a:lnSpc>
                <a:spcPct val="150000"/>
              </a:lnSpc>
              <a:buFont typeface="Wingdings" panose="05000000000000000000" pitchFamily="2" charset="2"/>
              <a:buChar char="§"/>
            </a:pPr>
            <a:r>
              <a:rPr lang="en-US" sz="1900" dirty="0">
                <a:effectLst/>
                <a:ea typeface="Times New Roman" panose="02020603050405020304" pitchFamily="18" charset="0"/>
                <a:cs typeface="Arial" panose="020B0604020202020204" pitchFamily="34" charset="0"/>
              </a:rPr>
              <a:t>Pursuant to the </a:t>
            </a:r>
            <a:r>
              <a:rPr lang="pl-PL" sz="1900" dirty="0">
                <a:effectLst/>
                <a:ea typeface="Times New Roman" panose="02020603050405020304" pitchFamily="18" charset="0"/>
                <a:cs typeface="Arial" panose="020B0604020202020204" pitchFamily="34" charset="0"/>
              </a:rPr>
              <a:t>draft law</a:t>
            </a:r>
            <a:r>
              <a:rPr lang="en-US" sz="1900" dirty="0">
                <a:effectLst/>
                <a:ea typeface="Times New Roman" panose="02020603050405020304" pitchFamily="18" charset="0"/>
                <a:cs typeface="Arial" panose="020B0604020202020204" pitchFamily="34" charset="0"/>
              </a:rPr>
              <a:t>, before the employer assigns remote work, the employee w</a:t>
            </a:r>
            <a:r>
              <a:rPr lang="pl-PL" sz="1900" dirty="0" err="1">
                <a:effectLst/>
                <a:ea typeface="Times New Roman" panose="02020603050405020304" pitchFamily="18" charset="0"/>
                <a:cs typeface="Arial" panose="020B0604020202020204" pitchFamily="34" charset="0"/>
              </a:rPr>
              <a:t>ould</a:t>
            </a:r>
            <a:r>
              <a:rPr lang="en-US" sz="1900" dirty="0">
                <a:effectLst/>
                <a:ea typeface="Times New Roman" panose="02020603050405020304" pitchFamily="18" charset="0"/>
                <a:cs typeface="Arial" panose="020B0604020202020204" pitchFamily="34" charset="0"/>
              </a:rPr>
              <a:t> have to declare that they have the necessary premises for </a:t>
            </a:r>
            <a:r>
              <a:rPr lang="pl-PL" sz="1900" dirty="0" err="1">
                <a:effectLst/>
                <a:ea typeface="Times New Roman" panose="02020603050405020304" pitchFamily="18" charset="0"/>
                <a:cs typeface="Arial" panose="020B0604020202020204" pitchFamily="34" charset="0"/>
              </a:rPr>
              <a:t>such</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work</a:t>
            </a:r>
            <a:r>
              <a:rPr lang="en-US" sz="1900" dirty="0">
                <a:effectLst/>
                <a:ea typeface="Times New Roman" panose="02020603050405020304" pitchFamily="18" charset="0"/>
                <a:cs typeface="Arial" panose="020B0604020202020204" pitchFamily="34" charset="0"/>
              </a:rPr>
              <a:t>. The employer </a:t>
            </a:r>
            <a:r>
              <a:rPr lang="pl-PL" sz="1900" dirty="0" err="1">
                <a:effectLst/>
                <a:ea typeface="Times New Roman" panose="02020603050405020304" pitchFamily="18" charset="0"/>
                <a:cs typeface="Arial" panose="020B0604020202020204" pitchFamily="34" charset="0"/>
              </a:rPr>
              <a:t>shall</a:t>
            </a:r>
            <a:r>
              <a:rPr lang="en-US" sz="1900" dirty="0">
                <a:effectLst/>
                <a:ea typeface="Times New Roman" panose="02020603050405020304" pitchFamily="18" charset="0"/>
                <a:cs typeface="Arial" panose="020B0604020202020204" pitchFamily="34" charset="0"/>
              </a:rPr>
              <a:t> also have additional obligations: to provide essential materials and tools for remote work and to cover the costs directly associated with the performance of remote work, such as electricity or internet access</a:t>
            </a:r>
            <a:r>
              <a:rPr lang="pl-PL" sz="1900" dirty="0">
                <a:ea typeface="Times New Roman" panose="02020603050405020304" pitchFamily="18" charset="0"/>
                <a:cs typeface="Arial" panose="020B0604020202020204" pitchFamily="34" charset="0"/>
              </a:rPr>
              <a:t>, as </a:t>
            </a:r>
            <a:r>
              <a:rPr lang="pl-PL" sz="1900" dirty="0" err="1">
                <a:ea typeface="Times New Roman" panose="02020603050405020304" pitchFamily="18" charset="0"/>
                <a:cs typeface="Arial" panose="020B0604020202020204" pitchFamily="34" charset="0"/>
              </a:rPr>
              <a:t>well</a:t>
            </a:r>
            <a:r>
              <a:rPr lang="pl-PL" sz="1900" dirty="0">
                <a:ea typeface="Times New Roman" panose="02020603050405020304" pitchFamily="18" charset="0"/>
                <a:cs typeface="Arial" panose="020B0604020202020204" pitchFamily="34" charset="0"/>
              </a:rPr>
              <a:t> as to </a:t>
            </a:r>
            <a:r>
              <a:rPr lang="en-US" sz="1900" dirty="0">
                <a:effectLst/>
                <a:ea typeface="Times New Roman" panose="02020603050405020304" pitchFamily="18" charset="0"/>
                <a:cs typeface="Arial" panose="020B0604020202020204" pitchFamily="34" charset="0"/>
              </a:rPr>
              <a:t>ensure </a:t>
            </a:r>
            <a:r>
              <a:rPr lang="pl-PL" sz="1900" dirty="0" err="1">
                <a:effectLst/>
                <a:ea typeface="Times New Roman" panose="02020603050405020304" pitchFamily="18" charset="0"/>
                <a:cs typeface="Arial" panose="020B0604020202020204" pitchFamily="34" charset="0"/>
              </a:rPr>
              <a:t>appropriate</a:t>
            </a:r>
            <a:r>
              <a:rPr lang="en-US" sz="1900" dirty="0">
                <a:effectLst/>
                <a:ea typeface="Times New Roman" panose="02020603050405020304" pitchFamily="18" charset="0"/>
                <a:cs typeface="Arial" panose="020B0604020202020204" pitchFamily="34" charset="0"/>
              </a:rPr>
              <a:t> data protection</a:t>
            </a:r>
            <a:r>
              <a:rPr lang="pl-PL" sz="1900" dirty="0">
                <a:effectLst/>
                <a:ea typeface="Times New Roman" panose="02020603050405020304" pitchFamily="18" charset="0"/>
                <a:cs typeface="Arial" panose="020B0604020202020204" pitchFamily="34" charset="0"/>
              </a:rPr>
              <a:t> in the </a:t>
            </a:r>
            <a:r>
              <a:rPr lang="pl-PL" sz="1900" dirty="0" err="1">
                <a:effectLst/>
                <a:ea typeface="Times New Roman" panose="02020603050405020304" pitchFamily="18" charset="0"/>
                <a:cs typeface="Arial" panose="020B0604020202020204" pitchFamily="34" charset="0"/>
              </a:rPr>
              <a:t>process</a:t>
            </a:r>
            <a:endParaRPr lang="pl-PL" sz="19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9137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884971" cy="105926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New </a:t>
            </a:r>
            <a:r>
              <a:rPr lang="pl-PL" sz="3600" kern="0" spc="-150" dirty="0" err="1">
                <a:solidFill>
                  <a:srgbClr val="0CA373"/>
                </a:solidFill>
                <a:latin typeface="+mn-lt"/>
                <a:ea typeface="Tahoma" panose="020B0604030504040204" pitchFamily="34" charset="0"/>
                <a:cs typeface="Tahoma" panose="020B0604030504040204" pitchFamily="34" charset="0"/>
              </a:rPr>
              <a:t>definition</a:t>
            </a:r>
            <a:r>
              <a:rPr lang="pl-PL" sz="3600" kern="0" spc="-150" dirty="0">
                <a:solidFill>
                  <a:srgbClr val="0CA373"/>
                </a:solidFill>
                <a:latin typeface="+mn-lt"/>
                <a:ea typeface="Tahoma" panose="020B0604030504040204" pitchFamily="34" charset="0"/>
                <a:cs typeface="Tahoma" panose="020B0604030504040204" pitchFamily="34" charset="0"/>
              </a:rPr>
              <a:t> of </a:t>
            </a:r>
            <a:r>
              <a:rPr lang="pl-PL" sz="3600" kern="0" spc="-150" dirty="0" err="1">
                <a:solidFill>
                  <a:srgbClr val="0CA373"/>
                </a:solidFill>
                <a:latin typeface="+mn-lt"/>
                <a:ea typeface="Tahoma" panose="020B0604030504040204" pitchFamily="34" charset="0"/>
                <a:cs typeface="Tahoma" panose="020B0604030504040204" pitchFamily="34" charset="0"/>
              </a:rPr>
              <a:t>remote</a:t>
            </a:r>
            <a:r>
              <a:rPr lang="pl-PL" sz="3600" kern="0" spc="-150" dirty="0">
                <a:solidFill>
                  <a:srgbClr val="0CA373"/>
                </a:solidFill>
                <a:latin typeface="+mn-lt"/>
                <a:ea typeface="Tahoma" panose="020B0604030504040204" pitchFamily="34" charset="0"/>
                <a:cs typeface="Tahoma" panose="020B0604030504040204" pitchFamily="34" charset="0"/>
              </a:rPr>
              <a:t> </a:t>
            </a:r>
            <a:r>
              <a:rPr lang="pl-PL" sz="3600" kern="0" spc="-150" dirty="0" err="1">
                <a:solidFill>
                  <a:srgbClr val="0CA373"/>
                </a:solidFill>
                <a:latin typeface="+mn-lt"/>
                <a:ea typeface="Tahoma" panose="020B0604030504040204" pitchFamily="34" charset="0"/>
                <a:cs typeface="Tahoma" panose="020B0604030504040204" pitchFamily="34" charset="0"/>
              </a:rPr>
              <a:t>work</a:t>
            </a:r>
            <a:r>
              <a:rPr lang="pl-PL" sz="3600" kern="0" spc="-150" dirty="0">
                <a:solidFill>
                  <a:srgbClr val="0CA373"/>
                </a:solidFill>
                <a:latin typeface="+mn-lt"/>
                <a:ea typeface="Tahoma" panose="020B0604030504040204" pitchFamily="34" charset="0"/>
                <a:cs typeface="Tahoma" panose="020B0604030504040204" pitchFamily="34" charset="0"/>
              </a:rPr>
              <a:t> in Poland </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envisaged</a:t>
            </a:r>
            <a:r>
              <a:rPr lang="pl-PL" sz="3200" kern="0" spc="-150" dirty="0">
                <a:solidFill>
                  <a:schemeClr val="tx1"/>
                </a:solidFill>
                <a:latin typeface="+mn-lt"/>
                <a:ea typeface="Tahoma" panose="020B0604030504040204" pitchFamily="34" charset="0"/>
                <a:cs typeface="Tahoma" panose="020B0604030504040204" pitchFamily="34" charset="0"/>
              </a:rPr>
              <a:t> in the </a:t>
            </a:r>
            <a:r>
              <a:rPr lang="pl-PL" sz="3200" kern="0" spc="-150" dirty="0" err="1">
                <a:solidFill>
                  <a:schemeClr val="tx1"/>
                </a:solidFill>
                <a:latin typeface="+mn-lt"/>
                <a:ea typeface="Tahoma" panose="020B0604030504040204" pitchFamily="34" charset="0"/>
                <a:cs typeface="Tahoma" panose="020B0604030504040204" pitchFamily="34" charset="0"/>
              </a:rPr>
              <a:t>Labour</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Code</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amendments</a:t>
            </a:r>
            <a:r>
              <a:rPr lang="pl-PL" sz="3200" kern="0" spc="-150" dirty="0">
                <a:solidFill>
                  <a:schemeClr val="tx1"/>
                </a:solidFill>
                <a:latin typeface="+mn-lt"/>
                <a:ea typeface="Tahoma" panose="020B0604030504040204" pitchFamily="34" charset="0"/>
                <a:cs typeface="Tahoma" panose="020B0604030504040204" pitchFamily="34" charset="0"/>
              </a:rPr>
              <a:t> </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18565" y="2564956"/>
            <a:ext cx="10459491" cy="2251065"/>
          </a:xfrm>
          <a:prstGeom prst="rect">
            <a:avLst/>
          </a:prstGeom>
          <a:noFill/>
        </p:spPr>
        <p:txBody>
          <a:bodyPr wrap="square">
            <a:spAutoFit/>
          </a:bodyPr>
          <a:lstStyle/>
          <a:p>
            <a:pPr marL="626745" indent="323850" algn="just">
              <a:lnSpc>
                <a:spcPct val="150000"/>
              </a:lnSpc>
            </a:pPr>
            <a:r>
              <a:rPr lang="pl-PL" sz="2400" dirty="0" err="1">
                <a:effectLst/>
                <a:ea typeface="Times New Roman" panose="02020603050405020304" pitchFamily="18" charset="0"/>
                <a:cs typeface="Arial" panose="020B0604020202020204" pitchFamily="34" charset="0"/>
              </a:rPr>
              <a:t>Article</a:t>
            </a:r>
            <a:r>
              <a:rPr lang="pl-PL" sz="2400" dirty="0">
                <a:effectLst/>
                <a:ea typeface="Times New Roman" panose="02020603050405020304" pitchFamily="18" charset="0"/>
                <a:cs typeface="Arial" panose="020B0604020202020204" pitchFamily="34" charset="0"/>
              </a:rPr>
              <a:t> 67</a:t>
            </a:r>
            <a:r>
              <a:rPr lang="pl-PL" sz="2400" b="0" i="0" spc="0" baseline="30000" dirty="0">
                <a:effectLst/>
                <a:ea typeface="Times New Roman" panose="02020603050405020304" pitchFamily="18" charset="0"/>
                <a:cs typeface="Arial" panose="020B0604020202020204" pitchFamily="34" charset="0"/>
              </a:rPr>
              <a:t>18</a:t>
            </a:r>
            <a:r>
              <a:rPr lang="pl-PL" sz="2400" dirty="0">
                <a:effectLst/>
                <a:ea typeface="Times New Roman" panose="02020603050405020304" pitchFamily="18" charset="0"/>
                <a:cs typeface="Arial" panose="020B0604020202020204" pitchFamily="34" charset="0"/>
              </a:rPr>
              <a:t>. </a:t>
            </a:r>
            <a:r>
              <a:rPr lang="pl-PL" sz="2400" i="1" dirty="0">
                <a:ea typeface="Times New Roman" panose="02020603050405020304" pitchFamily="18" charset="0"/>
                <a:cs typeface="Arial" panose="020B0604020202020204" pitchFamily="34" charset="0"/>
              </a:rPr>
              <a:t>W</a:t>
            </a:r>
            <a:r>
              <a:rPr lang="en-US" sz="2400" i="1" dirty="0" err="1">
                <a:effectLst/>
                <a:ea typeface="Times New Roman" panose="02020603050405020304" pitchFamily="18" charset="0"/>
                <a:cs typeface="Arial" panose="020B0604020202020204" pitchFamily="34" charset="0"/>
              </a:rPr>
              <a:t>ork</a:t>
            </a:r>
            <a:r>
              <a:rPr lang="en-US" sz="2400" i="1" dirty="0">
                <a:effectLst/>
                <a:ea typeface="Times New Roman" panose="02020603050405020304" pitchFamily="18" charset="0"/>
                <a:cs typeface="Arial" panose="020B0604020202020204" pitchFamily="34" charset="0"/>
              </a:rPr>
              <a:t> may be carried out wholly or partly at the place indicated by the employee and agreed with the employer in each case, including at the employee's home address, in particular by means of direct remote communication (remote work).</a:t>
            </a:r>
            <a:r>
              <a:rPr lang="pl-PL" sz="2400" i="1" dirty="0">
                <a:effectLst/>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664417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Agreement</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concerning</a:t>
            </a:r>
            <a:r>
              <a:rPr lang="pl-PL" sz="3200" kern="0" spc="-150" dirty="0">
                <a:solidFill>
                  <a:schemeClr val="tx1"/>
                </a:solidFill>
                <a:latin typeface="+mn-lt"/>
                <a:ea typeface="Tahoma" panose="020B0604030504040204" pitchFamily="34" charset="0"/>
                <a:cs typeface="Tahoma" panose="020B0604030504040204" pitchFamily="34" charset="0"/>
              </a:rPr>
              <a:t> the </a:t>
            </a:r>
            <a:r>
              <a:rPr lang="pl-PL" sz="3200" kern="0" spc="-150" dirty="0" err="1">
                <a:solidFill>
                  <a:schemeClr val="tx1"/>
                </a:solidFill>
                <a:latin typeface="+mn-lt"/>
                <a:ea typeface="Tahoma" panose="020B0604030504040204" pitchFamily="34" charset="0"/>
                <a:cs typeface="Tahoma" panose="020B0604030504040204" pitchFamily="34" charset="0"/>
              </a:rPr>
              <a:t>carrying</a:t>
            </a:r>
            <a:r>
              <a:rPr lang="pl-PL" sz="3200" kern="0" spc="-150" dirty="0">
                <a:solidFill>
                  <a:schemeClr val="tx1"/>
                </a:solidFill>
                <a:latin typeface="+mn-lt"/>
                <a:ea typeface="Tahoma" panose="020B0604030504040204" pitchFamily="34" charset="0"/>
                <a:cs typeface="Tahoma" panose="020B0604030504040204" pitchFamily="34" charset="0"/>
              </a:rPr>
              <a:t> out of </a:t>
            </a:r>
            <a:r>
              <a:rPr lang="pl-PL" sz="3200" kern="0" spc="-150" dirty="0" err="1">
                <a:solidFill>
                  <a:schemeClr val="tx1"/>
                </a:solidFill>
                <a:latin typeface="+mn-lt"/>
                <a:ea typeface="Tahoma" panose="020B0604030504040204" pitchFamily="34" charset="0"/>
                <a:cs typeface="Tahoma" panose="020B0604030504040204" pitchFamily="34" charset="0"/>
              </a:rPr>
              <a:t>remote</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work</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38384" y="1686758"/>
            <a:ext cx="12301298" cy="3349507"/>
          </a:xfrm>
          <a:prstGeom prst="rect">
            <a:avLst/>
          </a:prstGeom>
          <a:noFill/>
        </p:spPr>
        <p:txBody>
          <a:bodyPr wrap="square">
            <a:spAutoFit/>
          </a:bodyPr>
          <a:lstStyle/>
          <a:p>
            <a:pPr marL="626745" indent="323850" algn="just">
              <a:lnSpc>
                <a:spcPct val="150000"/>
              </a:lnSpc>
            </a:pPr>
            <a:r>
              <a:rPr lang="pl-PL" sz="3200" b="1" dirty="0"/>
              <a:t>The </a:t>
            </a:r>
            <a:r>
              <a:rPr lang="pl-PL" sz="3200" b="1" dirty="0" err="1"/>
              <a:t>envisaged</a:t>
            </a:r>
            <a:r>
              <a:rPr lang="pl-PL" sz="3200" b="1" dirty="0"/>
              <a:t> </a:t>
            </a:r>
            <a:r>
              <a:rPr lang="pl-PL" sz="3200" b="1" dirty="0" err="1"/>
              <a:t>Article</a:t>
            </a:r>
            <a:r>
              <a:rPr lang="pl-PL" sz="3200" b="1" dirty="0"/>
              <a:t> 67 (19) § 3 of the </a:t>
            </a:r>
            <a:r>
              <a:rPr lang="pl-PL" sz="3200" b="1" dirty="0" err="1"/>
              <a:t>Labour</a:t>
            </a:r>
            <a:r>
              <a:rPr lang="pl-PL" sz="3200" b="1" dirty="0"/>
              <a:t> </a:t>
            </a:r>
            <a:r>
              <a:rPr lang="pl-PL" sz="3200" b="1" dirty="0" err="1"/>
              <a:t>Code</a:t>
            </a:r>
            <a:r>
              <a:rPr lang="pl-PL" sz="3200" dirty="0"/>
              <a:t>: </a:t>
            </a:r>
            <a:endParaRPr lang="pl-PL" sz="2800" i="1" dirty="0"/>
          </a:p>
          <a:p>
            <a:pPr marL="626745" indent="323850" algn="just">
              <a:lnSpc>
                <a:spcPct val="150000"/>
              </a:lnSpc>
            </a:pPr>
            <a:r>
              <a:rPr lang="en-US" sz="2800" i="1" dirty="0"/>
              <a:t>An agreement between the parties to the employment contract concerning the performance of remote work </a:t>
            </a:r>
            <a:r>
              <a:rPr lang="pl-PL" sz="2800" i="1" dirty="0"/>
              <a:t>	</a:t>
            </a:r>
            <a:r>
              <a:rPr lang="en-US" sz="2800" i="1" dirty="0"/>
              <a:t>by the employee may take place:</a:t>
            </a:r>
          </a:p>
          <a:p>
            <a:pPr marL="626745" indent="323850" algn="just">
              <a:lnSpc>
                <a:spcPct val="150000"/>
              </a:lnSpc>
            </a:pPr>
            <a:r>
              <a:rPr lang="en-US" sz="2800" i="1" dirty="0"/>
              <a:t>1) at the conclusion of the employment contract or</a:t>
            </a:r>
          </a:p>
          <a:p>
            <a:pPr marL="626745" indent="323850" algn="just">
              <a:lnSpc>
                <a:spcPct val="150000"/>
              </a:lnSpc>
            </a:pPr>
            <a:r>
              <a:rPr lang="en-US" sz="2800" i="1" dirty="0"/>
              <a:t>2) during the course of employment.</a:t>
            </a:r>
            <a:endParaRPr lang="pl-PL" sz="2800" i="1" dirty="0"/>
          </a:p>
        </p:txBody>
      </p:sp>
    </p:spTree>
    <p:extLst>
      <p:ext uri="{BB962C8B-B14F-4D97-AF65-F5344CB8AC3E}">
        <p14:creationId xmlns:p14="http://schemas.microsoft.com/office/powerpoint/2010/main" val="3387757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err="1">
                <a:solidFill>
                  <a:srgbClr val="0CA373"/>
                </a:solidFill>
                <a:latin typeface="+mn-lt"/>
                <a:ea typeface="Tahoma" panose="020B0604030504040204" pitchFamily="34" charset="0"/>
                <a:cs typeface="Tahoma" panose="020B0604030504040204" pitchFamily="34" charset="0"/>
              </a:rPr>
              <a:t>Official</a:t>
            </a:r>
            <a:r>
              <a:rPr lang="pl-PL" sz="4000" kern="0" spc="-150" dirty="0">
                <a:solidFill>
                  <a:srgbClr val="0CA373"/>
                </a:solidFill>
                <a:latin typeface="+mn-lt"/>
                <a:ea typeface="Tahoma" panose="020B0604030504040204" pitchFamily="34" charset="0"/>
                <a:cs typeface="Tahoma" panose="020B0604030504040204" pitchFamily="34" charset="0"/>
              </a:rPr>
              <a:t> order </a:t>
            </a:r>
            <a:r>
              <a:rPr lang="pl-PL" sz="3600" kern="0" spc="-150" dirty="0" err="1">
                <a:solidFill>
                  <a:schemeClr val="tx1"/>
                </a:solidFill>
                <a:latin typeface="+mn-lt"/>
                <a:ea typeface="Tahoma" panose="020B0604030504040204" pitchFamily="34" charset="0"/>
                <a:cs typeface="Tahoma" panose="020B0604030504040204" pitchFamily="34" charset="0"/>
              </a:rPr>
              <a:t>concerning</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remote</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work</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79462" y="1686758"/>
            <a:ext cx="11942375" cy="3922612"/>
          </a:xfrm>
          <a:prstGeom prst="rect">
            <a:avLst/>
          </a:prstGeom>
          <a:noFill/>
        </p:spPr>
        <p:txBody>
          <a:bodyPr wrap="square">
            <a:spAutoFit/>
          </a:bodyPr>
          <a:lstStyle/>
          <a:p>
            <a:pPr marL="626745" indent="323850" algn="just">
              <a:lnSpc>
                <a:spcPct val="150000"/>
              </a:lnSpc>
            </a:pPr>
            <a:r>
              <a:rPr lang="pl-PL" sz="2800" dirty="0"/>
              <a:t>The </a:t>
            </a:r>
            <a:r>
              <a:rPr lang="pl-PL" sz="2800" dirty="0" err="1"/>
              <a:t>envisaged</a:t>
            </a:r>
            <a:r>
              <a:rPr lang="pl-PL" sz="2800" dirty="0"/>
              <a:t> </a:t>
            </a:r>
            <a:r>
              <a:rPr lang="pl-PL" sz="2800" dirty="0" err="1"/>
              <a:t>Article</a:t>
            </a:r>
            <a:r>
              <a:rPr lang="pl-PL" sz="2800" dirty="0"/>
              <a:t> 67 (19) § 3 of the </a:t>
            </a:r>
            <a:r>
              <a:rPr lang="pl-PL" sz="2800" dirty="0" err="1"/>
              <a:t>Labour</a:t>
            </a:r>
            <a:r>
              <a:rPr lang="pl-PL" sz="2800" dirty="0"/>
              <a:t> </a:t>
            </a:r>
            <a:r>
              <a:rPr lang="pl-PL" sz="2800" dirty="0" err="1"/>
              <a:t>Code</a:t>
            </a:r>
            <a:r>
              <a:rPr lang="pl-PL" sz="2800" dirty="0"/>
              <a:t>: </a:t>
            </a:r>
          </a:p>
          <a:p>
            <a:pPr marL="626745" indent="323850" algn="just">
              <a:lnSpc>
                <a:spcPct val="150000"/>
              </a:lnSpc>
            </a:pPr>
            <a:r>
              <a:rPr lang="pl-PL" sz="2000" i="1" dirty="0"/>
              <a:t> </a:t>
            </a:r>
            <a:r>
              <a:rPr lang="en-US" sz="2000" i="1" dirty="0"/>
              <a:t>Remote work may be </a:t>
            </a:r>
            <a:r>
              <a:rPr lang="pl-PL" sz="2000" i="1" dirty="0" err="1"/>
              <a:t>carried</a:t>
            </a:r>
            <a:r>
              <a:rPr lang="pl-PL" sz="2000" i="1" dirty="0"/>
              <a:t> out</a:t>
            </a:r>
            <a:r>
              <a:rPr lang="en-US" sz="2000" i="1" dirty="0"/>
              <a:t> at the employer's instruction:</a:t>
            </a:r>
          </a:p>
          <a:p>
            <a:pPr marL="626745" indent="323850" algn="just">
              <a:lnSpc>
                <a:spcPct val="150000"/>
              </a:lnSpc>
            </a:pPr>
            <a:r>
              <a:rPr lang="en-US" sz="2000" i="1" dirty="0"/>
              <a:t>1) during a state of emergency, a state of epidemic emergency and for a period of 3 months after their cancellation; or</a:t>
            </a:r>
          </a:p>
          <a:p>
            <a:pPr marL="626745" indent="323850" algn="just">
              <a:lnSpc>
                <a:spcPct val="150000"/>
              </a:lnSpc>
            </a:pPr>
            <a:r>
              <a:rPr lang="en-US" sz="2000" i="1" dirty="0"/>
              <a:t>2) during a period when it is temporarily impossible for the employer to ensure safe and hygienic working conditions at the employee's current place of work due to force majeure </a:t>
            </a:r>
          </a:p>
          <a:p>
            <a:pPr marL="626745" indent="323850" algn="just">
              <a:lnSpc>
                <a:spcPct val="150000"/>
              </a:lnSpc>
            </a:pPr>
            <a:r>
              <a:rPr lang="en-US" sz="2000" i="1" dirty="0"/>
              <a:t>- if the employee submits immediately before the order is issued a statement in paper or electronic form that he/she has the premises and technical conditions to perform remote work.</a:t>
            </a:r>
          </a:p>
        </p:txBody>
      </p:sp>
    </p:spTree>
    <p:extLst>
      <p:ext uri="{BB962C8B-B14F-4D97-AF65-F5344CB8AC3E}">
        <p14:creationId xmlns:p14="http://schemas.microsoft.com/office/powerpoint/2010/main" val="1806961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70545" y="175491"/>
            <a:ext cx="8955473"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000" dirty="0">
                <a:solidFill>
                  <a:srgbClr val="0CA373"/>
                </a:solidFill>
                <a:latin typeface="+mn-lt"/>
              </a:rPr>
              <a:t>Employee’s </a:t>
            </a:r>
            <a:r>
              <a:rPr lang="pl-PL" sz="4000" dirty="0" err="1">
                <a:solidFill>
                  <a:srgbClr val="0CA373"/>
                </a:solidFill>
                <a:latin typeface="+mn-lt"/>
              </a:rPr>
              <a:t>application</a:t>
            </a:r>
            <a:r>
              <a:rPr lang="en-US" sz="4000" dirty="0">
                <a:solidFill>
                  <a:srgbClr val="0CA373"/>
                </a:solidFill>
                <a:latin typeface="+mn-lt"/>
              </a:rPr>
              <a:t> to work </a:t>
            </a:r>
            <a:r>
              <a:rPr lang="en-US" sz="4000" dirty="0" err="1">
                <a:solidFill>
                  <a:srgbClr val="0CA373"/>
                </a:solidFill>
                <a:latin typeface="+mn-lt"/>
              </a:rPr>
              <a:t>remotel</a:t>
            </a:r>
            <a:r>
              <a:rPr lang="pl-PL" sz="4000" kern="0" spc="-150" dirty="0">
                <a:solidFill>
                  <a:srgbClr val="0CA373"/>
                </a:solidFill>
                <a:latin typeface="+mn-lt"/>
                <a:ea typeface="Tahoma" panose="020B0604030504040204" pitchFamily="34" charset="0"/>
                <a:cs typeface="Tahoma" panose="020B0604030504040204" pitchFamily="34" charset="0"/>
              </a:rPr>
              <a:t>y</a:t>
            </a:r>
            <a:endParaRPr lang="es-ES" sz="40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87927" y="1311564"/>
            <a:ext cx="12150840" cy="4661276"/>
          </a:xfrm>
          <a:prstGeom prst="rect">
            <a:avLst/>
          </a:prstGeom>
          <a:noFill/>
        </p:spPr>
        <p:txBody>
          <a:bodyPr wrap="square">
            <a:spAutoFit/>
          </a:bodyPr>
          <a:lstStyle/>
          <a:p>
            <a:pPr marL="626745" indent="323850" algn="just">
              <a:lnSpc>
                <a:spcPct val="150000"/>
              </a:lnSpc>
            </a:pPr>
            <a:r>
              <a:rPr lang="en-US" sz="2000" dirty="0"/>
              <a:t>An employee may make a request to work remotely, and the employer is obliged to grant it, </a:t>
            </a:r>
            <a:r>
              <a:rPr lang="en-US" sz="2000" b="1" dirty="0"/>
              <a:t>in the case of </a:t>
            </a:r>
            <a:r>
              <a:rPr lang="pl-PL" sz="2000" b="1" dirty="0"/>
              <a:t>	</a:t>
            </a:r>
            <a:r>
              <a:rPr lang="en-US" sz="2000" b="1" dirty="0"/>
              <a:t>employees who are</a:t>
            </a:r>
            <a:r>
              <a:rPr lang="en-US" sz="2000" dirty="0"/>
              <a:t>:</a:t>
            </a:r>
          </a:p>
          <a:p>
            <a:pPr marL="626745" indent="323850" algn="just">
              <a:lnSpc>
                <a:spcPct val="150000"/>
              </a:lnSpc>
            </a:pPr>
            <a:r>
              <a:rPr lang="pl-PL" sz="2000" b="1" dirty="0"/>
              <a:t>- </a:t>
            </a:r>
            <a:r>
              <a:rPr lang="en-US" sz="2000" b="1" dirty="0"/>
              <a:t>pregnant;</a:t>
            </a:r>
            <a:r>
              <a:rPr lang="pl-PL" sz="2000" b="1" dirty="0"/>
              <a:t> </a:t>
            </a:r>
          </a:p>
          <a:p>
            <a:pPr marL="626745" indent="323850" algn="just">
              <a:lnSpc>
                <a:spcPct val="150000"/>
              </a:lnSpc>
            </a:pPr>
            <a:r>
              <a:rPr lang="pl-PL" sz="2000" b="1" dirty="0"/>
              <a:t>- </a:t>
            </a:r>
            <a:r>
              <a:rPr lang="en-US" sz="2000" b="1" dirty="0"/>
              <a:t>parents:</a:t>
            </a:r>
            <a:r>
              <a:rPr lang="pl-PL" sz="2000" b="1" dirty="0"/>
              <a:t> </a:t>
            </a:r>
            <a:r>
              <a:rPr lang="en-US" sz="2000" dirty="0"/>
              <a:t>raising a child up to the age of 4;</a:t>
            </a:r>
            <a:r>
              <a:rPr lang="pl-PL" sz="2000" dirty="0"/>
              <a:t> </a:t>
            </a:r>
            <a:r>
              <a:rPr lang="en-US" sz="2000" dirty="0"/>
              <a:t>a child with a certificate of a severe and irreversible handicap or an incurable life-threatening illness that arose during the child's prenatal period of development or during childbirth</a:t>
            </a:r>
            <a:r>
              <a:rPr lang="pl-PL" sz="2000" dirty="0"/>
              <a:t>; </a:t>
            </a:r>
            <a:r>
              <a:rPr lang="en-US" sz="2000" dirty="0"/>
              <a:t>a child with a certificate of disability or a certificate of moderate or severe disability</a:t>
            </a:r>
            <a:r>
              <a:rPr lang="pl-PL" sz="2000" dirty="0"/>
              <a:t>; </a:t>
            </a:r>
            <a:r>
              <a:rPr lang="en-US" sz="2000" dirty="0"/>
              <a:t>a child with an evaluation on the</a:t>
            </a:r>
            <a:r>
              <a:rPr lang="pl-PL" sz="2000" dirty="0"/>
              <a:t> </a:t>
            </a:r>
            <a:r>
              <a:rPr lang="en-US" sz="2000" dirty="0"/>
              <a:t>need for early development support, an evaluation on the need for special education or an evaluation on the need</a:t>
            </a:r>
            <a:r>
              <a:rPr lang="pl-PL" sz="2000" dirty="0"/>
              <a:t> </a:t>
            </a:r>
            <a:r>
              <a:rPr lang="en-US" sz="2000" dirty="0"/>
              <a:t>for remedial classes;</a:t>
            </a:r>
          </a:p>
          <a:p>
            <a:pPr marL="626745" indent="323850" algn="just">
              <a:lnSpc>
                <a:spcPct val="150000"/>
              </a:lnSpc>
            </a:pPr>
            <a:r>
              <a:rPr lang="pl-PL" sz="2000" dirty="0"/>
              <a:t>- </a:t>
            </a:r>
            <a:r>
              <a:rPr lang="en-US" sz="2000" dirty="0"/>
              <a:t>caring for another family member or a person in a shared household with a disability certificate or a severe</a:t>
            </a:r>
            <a:r>
              <a:rPr lang="pl-PL" sz="2000" dirty="0"/>
              <a:t> </a:t>
            </a:r>
            <a:r>
              <a:rPr lang="en-US" sz="2000" dirty="0"/>
              <a:t>disability certificate.</a:t>
            </a:r>
          </a:p>
        </p:txBody>
      </p:sp>
    </p:spTree>
    <p:extLst>
      <p:ext uri="{BB962C8B-B14F-4D97-AF65-F5344CB8AC3E}">
        <p14:creationId xmlns:p14="http://schemas.microsoft.com/office/powerpoint/2010/main" val="686267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070931" y="831273"/>
            <a:ext cx="10121069" cy="858982"/>
          </a:xfrm>
        </p:spPr>
        <p:txBody>
          <a:bodyPr/>
          <a:lstStyle/>
          <a:p>
            <a:pPr algn="l"/>
            <a:r>
              <a:rPr lang="pl-PL" sz="4800" b="1" dirty="0">
                <a:latin typeface="+mn-lt"/>
              </a:rPr>
              <a:t>Occupational </a:t>
            </a:r>
            <a:r>
              <a:rPr lang="pl-PL" sz="4800" b="1" dirty="0" err="1">
                <a:latin typeface="+mn-lt"/>
              </a:rPr>
              <a:t>Health</a:t>
            </a:r>
            <a:r>
              <a:rPr lang="pl-PL" sz="4800" b="1" dirty="0">
                <a:latin typeface="+mn-lt"/>
              </a:rPr>
              <a:t> and </a:t>
            </a:r>
            <a:r>
              <a:rPr lang="pl-PL" sz="4800" b="1" dirty="0" err="1">
                <a:latin typeface="+mn-lt"/>
              </a:rPr>
              <a:t>Safety</a:t>
            </a:r>
            <a:r>
              <a:rPr lang="pl-PL" sz="4800" b="1" dirty="0">
                <a:latin typeface="+mn-lt"/>
              </a:rPr>
              <a:t> </a:t>
            </a:r>
            <a:r>
              <a:rPr lang="pl-PL" sz="4800" b="1" dirty="0" err="1">
                <a:latin typeface="+mn-lt"/>
              </a:rPr>
              <a:t>issues</a:t>
            </a:r>
            <a:r>
              <a:rPr lang="pl-PL" sz="4800" b="1" dirty="0">
                <a:latin typeface="+mn-lt"/>
              </a:rPr>
              <a:t> </a:t>
            </a:r>
            <a:r>
              <a:rPr lang="pl-PL" sz="4800" dirty="0">
                <a:latin typeface="+mn-lt"/>
              </a:rPr>
              <a:t>in Poland </a:t>
            </a: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138545" y="2068945"/>
            <a:ext cx="10861964" cy="3188855"/>
          </a:xfrm>
        </p:spPr>
        <p:txBody>
          <a:bodyPr/>
          <a:lstStyle/>
          <a:p>
            <a:pPr marL="342900" indent="-342900" algn="l">
              <a:buFont typeface="Wingdings" panose="05000000000000000000" pitchFamily="2" charset="2"/>
              <a:buChar char="q"/>
            </a:pPr>
            <a:r>
              <a:rPr lang="pl-PL" sz="3600" dirty="0" err="1"/>
              <a:t>Accidents</a:t>
            </a:r>
            <a:r>
              <a:rPr lang="pl-PL" sz="3600" dirty="0"/>
              <a:t> </a:t>
            </a:r>
            <a:r>
              <a:rPr lang="pl-PL" sz="3600" dirty="0" err="1"/>
              <a:t>during</a:t>
            </a:r>
            <a:r>
              <a:rPr lang="pl-PL" sz="3600" dirty="0"/>
              <a:t> </a:t>
            </a:r>
            <a:r>
              <a:rPr lang="pl-PL" sz="3600" dirty="0" err="1"/>
              <a:t>remote</a:t>
            </a:r>
            <a:r>
              <a:rPr lang="pl-PL" sz="3600" dirty="0"/>
              <a:t> </a:t>
            </a:r>
            <a:r>
              <a:rPr lang="pl-PL" sz="3600" dirty="0" err="1"/>
              <a:t>work</a:t>
            </a:r>
            <a:r>
              <a:rPr lang="pl-PL" sz="3600" dirty="0"/>
              <a:t>;</a:t>
            </a:r>
          </a:p>
          <a:p>
            <a:pPr marL="342900" indent="-342900" algn="l">
              <a:buFont typeface="Wingdings" panose="05000000000000000000" pitchFamily="2" charset="2"/>
              <a:buChar char="q"/>
            </a:pPr>
            <a:r>
              <a:rPr lang="pl-PL" sz="3600" dirty="0" err="1"/>
              <a:t>Risk</a:t>
            </a:r>
            <a:r>
              <a:rPr lang="pl-PL" sz="3600" dirty="0"/>
              <a:t> </a:t>
            </a:r>
            <a:r>
              <a:rPr lang="pl-PL" sz="3600" dirty="0" err="1"/>
              <a:t>assessment</a:t>
            </a:r>
            <a:r>
              <a:rPr lang="pl-PL" sz="3600" dirty="0"/>
              <a:t>;</a:t>
            </a:r>
          </a:p>
          <a:p>
            <a:pPr marL="342900" indent="-342900" algn="l">
              <a:buFont typeface="Wingdings" panose="05000000000000000000" pitchFamily="2" charset="2"/>
              <a:buChar char="q"/>
            </a:pPr>
            <a:r>
              <a:rPr lang="pl-PL" sz="3600" dirty="0"/>
              <a:t>Occupational and quasi-</a:t>
            </a:r>
            <a:r>
              <a:rPr lang="pl-PL" sz="3600" dirty="0" err="1"/>
              <a:t>occupational</a:t>
            </a:r>
            <a:r>
              <a:rPr lang="pl-PL" sz="3600" dirty="0"/>
              <a:t> </a:t>
            </a:r>
            <a:r>
              <a:rPr lang="pl-PL" sz="3600" dirty="0" err="1"/>
              <a:t>diseases</a:t>
            </a:r>
            <a:r>
              <a:rPr lang="pl-PL" sz="3600" dirty="0"/>
              <a:t>;</a:t>
            </a:r>
          </a:p>
          <a:p>
            <a:pPr marL="342900" indent="-342900" algn="l">
              <a:buFont typeface="Wingdings" panose="05000000000000000000" pitchFamily="2" charset="2"/>
              <a:buChar char="q"/>
            </a:pPr>
            <a:r>
              <a:rPr lang="en-US" sz="3600" dirty="0"/>
              <a:t>Worker's and employer's health and safety obligations</a:t>
            </a:r>
            <a:endParaRPr lang="pl-PL" sz="3600" dirty="0"/>
          </a:p>
        </p:txBody>
      </p:sp>
    </p:spTree>
    <p:extLst>
      <p:ext uri="{BB962C8B-B14F-4D97-AF65-F5344CB8AC3E}">
        <p14:creationId xmlns:p14="http://schemas.microsoft.com/office/powerpoint/2010/main" val="3599918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493818" y="120073"/>
            <a:ext cx="8174181" cy="905163"/>
          </a:xfrm>
        </p:spPr>
        <p:txBody>
          <a:bodyPr/>
          <a:lstStyle/>
          <a:p>
            <a:pPr algn="l"/>
            <a:r>
              <a:rPr lang="pl-PL" sz="4800" b="1" dirty="0" err="1">
                <a:solidFill>
                  <a:srgbClr val="0CA373"/>
                </a:solidFill>
                <a:latin typeface="+mn-lt"/>
              </a:rPr>
              <a:t>Occasional</a:t>
            </a:r>
            <a:r>
              <a:rPr lang="pl-PL" sz="4800" b="1" dirty="0">
                <a:latin typeface="+mn-lt"/>
              </a:rPr>
              <a:t> </a:t>
            </a:r>
            <a:r>
              <a:rPr lang="pl-PL" sz="4800" b="1" dirty="0" err="1">
                <a:latin typeface="+mn-lt"/>
              </a:rPr>
              <a:t>remote</a:t>
            </a:r>
            <a:r>
              <a:rPr lang="pl-PL" sz="4800" b="1" dirty="0">
                <a:latin typeface="+mn-lt"/>
              </a:rPr>
              <a:t> </a:t>
            </a:r>
            <a:r>
              <a:rPr lang="pl-PL" sz="4800" b="1" dirty="0" err="1">
                <a:latin typeface="+mn-lt"/>
              </a:rPr>
              <a:t>work</a:t>
            </a:r>
            <a:r>
              <a:rPr lang="pl-PL" sz="4800" b="1" dirty="0">
                <a:latin typeface="+mn-lt"/>
              </a:rPr>
              <a:t> </a:t>
            </a: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314037" y="1717964"/>
            <a:ext cx="11102108" cy="3916218"/>
          </a:xfrm>
        </p:spPr>
        <p:txBody>
          <a:bodyPr/>
          <a:lstStyle/>
          <a:p>
            <a:pPr marL="342900" indent="-342900" algn="just">
              <a:buFont typeface="Wingdings" panose="05000000000000000000" pitchFamily="2" charset="2"/>
              <a:buChar char="q"/>
            </a:pPr>
            <a:r>
              <a:rPr lang="en-US" sz="3600" dirty="0"/>
              <a:t>The legislator in the draft also introduces the possibility of occasional remote work at the employee’s </a:t>
            </a:r>
            <a:r>
              <a:rPr lang="pl-PL" sz="3600" dirty="0" err="1"/>
              <a:t>application</a:t>
            </a:r>
            <a:r>
              <a:rPr lang="en-US" sz="3600" dirty="0"/>
              <a:t>, </a:t>
            </a:r>
            <a:r>
              <a:rPr lang="en-US" sz="4000" b="1" dirty="0">
                <a:solidFill>
                  <a:srgbClr val="0CA373"/>
                </a:solidFill>
              </a:rPr>
              <a:t>for a period not exceeding 24 days per calendar year</a:t>
            </a:r>
            <a:r>
              <a:rPr lang="en-US" sz="3600" dirty="0"/>
              <a:t>. </a:t>
            </a:r>
            <a:endParaRPr lang="pl-PL" sz="3600" dirty="0"/>
          </a:p>
          <a:p>
            <a:pPr marL="342900" indent="-342900" algn="just">
              <a:buFont typeface="Wingdings" panose="05000000000000000000" pitchFamily="2" charset="2"/>
              <a:buChar char="q"/>
            </a:pPr>
            <a:r>
              <a:rPr lang="pl-PL" sz="3600" dirty="0"/>
              <a:t>I</a:t>
            </a:r>
            <a:r>
              <a:rPr lang="en-US" sz="3600" dirty="0"/>
              <a:t>n</a:t>
            </a:r>
            <a:r>
              <a:rPr lang="pl-PL" sz="3600" dirty="0"/>
              <a:t> </a:t>
            </a:r>
            <a:r>
              <a:rPr lang="pl-PL" sz="3600" dirty="0" err="1"/>
              <a:t>such</a:t>
            </a:r>
            <a:r>
              <a:rPr lang="en-US" sz="3600" dirty="0"/>
              <a:t> case, most formal objections will not apply, with the exception of the data protection procedure.</a:t>
            </a:r>
          </a:p>
        </p:txBody>
      </p:sp>
    </p:spTree>
    <p:extLst>
      <p:ext uri="{BB962C8B-B14F-4D97-AF65-F5344CB8AC3E}">
        <p14:creationId xmlns:p14="http://schemas.microsoft.com/office/powerpoint/2010/main" val="3475462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4678204"/>
          </a:xfrm>
          <a:prstGeom prst="rect">
            <a:avLst/>
          </a:prstGeom>
          <a:noFill/>
        </p:spPr>
        <p:txBody>
          <a:bodyPr wrap="square">
            <a:spAutoFit/>
          </a:bodyPr>
          <a:lstStyle/>
          <a:p>
            <a:r>
              <a:rPr lang="en-US" sz="2000" dirty="0"/>
              <a:t>1. ‘Remote work’ (‘telework’) implies: </a:t>
            </a:r>
          </a:p>
          <a:p>
            <a:r>
              <a:rPr lang="en-US" sz="2000" b="1" dirty="0"/>
              <a:t>a) work achieved with the help of ICTs and conducted outside the employer’s locations</a:t>
            </a:r>
          </a:p>
          <a:p>
            <a:r>
              <a:rPr lang="en-US" sz="2000" dirty="0"/>
              <a:t>b) work carried out using ICTs from the employer’s premises</a:t>
            </a:r>
          </a:p>
          <a:p>
            <a:r>
              <a:rPr lang="en-US" sz="2000" dirty="0"/>
              <a:t>c) work carried out from the employer’s premises</a:t>
            </a:r>
          </a:p>
          <a:p>
            <a:endParaRPr lang="en-US" sz="2000" dirty="0"/>
          </a:p>
          <a:p>
            <a:r>
              <a:rPr lang="en-US" sz="2000" dirty="0"/>
              <a:t>2. Countries with highest incidence of remote work include: </a:t>
            </a:r>
          </a:p>
          <a:p>
            <a:r>
              <a:rPr lang="en-US" sz="2000" dirty="0"/>
              <a:t>a) Poland, Portugal and Sweden</a:t>
            </a:r>
          </a:p>
          <a:p>
            <a:r>
              <a:rPr lang="en-US" sz="2000" b="1" dirty="0"/>
              <a:t>b) Denmark, the Netherlands and Sweden</a:t>
            </a:r>
          </a:p>
          <a:p>
            <a:r>
              <a:rPr lang="en-US" sz="2000" dirty="0"/>
              <a:t>c) Italy, Czechia and Sweden</a:t>
            </a:r>
          </a:p>
          <a:p>
            <a:endParaRPr lang="en-US" sz="2000" dirty="0"/>
          </a:p>
          <a:p>
            <a:r>
              <a:rPr lang="en-US" sz="2000" dirty="0"/>
              <a:t>3. Among the most pressing issues to be taken into account by entrepreneurs, whose businesses engage in remote work, there are:</a:t>
            </a:r>
          </a:p>
          <a:p>
            <a:r>
              <a:rPr lang="en-US" sz="2000" b="1" dirty="0"/>
              <a:t>a) working time and work organization, OSH and WLB issues</a:t>
            </a:r>
          </a:p>
          <a:p>
            <a:r>
              <a:rPr lang="en-US" sz="2000" dirty="0"/>
              <a:t>b) legal and contractual obligations only</a:t>
            </a:r>
          </a:p>
          <a:p>
            <a:r>
              <a:rPr lang="en-US" sz="2000" dirty="0"/>
              <a:t>c) pension systems’ issues</a:t>
            </a:r>
          </a:p>
        </p:txBody>
      </p:sp>
    </p:spTree>
    <p:extLst>
      <p:ext uri="{BB962C8B-B14F-4D97-AF65-F5344CB8AC3E}">
        <p14:creationId xmlns:p14="http://schemas.microsoft.com/office/powerpoint/2010/main" val="169642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55273" y="90796"/>
            <a:ext cx="9343920"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4832092"/>
          </a:xfrm>
          <a:prstGeom prst="rect">
            <a:avLst/>
          </a:prstGeom>
          <a:noFill/>
        </p:spPr>
        <p:txBody>
          <a:bodyPr wrap="square">
            <a:spAutoFit/>
          </a:bodyPr>
          <a:lstStyle/>
          <a:p>
            <a:r>
              <a:rPr lang="en-US" sz="2200" dirty="0"/>
              <a:t>4. Working time issues regard e.g.:</a:t>
            </a:r>
          </a:p>
          <a:p>
            <a:r>
              <a:rPr lang="en-US" sz="2200" b="1" dirty="0"/>
              <a:t>a) preparing individual remote Workplan(s)</a:t>
            </a:r>
          </a:p>
          <a:p>
            <a:r>
              <a:rPr lang="en-US" sz="2200" dirty="0"/>
              <a:t>b) looking after one’s working hours only</a:t>
            </a:r>
          </a:p>
          <a:p>
            <a:r>
              <a:rPr lang="en-US" sz="2200" dirty="0"/>
              <a:t>c) neither answer is correct</a:t>
            </a:r>
          </a:p>
          <a:p>
            <a:endParaRPr lang="en-US" sz="2200" dirty="0"/>
          </a:p>
          <a:p>
            <a:r>
              <a:rPr lang="en-US" sz="2200" dirty="0"/>
              <a:t>5. Major challenges concerning OSH include: </a:t>
            </a:r>
          </a:p>
          <a:p>
            <a:r>
              <a:rPr lang="en-US" sz="2200" b="1" dirty="0"/>
              <a:t>a) psychological risks and </a:t>
            </a:r>
            <a:r>
              <a:rPr lang="en-US" sz="2200" b="1" dirty="0" err="1"/>
              <a:t>erconomics</a:t>
            </a:r>
            <a:r>
              <a:rPr lang="en-US" sz="2200" b="1" dirty="0"/>
              <a:t> </a:t>
            </a:r>
          </a:p>
          <a:p>
            <a:r>
              <a:rPr lang="en-US" sz="2200" dirty="0"/>
              <a:t>b) working closely with management / supervisors</a:t>
            </a:r>
          </a:p>
          <a:p>
            <a:r>
              <a:rPr lang="en-US" sz="2200" dirty="0"/>
              <a:t>c) neither answer is correct</a:t>
            </a:r>
          </a:p>
          <a:p>
            <a:endParaRPr lang="en-US" sz="2200" dirty="0"/>
          </a:p>
          <a:p>
            <a:r>
              <a:rPr lang="en-US" sz="2200" dirty="0"/>
              <a:t>6. Teams that work remotely face more significant communication challenges than face-to-face teams: </a:t>
            </a:r>
          </a:p>
          <a:p>
            <a:r>
              <a:rPr lang="en-US" sz="2200" dirty="0"/>
              <a:t>a) No</a:t>
            </a:r>
          </a:p>
          <a:p>
            <a:r>
              <a:rPr lang="en-US" sz="2200" b="1" dirty="0"/>
              <a:t>b) Yes</a:t>
            </a:r>
          </a:p>
          <a:p>
            <a:r>
              <a:rPr lang="en-US" sz="2200" dirty="0"/>
              <a:t>c) maybe </a:t>
            </a:r>
          </a:p>
        </p:txBody>
      </p:sp>
    </p:spTree>
    <p:extLst>
      <p:ext uri="{BB962C8B-B14F-4D97-AF65-F5344CB8AC3E}">
        <p14:creationId xmlns:p14="http://schemas.microsoft.com/office/powerpoint/2010/main" val="12427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53824" y="1307507"/>
            <a:ext cx="11912838" cy="4278094"/>
          </a:xfrm>
          <a:prstGeom prst="rect">
            <a:avLst/>
          </a:prstGeom>
          <a:noFill/>
        </p:spPr>
        <p:txBody>
          <a:bodyPr wrap="square">
            <a:spAutoFit/>
          </a:bodyPr>
          <a:lstStyle/>
          <a:p>
            <a:r>
              <a:rPr lang="en-US" sz="2800" dirty="0"/>
              <a:t>7. Useful tip for entrepreneurs concerning WLB could be:</a:t>
            </a:r>
          </a:p>
          <a:p>
            <a:r>
              <a:rPr lang="en-US" sz="2800" b="1" dirty="0"/>
              <a:t>a) setting clear expectations about work outputs</a:t>
            </a:r>
          </a:p>
          <a:p>
            <a:r>
              <a:rPr lang="en-US" sz="2800" dirty="0"/>
              <a:t>b) setting any expectations about work outputs</a:t>
            </a:r>
          </a:p>
          <a:p>
            <a:r>
              <a:rPr lang="en-US" sz="2800" dirty="0"/>
              <a:t>c) neither answer is correct</a:t>
            </a:r>
          </a:p>
          <a:p>
            <a:endParaRPr lang="en-US" sz="2800" dirty="0"/>
          </a:p>
          <a:p>
            <a:r>
              <a:rPr lang="en-US" sz="2800" dirty="0"/>
              <a:t>8. If workers work remotely from abroad: </a:t>
            </a:r>
          </a:p>
          <a:p>
            <a:r>
              <a:rPr lang="en-US" sz="2800" b="1" dirty="0"/>
              <a:t>a) applying for PD A1 may prove indispensable</a:t>
            </a:r>
          </a:p>
          <a:p>
            <a:r>
              <a:rPr lang="en-US" sz="2800" dirty="0"/>
              <a:t>b) they never become posted workers</a:t>
            </a:r>
          </a:p>
          <a:p>
            <a:r>
              <a:rPr lang="en-US" sz="2800" dirty="0"/>
              <a:t>c) they always become posted workers </a:t>
            </a:r>
            <a:endParaRPr lang="pl-PL" sz="2800" dirty="0"/>
          </a:p>
          <a:p>
            <a:endParaRPr lang="pl-PL" sz="2000" dirty="0"/>
          </a:p>
        </p:txBody>
      </p:sp>
    </p:spTree>
    <p:extLst>
      <p:ext uri="{BB962C8B-B14F-4D97-AF65-F5344CB8AC3E}">
        <p14:creationId xmlns:p14="http://schemas.microsoft.com/office/powerpoint/2010/main" val="9831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44993" y="213645"/>
            <a:ext cx="844263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err="1">
                <a:solidFill>
                  <a:schemeClr val="tx1"/>
                </a:solidFill>
                <a:latin typeface="+mn-lt"/>
                <a:ea typeface="Tahoma" panose="020B0604030504040204" pitchFamily="34" charset="0"/>
                <a:cs typeface="Tahoma" panose="020B0604030504040204" pitchFamily="34" charset="0"/>
              </a:rPr>
              <a:t>What</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is</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remote</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work</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telework</a:t>
            </a:r>
            <a:r>
              <a:rPr lang="pl-PL" sz="4800" kern="0" spc="-150" dirty="0">
                <a:solidFill>
                  <a:schemeClr val="tx1"/>
                </a:solidFill>
                <a:latin typeface="+mn-lt"/>
                <a:ea typeface="Tahoma" panose="020B0604030504040204" pitchFamily="34" charset="0"/>
                <a:cs typeface="Tahoma" panose="020B0604030504040204" pitchFamily="34" charset="0"/>
              </a:rPr>
              <a:t>)?</a:t>
            </a:r>
            <a:endParaRPr lang="es-ES" sz="48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5458" y="1256233"/>
            <a:ext cx="11229174" cy="1411925"/>
          </a:xfrm>
          <a:prstGeom prst="rect">
            <a:avLst/>
          </a:prstGeom>
        </p:spPr>
        <p:txBody>
          <a:bodyPr vert="horz" wrap="square" lIns="0" tIns="13970" rIns="0" bIns="0" rtlCol="0">
            <a:spAutoFit/>
          </a:bodyPr>
          <a:lstStyle/>
          <a:p>
            <a:pPr marL="12700">
              <a:lnSpc>
                <a:spcPct val="100000"/>
              </a:lnSpc>
              <a:spcBef>
                <a:spcPts val="110"/>
              </a:spcBef>
            </a:pPr>
            <a:r>
              <a:rPr lang="pl-PL" sz="2400" b="1" spc="50" dirty="0">
                <a:solidFill>
                  <a:srgbClr val="0CA373"/>
                </a:solidFill>
                <a:cs typeface="Tahoma"/>
              </a:rPr>
              <a:t>’Remote </a:t>
            </a:r>
            <a:r>
              <a:rPr lang="pl-PL" sz="2400" b="1" spc="50" dirty="0" err="1">
                <a:solidFill>
                  <a:srgbClr val="0CA373"/>
                </a:solidFill>
                <a:cs typeface="Tahoma"/>
              </a:rPr>
              <a:t>work</a:t>
            </a:r>
            <a:r>
              <a:rPr lang="pl-PL" sz="2400" b="1" spc="50" dirty="0">
                <a:solidFill>
                  <a:srgbClr val="0CA373"/>
                </a:solidFill>
                <a:cs typeface="Tahoma"/>
              </a:rPr>
              <a:t>’ </a:t>
            </a:r>
            <a:r>
              <a:rPr lang="pl-PL" sz="2200" spc="50" dirty="0" err="1">
                <a:solidFill>
                  <a:srgbClr val="0CA373"/>
                </a:solidFill>
                <a:cs typeface="Tahoma"/>
              </a:rPr>
              <a:t>is</a:t>
            </a:r>
            <a:r>
              <a:rPr lang="pl-PL" sz="2200" spc="50" dirty="0">
                <a:solidFill>
                  <a:srgbClr val="0CA373"/>
                </a:solidFill>
                <a:cs typeface="Tahoma"/>
              </a:rPr>
              <a:t> the most popular </a:t>
            </a:r>
            <a:r>
              <a:rPr lang="pl-PL" sz="2200" spc="50" dirty="0" err="1">
                <a:solidFill>
                  <a:srgbClr val="0CA373"/>
                </a:solidFill>
                <a:cs typeface="Tahoma"/>
              </a:rPr>
              <a:t>Polish</a:t>
            </a:r>
            <a:r>
              <a:rPr lang="pl-PL" sz="2200" spc="50" dirty="0">
                <a:solidFill>
                  <a:srgbClr val="0CA373"/>
                </a:solidFill>
                <a:cs typeface="Tahoma"/>
              </a:rPr>
              <a:t> </a:t>
            </a:r>
            <a:r>
              <a:rPr lang="pl-PL" sz="2200" spc="50" dirty="0" err="1">
                <a:solidFill>
                  <a:srgbClr val="0CA373"/>
                </a:solidFill>
                <a:cs typeface="Tahoma"/>
              </a:rPr>
              <a:t>expression</a:t>
            </a:r>
            <a:r>
              <a:rPr lang="pl-PL" sz="2200" spc="50" dirty="0">
                <a:solidFill>
                  <a:srgbClr val="0CA373"/>
                </a:solidFill>
                <a:cs typeface="Tahoma"/>
              </a:rPr>
              <a:t> </a:t>
            </a:r>
            <a:r>
              <a:rPr lang="pl-PL" sz="2200" spc="50" dirty="0" err="1">
                <a:solidFill>
                  <a:srgbClr val="0CA373"/>
                </a:solidFill>
                <a:cs typeface="Tahoma"/>
              </a:rPr>
              <a:t>used</a:t>
            </a:r>
            <a:r>
              <a:rPr lang="pl-PL" sz="2200" spc="50" dirty="0">
                <a:solidFill>
                  <a:srgbClr val="0CA373"/>
                </a:solidFill>
                <a:cs typeface="Tahoma"/>
              </a:rPr>
              <a:t> for ’</a:t>
            </a:r>
            <a:r>
              <a:rPr lang="pl-PL" sz="2200" spc="50" dirty="0" err="1">
                <a:solidFill>
                  <a:srgbClr val="0CA373"/>
                </a:solidFill>
                <a:cs typeface="Tahoma"/>
              </a:rPr>
              <a:t>telework</a:t>
            </a:r>
            <a:r>
              <a:rPr lang="pl-PL" sz="2200" b="1" spc="50" dirty="0">
                <a:solidFill>
                  <a:srgbClr val="0CA373"/>
                </a:solidFill>
                <a:cs typeface="Tahoma"/>
              </a:rPr>
              <a:t>’</a:t>
            </a:r>
          </a:p>
          <a:p>
            <a:pPr marL="12700">
              <a:lnSpc>
                <a:spcPct val="100000"/>
              </a:lnSpc>
              <a:spcBef>
                <a:spcPts val="110"/>
              </a:spcBef>
            </a:pPr>
            <a:r>
              <a:rPr lang="pl-PL" sz="2200" b="1" spc="50" dirty="0">
                <a:solidFill>
                  <a:srgbClr val="0CA373"/>
                </a:solidFill>
                <a:cs typeface="Tahoma"/>
              </a:rPr>
              <a:t>’TELEWORK’ </a:t>
            </a:r>
            <a:r>
              <a:rPr lang="pl-PL" sz="2200" spc="50" dirty="0">
                <a:solidFill>
                  <a:srgbClr val="0CA373"/>
                </a:solidFill>
                <a:cs typeface="Tahoma"/>
              </a:rPr>
              <a:t>in </a:t>
            </a:r>
            <a:r>
              <a:rPr lang="pl-PL" sz="2200" spc="50" dirty="0" err="1">
                <a:solidFill>
                  <a:srgbClr val="0CA373"/>
                </a:solidFill>
                <a:cs typeface="Tahoma"/>
              </a:rPr>
              <a:t>turn</a:t>
            </a:r>
            <a:r>
              <a:rPr lang="pl-PL" sz="2200" spc="50" dirty="0">
                <a:solidFill>
                  <a:srgbClr val="0CA373"/>
                </a:solidFill>
                <a:cs typeface="Tahoma"/>
              </a:rPr>
              <a:t> </a:t>
            </a:r>
            <a:r>
              <a:rPr lang="pl-PL" sz="2200" spc="50" dirty="0" err="1">
                <a:solidFill>
                  <a:srgbClr val="0CA373"/>
                </a:solidFill>
                <a:cs typeface="Tahoma"/>
              </a:rPr>
              <a:t>is</a:t>
            </a:r>
            <a:r>
              <a:rPr lang="pl-PL" sz="2200" spc="50" dirty="0">
                <a:solidFill>
                  <a:srgbClr val="0CA373"/>
                </a:solidFill>
                <a:cs typeface="Tahoma"/>
              </a:rPr>
              <a:t> </a:t>
            </a:r>
            <a:r>
              <a:rPr lang="pl-PL" sz="2200" spc="50" dirty="0" err="1">
                <a:solidFill>
                  <a:srgbClr val="0CA373"/>
                </a:solidFill>
                <a:cs typeface="Tahoma"/>
              </a:rPr>
              <a:t>defined</a:t>
            </a:r>
            <a:r>
              <a:rPr lang="pl-PL" sz="2200" spc="50" dirty="0">
                <a:solidFill>
                  <a:srgbClr val="0CA373"/>
                </a:solidFill>
                <a:cs typeface="Tahoma"/>
              </a:rPr>
              <a:t> as the </a:t>
            </a:r>
            <a:r>
              <a:rPr lang="pl-PL" sz="2200" spc="50" dirty="0" err="1">
                <a:solidFill>
                  <a:srgbClr val="0CA373"/>
                </a:solidFill>
                <a:cs typeface="Tahoma"/>
              </a:rPr>
              <a:t>use</a:t>
            </a:r>
            <a:r>
              <a:rPr lang="pl-PL" sz="2200" spc="50" dirty="0">
                <a:solidFill>
                  <a:srgbClr val="0CA373"/>
                </a:solidFill>
                <a:cs typeface="Tahoma"/>
              </a:rPr>
              <a:t> of </a:t>
            </a:r>
            <a:r>
              <a:rPr lang="pl-PL" sz="2200" spc="50" dirty="0" err="1">
                <a:solidFill>
                  <a:srgbClr val="0CA373"/>
                </a:solidFill>
                <a:cs typeface="Tahoma"/>
              </a:rPr>
              <a:t>information</a:t>
            </a:r>
            <a:r>
              <a:rPr lang="pl-PL" sz="2200" spc="50" dirty="0">
                <a:solidFill>
                  <a:srgbClr val="0CA373"/>
                </a:solidFill>
                <a:cs typeface="Tahoma"/>
              </a:rPr>
              <a:t> and </a:t>
            </a:r>
            <a:r>
              <a:rPr lang="pl-PL" sz="2200" spc="50" dirty="0" err="1">
                <a:solidFill>
                  <a:srgbClr val="0CA373"/>
                </a:solidFill>
                <a:cs typeface="Tahoma"/>
              </a:rPr>
              <a:t>communication</a:t>
            </a:r>
            <a:r>
              <a:rPr lang="pl-PL" sz="2200" spc="50" dirty="0">
                <a:solidFill>
                  <a:srgbClr val="0CA373"/>
                </a:solidFill>
                <a:cs typeface="Tahoma"/>
              </a:rPr>
              <a:t> </a:t>
            </a:r>
            <a:r>
              <a:rPr lang="pl-PL" sz="2200" spc="50" dirty="0" err="1">
                <a:solidFill>
                  <a:srgbClr val="0CA373"/>
                </a:solidFill>
                <a:cs typeface="Tahoma"/>
              </a:rPr>
              <a:t>technologies</a:t>
            </a:r>
            <a:r>
              <a:rPr lang="pl-PL" sz="2200" spc="50" dirty="0">
                <a:solidFill>
                  <a:srgbClr val="0CA373"/>
                </a:solidFill>
                <a:cs typeface="Tahoma"/>
              </a:rPr>
              <a:t> (</a:t>
            </a:r>
            <a:r>
              <a:rPr lang="pl-PL" sz="2200" spc="50" dirty="0" err="1">
                <a:solidFill>
                  <a:srgbClr val="0CA373"/>
                </a:solidFill>
                <a:cs typeface="Tahoma"/>
              </a:rPr>
              <a:t>ICTs</a:t>
            </a:r>
            <a:r>
              <a:rPr lang="pl-PL" sz="2200" spc="50" dirty="0">
                <a:solidFill>
                  <a:srgbClr val="0CA373"/>
                </a:solidFill>
                <a:cs typeface="Tahoma"/>
              </a:rPr>
              <a:t>) </a:t>
            </a:r>
            <a:r>
              <a:rPr lang="pl-PL" sz="2200" spc="50" dirty="0" err="1">
                <a:solidFill>
                  <a:srgbClr val="0CA373"/>
                </a:solidFill>
                <a:cs typeface="Tahoma"/>
              </a:rPr>
              <a:t>such</a:t>
            </a:r>
            <a:r>
              <a:rPr lang="pl-PL" sz="2200" spc="50" dirty="0">
                <a:solidFill>
                  <a:srgbClr val="0CA373"/>
                </a:solidFill>
                <a:cs typeface="Tahoma"/>
              </a:rPr>
              <a:t> as </a:t>
            </a:r>
            <a:r>
              <a:rPr lang="en-US" sz="2200" spc="50" dirty="0">
                <a:solidFill>
                  <a:srgbClr val="0CA373"/>
                </a:solidFill>
                <a:cs typeface="Tahoma"/>
              </a:rPr>
              <a:t>smartphones, tablets, laptops, and desktop computers, for work that is performed outside the employer’s premises </a:t>
            </a:r>
            <a:r>
              <a:rPr lang="en-US" sz="2200" b="1" spc="50" dirty="0">
                <a:solidFill>
                  <a:srgbClr val="0CA373"/>
                </a:solidFill>
                <a:cs typeface="Tahoma"/>
              </a:rPr>
              <a:t>(</a:t>
            </a:r>
            <a:r>
              <a:rPr lang="en-US" sz="2200" b="1" spc="50" dirty="0" err="1">
                <a:solidFill>
                  <a:srgbClr val="0CA373"/>
                </a:solidFill>
                <a:cs typeface="Tahoma"/>
              </a:rPr>
              <a:t>Eurofound</a:t>
            </a:r>
            <a:r>
              <a:rPr lang="en-US" sz="2200" b="1" spc="50" dirty="0">
                <a:solidFill>
                  <a:srgbClr val="0CA373"/>
                </a:solidFill>
                <a:cs typeface="Tahoma"/>
              </a:rPr>
              <a:t> and ILO, 2017).</a:t>
            </a:r>
            <a:endParaRPr lang="es-ES" sz="2200" b="1"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268608" y="2760292"/>
            <a:ext cx="11637065" cy="3230372"/>
          </a:xfrm>
          <a:prstGeom prst="rect">
            <a:avLst/>
          </a:prstGeom>
          <a:noFill/>
        </p:spPr>
        <p:txBody>
          <a:bodyPr wrap="square">
            <a:spAutoFit/>
          </a:bodyPr>
          <a:lstStyle/>
          <a:p>
            <a:pPr lvl="0" algn="just">
              <a:lnSpc>
                <a:spcPct val="115000"/>
              </a:lnSpc>
              <a:spcAft>
                <a:spcPts val="1000"/>
              </a:spcAft>
              <a:buSzPts val="1000"/>
              <a:tabLst>
                <a:tab pos="457200" algn="l"/>
              </a:tabLs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other words, </a:t>
            </a:r>
            <a:r>
              <a:rPr lang="en-US" sz="2400" b="1"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telework</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implies work achieved with the help of ICTs and conducted outside the employer’s locations.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lvl="0" algn="just">
              <a:lnSpc>
                <a:spcPct val="115000"/>
              </a:lnSpc>
              <a:spcAft>
                <a:spcPts val="1000"/>
              </a:spcAft>
              <a:buSzPts val="1000"/>
              <a:tabLst>
                <a:tab pos="457200" algn="l"/>
              </a:tabLst>
            </a:pP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Generally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speaking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(not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always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case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individual</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national</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legal</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orders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should happen</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via</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voluntary agreement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between the employer and the employee</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There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several aspects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 </a:t>
            </a:r>
            <a:r>
              <a:rPr lang="pl-PL" sz="2000" b="1"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REMOTE WORK (TELEWORK)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need to be clarified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such</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contract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such</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as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location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employee’s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residence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elsewhere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working hours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schedule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be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carried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out,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communication tools to be used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who</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them</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supervisory mechanisms arrangements for reporting on the work undertaken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payment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3684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j-lt"/>
                <a:ea typeface="Tahoma" panose="020B0604030504040204" pitchFamily="34" charset="0"/>
                <a:cs typeface="Tahoma" panose="020B0604030504040204" pitchFamily="34" charset="0"/>
              </a:rPr>
              <a:t>Assesment</a:t>
            </a:r>
            <a:r>
              <a:rPr lang="pl-PL" sz="5400" kern="0" spc="-150" dirty="0">
                <a:solidFill>
                  <a:srgbClr val="0CA373"/>
                </a:solidFill>
                <a:latin typeface="+mj-lt"/>
                <a:ea typeface="Tahoma" panose="020B0604030504040204" pitchFamily="34" charset="0"/>
                <a:cs typeface="Tahoma" panose="020B0604030504040204" pitchFamily="34" charset="0"/>
              </a:rPr>
              <a:t> test </a:t>
            </a:r>
            <a:endParaRPr lang="es-ES" sz="5400" kern="0" spc="-150" dirty="0">
              <a:solidFill>
                <a:srgbClr val="0CA373"/>
              </a:solidFill>
              <a:latin typeface="+mj-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318565" y="1030479"/>
            <a:ext cx="11380628" cy="5016758"/>
          </a:xfrm>
          <a:prstGeom prst="rect">
            <a:avLst/>
          </a:prstGeom>
          <a:noFill/>
        </p:spPr>
        <p:txBody>
          <a:bodyPr wrap="square">
            <a:spAutoFit/>
          </a:bodyPr>
          <a:lstStyle/>
          <a:p>
            <a:r>
              <a:rPr lang="pl-PL" sz="2000" dirty="0"/>
              <a:t>9</a:t>
            </a:r>
            <a:r>
              <a:rPr lang="en-US" sz="2000" dirty="0"/>
              <a:t>. During the period of the state of epidemic and the state of epidemic emergency</a:t>
            </a:r>
            <a:r>
              <a:rPr lang="pl-PL" sz="2000" dirty="0"/>
              <a:t> in Poland</a:t>
            </a:r>
            <a:r>
              <a:rPr lang="en-US" sz="2000" dirty="0"/>
              <a:t>, the remote work can be:</a:t>
            </a:r>
          </a:p>
          <a:p>
            <a:r>
              <a:rPr lang="en-US" sz="2000" b="1" dirty="0"/>
              <a:t>a) ordered by an employer to an employee;</a:t>
            </a:r>
          </a:p>
          <a:p>
            <a:r>
              <a:rPr lang="en-US" sz="2000" dirty="0"/>
              <a:t>b) cannot be ordered by an employer to an employee;</a:t>
            </a:r>
          </a:p>
          <a:p>
            <a:r>
              <a:rPr lang="en-US" sz="2000" dirty="0"/>
              <a:t>c) entered into only by an agreement of the parties</a:t>
            </a:r>
          </a:p>
          <a:p>
            <a:endParaRPr lang="en-US" sz="2000" dirty="0"/>
          </a:p>
          <a:p>
            <a:r>
              <a:rPr lang="pl-PL" sz="2000" dirty="0"/>
              <a:t>10</a:t>
            </a:r>
            <a:r>
              <a:rPr lang="en-US" sz="2000" dirty="0"/>
              <a:t>. How many days during a calendar year may the employee can work within ‘occasional remote work’</a:t>
            </a:r>
            <a:r>
              <a:rPr lang="pl-PL" sz="2000" dirty="0"/>
              <a:t> in Poland </a:t>
            </a:r>
            <a:r>
              <a:rPr lang="en-US" sz="2000" dirty="0"/>
              <a:t>?</a:t>
            </a:r>
          </a:p>
          <a:p>
            <a:r>
              <a:rPr lang="en-US" sz="2000" dirty="0"/>
              <a:t>a) 12</a:t>
            </a:r>
          </a:p>
          <a:p>
            <a:r>
              <a:rPr lang="en-US" sz="2000" b="1" dirty="0"/>
              <a:t>b) 24</a:t>
            </a:r>
          </a:p>
          <a:p>
            <a:r>
              <a:rPr lang="en-US" sz="2000" dirty="0"/>
              <a:t>c) 30</a:t>
            </a:r>
          </a:p>
          <a:p>
            <a:endParaRPr lang="en-US" sz="2000" dirty="0"/>
          </a:p>
          <a:p>
            <a:r>
              <a:rPr lang="pl-PL" sz="2000" dirty="0"/>
              <a:t>11</a:t>
            </a:r>
            <a:r>
              <a:rPr lang="en-US" sz="2000" dirty="0"/>
              <a:t>. Can remote working also include the performance of so-called ‘work with hazard exposure’?</a:t>
            </a:r>
          </a:p>
          <a:p>
            <a:r>
              <a:rPr lang="en-US" sz="2000" b="1" dirty="0"/>
              <a:t>a) no;</a:t>
            </a:r>
          </a:p>
          <a:p>
            <a:r>
              <a:rPr lang="en-US" sz="2000" dirty="0"/>
              <a:t>b) yes;</a:t>
            </a:r>
          </a:p>
          <a:p>
            <a:r>
              <a:rPr lang="en-US" sz="2000" dirty="0"/>
              <a:t>c) </a:t>
            </a:r>
            <a:r>
              <a:rPr lang="en-US" sz="2000" dirty="0" err="1"/>
              <a:t>yes,but</a:t>
            </a:r>
            <a:r>
              <a:rPr lang="en-US" sz="2000" dirty="0"/>
              <a:t> only on some specific occasions</a:t>
            </a:r>
          </a:p>
        </p:txBody>
      </p:sp>
    </p:spTree>
    <p:extLst>
      <p:ext uri="{BB962C8B-B14F-4D97-AF65-F5344CB8AC3E}">
        <p14:creationId xmlns:p14="http://schemas.microsoft.com/office/powerpoint/2010/main" val="358569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j-lt"/>
                <a:ea typeface="Tahoma" panose="020B0604030504040204" pitchFamily="34" charset="0"/>
                <a:cs typeface="Tahoma" panose="020B0604030504040204" pitchFamily="34" charset="0"/>
              </a:rPr>
              <a:t>Assesment</a:t>
            </a:r>
            <a:r>
              <a:rPr lang="pl-PL" sz="5400" kern="0" spc="-150" dirty="0">
                <a:solidFill>
                  <a:srgbClr val="0CA373"/>
                </a:solidFill>
                <a:latin typeface="+mj-lt"/>
                <a:ea typeface="Tahoma" panose="020B0604030504040204" pitchFamily="34" charset="0"/>
                <a:cs typeface="Tahoma" panose="020B0604030504040204" pitchFamily="34" charset="0"/>
              </a:rPr>
              <a:t> test </a:t>
            </a:r>
            <a:endParaRPr lang="es-ES" sz="5400" kern="0" spc="-150" dirty="0">
              <a:solidFill>
                <a:srgbClr val="0CA373"/>
              </a:solidFill>
              <a:latin typeface="+mj-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0" y="1030479"/>
            <a:ext cx="12265891" cy="5047536"/>
          </a:xfrm>
          <a:prstGeom prst="rect">
            <a:avLst/>
          </a:prstGeom>
          <a:noFill/>
        </p:spPr>
        <p:txBody>
          <a:bodyPr wrap="square">
            <a:spAutoFit/>
          </a:bodyPr>
          <a:lstStyle/>
          <a:p>
            <a:r>
              <a:rPr lang="pl-PL" sz="1900" dirty="0"/>
              <a:t>12</a:t>
            </a:r>
            <a:r>
              <a:rPr lang="en-US" sz="1900" dirty="0"/>
              <a:t>. Will the employer have to provide for a company laptop / smartphone for an employee carrying out remote work?</a:t>
            </a:r>
          </a:p>
          <a:p>
            <a:r>
              <a:rPr lang="en-US" sz="1900" dirty="0"/>
              <a:t>a) never; </a:t>
            </a:r>
          </a:p>
          <a:p>
            <a:r>
              <a:rPr lang="en-US" sz="1900" dirty="0"/>
              <a:t>b) always, irrespective of any provisions to the contrary; </a:t>
            </a:r>
          </a:p>
          <a:p>
            <a:r>
              <a:rPr lang="en-US" sz="1900" b="1" dirty="0"/>
              <a:t>c) he should provide for materials and devices enabling the remote work, including technical devices</a:t>
            </a:r>
            <a:r>
              <a:rPr lang="pl-PL" sz="1900" b="1" dirty="0"/>
              <a:t> – </a:t>
            </a:r>
            <a:r>
              <a:rPr lang="pl-PL" sz="1900" b="1" dirty="0" err="1"/>
              <a:t>depending</a:t>
            </a:r>
            <a:r>
              <a:rPr lang="pl-PL" sz="1900" b="1" dirty="0"/>
              <a:t> on </a:t>
            </a:r>
            <a:r>
              <a:rPr lang="pl-PL" sz="1900" b="1" dirty="0" err="1"/>
              <a:t>provisions</a:t>
            </a:r>
            <a:r>
              <a:rPr lang="pl-PL" sz="1900" b="1" dirty="0"/>
              <a:t> in a </a:t>
            </a:r>
            <a:r>
              <a:rPr lang="pl-PL" sz="1900" b="1" dirty="0" err="1"/>
              <a:t>given</a:t>
            </a:r>
            <a:r>
              <a:rPr lang="pl-PL" sz="1900" b="1" dirty="0"/>
              <a:t> country</a:t>
            </a:r>
            <a:endParaRPr lang="en-US" sz="1900" b="1" dirty="0"/>
          </a:p>
          <a:p>
            <a:endParaRPr lang="en-US" sz="1900" dirty="0"/>
          </a:p>
          <a:p>
            <a:r>
              <a:rPr lang="pl-PL" sz="1900" dirty="0"/>
              <a:t>13</a:t>
            </a:r>
            <a:r>
              <a:rPr lang="en-US" sz="1900" dirty="0"/>
              <a:t>. Does the allowance for using one's own work tools in the course of remote work constitute an income for the employee?</a:t>
            </a:r>
          </a:p>
          <a:p>
            <a:r>
              <a:rPr lang="en-US" sz="1900" b="1" dirty="0"/>
              <a:t>a) no</a:t>
            </a:r>
          </a:p>
          <a:p>
            <a:r>
              <a:rPr lang="en-US" sz="1900" dirty="0"/>
              <a:t>b) yes</a:t>
            </a:r>
          </a:p>
          <a:p>
            <a:r>
              <a:rPr lang="en-US" sz="1900" dirty="0"/>
              <a:t>c) yes, but only up to a half of total income from that source.</a:t>
            </a:r>
            <a:endParaRPr lang="pl-PL" sz="1900" dirty="0"/>
          </a:p>
          <a:p>
            <a:endParaRPr lang="pl-PL" sz="1900" dirty="0"/>
          </a:p>
          <a:p>
            <a:r>
              <a:rPr lang="pl-PL" sz="1900" dirty="0"/>
              <a:t>14</a:t>
            </a:r>
            <a:r>
              <a:rPr lang="en-US" sz="1900" dirty="0"/>
              <a:t>. The cessation of the remote work and the reinstatement of the previous working conditions can be requested: </a:t>
            </a:r>
          </a:p>
          <a:p>
            <a:r>
              <a:rPr lang="en-US" sz="1900" dirty="0"/>
              <a:t>a) only by the employee within 30 days from the commencement of the remote work period;</a:t>
            </a:r>
          </a:p>
          <a:p>
            <a:r>
              <a:rPr lang="en-US" sz="1900" dirty="0"/>
              <a:t>b) only the employer within 30 days from the commencement of the remote work period;</a:t>
            </a:r>
          </a:p>
          <a:p>
            <a:r>
              <a:rPr lang="en-US" sz="1900" b="1" dirty="0"/>
              <a:t>c) either party at any time if the remote work was agreed upon during the employee's employment period</a:t>
            </a:r>
          </a:p>
          <a:p>
            <a:endParaRPr lang="en-US" dirty="0"/>
          </a:p>
        </p:txBody>
      </p:sp>
    </p:spTree>
    <p:extLst>
      <p:ext uri="{BB962C8B-B14F-4D97-AF65-F5344CB8AC3E}">
        <p14:creationId xmlns:p14="http://schemas.microsoft.com/office/powerpoint/2010/main" val="3196482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3453510"/>
          </a:xfrm>
          <a:prstGeom prst="rect">
            <a:avLst/>
          </a:prstGeom>
          <a:noFill/>
        </p:spPr>
        <p:txBody>
          <a:bodyPr wrap="square">
            <a:spAutoFit/>
          </a:bodyPr>
          <a:lstStyle/>
          <a:p>
            <a:pPr marL="6985" algn="just" fontAlgn="base">
              <a:lnSpc>
                <a:spcPct val="115000"/>
              </a:lnSpc>
              <a:spcAft>
                <a:spcPts val="1000"/>
              </a:spcAft>
            </a:pPr>
            <a:r>
              <a:rPr lang="pl-PL" sz="2400" b="1" dirty="0">
                <a:ea typeface="Times New Roman" panose="02020603050405020304" pitchFamily="18" charset="0"/>
                <a:cs typeface="Times New Roman" panose="02020603050405020304" pitchFamily="18" charset="0"/>
              </a:rPr>
              <a:t>15</a:t>
            </a:r>
            <a:r>
              <a:rPr lang="it-IT" sz="2400" b="1" dirty="0">
                <a:effectLst/>
                <a:ea typeface="Times New Roman" panose="02020603050405020304" pitchFamily="18" charset="0"/>
                <a:cs typeface="Times New Roman" panose="02020603050405020304" pitchFamily="18" charset="0"/>
              </a:rPr>
              <a:t>. Is an employer obliged to consider an employee's application for remote work?</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2400" dirty="0">
                <a:effectLst/>
                <a:ea typeface="Times New Roman" panose="02020603050405020304" pitchFamily="18" charset="0"/>
                <a:cs typeface="Times New Roman" panose="02020603050405020304" pitchFamily="18" charset="0"/>
              </a:rPr>
              <a:t>a) never – both under current and the envisaged provisions; </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2400" b="1" dirty="0">
                <a:effectLst/>
                <a:ea typeface="Times New Roman" panose="02020603050405020304" pitchFamily="18" charset="0"/>
                <a:cs typeface="Times New Roman" panose="02020603050405020304" pitchFamily="18" charset="0"/>
              </a:rPr>
              <a:t>b) yes – in case of certain employees given their specific life-related situation – e.g. i.e., pregnancy status, raising a child up to the age of 4 years of age or caring for another member of the immediate family; </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2400" dirty="0">
                <a:effectLst/>
                <a:ea typeface="Times New Roman" panose="02020603050405020304" pitchFamily="18" charset="0"/>
                <a:cs typeface="Times New Roman" panose="02020603050405020304" pitchFamily="18" charset="0"/>
              </a:rPr>
              <a:t>c) yes, but only in the period of the state of epidemic emergency.</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1800" dirty="0">
                <a:effectLst/>
                <a:ea typeface="Times New Roman" panose="02020603050405020304" pitchFamily="18" charset="0"/>
                <a:cs typeface="Times New Roman" panose="02020603050405020304" pitchFamily="18" charset="0"/>
              </a:rPr>
              <a:t> </a:t>
            </a:r>
            <a:endParaRPr lang="pl-PL"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8318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err="1">
                <a:solidFill>
                  <a:schemeClr val="tx1"/>
                </a:solidFill>
                <a:latin typeface="+mn-lt"/>
                <a:ea typeface="Tahoma" panose="020B0604030504040204" pitchFamily="34" charset="0"/>
                <a:cs typeface="Tahoma" panose="020B0604030504040204" pitchFamily="34" charset="0"/>
              </a:rPr>
              <a:t>References</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252190"/>
          </a:xfrm>
          <a:prstGeom prst="rect">
            <a:avLst/>
          </a:prstGeom>
          <a:noFill/>
        </p:spPr>
        <p:txBody>
          <a:bodyPr wrap="square">
            <a:spAutoFit/>
          </a:bodyPr>
          <a:lstStyle/>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Praca zdalna w polskim systemie prawnym [Remote work in Poland's legal system]</a:t>
            </a:r>
            <a:r>
              <a:rPr lang="it-IT" sz="2000" dirty="0">
                <a:effectLst/>
                <a:ea typeface="Times New Roman" panose="02020603050405020304" pitchFamily="18" charset="0"/>
                <a:cs typeface="Times New Roman" panose="02020603050405020304" pitchFamily="18" charset="0"/>
              </a:rPr>
              <a:t>, M. Mędrala (ed.), Warszawa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Outline of Polish Labour Law System </a:t>
            </a:r>
            <a:r>
              <a:rPr lang="it-IT" sz="2000" dirty="0">
                <a:effectLst/>
                <a:ea typeface="Times New Roman" panose="02020603050405020304" pitchFamily="18" charset="0"/>
                <a:cs typeface="Times New Roman" panose="02020603050405020304" pitchFamily="18" charset="0"/>
              </a:rPr>
              <a:t>(edited by K. W. Baran), Warszawa 2016;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Aspekty pracy zdalnej z perspektywy pracownika, pracodawcy i gospodarki [Aspects of Remote Work from the Perspective of the Employee, Employer and the Economy]</a:t>
            </a:r>
            <a:r>
              <a:rPr lang="it-IT" sz="2000" dirty="0">
                <a:effectLst/>
                <a:ea typeface="Times New Roman" panose="02020603050405020304" pitchFamily="18" charset="0"/>
                <a:cs typeface="Times New Roman" panose="02020603050405020304" pitchFamily="18" charset="0"/>
              </a:rPr>
              <a:t>, PARP December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Raport o stanie sektora małych i średnich przedsiębiorstw w Polsce [Report on the state of the SME sector in Poland], </a:t>
            </a:r>
            <a:r>
              <a:rPr lang="it-IT" sz="2000" dirty="0">
                <a:effectLst/>
                <a:ea typeface="Times New Roman" panose="02020603050405020304" pitchFamily="18" charset="0"/>
                <a:cs typeface="Times New Roman" panose="02020603050405020304" pitchFamily="18" charset="0"/>
              </a:rPr>
              <a:t>PARP, Warszawa 2020;</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The impact of the pandemic in the business, </a:t>
            </a:r>
            <a:r>
              <a:rPr lang="it-IT" sz="2000" dirty="0">
                <a:effectLst/>
                <a:ea typeface="Times New Roman" panose="02020603050405020304" pitchFamily="18" charset="0"/>
                <a:cs typeface="Times New Roman" panose="02020603050405020304" pitchFamily="18" charset="0"/>
              </a:rPr>
              <a:t>Annual report 2021, Small Enterprises' Institute - IME GSEVEE, https://imegsevee.gr/wp-content/uploads/2021/11/etisia_ekthesi_2021.pdf.</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Sz. Kubiak, </a:t>
            </a:r>
            <a:r>
              <a:rPr lang="it-IT" sz="2000" i="1" dirty="0">
                <a:effectLst/>
                <a:ea typeface="Times New Roman" panose="02020603050405020304" pitchFamily="18" charset="0"/>
                <a:cs typeface="Times New Roman" panose="02020603050405020304" pitchFamily="18" charset="0"/>
              </a:rPr>
              <a:t>Proposed changes in labour law relating to remote work, </a:t>
            </a:r>
            <a:r>
              <a:rPr lang="it-IT" sz="2000" dirty="0">
                <a:effectLst/>
                <a:ea typeface="Times New Roman" panose="02020603050405020304" pitchFamily="18" charset="0"/>
                <a:cs typeface="Times New Roman" panose="02020603050405020304" pitchFamily="18" charset="0"/>
              </a:rPr>
              <a:t>News from Poland, 23.12.2021; </a:t>
            </a:r>
          </a:p>
        </p:txBody>
      </p:sp>
    </p:spTree>
    <p:extLst>
      <p:ext uri="{BB962C8B-B14F-4D97-AF65-F5344CB8AC3E}">
        <p14:creationId xmlns:p14="http://schemas.microsoft.com/office/powerpoint/2010/main" val="3278171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err="1">
                <a:solidFill>
                  <a:schemeClr val="tx1"/>
                </a:solidFill>
                <a:latin typeface="+mn-lt"/>
                <a:ea typeface="Tahoma" panose="020B0604030504040204" pitchFamily="34" charset="0"/>
                <a:cs typeface="Tahoma" panose="020B0604030504040204" pitchFamily="34" charset="0"/>
              </a:rPr>
              <a:t>References</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699428"/>
          </a:xfrm>
          <a:prstGeom prst="rect">
            <a:avLst/>
          </a:prstGeom>
          <a:noFill/>
        </p:spPr>
        <p:txBody>
          <a:bodyPr wrap="square">
            <a:spAutoFit/>
          </a:bodyPr>
          <a:lstStyle/>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Ł. </a:t>
            </a:r>
            <a:r>
              <a:rPr lang="en-US" sz="2400" dirty="0" err="1">
                <a:effectLst/>
                <a:ea typeface="Times New Roman" panose="02020603050405020304" pitchFamily="18" charset="0"/>
                <a:cs typeface="Times New Roman" panose="02020603050405020304" pitchFamily="18" charset="0"/>
              </a:rPr>
              <a:t>Kobroń-Gąsiorowska</a:t>
            </a:r>
            <a:r>
              <a:rPr lang="en-US" sz="2400" dirty="0">
                <a:effectLst/>
                <a:ea typeface="Times New Roman" panose="02020603050405020304" pitchFamily="18" charset="0"/>
                <a:cs typeface="Times New Roman" panose="02020603050405020304" pitchFamily="18" charset="0"/>
              </a:rPr>
              <a:t>, (2022), </a:t>
            </a:r>
            <a:r>
              <a:rPr lang="en-US" sz="2400" i="1" dirty="0">
                <a:effectLst/>
                <a:ea typeface="Times New Roman" panose="02020603050405020304" pitchFamily="18" charset="0"/>
                <a:cs typeface="Times New Roman" panose="02020603050405020304" pitchFamily="18" charset="0"/>
              </a:rPr>
              <a:t>The remote working model for Polish </a:t>
            </a:r>
            <a:r>
              <a:rPr lang="en-US" sz="2400" i="1" dirty="0" err="1">
                <a:effectLst/>
                <a:ea typeface="Times New Roman" panose="02020603050405020304" pitchFamily="18" charset="0"/>
                <a:cs typeface="Times New Roman" panose="02020603050405020304" pitchFamily="18" charset="0"/>
              </a:rPr>
              <a:t>labour</a:t>
            </a:r>
            <a:r>
              <a:rPr lang="en-US" sz="2400" i="1" dirty="0">
                <a:effectLst/>
                <a:ea typeface="Times New Roman" panose="02020603050405020304" pitchFamily="18" charset="0"/>
                <a:cs typeface="Times New Roman" panose="02020603050405020304" pitchFamily="18" charset="0"/>
              </a:rPr>
              <a:t> law, </a:t>
            </a:r>
            <a:r>
              <a:rPr lang="en-US" sz="2400" dirty="0">
                <a:effectLst/>
                <a:ea typeface="Times New Roman" panose="02020603050405020304" pitchFamily="18" charset="0"/>
                <a:cs typeface="Times New Roman" panose="02020603050405020304" pitchFamily="18" charset="0"/>
              </a:rPr>
              <a:t>Italian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Law E-Journal, 15(1), 171–186. https://doi.org/10.6092/issn.1561-8048/13841</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Teleworking during the COVID-19 pandemic and beyond. A practical guide, </a:t>
            </a:r>
            <a:r>
              <a:rPr lang="en-US" sz="2400" dirty="0">
                <a:effectLst/>
                <a:ea typeface="Times New Roman" panose="02020603050405020304" pitchFamily="18" charset="0"/>
                <a:cs typeface="Times New Roman" panose="02020603050405020304" pitchFamily="18" charset="0"/>
              </a:rPr>
              <a:t>Geneva: International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Office, July 2020, ISBN 978-92-2-032405-9 (web PDF)</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European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Authority (ELA), </a:t>
            </a:r>
            <a:r>
              <a:rPr lang="en-US" sz="2400" i="1" dirty="0">
                <a:effectLst/>
                <a:ea typeface="Times New Roman" panose="02020603050405020304" pitchFamily="18" charset="0"/>
                <a:cs typeface="Times New Roman" panose="02020603050405020304" pitchFamily="18" charset="0"/>
              </a:rPr>
              <a:t>Impact of teleworking during the COVID-19 pandemic on the applicable social security (July 2021) – overview of measures and/or actions taken in the EU Member States to facilitate a flexible approach to the applicable social security of teleworking cross-border workers</a:t>
            </a:r>
            <a:r>
              <a:rPr lang="pl-PL" sz="2400" i="1" dirty="0">
                <a:effectLst/>
                <a:ea typeface="Times New Roman" panose="02020603050405020304" pitchFamily="18" charset="0"/>
                <a:cs typeface="Times New Roman" panose="02020603050405020304" pitchFamily="18" charset="0"/>
              </a:rPr>
              <a:t>;</a:t>
            </a:r>
            <a:endParaRPr lang="en-US" sz="2400" i="1"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M. </a:t>
            </a:r>
            <a:r>
              <a:rPr lang="en-US" sz="2400" dirty="0" err="1">
                <a:effectLst/>
                <a:ea typeface="Times New Roman" panose="02020603050405020304" pitchFamily="18" charset="0"/>
                <a:cs typeface="Times New Roman" panose="02020603050405020304" pitchFamily="18" charset="0"/>
              </a:rPr>
              <a:t>Grzegorczyk</a:t>
            </a:r>
            <a:r>
              <a:rPr lang="en-US" sz="2400" dirty="0">
                <a:effectLst/>
                <a:ea typeface="Times New Roman" panose="02020603050405020304" pitchFamily="18" charset="0"/>
                <a:cs typeface="Times New Roman" panose="02020603050405020304" pitchFamily="18" charset="0"/>
              </a:rPr>
              <a:t>, L. </a:t>
            </a:r>
            <a:r>
              <a:rPr lang="en-US" sz="2400" dirty="0" err="1">
                <a:effectLst/>
                <a:ea typeface="Times New Roman" panose="02020603050405020304" pitchFamily="18" charset="0"/>
                <a:cs typeface="Times New Roman" panose="02020603050405020304" pitchFamily="18" charset="0"/>
              </a:rPr>
              <a:t>Nurski</a:t>
            </a:r>
            <a:r>
              <a:rPr lang="en-US" sz="2400" dirty="0">
                <a:effectLst/>
                <a:ea typeface="Times New Roman" panose="02020603050405020304" pitchFamily="18" charset="0"/>
                <a:cs typeface="Times New Roman" panose="02020603050405020304" pitchFamily="18" charset="0"/>
              </a:rPr>
              <a:t>, T. </a:t>
            </a:r>
            <a:r>
              <a:rPr lang="en-US" sz="2400" dirty="0" err="1">
                <a:effectLst/>
                <a:ea typeface="Times New Roman" panose="02020603050405020304" pitchFamily="18" charset="0"/>
                <a:cs typeface="Times New Roman" panose="02020603050405020304" pitchFamily="18" charset="0"/>
              </a:rPr>
              <a:t>Schraepen</a:t>
            </a: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Cross-border telework in the EU: fab or fad?</a:t>
            </a:r>
            <a:r>
              <a:rPr lang="pl-PL" sz="2400" i="1" dirty="0">
                <a:effectLst/>
                <a:ea typeface="Times New Roman" panose="02020603050405020304" pitchFamily="18" charset="0"/>
                <a:cs typeface="Times New Roman" panose="02020603050405020304" pitchFamily="18" charset="0"/>
              </a:rPr>
              <a:t>,</a:t>
            </a:r>
            <a:r>
              <a:rPr lang="en-US" sz="2400" i="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hlinkClick r:id="rId2"/>
              </a:rPr>
              <a:t>https://www.bruegel.org/blog-post/cross-border-telework-eu-fab-or-fad</a:t>
            </a:r>
            <a:r>
              <a:rPr lang="pl-PL" sz="2400" dirty="0">
                <a:effectLst/>
                <a:ea typeface="Times New Roman" panose="02020603050405020304" pitchFamily="18" charset="0"/>
                <a:cs typeface="Times New Roman" panose="02020603050405020304" pitchFamily="18" charset="0"/>
              </a:rPr>
              <a:t> </a:t>
            </a: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35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err="1">
                <a:solidFill>
                  <a:schemeClr val="tx1"/>
                </a:solidFill>
                <a:latin typeface="+mn-lt"/>
                <a:ea typeface="Tahoma" panose="020B0604030504040204" pitchFamily="34" charset="0"/>
                <a:cs typeface="Tahoma" panose="020B0604030504040204" pitchFamily="34" charset="0"/>
              </a:rPr>
              <a:t>References</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540345"/>
          </a:xfrm>
          <a:prstGeom prst="rect">
            <a:avLst/>
          </a:prstGeom>
          <a:noFill/>
        </p:spPr>
        <p:txBody>
          <a:bodyPr wrap="square">
            <a:spAutoFit/>
          </a:bodyPr>
          <a:lstStyle/>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REMOTE WORKING &amp; PRODUCTIVITY – Poland In</a:t>
            </a:r>
            <a:r>
              <a:rPr lang="pl-PL" sz="2800">
                <a:effectLst/>
                <a:ea typeface="Times New Roman" panose="02020603050405020304" pitchFamily="18" charset="0"/>
                <a:cs typeface="Times New Roman" panose="02020603050405020304" pitchFamily="18" charset="0"/>
              </a:rPr>
              <a:t>:</a:t>
            </a:r>
            <a:endParaRPr lang="en-US" sz="2800"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2"/>
              </a:rPr>
              <a:t>https://www.youtube.com/watch?v=la5mBHbhpis</a:t>
            </a:r>
            <a:r>
              <a:rPr lang="pl-PL" sz="2800" dirty="0">
                <a:effectLst/>
                <a:ea typeface="Times New Roman" panose="02020603050405020304" pitchFamily="18" charset="0"/>
                <a:cs typeface="Times New Roman" panose="02020603050405020304" pitchFamily="18" charset="0"/>
              </a:rPr>
              <a:t> </a:t>
            </a:r>
            <a:endParaRPr lang="en-US" sz="2800" dirty="0">
              <a:effectLst/>
              <a:ea typeface="Times New Roman" panose="02020603050405020304" pitchFamily="18" charset="0"/>
              <a:cs typeface="Times New Roman" panose="02020603050405020304" pitchFamily="18" charset="0"/>
            </a:endParaRPr>
          </a:p>
          <a:p>
            <a:pPr marL="464185" indent="-457200" algn="just" fontAlgn="base">
              <a:lnSpc>
                <a:spcPct val="115000"/>
              </a:lnSpc>
              <a:spcAft>
                <a:spcPts val="1000"/>
              </a:spcAft>
              <a:buFontTx/>
              <a:buChar char="-"/>
            </a:pPr>
            <a:r>
              <a:rPr lang="en-US" sz="2800" dirty="0">
                <a:effectLst/>
                <a:ea typeface="Times New Roman" panose="02020603050405020304" pitchFamily="18" charset="0"/>
                <a:cs typeface="Times New Roman" panose="02020603050405020304" pitchFamily="18" charset="0"/>
              </a:rPr>
              <a:t>REMOTE WORK – Poland In</a:t>
            </a:r>
            <a:r>
              <a:rPr lang="pl-PL" sz="2800" dirty="0">
                <a:effectLst/>
                <a:ea typeface="Times New Roman" panose="02020603050405020304" pitchFamily="18" charset="0"/>
                <a:cs typeface="Times New Roman" panose="02020603050405020304" pitchFamily="18" charset="0"/>
              </a:rPr>
              <a:t>:</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3"/>
              </a:rPr>
              <a:t>https://www.youtube.com/watch?v=ySQyeCnpxnI</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News from Poland—Business &amp; Law, episode 5: Proposed changes in </a:t>
            </a:r>
            <a:r>
              <a:rPr lang="en-US" sz="2800" dirty="0" err="1">
                <a:effectLst/>
                <a:ea typeface="Times New Roman" panose="02020603050405020304" pitchFamily="18" charset="0"/>
                <a:cs typeface="Times New Roman" panose="02020603050405020304" pitchFamily="18" charset="0"/>
              </a:rPr>
              <a:t>labour</a:t>
            </a:r>
            <a:r>
              <a:rPr lang="en-US" sz="2800" dirty="0">
                <a:effectLst/>
                <a:ea typeface="Times New Roman" panose="02020603050405020304" pitchFamily="18" charset="0"/>
                <a:cs typeface="Times New Roman" panose="02020603050405020304" pitchFamily="18" charset="0"/>
              </a:rPr>
              <a:t> law relating to remote work</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hlinkClick r:id="rId4"/>
              </a:rPr>
              <a:t>https://codozasady.pl/en/p/news-from-poland-business-law-episode-5-proposed-changes-in-labour-law-relating-to-remote-work</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71849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latin typeface="Roboto"/>
                <a:cs typeface="Roboto"/>
              </a:rPr>
              <a:t>Thank</a:t>
            </a:r>
            <a:r>
              <a:rPr lang="pl-PL" sz="9600" b="1" spc="95" dirty="0">
                <a:solidFill>
                  <a:schemeClr val="bg1"/>
                </a:solidFill>
                <a:latin typeface="Roboto"/>
                <a:cs typeface="Roboto"/>
              </a:rPr>
              <a:t> </a:t>
            </a:r>
            <a:r>
              <a:rPr lang="es-ES" sz="9600" b="1" spc="-50" dirty="0">
                <a:solidFill>
                  <a:schemeClr val="bg1"/>
                </a:solidFill>
                <a:latin typeface="Roboto"/>
                <a:cs typeface="Roboto"/>
              </a:rPr>
              <a:t>you!</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44993" y="213645"/>
            <a:ext cx="9880752"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400" kern="0" spc="-150" dirty="0" err="1">
                <a:solidFill>
                  <a:schemeClr val="tx1"/>
                </a:solidFill>
                <a:latin typeface="+mn-lt"/>
                <a:ea typeface="Tahoma" panose="020B0604030504040204" pitchFamily="34" charset="0"/>
                <a:cs typeface="Tahoma" panose="020B0604030504040204" pitchFamily="34" charset="0"/>
              </a:rPr>
              <a:t>What</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is</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remote</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work</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telework</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3600" b="0" i="1" kern="0" spc="-150" dirty="0">
                <a:solidFill>
                  <a:schemeClr val="tx1"/>
                </a:solidFill>
                <a:latin typeface="+mn-lt"/>
                <a:ea typeface="Tahoma" panose="020B0604030504040204" pitchFamily="34" charset="0"/>
                <a:cs typeface="Tahoma" panose="020B0604030504040204" pitchFamily="34" charset="0"/>
              </a:rPr>
              <a:t>– </a:t>
            </a:r>
            <a:r>
              <a:rPr lang="pl-PL" sz="3600" b="0" i="1" kern="0" spc="-150" dirty="0" err="1">
                <a:solidFill>
                  <a:schemeClr val="tx1"/>
                </a:solidFill>
                <a:latin typeface="+mn-lt"/>
                <a:ea typeface="Tahoma" panose="020B0604030504040204" pitchFamily="34" charset="0"/>
                <a:cs typeface="Tahoma" panose="020B0604030504040204" pitchFamily="34" charset="0"/>
              </a:rPr>
              <a:t>continued</a:t>
            </a:r>
            <a:endParaRPr lang="es-ES" sz="4400" b="0" i="1"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5458" y="1256233"/>
            <a:ext cx="11837934" cy="1504258"/>
          </a:xfrm>
          <a:prstGeom prst="rect">
            <a:avLst/>
          </a:prstGeom>
        </p:spPr>
        <p:txBody>
          <a:bodyPr vert="horz" wrap="square" lIns="0" tIns="13970" rIns="0" bIns="0" rtlCol="0">
            <a:spAutoFit/>
          </a:bodyPr>
          <a:lstStyle/>
          <a:p>
            <a:pPr marL="12700">
              <a:lnSpc>
                <a:spcPct val="100000"/>
              </a:lnSpc>
              <a:spcBef>
                <a:spcPts val="110"/>
              </a:spcBef>
            </a:pPr>
            <a:r>
              <a:rPr lang="pl-PL" sz="2400" spc="50" dirty="0" err="1">
                <a:cs typeface="Tahoma"/>
              </a:rPr>
              <a:t>Before</a:t>
            </a:r>
            <a:r>
              <a:rPr lang="pl-PL" sz="2400" spc="50" dirty="0">
                <a:cs typeface="Tahoma"/>
              </a:rPr>
              <a:t> COVID-19 </a:t>
            </a:r>
            <a:r>
              <a:rPr lang="pl-PL" sz="2400" spc="50" dirty="0" err="1">
                <a:cs typeface="Tahoma"/>
              </a:rPr>
              <a:t>pandemic</a:t>
            </a:r>
            <a:r>
              <a:rPr lang="pl-PL" sz="2400" spc="50" dirty="0">
                <a:cs typeface="Tahoma"/>
              </a:rPr>
              <a:t>, </a:t>
            </a:r>
            <a:r>
              <a:rPr lang="pl-PL" sz="2400" b="1" spc="50" dirty="0" err="1">
                <a:solidFill>
                  <a:srgbClr val="0CA373"/>
                </a:solidFill>
                <a:cs typeface="Tahoma"/>
              </a:rPr>
              <a:t>only</a:t>
            </a:r>
            <a:r>
              <a:rPr lang="pl-PL" sz="2400" b="1" spc="50" dirty="0">
                <a:solidFill>
                  <a:srgbClr val="0CA373"/>
                </a:solidFill>
                <a:cs typeface="Tahoma"/>
              </a:rPr>
              <a:t> the </a:t>
            </a:r>
            <a:r>
              <a:rPr lang="pl-PL" sz="2400" b="1" spc="50" dirty="0" err="1">
                <a:solidFill>
                  <a:srgbClr val="0CA373"/>
                </a:solidFill>
                <a:cs typeface="Tahoma"/>
              </a:rPr>
              <a:t>fraction</a:t>
            </a:r>
            <a:r>
              <a:rPr lang="pl-PL" sz="2400" b="1" spc="50" dirty="0">
                <a:solidFill>
                  <a:srgbClr val="0CA373"/>
                </a:solidFill>
                <a:cs typeface="Tahoma"/>
              </a:rPr>
              <a:t> of the </a:t>
            </a:r>
            <a:r>
              <a:rPr lang="pl-PL" sz="2400" b="1" spc="50" dirty="0" err="1">
                <a:solidFill>
                  <a:srgbClr val="0CA373"/>
                </a:solidFill>
                <a:cs typeface="Tahoma"/>
              </a:rPr>
              <a:t>workforce</a:t>
            </a:r>
            <a:r>
              <a:rPr lang="pl-PL" sz="2400" b="1" spc="50" dirty="0">
                <a:solidFill>
                  <a:srgbClr val="0CA373"/>
                </a:solidFill>
                <a:cs typeface="Tahoma"/>
              </a:rPr>
              <a:t> was </a:t>
            </a:r>
            <a:r>
              <a:rPr lang="pl-PL" sz="2400" b="1" spc="50" dirty="0" err="1">
                <a:solidFill>
                  <a:srgbClr val="0CA373"/>
                </a:solidFill>
                <a:cs typeface="Tahoma"/>
              </a:rPr>
              <a:t>working</a:t>
            </a:r>
            <a:r>
              <a:rPr lang="pl-PL" sz="2400" b="1" spc="50" dirty="0">
                <a:solidFill>
                  <a:srgbClr val="0CA373"/>
                </a:solidFill>
                <a:cs typeface="Tahoma"/>
              </a:rPr>
              <a:t> from </a:t>
            </a:r>
            <a:r>
              <a:rPr lang="pl-PL" sz="2400" b="1" spc="50" dirty="0" err="1">
                <a:solidFill>
                  <a:srgbClr val="0CA373"/>
                </a:solidFill>
                <a:cs typeface="Tahoma"/>
              </a:rPr>
              <a:t>home</a:t>
            </a:r>
            <a:r>
              <a:rPr lang="pl-PL" sz="2400" b="1" spc="50" dirty="0">
                <a:solidFill>
                  <a:srgbClr val="0CA373"/>
                </a:solidFill>
                <a:cs typeface="Tahoma"/>
              </a:rPr>
              <a:t> </a:t>
            </a:r>
            <a:r>
              <a:rPr lang="pl-PL" sz="2400" b="1" spc="50" dirty="0" err="1">
                <a:solidFill>
                  <a:srgbClr val="0CA373"/>
                </a:solidFill>
                <a:cs typeface="Tahoma"/>
              </a:rPr>
              <a:t>occassionally</a:t>
            </a:r>
            <a:r>
              <a:rPr lang="pl-PL" sz="2400" b="1" spc="50" dirty="0">
                <a:solidFill>
                  <a:srgbClr val="0CA373"/>
                </a:solidFill>
                <a:cs typeface="Tahoma"/>
              </a:rPr>
              <a:t> </a:t>
            </a:r>
          </a:p>
          <a:p>
            <a:pPr marL="12700">
              <a:lnSpc>
                <a:spcPct val="100000"/>
              </a:lnSpc>
              <a:spcBef>
                <a:spcPts val="110"/>
              </a:spcBef>
            </a:pPr>
            <a:r>
              <a:rPr lang="pl-PL" sz="2400" spc="50" dirty="0" err="1">
                <a:cs typeface="Tahoma"/>
              </a:rPr>
              <a:t>Within</a:t>
            </a:r>
            <a:r>
              <a:rPr lang="pl-PL" sz="2400" spc="50" dirty="0">
                <a:cs typeface="Tahoma"/>
              </a:rPr>
              <a:t> the EU, </a:t>
            </a:r>
            <a:r>
              <a:rPr lang="pl-PL" sz="2400" spc="50" dirty="0" err="1">
                <a:cs typeface="Tahoma"/>
              </a:rPr>
              <a:t>figures</a:t>
            </a:r>
            <a:r>
              <a:rPr lang="pl-PL" sz="2400" spc="50" dirty="0">
                <a:cs typeface="Tahoma"/>
              </a:rPr>
              <a:t> </a:t>
            </a:r>
            <a:r>
              <a:rPr lang="pl-PL" sz="2400" spc="50" dirty="0" err="1">
                <a:cs typeface="Tahoma"/>
              </a:rPr>
              <a:t>varied</a:t>
            </a:r>
            <a:r>
              <a:rPr lang="pl-PL" sz="2400" spc="50" dirty="0">
                <a:cs typeface="Tahoma"/>
              </a:rPr>
              <a:t> from 30 % </a:t>
            </a:r>
            <a:r>
              <a:rPr lang="pl-PL" sz="2400" spc="50" dirty="0" err="1">
                <a:cs typeface="Tahoma"/>
              </a:rPr>
              <a:t>or</a:t>
            </a:r>
            <a:r>
              <a:rPr lang="pl-PL" sz="2400" spc="50" dirty="0">
                <a:cs typeface="Tahoma"/>
              </a:rPr>
              <a:t> </a:t>
            </a:r>
            <a:r>
              <a:rPr lang="pl-PL" sz="2400" spc="50" dirty="0" err="1">
                <a:cs typeface="Tahoma"/>
              </a:rPr>
              <a:t>more</a:t>
            </a:r>
            <a:r>
              <a:rPr lang="pl-PL" sz="2400" spc="50" dirty="0">
                <a:cs typeface="Tahoma"/>
              </a:rPr>
              <a:t> in </a:t>
            </a:r>
            <a:r>
              <a:rPr lang="pl-PL" sz="2400" spc="50" dirty="0" err="1">
                <a:cs typeface="Tahoma"/>
              </a:rPr>
              <a:t>Denmark</a:t>
            </a:r>
            <a:r>
              <a:rPr lang="pl-PL" sz="2400" spc="50" dirty="0">
                <a:cs typeface="Tahoma"/>
              </a:rPr>
              <a:t>, the </a:t>
            </a:r>
            <a:r>
              <a:rPr lang="pl-PL" sz="2400" spc="50" dirty="0" err="1">
                <a:cs typeface="Tahoma"/>
              </a:rPr>
              <a:t>Netherlands</a:t>
            </a:r>
            <a:r>
              <a:rPr lang="pl-PL" sz="2400" spc="50" dirty="0">
                <a:cs typeface="Tahoma"/>
              </a:rPr>
              <a:t> and </a:t>
            </a:r>
            <a:r>
              <a:rPr lang="pl-PL" sz="2400" spc="50" dirty="0" err="1">
                <a:cs typeface="Tahoma"/>
              </a:rPr>
              <a:t>Sweden</a:t>
            </a:r>
            <a:r>
              <a:rPr lang="pl-PL" sz="2400" spc="50" dirty="0">
                <a:cs typeface="Tahoma"/>
              </a:rPr>
              <a:t> to 10% </a:t>
            </a:r>
            <a:r>
              <a:rPr lang="pl-PL" sz="2400" spc="50" dirty="0" err="1">
                <a:cs typeface="Tahoma"/>
              </a:rPr>
              <a:t>or</a:t>
            </a:r>
            <a:r>
              <a:rPr lang="pl-PL" sz="2400" spc="50" dirty="0">
                <a:cs typeface="Tahoma"/>
              </a:rPr>
              <a:t> less in </a:t>
            </a:r>
            <a:r>
              <a:rPr lang="pl-PL" sz="2400" spc="50" dirty="0" err="1">
                <a:cs typeface="Tahoma"/>
              </a:rPr>
              <a:t>Czechia</a:t>
            </a:r>
            <a:r>
              <a:rPr lang="pl-PL" sz="2400" spc="50" dirty="0">
                <a:cs typeface="Tahoma"/>
              </a:rPr>
              <a:t>, Greece, </a:t>
            </a:r>
            <a:r>
              <a:rPr lang="pl-PL" sz="2400" spc="50" dirty="0" err="1">
                <a:cs typeface="Tahoma"/>
              </a:rPr>
              <a:t>Italy</a:t>
            </a:r>
            <a:r>
              <a:rPr lang="pl-PL" sz="2400" spc="50" dirty="0">
                <a:cs typeface="Tahoma"/>
              </a:rPr>
              <a:t> </a:t>
            </a:r>
            <a:r>
              <a:rPr lang="pl-PL" sz="2400" spc="50" dirty="0" err="1">
                <a:cs typeface="Tahoma"/>
              </a:rPr>
              <a:t>or</a:t>
            </a:r>
            <a:r>
              <a:rPr lang="pl-PL" sz="2400" spc="50" dirty="0">
                <a:cs typeface="Tahoma"/>
              </a:rPr>
              <a:t> Poland</a:t>
            </a:r>
            <a:endParaRPr lang="es-ES" sz="2200" spc="50" dirty="0">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85458" y="2760292"/>
            <a:ext cx="12021084" cy="3474606"/>
          </a:xfrm>
          <a:prstGeom prst="rect">
            <a:avLst/>
          </a:prstGeom>
          <a:noFill/>
        </p:spPr>
        <p:txBody>
          <a:bodyPr wrap="square">
            <a:spAutoFit/>
          </a:bodyPr>
          <a:lstStyle/>
          <a:p>
            <a:pPr lvl="0" algn="just">
              <a:lnSpc>
                <a:spcPct val="115000"/>
              </a:lnSpc>
              <a:spcAft>
                <a:spcPts val="1000"/>
              </a:spcAft>
              <a:buSzPts val="1000"/>
              <a:tabLst>
                <a:tab pos="457200" algn="l"/>
              </a:tabLst>
            </a:pP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number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factors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determin</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whether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job</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can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potentially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performed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Tx/>
              <a:buChar char="-"/>
              <a:tabLst>
                <a:tab pos="457200" algn="l"/>
              </a:tabLst>
            </a:pP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Economic</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occupational</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structure</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 </a:t>
            </a: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given</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country </a:t>
            </a:r>
          </a:p>
          <a:p>
            <a:pPr marL="285750" lvl="0" indent="-285750" algn="just">
              <a:lnSpc>
                <a:spcPct val="115000"/>
              </a:lnSpc>
              <a:spcAft>
                <a:spcPts val="1000"/>
              </a:spcAft>
              <a:buSzPts val="1000"/>
              <a:buFontTx/>
              <a:buChar char="-"/>
              <a:tabLst>
                <a:tab pos="457200" algn="l"/>
              </a:tabLst>
            </a:pPr>
            <a:r>
              <a:rPr lang="pl-PL"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Access to </a:t>
            </a:r>
            <a:r>
              <a:rPr lang="pl-PL" sz="2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broadband</a:t>
            </a:r>
            <a:r>
              <a:rPr lang="pl-PL"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pl-PL" sz="2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internet</a:t>
            </a:r>
            <a:endParaRPr lang="pl-PL"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1000"/>
              </a:spcAft>
              <a:buSzPts val="1000"/>
              <a:buFontTx/>
              <a:buChar char="-"/>
              <a:tabLst>
                <a:tab pos="457200" algn="l"/>
              </a:tabLst>
            </a:pPr>
            <a:r>
              <a:rPr lang="pl-P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Likelihood</a:t>
            </a: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a:t>
            </a:r>
            <a:r>
              <a:rPr lang="pl-P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owning</a:t>
            </a: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 PC </a:t>
            </a:r>
            <a:r>
              <a:rPr lang="pl-P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or</a:t>
            </a: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laptop</a:t>
            </a:r>
          </a:p>
          <a:p>
            <a:pPr lvl="0" algn="just">
              <a:lnSpc>
                <a:spcPct val="115000"/>
              </a:lnSpc>
              <a:spcAft>
                <a:spcPts val="1000"/>
              </a:spcAft>
              <a:buSzPts val="1000"/>
              <a:tabLst>
                <a:tab pos="457200" algn="l"/>
              </a:tabLst>
            </a:pP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Amenability</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jobs</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working</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from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home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increases</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with the level of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economic</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development of a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given</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country – </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most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likely</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countries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with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large</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numbers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jobs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ICT</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professional</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services,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finance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&amp;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insurance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and public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administration</a:t>
            </a:r>
            <a:endPar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SzPts val="1000"/>
              <a:tabLst>
                <a:tab pos="457200" algn="l"/>
              </a:tabLst>
            </a:pP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As a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result</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the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government-issued</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stay-at-home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orders</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almost</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40% of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employees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Europe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started</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remote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work</a:t>
            </a:r>
            <a:endPar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41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76582" y="213645"/>
            <a:ext cx="9637153"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err="1">
                <a:solidFill>
                  <a:schemeClr val="tx1"/>
                </a:solidFill>
                <a:latin typeface="+mn-lt"/>
                <a:ea typeface="Tahoma" panose="020B0604030504040204" pitchFamily="34" charset="0"/>
                <a:cs typeface="Tahoma" panose="020B0604030504040204" pitchFamily="34" charset="0"/>
              </a:rPr>
              <a:t>What</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is</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remote</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work</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telework</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b="0" i="1" kern="0" spc="-150" dirty="0">
                <a:solidFill>
                  <a:schemeClr val="tx1"/>
                </a:solidFill>
                <a:latin typeface="+mn-lt"/>
                <a:ea typeface="Tahoma" panose="020B0604030504040204" pitchFamily="34" charset="0"/>
                <a:cs typeface="Tahoma" panose="020B0604030504040204" pitchFamily="34" charset="0"/>
              </a:rPr>
              <a:t>– </a:t>
            </a:r>
            <a:r>
              <a:rPr lang="pl-PL" sz="4200" b="0" i="1" kern="0" spc="-150" dirty="0" err="1">
                <a:solidFill>
                  <a:schemeClr val="tx1"/>
                </a:solidFill>
                <a:latin typeface="+mn-lt"/>
                <a:ea typeface="Tahoma" panose="020B0604030504040204" pitchFamily="34" charset="0"/>
                <a:cs typeface="Tahoma" panose="020B0604030504040204" pitchFamily="34" charset="0"/>
              </a:rPr>
              <a:t>continued</a:t>
            </a:r>
            <a:endParaRPr lang="es-ES" sz="4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2879934"/>
            <a:ext cx="11412323" cy="1457387"/>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SzPts val="1000"/>
              <a:tabLst>
                <a:tab pos="457200" algn="l"/>
              </a:tabLst>
            </a:pPr>
            <a:r>
              <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p>
        </p:txBody>
      </p:sp>
      <p:sp>
        <p:nvSpPr>
          <p:cNvPr id="7" name="pole tekstowe 6">
            <a:extLst>
              <a:ext uri="{FF2B5EF4-FFF2-40B4-BE49-F238E27FC236}">
                <a16:creationId xmlns:a16="http://schemas.microsoft.com/office/drawing/2014/main" id="{C8DEA5A3-84E3-D9DA-6353-E0D79AE4F67D}"/>
              </a:ext>
            </a:extLst>
          </p:cNvPr>
          <p:cNvSpPr txBox="1"/>
          <p:nvPr/>
        </p:nvSpPr>
        <p:spPr>
          <a:xfrm>
            <a:off x="0" y="1200727"/>
            <a:ext cx="11961091" cy="4955203"/>
          </a:xfrm>
          <a:prstGeom prst="rect">
            <a:avLst/>
          </a:prstGeom>
          <a:noFill/>
        </p:spPr>
        <p:txBody>
          <a:bodyPr wrap="square">
            <a:spAutoFit/>
          </a:bodyPr>
          <a:lstStyle/>
          <a:p>
            <a:r>
              <a:rPr lang="en-US" sz="2800" b="1" dirty="0">
                <a:solidFill>
                  <a:srgbClr val="0CA373"/>
                </a:solidFill>
              </a:rPr>
              <a:t>How could remote work benefit your BUSINESS?</a:t>
            </a:r>
            <a:endParaRPr lang="pl-PL" sz="2800" b="1" dirty="0">
              <a:solidFill>
                <a:srgbClr val="0CA373"/>
              </a:solidFill>
            </a:endParaRPr>
          </a:p>
          <a:p>
            <a:endParaRPr lang="pl-PL" sz="2400" b="1" dirty="0">
              <a:solidFill>
                <a:srgbClr val="0CA373"/>
              </a:solidFill>
            </a:endParaRPr>
          </a:p>
          <a:p>
            <a:pPr marL="342900" indent="-342900">
              <a:buFont typeface="Wingdings" panose="05000000000000000000" pitchFamily="2" charset="2"/>
              <a:buChar char="q"/>
            </a:pPr>
            <a:r>
              <a:rPr lang="pl-PL" sz="2400" dirty="0"/>
              <a:t>It </a:t>
            </a:r>
            <a:r>
              <a:rPr lang="pl-PL" sz="2400" dirty="0" err="1"/>
              <a:t>could</a:t>
            </a:r>
            <a:r>
              <a:rPr lang="pl-PL" sz="2400" dirty="0"/>
              <a:t> </a:t>
            </a:r>
            <a:r>
              <a:rPr lang="pl-PL" sz="2400" dirty="0" err="1"/>
              <a:t>help</a:t>
            </a:r>
            <a:r>
              <a:rPr lang="pl-PL" sz="2400" dirty="0"/>
              <a:t> to </a:t>
            </a:r>
            <a:r>
              <a:rPr lang="pl-PL" sz="2400" dirty="0" err="1"/>
              <a:t>avoid</a:t>
            </a:r>
            <a:r>
              <a:rPr lang="pl-PL" sz="2400" dirty="0"/>
              <a:t> </a:t>
            </a:r>
            <a:r>
              <a:rPr lang="pl-PL" sz="2400" dirty="0" err="1"/>
              <a:t>larger</a:t>
            </a:r>
            <a:r>
              <a:rPr lang="pl-PL" sz="2400" dirty="0"/>
              <a:t> </a:t>
            </a:r>
            <a:r>
              <a:rPr lang="pl-PL" sz="2400" dirty="0" err="1"/>
              <a:t>incidence</a:t>
            </a:r>
            <a:r>
              <a:rPr lang="pl-PL" sz="2400" dirty="0"/>
              <a:t> of COVID-19 </a:t>
            </a:r>
          </a:p>
          <a:p>
            <a:pPr marL="342900" indent="-342900" algn="just">
              <a:buFont typeface="Wingdings" panose="05000000000000000000" pitchFamily="2" charset="2"/>
              <a:buChar char="q"/>
            </a:pPr>
            <a:r>
              <a:rPr lang="pl-PL" sz="2400" dirty="0"/>
              <a:t>A</a:t>
            </a:r>
            <a:r>
              <a:rPr lang="en-US" sz="2400" dirty="0"/>
              <a:t> high degree of uncertainty associated with </a:t>
            </a:r>
            <a:r>
              <a:rPr lang="pl-PL" sz="2400" dirty="0"/>
              <a:t>the </a:t>
            </a:r>
            <a:r>
              <a:rPr lang="pl-PL" sz="2400" dirty="0" err="1"/>
              <a:t>reopening</a:t>
            </a:r>
            <a:r>
              <a:rPr lang="pl-PL" sz="2400" dirty="0"/>
              <a:t> of </a:t>
            </a:r>
            <a:r>
              <a:rPr lang="pl-PL" sz="2400" dirty="0" err="1"/>
              <a:t>businesses</a:t>
            </a:r>
            <a:r>
              <a:rPr lang="pl-PL" sz="2400" dirty="0"/>
              <a:t> </a:t>
            </a:r>
            <a:r>
              <a:rPr lang="pl-PL" sz="2400" dirty="0" err="1"/>
              <a:t>entails</a:t>
            </a:r>
            <a:r>
              <a:rPr lang="pl-PL" sz="2400" dirty="0"/>
              <a:t> </a:t>
            </a:r>
            <a:r>
              <a:rPr lang="pl-PL" sz="2400" dirty="0" err="1"/>
              <a:t>having</a:t>
            </a:r>
            <a:r>
              <a:rPr lang="pl-PL" sz="2400" dirty="0"/>
              <a:t> to </a:t>
            </a:r>
            <a:r>
              <a:rPr lang="en-US" sz="2400" dirty="0"/>
              <a:t>comply with a number of strict hygiene and safety regulations, and the continued restrictions</a:t>
            </a:r>
            <a:r>
              <a:rPr lang="pl-PL" sz="2400" dirty="0"/>
              <a:t> as </a:t>
            </a:r>
            <a:r>
              <a:rPr lang="pl-PL" sz="2400" dirty="0" err="1"/>
              <a:t>well</a:t>
            </a:r>
            <a:r>
              <a:rPr lang="pl-PL" sz="2400" dirty="0"/>
              <a:t> as </a:t>
            </a:r>
            <a:r>
              <a:rPr lang="en-US" sz="2400" dirty="0"/>
              <a:t> physical distancing</a:t>
            </a:r>
            <a:r>
              <a:rPr lang="pl-PL" sz="2400" dirty="0"/>
              <a:t> </a:t>
            </a:r>
            <a:r>
              <a:rPr lang="en-US" sz="2400" dirty="0"/>
              <a:t>may not make it possible for the entire workforce to return safely to the employer’s premises. </a:t>
            </a:r>
            <a:r>
              <a:rPr lang="pl-PL" sz="2400" b="1" dirty="0"/>
              <a:t>Remote </a:t>
            </a:r>
            <a:r>
              <a:rPr lang="pl-PL" sz="2400" b="1" dirty="0" err="1"/>
              <a:t>work</a:t>
            </a:r>
            <a:r>
              <a:rPr lang="pl-PL" sz="2400" b="1" dirty="0"/>
              <a:t> (t</a:t>
            </a:r>
            <a:r>
              <a:rPr lang="en-US" sz="2400" b="1" dirty="0" err="1"/>
              <a:t>eleworking</a:t>
            </a:r>
            <a:r>
              <a:rPr lang="pl-PL" sz="2400" b="1" dirty="0"/>
              <a:t>)</a:t>
            </a:r>
            <a:r>
              <a:rPr lang="en-US" sz="2400" b="1" dirty="0"/>
              <a:t> will remain necessary for at least some part of the workforce during this period</a:t>
            </a:r>
            <a:r>
              <a:rPr lang="en-US" sz="2400" dirty="0"/>
              <a:t>.</a:t>
            </a:r>
            <a:endParaRPr lang="pl-PL" sz="2400" dirty="0"/>
          </a:p>
          <a:p>
            <a:pPr marL="342900" indent="-342900" algn="just">
              <a:buFont typeface="Wingdings" panose="05000000000000000000" pitchFamily="2" charset="2"/>
              <a:buChar char="q"/>
            </a:pPr>
            <a:r>
              <a:rPr lang="pl-PL" sz="2400" dirty="0"/>
              <a:t>H</a:t>
            </a:r>
            <a:r>
              <a:rPr lang="en-US" sz="2400" dirty="0" err="1"/>
              <a:t>igh</a:t>
            </a:r>
            <a:r>
              <a:rPr lang="en-US" sz="2400" dirty="0"/>
              <a:t>-risk and vulnerable groups must be protected, which is why </a:t>
            </a:r>
            <a:r>
              <a:rPr lang="en-US" sz="2400" b="1" dirty="0"/>
              <a:t>home-based </a:t>
            </a:r>
            <a:r>
              <a:rPr lang="pl-PL" sz="2400" b="1" dirty="0" err="1"/>
              <a:t>remote</a:t>
            </a:r>
            <a:r>
              <a:rPr lang="pl-PL" sz="2400" b="1" dirty="0"/>
              <a:t> </a:t>
            </a:r>
            <a:r>
              <a:rPr lang="pl-PL" sz="2400" b="1" dirty="0" err="1"/>
              <a:t>work</a:t>
            </a:r>
            <a:r>
              <a:rPr lang="pl-PL" sz="2400" b="1" dirty="0"/>
              <a:t> (</a:t>
            </a:r>
            <a:r>
              <a:rPr lang="en-US" sz="2400" b="1" dirty="0"/>
              <a:t>telework</a:t>
            </a:r>
            <a:r>
              <a:rPr lang="pl-PL" sz="2400" b="1" dirty="0"/>
              <a:t>)</a:t>
            </a:r>
            <a:r>
              <a:rPr lang="en-US" sz="2400" b="1" dirty="0"/>
              <a:t> will be a very attractive alternative</a:t>
            </a:r>
            <a:r>
              <a:rPr lang="en-US" sz="2400" dirty="0"/>
              <a:t> at least for the duration of the pandemic</a:t>
            </a:r>
            <a:endParaRPr lang="pl-PL" sz="2400" dirty="0"/>
          </a:p>
          <a:p>
            <a:pPr marL="342900" indent="-342900" algn="just">
              <a:buFont typeface="Wingdings" panose="05000000000000000000" pitchFamily="2" charset="2"/>
              <a:buChar char="q"/>
            </a:pPr>
            <a:r>
              <a:rPr lang="pl-PL" sz="2400" b="1" dirty="0">
                <a:solidFill>
                  <a:srgbClr val="0CA373"/>
                </a:solidFill>
              </a:rPr>
              <a:t>E</a:t>
            </a:r>
            <a:r>
              <a:rPr lang="en-US" sz="2400" b="1" dirty="0" err="1">
                <a:solidFill>
                  <a:srgbClr val="0CA373"/>
                </a:solidFill>
              </a:rPr>
              <a:t>xpanded</a:t>
            </a:r>
            <a:r>
              <a:rPr lang="en-US" sz="2400" b="1" dirty="0">
                <a:solidFill>
                  <a:srgbClr val="0CA373"/>
                </a:solidFill>
              </a:rPr>
              <a:t> use of </a:t>
            </a:r>
            <a:r>
              <a:rPr lang="pl-PL" sz="2400" b="1" dirty="0" err="1">
                <a:solidFill>
                  <a:srgbClr val="0CA373"/>
                </a:solidFill>
              </a:rPr>
              <a:t>remote</a:t>
            </a:r>
            <a:r>
              <a:rPr lang="pl-PL" sz="2400" b="1" dirty="0">
                <a:solidFill>
                  <a:srgbClr val="0CA373"/>
                </a:solidFill>
              </a:rPr>
              <a:t> </a:t>
            </a:r>
            <a:r>
              <a:rPr lang="en-US" sz="2400" b="1" dirty="0">
                <a:solidFill>
                  <a:srgbClr val="0CA373"/>
                </a:solidFill>
              </a:rPr>
              <a:t>work may not end with the pandemic, but could become part of the </a:t>
            </a:r>
            <a:r>
              <a:rPr lang="pl-PL" sz="2400" b="1" dirty="0">
                <a:solidFill>
                  <a:srgbClr val="0CA373"/>
                </a:solidFill>
              </a:rPr>
              <a:t>’</a:t>
            </a:r>
            <a:r>
              <a:rPr lang="en-US" sz="2400" b="1" dirty="0">
                <a:solidFill>
                  <a:srgbClr val="0CA373"/>
                </a:solidFill>
              </a:rPr>
              <a:t>new and better normal</a:t>
            </a:r>
            <a:r>
              <a:rPr lang="pl-PL" sz="2400" b="1" dirty="0">
                <a:solidFill>
                  <a:srgbClr val="0CA373"/>
                </a:solidFill>
              </a:rPr>
              <a:t>’</a:t>
            </a:r>
            <a:r>
              <a:rPr lang="en-US" sz="2400" b="1" dirty="0">
                <a:solidFill>
                  <a:srgbClr val="0CA373"/>
                </a:solidFill>
              </a:rPr>
              <a:t> for years to come</a:t>
            </a:r>
            <a:r>
              <a:rPr lang="en-US" sz="2400" dirty="0">
                <a:solidFill>
                  <a:srgbClr val="0CA373"/>
                </a:solidFill>
              </a:rPr>
              <a:t>, supported by digitalization, advanced communication, and cloud technologies</a:t>
            </a:r>
          </a:p>
        </p:txBody>
      </p:sp>
    </p:spTree>
    <p:extLst>
      <p:ext uri="{BB962C8B-B14F-4D97-AF65-F5344CB8AC3E}">
        <p14:creationId xmlns:p14="http://schemas.microsoft.com/office/powerpoint/2010/main" val="2175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err="1">
                <a:solidFill>
                  <a:schemeClr val="tx1"/>
                </a:solidFill>
                <a:latin typeface="+mn-lt"/>
                <a:ea typeface="Tahoma" panose="020B0604030504040204" pitchFamily="34" charset="0"/>
                <a:cs typeface="Tahoma" panose="020B0604030504040204" pitchFamily="34" charset="0"/>
              </a:rPr>
              <a:t>Issues</a:t>
            </a:r>
            <a:r>
              <a:rPr lang="pl-PL" sz="4000" kern="0" spc="-150" dirty="0">
                <a:solidFill>
                  <a:schemeClr val="tx1"/>
                </a:solidFill>
                <a:latin typeface="+mn-lt"/>
                <a:ea typeface="Tahoma" panose="020B0604030504040204" pitchFamily="34" charset="0"/>
                <a:cs typeface="Tahoma" panose="020B0604030504040204" pitchFamily="34" charset="0"/>
              </a:rPr>
              <a:t> to be </a:t>
            </a:r>
            <a:r>
              <a:rPr lang="pl-PL" sz="4000" kern="0" spc="-150" dirty="0" err="1">
                <a:solidFill>
                  <a:schemeClr val="tx1"/>
                </a:solidFill>
                <a:latin typeface="+mn-lt"/>
                <a:ea typeface="Tahoma" panose="020B0604030504040204" pitchFamily="34" charset="0"/>
                <a:cs typeface="Tahoma" panose="020B0604030504040204" pitchFamily="34" charset="0"/>
              </a:rPr>
              <a:t>taken</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into</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account</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1" y="1059679"/>
            <a:ext cx="12015385" cy="352661"/>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Entrepreneurs</a:t>
            </a:r>
            <a:r>
              <a:rPr lang="pl-PL" sz="2200" b="1" spc="50" dirty="0">
                <a:solidFill>
                  <a:srgbClr val="0CA373"/>
                </a:solidFill>
                <a:cs typeface="Tahoma"/>
              </a:rPr>
              <a:t>’ </a:t>
            </a:r>
            <a:r>
              <a:rPr lang="pl-PL" sz="2200" b="1" spc="50" dirty="0" err="1">
                <a:solidFill>
                  <a:srgbClr val="0CA373"/>
                </a:solidFill>
                <a:cs typeface="Tahoma"/>
              </a:rPr>
              <a:t>practices</a:t>
            </a:r>
            <a:r>
              <a:rPr lang="pl-PL" sz="2200" b="1" spc="50" dirty="0">
                <a:solidFill>
                  <a:srgbClr val="0CA373"/>
                </a:solidFill>
                <a:cs typeface="Tahoma"/>
              </a:rPr>
              <a:t> </a:t>
            </a:r>
            <a:r>
              <a:rPr lang="pl-PL" sz="2200" b="1" spc="50" dirty="0" err="1">
                <a:solidFill>
                  <a:srgbClr val="0CA373"/>
                </a:solidFill>
                <a:cs typeface="Tahoma"/>
              </a:rPr>
              <a:t>should</a:t>
            </a:r>
            <a:r>
              <a:rPr lang="pl-PL" sz="2200" b="1" spc="50" dirty="0">
                <a:solidFill>
                  <a:srgbClr val="0CA373"/>
                </a:solidFill>
                <a:cs typeface="Tahoma"/>
              </a:rPr>
              <a:t> </a:t>
            </a:r>
            <a:r>
              <a:rPr lang="pl-PL" sz="2200" b="1" spc="50" dirty="0" err="1">
                <a:solidFill>
                  <a:srgbClr val="0CA373"/>
                </a:solidFill>
                <a:cs typeface="Tahoma"/>
              </a:rPr>
              <a:t>take</a:t>
            </a:r>
            <a:r>
              <a:rPr lang="pl-PL" sz="2200" b="1" spc="50" dirty="0">
                <a:solidFill>
                  <a:srgbClr val="0CA373"/>
                </a:solidFill>
                <a:cs typeface="Tahoma"/>
              </a:rPr>
              <a:t> </a:t>
            </a:r>
            <a:r>
              <a:rPr lang="pl-PL" sz="2200" b="1" spc="50" dirty="0" err="1">
                <a:solidFill>
                  <a:srgbClr val="0CA373"/>
                </a:solidFill>
                <a:cs typeface="Tahoma"/>
              </a:rPr>
              <a:t>into</a:t>
            </a:r>
            <a:r>
              <a:rPr lang="pl-PL" sz="2200" b="1" spc="50" dirty="0">
                <a:solidFill>
                  <a:srgbClr val="0CA373"/>
                </a:solidFill>
                <a:cs typeface="Tahoma"/>
              </a:rPr>
              <a:t> </a:t>
            </a:r>
            <a:r>
              <a:rPr lang="pl-PL" sz="2200" b="1" spc="50" dirty="0" err="1">
                <a:solidFill>
                  <a:srgbClr val="0CA373"/>
                </a:solidFill>
                <a:cs typeface="Tahoma"/>
              </a:rPr>
              <a:t>account</a:t>
            </a:r>
            <a:r>
              <a:rPr lang="pl-PL" sz="2200" b="1" spc="50" dirty="0">
                <a:solidFill>
                  <a:srgbClr val="0CA373"/>
                </a:solidFill>
                <a:cs typeface="Tahoma"/>
              </a:rPr>
              <a:t> a </a:t>
            </a:r>
            <a:r>
              <a:rPr lang="pl-PL" sz="2200" b="1" spc="50" dirty="0" err="1">
                <a:solidFill>
                  <a:srgbClr val="0CA373"/>
                </a:solidFill>
                <a:cs typeface="Tahoma"/>
              </a:rPr>
              <a:t>number</a:t>
            </a:r>
            <a:r>
              <a:rPr lang="pl-PL" sz="2200" b="1" spc="50" dirty="0">
                <a:solidFill>
                  <a:srgbClr val="0CA373"/>
                </a:solidFill>
                <a:cs typeface="Tahoma"/>
              </a:rPr>
              <a:t> of </a:t>
            </a:r>
            <a:r>
              <a:rPr lang="pl-PL" sz="2200" b="1" spc="50" dirty="0" err="1">
                <a:solidFill>
                  <a:srgbClr val="0CA373"/>
                </a:solidFill>
                <a:cs typeface="Tahoma"/>
              </a:rPr>
              <a:t>issues</a:t>
            </a:r>
            <a:r>
              <a:rPr lang="pl-PL" sz="2200" b="1" spc="50" dirty="0">
                <a:solidFill>
                  <a:srgbClr val="0CA373"/>
                </a:solidFill>
                <a:cs typeface="Tahoma"/>
              </a:rPr>
              <a:t>, </a:t>
            </a:r>
            <a:r>
              <a:rPr lang="pl-PL" sz="2200" b="1" spc="50" dirty="0" err="1">
                <a:solidFill>
                  <a:srgbClr val="0CA373"/>
                </a:solidFill>
                <a:cs typeface="Tahoma"/>
              </a:rPr>
              <a:t>concerning</a:t>
            </a:r>
            <a:r>
              <a:rPr lang="pl-PL" sz="2200" b="1" spc="50" dirty="0">
                <a:solidFill>
                  <a:srgbClr val="0CA373"/>
                </a:solidFill>
                <a:cs typeface="Tahoma"/>
              </a:rPr>
              <a:t> </a:t>
            </a:r>
            <a:r>
              <a:rPr lang="pl-PL" sz="2200" b="1" spc="50" dirty="0" err="1">
                <a:solidFill>
                  <a:srgbClr val="0CA373"/>
                </a:solidFill>
                <a:cs typeface="Tahoma"/>
              </a:rPr>
              <a:t>e.g</a:t>
            </a:r>
            <a:r>
              <a:rPr lang="pl-PL" sz="2200" b="1" spc="50" dirty="0">
                <a:solidFill>
                  <a:srgbClr val="0CA373"/>
                </a:solidFill>
                <a:cs typeface="Tahoma"/>
              </a:rPr>
              <a:t>.:   </a:t>
            </a:r>
            <a:endParaRPr lang="es-ES" sz="2200" b="1"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1" y="1563880"/>
            <a:ext cx="11395231" cy="4729500"/>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Working</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time</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organization</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Performance management</a:t>
            </a: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Digitalization</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Communication</a:t>
            </a: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Occupational</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Safety</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Health</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(OSH) &amp;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-life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balance</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(WLB)</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Legal</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contractual</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implications</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Issues connected with cross-border provision of remote work, including legal situation of employees hired by Polish entrepreneurs, who carry out remote work </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from </a:t>
            </a: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outside Poland</a:t>
            </a:r>
            <a:endParaRPr lang="pl-PL" sz="2100" dirty="0">
              <a:solidFill>
                <a:srgbClr val="000000"/>
              </a:solidFill>
              <a:effectLst/>
              <a:highlight>
                <a:srgbClr val="FF00FF"/>
              </a:highligh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endParaRPr lang="pl-PL"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53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working</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time</a:t>
            </a:r>
            <a:r>
              <a:rPr lang="pl-PL" sz="3600" kern="0" spc="-150" dirty="0">
                <a:solidFill>
                  <a:schemeClr val="tx1"/>
                </a:solidFill>
                <a:latin typeface="+mn-lt"/>
                <a:ea typeface="Tahoma" panose="020B0604030504040204" pitchFamily="34" charset="0"/>
                <a:cs typeface="Tahoma" panose="020B0604030504040204" pitchFamily="34" charset="0"/>
              </a:rPr>
              <a:t> and </a:t>
            </a:r>
            <a:r>
              <a:rPr lang="pl-PL" sz="3600" kern="0" spc="-150" dirty="0" err="1">
                <a:solidFill>
                  <a:schemeClr val="tx1"/>
                </a:solidFill>
                <a:latin typeface="+mn-lt"/>
                <a:ea typeface="Tahoma" panose="020B0604030504040204" pitchFamily="34" charset="0"/>
                <a:cs typeface="Tahoma" panose="020B0604030504040204" pitchFamily="34" charset="0"/>
              </a:rPr>
              <a:t>work</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organization</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691215"/>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Entrepreneurs</a:t>
            </a:r>
            <a:r>
              <a:rPr lang="pl-PL" sz="2200" b="1" spc="50" dirty="0">
                <a:solidFill>
                  <a:srgbClr val="0CA373"/>
                </a:solidFill>
                <a:cs typeface="Tahoma"/>
              </a:rPr>
              <a:t>’ </a:t>
            </a:r>
            <a:r>
              <a:rPr lang="pl-PL" sz="2200" b="1" spc="50" dirty="0" err="1">
                <a:solidFill>
                  <a:srgbClr val="0CA373"/>
                </a:solidFill>
                <a:cs typeface="Tahoma"/>
              </a:rPr>
              <a:t>practices</a:t>
            </a:r>
            <a:r>
              <a:rPr lang="pl-PL" sz="2200" b="1" spc="50" dirty="0">
                <a:solidFill>
                  <a:srgbClr val="0CA373"/>
                </a:solidFill>
                <a:cs typeface="Tahoma"/>
              </a:rPr>
              <a:t> </a:t>
            </a:r>
            <a:r>
              <a:rPr lang="pl-PL" sz="2200" b="1" spc="50" dirty="0" err="1">
                <a:solidFill>
                  <a:srgbClr val="0CA373"/>
                </a:solidFill>
                <a:cs typeface="Tahoma"/>
              </a:rPr>
              <a:t>should</a:t>
            </a:r>
            <a:r>
              <a:rPr lang="pl-PL" sz="2200" b="1" spc="50" dirty="0">
                <a:solidFill>
                  <a:srgbClr val="0CA373"/>
                </a:solidFill>
                <a:cs typeface="Tahoma"/>
              </a:rPr>
              <a:t> be </a:t>
            </a:r>
            <a:r>
              <a:rPr lang="pl-PL" sz="2200" b="1" spc="50" dirty="0" err="1">
                <a:solidFill>
                  <a:srgbClr val="0CA373"/>
                </a:solidFill>
                <a:cs typeface="Tahoma"/>
              </a:rPr>
              <a:t>adjusted</a:t>
            </a:r>
            <a:r>
              <a:rPr lang="pl-PL" sz="2200" b="1" spc="50" dirty="0">
                <a:solidFill>
                  <a:srgbClr val="0CA373"/>
                </a:solidFill>
                <a:cs typeface="Tahoma"/>
              </a:rPr>
              <a:t> to the </a:t>
            </a:r>
            <a:r>
              <a:rPr lang="pl-PL" sz="2200" b="1" spc="50" dirty="0" err="1">
                <a:solidFill>
                  <a:srgbClr val="0CA373"/>
                </a:solidFill>
                <a:cs typeface="Tahoma"/>
              </a:rPr>
              <a:t>situation</a:t>
            </a:r>
            <a:r>
              <a:rPr lang="pl-PL" sz="2200" b="1" spc="50" dirty="0">
                <a:solidFill>
                  <a:srgbClr val="0CA373"/>
                </a:solidFill>
                <a:cs typeface="Tahoma"/>
              </a:rPr>
              <a:t> and </a:t>
            </a:r>
            <a:r>
              <a:rPr lang="pl-PL" sz="2200" b="1" spc="50" dirty="0" err="1">
                <a:solidFill>
                  <a:srgbClr val="0CA373"/>
                </a:solidFill>
                <a:cs typeface="Tahoma"/>
              </a:rPr>
              <a:t>include</a:t>
            </a:r>
            <a:r>
              <a:rPr lang="pl-PL" sz="2200" b="1" spc="50" dirty="0">
                <a:solidFill>
                  <a:srgbClr val="0CA373"/>
                </a:solidFill>
                <a:cs typeface="Tahoma"/>
              </a:rPr>
              <a:t> </a:t>
            </a:r>
            <a:r>
              <a:rPr lang="pl-PL" sz="2200" b="1" spc="50" dirty="0" err="1">
                <a:solidFill>
                  <a:srgbClr val="0CA373"/>
                </a:solidFill>
                <a:cs typeface="Tahoma"/>
              </a:rPr>
              <a:t>prioritization</a:t>
            </a:r>
            <a:r>
              <a:rPr lang="pl-PL" sz="2200" b="1" spc="50" dirty="0">
                <a:solidFill>
                  <a:srgbClr val="0CA373"/>
                </a:solidFill>
                <a:cs typeface="Tahoma"/>
              </a:rPr>
              <a:t>, </a:t>
            </a:r>
            <a:r>
              <a:rPr lang="pl-PL" sz="2200" b="1" spc="50" dirty="0" err="1">
                <a:solidFill>
                  <a:srgbClr val="0CA373"/>
                </a:solidFill>
                <a:cs typeface="Tahoma"/>
              </a:rPr>
              <a:t>workload</a:t>
            </a:r>
            <a:r>
              <a:rPr lang="pl-PL" sz="2200" b="1" spc="50" dirty="0">
                <a:solidFill>
                  <a:srgbClr val="0CA373"/>
                </a:solidFill>
                <a:cs typeface="Tahoma"/>
              </a:rPr>
              <a:t>, </a:t>
            </a:r>
            <a:r>
              <a:rPr lang="pl-PL" sz="2200" b="1" spc="50" dirty="0" err="1">
                <a:solidFill>
                  <a:srgbClr val="0CA373"/>
                </a:solidFill>
                <a:cs typeface="Tahoma"/>
              </a:rPr>
              <a:t>tasks</a:t>
            </a:r>
            <a:r>
              <a:rPr lang="pl-PL" sz="2200" b="1" spc="50" dirty="0">
                <a:solidFill>
                  <a:srgbClr val="0CA373"/>
                </a:solidFill>
                <a:cs typeface="Tahoma"/>
              </a:rPr>
              <a:t> and </a:t>
            </a:r>
            <a:r>
              <a:rPr lang="pl-PL" sz="2200" b="1" spc="50" dirty="0" err="1">
                <a:solidFill>
                  <a:srgbClr val="0CA373"/>
                </a:solidFill>
                <a:cs typeface="Tahoma"/>
              </a:rPr>
              <a:t>deadlines</a:t>
            </a:r>
            <a:r>
              <a:rPr lang="pl-PL" sz="2200" b="1" spc="50" dirty="0">
                <a:solidFill>
                  <a:srgbClr val="0CA373"/>
                </a:solidFill>
                <a:cs typeface="Tahoma"/>
              </a:rPr>
              <a:t>. </a:t>
            </a:r>
            <a:r>
              <a:rPr lang="pl-PL" sz="2200" spc="50" dirty="0" err="1">
                <a:solidFill>
                  <a:srgbClr val="0CA373"/>
                </a:solidFill>
                <a:cs typeface="Tahoma"/>
              </a:rPr>
              <a:t>Typical</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in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477893"/>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Ask</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workers to prepare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 individual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remot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teleworking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Workplan</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which should be discussed and agreed upon with their direct supervisor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within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given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team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whichever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applicable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These Workplans should complement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current Workplans and related procedures </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Clarify</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priorities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plus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deprioritiz</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that is not essential or realistic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moment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Agre</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eing</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on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 common system to signal availability for work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ensure that managers and colleagues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within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team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respect it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Encourag</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workers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share when they are feeling overloaded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serve as an early warning system to detect the risk of burnout, and know when tasks or team members have to be re-assigned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carrying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out a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skill-mapping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exercise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redeploy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under-stretched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over-stretched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teams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units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asking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to share examples of how they have changed their everyday routines in ways that work for them</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Recognizing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that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time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off-</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line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needed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getting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substantive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done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well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4087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j-lt"/>
                <a:ea typeface="Tahoma" panose="020B0604030504040204" pitchFamily="34" charset="0"/>
                <a:cs typeface="Tahoma" panose="020B0604030504040204" pitchFamily="34" charset="0"/>
              </a:rPr>
              <a:t>Issues</a:t>
            </a:r>
            <a:r>
              <a:rPr lang="pl-PL" sz="4000" b="0" kern="0" spc="-150" dirty="0">
                <a:solidFill>
                  <a:schemeClr val="tx1"/>
                </a:solidFill>
                <a:latin typeface="+mj-lt"/>
                <a:ea typeface="Tahoma" panose="020B0604030504040204" pitchFamily="34" charset="0"/>
                <a:cs typeface="Tahoma" panose="020B0604030504040204" pitchFamily="34" charset="0"/>
              </a:rPr>
              <a:t> </a:t>
            </a:r>
            <a:r>
              <a:rPr lang="pl-PL" sz="4000" b="0" kern="0" spc="-150" dirty="0" err="1">
                <a:solidFill>
                  <a:schemeClr val="tx1"/>
                </a:solidFill>
                <a:latin typeface="+mj-lt"/>
                <a:ea typeface="Tahoma" panose="020B0604030504040204" pitchFamily="34" charset="0"/>
                <a:cs typeface="Tahoma" panose="020B0604030504040204" pitchFamily="34" charset="0"/>
              </a:rPr>
              <a:t>concerning</a:t>
            </a:r>
            <a:r>
              <a:rPr lang="pl-PL" sz="4000" b="0" kern="0" spc="-150" dirty="0">
                <a:solidFill>
                  <a:schemeClr val="tx1"/>
                </a:solidFill>
                <a:latin typeface="+mj-lt"/>
                <a:ea typeface="Tahoma" panose="020B0604030504040204" pitchFamily="34" charset="0"/>
                <a:cs typeface="Tahoma" panose="020B0604030504040204" pitchFamily="34" charset="0"/>
              </a:rPr>
              <a:t> </a:t>
            </a:r>
            <a:r>
              <a:rPr lang="pl-PL" sz="4000" kern="0" spc="-150" dirty="0" err="1">
                <a:solidFill>
                  <a:schemeClr val="tx1"/>
                </a:solidFill>
                <a:latin typeface="+mj-lt"/>
                <a:ea typeface="Tahoma" panose="020B0604030504040204" pitchFamily="34" charset="0"/>
                <a:cs typeface="Tahoma" panose="020B0604030504040204" pitchFamily="34" charset="0"/>
              </a:rPr>
              <a:t>training</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Entrepreneurs</a:t>
            </a:r>
            <a:r>
              <a:rPr lang="pl-PL" sz="2200" b="1" spc="50" dirty="0">
                <a:solidFill>
                  <a:srgbClr val="0CA373"/>
                </a:solidFill>
                <a:cs typeface="Tahoma"/>
              </a:rPr>
              <a:t> </a:t>
            </a:r>
            <a:r>
              <a:rPr lang="pl-PL" sz="2200" b="1" spc="50" dirty="0" err="1">
                <a:solidFill>
                  <a:srgbClr val="0CA373"/>
                </a:solidFill>
                <a:cs typeface="Tahoma"/>
              </a:rPr>
              <a:t>need</a:t>
            </a:r>
            <a:r>
              <a:rPr lang="pl-PL" sz="2200" b="1" spc="50" dirty="0">
                <a:solidFill>
                  <a:srgbClr val="0CA373"/>
                </a:solidFill>
                <a:cs typeface="Tahoma"/>
              </a:rPr>
              <a:t> to </a:t>
            </a:r>
            <a:r>
              <a:rPr lang="pl-PL" sz="2200" b="1" spc="50" dirty="0" err="1">
                <a:solidFill>
                  <a:srgbClr val="0CA373"/>
                </a:solidFill>
                <a:cs typeface="Tahoma"/>
              </a:rPr>
              <a:t>acknowledge</a:t>
            </a:r>
            <a:r>
              <a:rPr lang="pl-PL" sz="2200" b="1" spc="50" dirty="0">
                <a:solidFill>
                  <a:srgbClr val="0CA373"/>
                </a:solidFill>
                <a:cs typeface="Tahoma"/>
              </a:rPr>
              <a:t> </a:t>
            </a:r>
            <a:r>
              <a:rPr lang="pl-PL" sz="2200" b="1" spc="50" dirty="0" err="1">
                <a:solidFill>
                  <a:srgbClr val="0CA373"/>
                </a:solidFill>
                <a:cs typeface="Tahoma"/>
              </a:rPr>
              <a:t>that</a:t>
            </a:r>
            <a:r>
              <a:rPr lang="pl-PL" sz="2200" b="1" spc="50" dirty="0">
                <a:solidFill>
                  <a:srgbClr val="0CA373"/>
                </a:solidFill>
                <a:cs typeface="Tahoma"/>
              </a:rPr>
              <a:t>, </a:t>
            </a:r>
            <a:r>
              <a:rPr lang="pl-PL" sz="2200" b="1" spc="50" dirty="0" err="1">
                <a:solidFill>
                  <a:srgbClr val="0CA373"/>
                </a:solidFill>
                <a:cs typeface="Tahoma"/>
              </a:rPr>
              <a:t>both</a:t>
            </a:r>
            <a:r>
              <a:rPr lang="pl-PL" sz="2200" b="1" spc="50" dirty="0">
                <a:solidFill>
                  <a:srgbClr val="0CA373"/>
                </a:solidFill>
                <a:cs typeface="Tahoma"/>
              </a:rPr>
              <a:t> for </a:t>
            </a:r>
            <a:r>
              <a:rPr lang="pl-PL" sz="2200" b="1" spc="50" dirty="0" err="1">
                <a:solidFill>
                  <a:srgbClr val="0CA373"/>
                </a:solidFill>
                <a:cs typeface="Tahoma"/>
              </a:rPr>
              <a:t>employees</a:t>
            </a:r>
            <a:r>
              <a:rPr lang="pl-PL" sz="2200" b="1" spc="50" dirty="0">
                <a:solidFill>
                  <a:srgbClr val="0CA373"/>
                </a:solidFill>
                <a:cs typeface="Tahoma"/>
              </a:rPr>
              <a:t> and </a:t>
            </a:r>
            <a:r>
              <a:rPr lang="pl-PL" sz="2200" b="1" spc="50" dirty="0" err="1">
                <a:solidFill>
                  <a:srgbClr val="0CA373"/>
                </a:solidFill>
                <a:cs typeface="Tahoma"/>
              </a:rPr>
              <a:t>managers</a:t>
            </a:r>
            <a:r>
              <a:rPr lang="pl-PL" sz="2200" b="1" spc="50" dirty="0">
                <a:solidFill>
                  <a:srgbClr val="0CA373"/>
                </a:solidFill>
                <a:cs typeface="Tahoma"/>
              </a:rPr>
              <a:t>,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entails</a:t>
            </a:r>
            <a:r>
              <a:rPr lang="pl-PL" sz="2200" b="1" spc="50" dirty="0">
                <a:solidFill>
                  <a:srgbClr val="0CA373"/>
                </a:solidFill>
                <a:cs typeface="Tahoma"/>
              </a:rPr>
              <a:t> </a:t>
            </a:r>
            <a:r>
              <a:rPr lang="pl-PL" sz="2200" b="1" spc="50" dirty="0" err="1">
                <a:solidFill>
                  <a:srgbClr val="0CA373"/>
                </a:solidFill>
                <a:cs typeface="Tahoma"/>
              </a:rPr>
              <a:t>reassessment</a:t>
            </a:r>
            <a:r>
              <a:rPr lang="pl-PL" sz="2200" b="1" spc="50" dirty="0">
                <a:solidFill>
                  <a:srgbClr val="0CA373"/>
                </a:solidFill>
                <a:cs typeface="Tahoma"/>
              </a:rPr>
              <a:t> of </a:t>
            </a:r>
            <a:r>
              <a:rPr lang="pl-PL" sz="2200" b="1" spc="50" dirty="0" err="1">
                <a:solidFill>
                  <a:srgbClr val="0CA373"/>
                </a:solidFill>
                <a:cs typeface="Tahoma"/>
              </a:rPr>
              <a:t>old</a:t>
            </a:r>
            <a:r>
              <a:rPr lang="pl-PL" sz="2200" b="1" spc="50" dirty="0">
                <a:solidFill>
                  <a:srgbClr val="0CA373"/>
                </a:solidFill>
                <a:cs typeface="Tahoma"/>
              </a:rPr>
              <a:t> </a:t>
            </a:r>
            <a:r>
              <a:rPr lang="pl-PL" sz="2200" b="1" spc="50" dirty="0" err="1">
                <a:solidFill>
                  <a:srgbClr val="0CA373"/>
                </a:solidFill>
                <a:cs typeface="Tahoma"/>
              </a:rPr>
              <a:t>working</a:t>
            </a:r>
            <a:r>
              <a:rPr lang="pl-PL" sz="2200" b="1" spc="50" dirty="0">
                <a:solidFill>
                  <a:srgbClr val="0CA373"/>
                </a:solidFill>
                <a:cs typeface="Tahoma"/>
              </a:rPr>
              <a:t> </a:t>
            </a:r>
            <a:r>
              <a:rPr lang="pl-PL" sz="2200" b="1" spc="50" dirty="0" err="1">
                <a:solidFill>
                  <a:srgbClr val="0CA373"/>
                </a:solidFill>
                <a:cs typeface="Tahoma"/>
              </a:rPr>
              <a:t>habits</a:t>
            </a:r>
            <a:r>
              <a:rPr lang="pl-PL" sz="2200" b="1" spc="50" dirty="0">
                <a:solidFill>
                  <a:srgbClr val="0CA373"/>
                </a:solidFill>
                <a:cs typeface="Tahoma"/>
              </a:rPr>
              <a:t> and learning </a:t>
            </a:r>
            <a:r>
              <a:rPr lang="pl-PL" sz="2200" b="1" spc="50" dirty="0" err="1">
                <a:solidFill>
                  <a:srgbClr val="0CA373"/>
                </a:solidFill>
                <a:cs typeface="Tahoma"/>
              </a:rPr>
              <a:t>new</a:t>
            </a:r>
            <a:r>
              <a:rPr lang="pl-PL" sz="2200" b="1" spc="50" dirty="0">
                <a:solidFill>
                  <a:srgbClr val="0CA373"/>
                </a:solidFill>
                <a:cs typeface="Tahoma"/>
              </a:rPr>
              <a:t> </a:t>
            </a:r>
            <a:r>
              <a:rPr lang="pl-PL" sz="2200" b="1" spc="50" dirty="0" err="1">
                <a:solidFill>
                  <a:srgbClr val="0CA373"/>
                </a:solidFill>
                <a:cs typeface="Tahoma"/>
              </a:rPr>
              <a:t>skills</a:t>
            </a:r>
            <a:r>
              <a:rPr lang="pl-PL" sz="2200" b="1" spc="50" dirty="0">
                <a:solidFill>
                  <a:srgbClr val="0CA373"/>
                </a:solidFill>
                <a:cs typeface="Tahoma"/>
              </a:rPr>
              <a:t> (</a:t>
            </a:r>
            <a:r>
              <a:rPr lang="pl-PL" sz="2200" b="1" spc="50" dirty="0" err="1">
                <a:solidFill>
                  <a:srgbClr val="0CA373"/>
                </a:solidFill>
                <a:cs typeface="Tahoma"/>
              </a:rPr>
              <a:t>sometimes</a:t>
            </a:r>
            <a:r>
              <a:rPr lang="pl-PL" sz="2200" b="1" spc="50" dirty="0">
                <a:solidFill>
                  <a:srgbClr val="0CA373"/>
                </a:solidFill>
                <a:cs typeface="Tahoma"/>
              </a:rPr>
              <a:t> to be </a:t>
            </a:r>
            <a:r>
              <a:rPr lang="pl-PL" sz="2200" b="1" spc="50" dirty="0" err="1">
                <a:solidFill>
                  <a:srgbClr val="0CA373"/>
                </a:solidFill>
                <a:cs typeface="Tahoma"/>
              </a:rPr>
              <a:t>done</a:t>
            </a:r>
            <a:r>
              <a:rPr lang="pl-PL" sz="2200" b="1" spc="50" dirty="0">
                <a:solidFill>
                  <a:srgbClr val="0CA373"/>
                </a:solidFill>
                <a:cs typeface="Tahoma"/>
              </a:rPr>
              <a:t> </a:t>
            </a:r>
            <a:r>
              <a:rPr lang="pl-PL" sz="2200" b="1" spc="50" dirty="0" err="1">
                <a:solidFill>
                  <a:srgbClr val="0CA373"/>
                </a:solidFill>
                <a:cs typeface="Tahoma"/>
              </a:rPr>
              <a:t>very</a:t>
            </a:r>
            <a:r>
              <a:rPr lang="pl-PL" sz="2200" b="1" spc="50" dirty="0">
                <a:solidFill>
                  <a:srgbClr val="0CA373"/>
                </a:solidFill>
                <a:cs typeface="Tahoma"/>
              </a:rPr>
              <a:t> </a:t>
            </a:r>
            <a:r>
              <a:rPr lang="pl-PL" sz="2200" b="1" spc="50" dirty="0" err="1">
                <a:solidFill>
                  <a:srgbClr val="0CA373"/>
                </a:solidFill>
                <a:cs typeface="Tahoma"/>
              </a:rPr>
              <a:t>quickly</a:t>
            </a:r>
            <a:r>
              <a:rPr lang="pl-PL" sz="2200" b="1" spc="50" dirty="0">
                <a:solidFill>
                  <a:srgbClr val="0CA373"/>
                </a:solidFill>
                <a:cs typeface="Tahoma"/>
              </a:rPr>
              <a:t>). </a:t>
            </a:r>
            <a:r>
              <a:rPr lang="pl-PL" sz="2200" b="1" spc="50" dirty="0" err="1">
                <a:solidFill>
                  <a:srgbClr val="0CA373"/>
                </a:solidFill>
                <a:cs typeface="Tahoma"/>
              </a:rPr>
              <a:t>Actions</a:t>
            </a:r>
            <a:r>
              <a:rPr lang="pl-PL" sz="2200" b="1" spc="50" dirty="0">
                <a:solidFill>
                  <a:srgbClr val="0CA373"/>
                </a:solidFill>
                <a:cs typeface="Tahoma"/>
              </a:rPr>
              <a:t> in </a:t>
            </a:r>
            <a:r>
              <a:rPr lang="pl-PL" sz="2200" b="1"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47789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Sharing ideas and tips for effective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openly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within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teams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same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applies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sharing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challenges around work rhythms, time management, and healthy habits </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Conducting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regular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surveys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concerning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challenges and need</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 of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targeting those needs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dedicated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online training, webinars, workshops, and coaching sessions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including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if</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needed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one-on-one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sessions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Offering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 that focuses on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learning about role-modelling and proactive engagement and collaborative approaches</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Offering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 sessions that focus on soft-skills and </a:t>
            </a: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behavioural</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aspects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teleworking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such as mindfulness or time-management skills for teleworkers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emphasizing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exercise, eating and sleeping well, and disconnecting from digital devices</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4868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performance management</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691215"/>
          </a:xfrm>
          <a:prstGeom prst="rect">
            <a:avLst/>
          </a:prstGeom>
        </p:spPr>
        <p:txBody>
          <a:bodyPr vert="horz" wrap="square" lIns="0" tIns="13970" rIns="0" bIns="0" rtlCol="0">
            <a:spAutoFit/>
          </a:bodyPr>
          <a:lstStyle/>
          <a:p>
            <a:pPr marL="12700">
              <a:lnSpc>
                <a:spcPct val="100000"/>
              </a:lnSpc>
              <a:spcBef>
                <a:spcPts val="110"/>
              </a:spcBef>
            </a:pPr>
            <a:r>
              <a:rPr lang="pl-PL" sz="2200" b="1" spc="50" dirty="0">
                <a:solidFill>
                  <a:srgbClr val="0CA373"/>
                </a:solidFill>
                <a:cs typeface="Tahoma"/>
              </a:rPr>
              <a:t>One of the most </a:t>
            </a:r>
            <a:r>
              <a:rPr lang="pl-PL" sz="2200" b="1" spc="50" dirty="0" err="1">
                <a:solidFill>
                  <a:srgbClr val="0CA373"/>
                </a:solidFill>
                <a:cs typeface="Tahoma"/>
              </a:rPr>
              <a:t>important</a:t>
            </a:r>
            <a:r>
              <a:rPr lang="pl-PL" sz="2200" b="1" spc="50" dirty="0">
                <a:solidFill>
                  <a:srgbClr val="0CA373"/>
                </a:solidFill>
                <a:cs typeface="Tahoma"/>
              </a:rPr>
              <a:t> </a:t>
            </a:r>
            <a:r>
              <a:rPr lang="pl-PL" sz="2200" b="1" spc="50" dirty="0" err="1">
                <a:solidFill>
                  <a:srgbClr val="0CA373"/>
                </a:solidFill>
                <a:cs typeface="Tahoma"/>
              </a:rPr>
              <a:t>sources</a:t>
            </a:r>
            <a:r>
              <a:rPr lang="pl-PL" sz="2200" b="1" spc="50" dirty="0">
                <a:solidFill>
                  <a:srgbClr val="0CA373"/>
                </a:solidFill>
                <a:cs typeface="Tahoma"/>
              </a:rPr>
              <a:t> of </a:t>
            </a:r>
            <a:r>
              <a:rPr lang="pl-PL" sz="2200" b="1" spc="50" dirty="0" err="1">
                <a:solidFill>
                  <a:srgbClr val="0CA373"/>
                </a:solidFill>
                <a:cs typeface="Tahoma"/>
              </a:rPr>
              <a:t>stress</a:t>
            </a:r>
            <a:r>
              <a:rPr lang="pl-PL" sz="2200" b="1" spc="50" dirty="0">
                <a:solidFill>
                  <a:srgbClr val="0CA373"/>
                </a:solidFill>
                <a:cs typeface="Tahoma"/>
              </a:rPr>
              <a:t> for </a:t>
            </a:r>
            <a:r>
              <a:rPr lang="pl-PL" sz="2200" b="1" spc="50" dirty="0" err="1">
                <a:solidFill>
                  <a:srgbClr val="0CA373"/>
                </a:solidFill>
                <a:cs typeface="Tahoma"/>
              </a:rPr>
              <a:t>any</a:t>
            </a:r>
            <a:r>
              <a:rPr lang="pl-PL" sz="2200" b="1" spc="50" dirty="0">
                <a:solidFill>
                  <a:srgbClr val="0CA373"/>
                </a:solidFill>
                <a:cs typeface="Tahoma"/>
              </a:rPr>
              <a:t> </a:t>
            </a:r>
            <a:r>
              <a:rPr lang="pl-PL" sz="2200" b="1" spc="50" dirty="0" err="1">
                <a:solidFill>
                  <a:srgbClr val="0CA373"/>
                </a:solidFill>
                <a:cs typeface="Tahoma"/>
              </a:rPr>
              <a:t>entrepreneur</a:t>
            </a:r>
            <a:r>
              <a:rPr lang="pl-PL" sz="2200" b="1" spc="50" dirty="0">
                <a:solidFill>
                  <a:srgbClr val="0CA373"/>
                </a:solidFill>
                <a:cs typeface="Tahoma"/>
              </a:rPr>
              <a:t> </a:t>
            </a:r>
            <a:r>
              <a:rPr lang="pl-PL" sz="2200" b="1" spc="50" dirty="0" err="1">
                <a:solidFill>
                  <a:srgbClr val="0CA373"/>
                </a:solidFill>
                <a:cs typeface="Tahoma"/>
              </a:rPr>
              <a:t>who</a:t>
            </a:r>
            <a:r>
              <a:rPr lang="pl-PL" sz="2200" b="1" spc="50" dirty="0">
                <a:solidFill>
                  <a:srgbClr val="0CA373"/>
                </a:solidFill>
                <a:cs typeface="Tahoma"/>
              </a:rPr>
              <a:t> </a:t>
            </a:r>
            <a:r>
              <a:rPr lang="pl-PL" sz="2200" b="1" spc="50" dirty="0" err="1">
                <a:solidFill>
                  <a:srgbClr val="0CA373"/>
                </a:solidFill>
                <a:cs typeface="Tahoma"/>
              </a:rPr>
              <a:t>cooperates</a:t>
            </a:r>
            <a:r>
              <a:rPr lang="pl-PL" sz="2200" b="1" spc="50" dirty="0">
                <a:solidFill>
                  <a:srgbClr val="0CA373"/>
                </a:solidFill>
                <a:cs typeface="Tahoma"/>
              </a:rPr>
              <a:t> with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working</a:t>
            </a:r>
            <a:r>
              <a:rPr lang="pl-PL" sz="2200" b="1" spc="50" dirty="0">
                <a:solidFill>
                  <a:srgbClr val="0CA373"/>
                </a:solidFill>
                <a:cs typeface="Tahoma"/>
              </a:rPr>
              <a:t> </a:t>
            </a:r>
            <a:r>
              <a:rPr lang="pl-PL" sz="2200" b="1" spc="50" dirty="0" err="1">
                <a:solidFill>
                  <a:srgbClr val="0CA373"/>
                </a:solidFill>
                <a:cs typeface="Tahoma"/>
              </a:rPr>
              <a:t>teams</a:t>
            </a:r>
            <a:r>
              <a:rPr lang="pl-PL" sz="2200" b="1" spc="50" dirty="0">
                <a:solidFill>
                  <a:srgbClr val="0CA373"/>
                </a:solidFill>
                <a:cs typeface="Tahoma"/>
              </a:rPr>
              <a:t> </a:t>
            </a:r>
            <a:r>
              <a:rPr lang="pl-PL" sz="2200" b="1" spc="50" dirty="0" err="1">
                <a:solidFill>
                  <a:srgbClr val="0CA373"/>
                </a:solidFill>
                <a:cs typeface="Tahoma"/>
              </a:rPr>
              <a:t>is</a:t>
            </a:r>
            <a:r>
              <a:rPr lang="pl-PL" sz="2200" b="1" spc="50" dirty="0">
                <a:solidFill>
                  <a:srgbClr val="0CA373"/>
                </a:solidFill>
                <a:cs typeface="Tahoma"/>
              </a:rPr>
              <a:t> to </a:t>
            </a:r>
            <a:r>
              <a:rPr lang="pl-PL" sz="2200" b="1" spc="50" dirty="0" err="1">
                <a:solidFill>
                  <a:srgbClr val="0CA373"/>
                </a:solidFill>
                <a:cs typeface="Tahoma"/>
              </a:rPr>
              <a:t>maintain</a:t>
            </a:r>
            <a:r>
              <a:rPr lang="pl-PL" sz="2200" b="1" spc="50" dirty="0">
                <a:solidFill>
                  <a:srgbClr val="0CA373"/>
                </a:solidFill>
                <a:cs typeface="Tahoma"/>
              </a:rPr>
              <a:t> team performance. </a:t>
            </a:r>
            <a:r>
              <a:rPr lang="pl-PL" sz="2200" spc="50" dirty="0" err="1">
                <a:solidFill>
                  <a:srgbClr val="0CA373"/>
                </a:solidFill>
                <a:cs typeface="Tahoma"/>
              </a:rPr>
              <a:t>Typical</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in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676921"/>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very clear about the expected results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Being as specific as possible about the expectations towards workers significantly reduces potential ambiguity and the possibility of misunderstanding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also</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lead to more empowerment and autonomy for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worker in completing their tasks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succesfully</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Ensur</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timely, regular, and descriptive feedback to workers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by describing what the workers did, and focusing on those changes that will result in the most significant improvement to the task and will have the expected impact.</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Trying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favour</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video-enabled calls for sensitive performance conversations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order to allow for the more subtle non-verbal communication to transpire</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000"/>
              </a:spcAft>
              <a:buSzPts val="1000"/>
              <a:buFont typeface="Symbol" panose="05050102010706020507" pitchFamily="18" charset="2"/>
              <a:buChar char=""/>
              <a:tabLst>
                <a:tab pos="457200" algn="l"/>
              </a:tabLst>
            </a:pP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Don’t</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forget</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provide</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positive</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feedback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whenever</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job</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has</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been</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done</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well</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omentarz — serce z wypełnieniem pełnym">
            <a:extLst>
              <a:ext uri="{FF2B5EF4-FFF2-40B4-BE49-F238E27FC236}">
                <a16:creationId xmlns:a16="http://schemas.microsoft.com/office/drawing/2014/main" id="{CA1151FD-055D-24AF-672A-15FE65543B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460" y="5191570"/>
            <a:ext cx="914400" cy="914400"/>
          </a:xfrm>
          <a:prstGeom prst="rect">
            <a:avLst/>
          </a:prstGeom>
        </p:spPr>
      </p:pic>
    </p:spTree>
    <p:extLst>
      <p:ext uri="{BB962C8B-B14F-4D97-AF65-F5344CB8AC3E}">
        <p14:creationId xmlns:p14="http://schemas.microsoft.com/office/powerpoint/2010/main" val="107651623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3061</TotalTime>
  <Words>4813</Words>
  <Application>Microsoft Office PowerPoint</Application>
  <PresentationFormat>Panoramiczny</PresentationFormat>
  <Paragraphs>267</Paragraphs>
  <Slides>36</Slides>
  <Notes>1</Notes>
  <HiddenSlides>0</HiddenSlides>
  <MMClips>0</MMClips>
  <ScaleCrop>false</ScaleCrop>
  <HeadingPairs>
    <vt:vector size="6" baseType="variant">
      <vt:variant>
        <vt:lpstr>Używane czcionki</vt:lpstr>
      </vt:variant>
      <vt:variant>
        <vt:i4>15</vt:i4>
      </vt:variant>
      <vt:variant>
        <vt:lpstr>Motyw</vt:lpstr>
      </vt:variant>
      <vt:variant>
        <vt:i4>1</vt:i4>
      </vt:variant>
      <vt:variant>
        <vt:lpstr>Tytuły slajdów</vt:lpstr>
      </vt:variant>
      <vt:variant>
        <vt:i4>36</vt:i4>
      </vt:variant>
    </vt:vector>
  </HeadingPairs>
  <TitlesOfParts>
    <vt:vector size="52" baseType="lpstr">
      <vt:lpstr>Abhaya Libre</vt:lpstr>
      <vt:lpstr>Arial</vt:lpstr>
      <vt:lpstr>Calibri</vt:lpstr>
      <vt:lpstr>Calibri Light</vt:lpstr>
      <vt:lpstr>Gill Sans</vt:lpstr>
      <vt:lpstr>Noto Sans</vt:lpstr>
      <vt:lpstr>Oxygen</vt:lpstr>
      <vt:lpstr>Roboto</vt:lpstr>
      <vt:lpstr>Roboto Bold</vt:lpstr>
      <vt:lpstr>Roboto Regular</vt:lpstr>
      <vt:lpstr>Symbol</vt:lpstr>
      <vt:lpstr>Tahoma</vt:lpstr>
      <vt:lpstr>Times New Roman</vt:lpstr>
      <vt:lpstr>Wingdings</vt:lpstr>
      <vt:lpstr>YADLjI9qxTA 0</vt:lpstr>
      <vt:lpstr>1_Tema de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Occupational Health and Safety issues in Poland </vt:lpstr>
      <vt:lpstr>Occasional remote work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Szaraniec Monika</cp:lastModifiedBy>
  <cp:revision>162</cp:revision>
  <cp:lastPrinted>2022-10-05T20:15:57Z</cp:lastPrinted>
  <dcterms:created xsi:type="dcterms:W3CDTF">2021-06-29T11:11:56Z</dcterms:created>
  <dcterms:modified xsi:type="dcterms:W3CDTF">2022-10-06T14:59:58Z</dcterms:modified>
</cp:coreProperties>
</file>