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1"/>
  </p:notesMasterIdLst>
  <p:handoutMasterIdLst>
    <p:handoutMasterId r:id="rId32"/>
  </p:handoutMasterIdLst>
  <p:sldIdLst>
    <p:sldId id="256" r:id="rId2"/>
    <p:sldId id="268" r:id="rId3"/>
    <p:sldId id="311" r:id="rId4"/>
    <p:sldId id="307" r:id="rId5"/>
    <p:sldId id="301" r:id="rId6"/>
    <p:sldId id="303" r:id="rId7"/>
    <p:sldId id="302" r:id="rId8"/>
    <p:sldId id="308" r:id="rId9"/>
    <p:sldId id="293" r:id="rId10"/>
    <p:sldId id="265" r:id="rId11"/>
    <p:sldId id="294" r:id="rId12"/>
    <p:sldId id="305" r:id="rId13"/>
    <p:sldId id="295" r:id="rId14"/>
    <p:sldId id="304" r:id="rId15"/>
    <p:sldId id="296" r:id="rId16"/>
    <p:sldId id="297" r:id="rId17"/>
    <p:sldId id="306" r:id="rId18"/>
    <p:sldId id="259" r:id="rId19"/>
    <p:sldId id="288" r:id="rId20"/>
    <p:sldId id="298" r:id="rId21"/>
    <p:sldId id="299" r:id="rId22"/>
    <p:sldId id="289" r:id="rId23"/>
    <p:sldId id="287" r:id="rId24"/>
    <p:sldId id="310" r:id="rId25"/>
    <p:sldId id="286" r:id="rId26"/>
    <p:sldId id="290" r:id="rId27"/>
    <p:sldId id="274" r:id="rId28"/>
    <p:sldId id="292" r:id="rId29"/>
    <p:sldId id="264" r:id="rId3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8" autoAdjust="0"/>
    <p:restoredTop sz="94660"/>
  </p:normalViewPr>
  <p:slideViewPr>
    <p:cSldViewPr snapToGrid="0">
      <p:cViewPr varScale="1">
        <p:scale>
          <a:sx n="107" d="100"/>
          <a:sy n="107" d="100"/>
        </p:scale>
        <p:origin x="732" y="114"/>
      </p:cViewPr>
      <p:guideLst>
        <p:guide orient="horz" pos="2160"/>
        <p:guide pos="3840"/>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A7E1EE-3FEE-436C-98A8-240D3EB8D454}" type="doc">
      <dgm:prSet loTypeId="urn:microsoft.com/office/officeart/2008/layout/VerticalAccentList" loCatId="list" qsTypeId="urn:microsoft.com/office/officeart/2005/8/quickstyle/simple1" qsCatId="simple" csTypeId="urn:microsoft.com/office/officeart/2005/8/colors/colorful5" csCatId="colorful" phldr="1"/>
      <dgm:spPr/>
      <dgm:t>
        <a:bodyPr/>
        <a:lstStyle/>
        <a:p>
          <a:endParaRPr lang="pl-PL"/>
        </a:p>
      </dgm:t>
    </dgm:pt>
    <dgm:pt modelId="{6D9DD1D5-9906-4610-8D99-74910E29CDC1}">
      <dgm:prSet phldrT="[Tekst]"/>
      <dgm:spPr/>
      <dgm:t>
        <a:bodyPr/>
        <a:lstStyle/>
        <a:p>
          <a:r>
            <a:rPr lang="pl-PL" dirty="0"/>
            <a:t>I</a:t>
          </a:r>
          <a:r>
            <a:rPr lang="en-US" dirty="0"/>
            <a:t>n order to stop the deepening of the economic crisis caused by COVID-19 and support entrepreneurs suffering from the negative effects of the pandemic, the European Commission has developed new mechanisms for granting state aid.</a:t>
          </a:r>
          <a:endParaRPr lang="pl-PL" dirty="0"/>
        </a:p>
      </dgm:t>
    </dgm:pt>
    <dgm:pt modelId="{546BB050-42CF-4A5F-9B48-69D4F70D4843}" type="parTrans" cxnId="{558CEEF3-13F2-4B08-87F4-F6AB35CCC1AC}">
      <dgm:prSet/>
      <dgm:spPr/>
      <dgm:t>
        <a:bodyPr/>
        <a:lstStyle/>
        <a:p>
          <a:endParaRPr lang="pl-PL"/>
        </a:p>
      </dgm:t>
    </dgm:pt>
    <dgm:pt modelId="{A77C9B88-D871-4646-8EB4-6E615B13E764}" type="sibTrans" cxnId="{558CEEF3-13F2-4B08-87F4-F6AB35CCC1AC}">
      <dgm:prSet/>
      <dgm:spPr/>
      <dgm:t>
        <a:bodyPr/>
        <a:lstStyle/>
        <a:p>
          <a:endParaRPr lang="pl-PL"/>
        </a:p>
      </dgm:t>
    </dgm:pt>
    <dgm:pt modelId="{25322EB4-6B15-43F2-9CC8-A1A137113596}">
      <dgm:prSet phldrT="[Tekst]"/>
      <dgm:spPr/>
      <dgm:t>
        <a:bodyPr/>
        <a:lstStyle/>
        <a:p>
          <a:r>
            <a:rPr lang="en-US" dirty="0"/>
            <a:t>Art. 107 sec. 2 lit. b) TFEU declares that aid to make good the damage caused by natural disasters or other exceptional occurrences compatible with the internal market by operation of law. The European Commission treated the COVID-19 outbreak as such an event, which caused damage to business entities that was difficult to predict.</a:t>
          </a:r>
          <a:endParaRPr lang="pl-PL" dirty="0"/>
        </a:p>
      </dgm:t>
    </dgm:pt>
    <dgm:pt modelId="{7DD44DC5-86F7-4B73-B4E0-91133AABADF3}" type="parTrans" cxnId="{6F8B37C9-AE65-4727-B7B9-F3BBC135CE92}">
      <dgm:prSet/>
      <dgm:spPr/>
      <dgm:t>
        <a:bodyPr/>
        <a:lstStyle/>
        <a:p>
          <a:endParaRPr lang="pl-PL"/>
        </a:p>
      </dgm:t>
    </dgm:pt>
    <dgm:pt modelId="{8DB1C63E-77E0-4098-A005-480EC231B4DA}" type="sibTrans" cxnId="{6F8B37C9-AE65-4727-B7B9-F3BBC135CE92}">
      <dgm:prSet/>
      <dgm:spPr/>
      <dgm:t>
        <a:bodyPr/>
        <a:lstStyle/>
        <a:p>
          <a:endParaRPr lang="pl-PL"/>
        </a:p>
      </dgm:t>
    </dgm:pt>
    <dgm:pt modelId="{0D8A5D18-11C3-4278-88A5-C38DB2C9C389}">
      <dgm:prSet phldrT="[Tekst]"/>
      <dgm:spPr/>
      <dgm:t>
        <a:bodyPr/>
        <a:lstStyle/>
        <a:p>
          <a:r>
            <a:rPr lang="en-US" dirty="0"/>
            <a:t>The key document defining the rules for granting state aid in connection with the COVID-19 pandemic is the Communication of the European Commission of March 20, 2020 - </a:t>
          </a:r>
          <a:r>
            <a:rPr lang="en-US" b="1" dirty="0"/>
            <a:t>Temporary framework of state aid measures to support the economy in the context of the ongoing COVID-19 epidemic (2020 / C 91 I / 01 ) (Temporary framework)</a:t>
          </a:r>
          <a:r>
            <a:rPr lang="en-US" dirty="0"/>
            <a:t>. The purpose of the temporary measures is primarily to provide companies with liquidity and access to finance.</a:t>
          </a:r>
          <a:endParaRPr lang="pl-PL" dirty="0"/>
        </a:p>
      </dgm:t>
    </dgm:pt>
    <dgm:pt modelId="{4EA8AF0E-2C2C-4CF4-ACE9-ED47148CDFCE}" type="parTrans" cxnId="{0DD1EE95-EE17-4F1A-9B34-199B5DBE6BBF}">
      <dgm:prSet/>
      <dgm:spPr/>
      <dgm:t>
        <a:bodyPr/>
        <a:lstStyle/>
        <a:p>
          <a:endParaRPr lang="pl-PL"/>
        </a:p>
      </dgm:t>
    </dgm:pt>
    <dgm:pt modelId="{2D775F94-2A7B-49A9-AEB1-C5494728525C}" type="sibTrans" cxnId="{0DD1EE95-EE17-4F1A-9B34-199B5DBE6BBF}">
      <dgm:prSet/>
      <dgm:spPr/>
      <dgm:t>
        <a:bodyPr/>
        <a:lstStyle/>
        <a:p>
          <a:endParaRPr lang="pl-PL"/>
        </a:p>
      </dgm:t>
    </dgm:pt>
    <dgm:pt modelId="{E5AB7F2C-D292-44BC-8E1A-A0EF02C9F8C5}" type="pres">
      <dgm:prSet presAssocID="{E4A7E1EE-3FEE-436C-98A8-240D3EB8D454}" presName="Name0" presStyleCnt="0">
        <dgm:presLayoutVars>
          <dgm:chMax/>
          <dgm:chPref/>
          <dgm:dir/>
        </dgm:presLayoutVars>
      </dgm:prSet>
      <dgm:spPr/>
    </dgm:pt>
    <dgm:pt modelId="{34EAE7CB-EA70-4CDE-9FED-3913B1A531E3}" type="pres">
      <dgm:prSet presAssocID="{6D9DD1D5-9906-4610-8D99-74910E29CDC1}" presName="parenttextcomposite" presStyleCnt="0"/>
      <dgm:spPr/>
    </dgm:pt>
    <dgm:pt modelId="{84B59052-744E-4EFA-80A7-A71077886B2A}" type="pres">
      <dgm:prSet presAssocID="{6D9DD1D5-9906-4610-8D99-74910E29CDC1}" presName="parenttext" presStyleLbl="revTx" presStyleIdx="0" presStyleCnt="3">
        <dgm:presLayoutVars>
          <dgm:chMax/>
          <dgm:chPref val="2"/>
          <dgm:bulletEnabled val="1"/>
        </dgm:presLayoutVars>
      </dgm:prSet>
      <dgm:spPr/>
    </dgm:pt>
    <dgm:pt modelId="{54A56F85-1B27-4AE9-8728-F098BDFB941D}" type="pres">
      <dgm:prSet presAssocID="{6D9DD1D5-9906-4610-8D99-74910E29CDC1}" presName="parallelogramComposite" presStyleCnt="0"/>
      <dgm:spPr/>
    </dgm:pt>
    <dgm:pt modelId="{EC131370-F120-49A3-8335-7B0A11E553A8}" type="pres">
      <dgm:prSet presAssocID="{6D9DD1D5-9906-4610-8D99-74910E29CDC1}" presName="parallelogram1" presStyleLbl="alignNode1" presStyleIdx="0" presStyleCnt="21"/>
      <dgm:spPr/>
    </dgm:pt>
    <dgm:pt modelId="{D1445FC3-DB98-4CBE-A8EB-78183D6BDC7A}" type="pres">
      <dgm:prSet presAssocID="{6D9DD1D5-9906-4610-8D99-74910E29CDC1}" presName="parallelogram2" presStyleLbl="alignNode1" presStyleIdx="1" presStyleCnt="21"/>
      <dgm:spPr/>
    </dgm:pt>
    <dgm:pt modelId="{086D4BC5-00FD-4914-9826-87D59B3041BD}" type="pres">
      <dgm:prSet presAssocID="{6D9DD1D5-9906-4610-8D99-74910E29CDC1}" presName="parallelogram3" presStyleLbl="alignNode1" presStyleIdx="2" presStyleCnt="21"/>
      <dgm:spPr/>
    </dgm:pt>
    <dgm:pt modelId="{A71B6985-8B99-4466-AE92-244AD5805134}" type="pres">
      <dgm:prSet presAssocID="{6D9DD1D5-9906-4610-8D99-74910E29CDC1}" presName="parallelogram4" presStyleLbl="alignNode1" presStyleIdx="3" presStyleCnt="21"/>
      <dgm:spPr/>
    </dgm:pt>
    <dgm:pt modelId="{2ED23E79-04D7-4E39-BCB5-0950E6D9233D}" type="pres">
      <dgm:prSet presAssocID="{6D9DD1D5-9906-4610-8D99-74910E29CDC1}" presName="parallelogram5" presStyleLbl="alignNode1" presStyleIdx="4" presStyleCnt="21"/>
      <dgm:spPr/>
    </dgm:pt>
    <dgm:pt modelId="{5AB496E3-8783-4425-89F3-112591E77C17}" type="pres">
      <dgm:prSet presAssocID="{6D9DD1D5-9906-4610-8D99-74910E29CDC1}" presName="parallelogram6" presStyleLbl="alignNode1" presStyleIdx="5" presStyleCnt="21"/>
      <dgm:spPr/>
    </dgm:pt>
    <dgm:pt modelId="{383EA2E2-4960-4B4F-B9E5-FA44BE1A55BF}" type="pres">
      <dgm:prSet presAssocID="{6D9DD1D5-9906-4610-8D99-74910E29CDC1}" presName="parallelogram7" presStyleLbl="alignNode1" presStyleIdx="6" presStyleCnt="21"/>
      <dgm:spPr/>
    </dgm:pt>
    <dgm:pt modelId="{55BF2B2F-34C3-4B4E-945C-B22019E33F54}" type="pres">
      <dgm:prSet presAssocID="{A77C9B88-D871-4646-8EB4-6E615B13E764}" presName="sibTrans" presStyleCnt="0"/>
      <dgm:spPr/>
    </dgm:pt>
    <dgm:pt modelId="{C2FDA74A-84E4-443C-966D-63DFCF557FDB}" type="pres">
      <dgm:prSet presAssocID="{25322EB4-6B15-43F2-9CC8-A1A137113596}" presName="parenttextcomposite" presStyleCnt="0"/>
      <dgm:spPr/>
    </dgm:pt>
    <dgm:pt modelId="{F1751668-05FB-4D4E-BFDF-CA7F310D7189}" type="pres">
      <dgm:prSet presAssocID="{25322EB4-6B15-43F2-9CC8-A1A137113596}" presName="parenttext" presStyleLbl="revTx" presStyleIdx="1" presStyleCnt="3">
        <dgm:presLayoutVars>
          <dgm:chMax/>
          <dgm:chPref val="2"/>
          <dgm:bulletEnabled val="1"/>
        </dgm:presLayoutVars>
      </dgm:prSet>
      <dgm:spPr/>
    </dgm:pt>
    <dgm:pt modelId="{6C3FDE16-ACAF-48C1-96C5-D08605520B8B}" type="pres">
      <dgm:prSet presAssocID="{25322EB4-6B15-43F2-9CC8-A1A137113596}" presName="parallelogramComposite" presStyleCnt="0"/>
      <dgm:spPr/>
    </dgm:pt>
    <dgm:pt modelId="{4D68E2DF-DF32-4AC2-99EB-D75097D10344}" type="pres">
      <dgm:prSet presAssocID="{25322EB4-6B15-43F2-9CC8-A1A137113596}" presName="parallelogram1" presStyleLbl="alignNode1" presStyleIdx="7" presStyleCnt="21"/>
      <dgm:spPr/>
    </dgm:pt>
    <dgm:pt modelId="{B3CD2A11-9409-4880-B4BC-237D0CCA8633}" type="pres">
      <dgm:prSet presAssocID="{25322EB4-6B15-43F2-9CC8-A1A137113596}" presName="parallelogram2" presStyleLbl="alignNode1" presStyleIdx="8" presStyleCnt="21"/>
      <dgm:spPr/>
    </dgm:pt>
    <dgm:pt modelId="{38AF2387-E0A8-4F3D-A213-B3CC7B3837F7}" type="pres">
      <dgm:prSet presAssocID="{25322EB4-6B15-43F2-9CC8-A1A137113596}" presName="parallelogram3" presStyleLbl="alignNode1" presStyleIdx="9" presStyleCnt="21"/>
      <dgm:spPr/>
    </dgm:pt>
    <dgm:pt modelId="{C1820DD9-F5FF-411D-9EFE-7D66BA6ED8F3}" type="pres">
      <dgm:prSet presAssocID="{25322EB4-6B15-43F2-9CC8-A1A137113596}" presName="parallelogram4" presStyleLbl="alignNode1" presStyleIdx="10" presStyleCnt="21"/>
      <dgm:spPr/>
    </dgm:pt>
    <dgm:pt modelId="{899D3EBD-FE6C-4EE5-8715-8F47A79F4DD9}" type="pres">
      <dgm:prSet presAssocID="{25322EB4-6B15-43F2-9CC8-A1A137113596}" presName="parallelogram5" presStyleLbl="alignNode1" presStyleIdx="11" presStyleCnt="21"/>
      <dgm:spPr/>
    </dgm:pt>
    <dgm:pt modelId="{293FBC45-697D-4890-91C3-98BCB44613A8}" type="pres">
      <dgm:prSet presAssocID="{25322EB4-6B15-43F2-9CC8-A1A137113596}" presName="parallelogram6" presStyleLbl="alignNode1" presStyleIdx="12" presStyleCnt="21"/>
      <dgm:spPr/>
    </dgm:pt>
    <dgm:pt modelId="{612CE248-DA43-48BA-B641-CA1BB0676612}" type="pres">
      <dgm:prSet presAssocID="{25322EB4-6B15-43F2-9CC8-A1A137113596}" presName="parallelogram7" presStyleLbl="alignNode1" presStyleIdx="13" presStyleCnt="21"/>
      <dgm:spPr/>
    </dgm:pt>
    <dgm:pt modelId="{3C124DAB-6635-40D4-BF7F-E6BAC921676B}" type="pres">
      <dgm:prSet presAssocID="{8DB1C63E-77E0-4098-A005-480EC231B4DA}" presName="sibTrans" presStyleCnt="0"/>
      <dgm:spPr/>
    </dgm:pt>
    <dgm:pt modelId="{FE1E4365-7729-48CF-9EF3-F4BE936537D9}" type="pres">
      <dgm:prSet presAssocID="{0D8A5D18-11C3-4278-88A5-C38DB2C9C389}" presName="parenttextcomposite" presStyleCnt="0"/>
      <dgm:spPr/>
    </dgm:pt>
    <dgm:pt modelId="{0186166B-740C-4EEF-89D4-9EE10E75A4C1}" type="pres">
      <dgm:prSet presAssocID="{0D8A5D18-11C3-4278-88A5-C38DB2C9C389}" presName="parenttext" presStyleLbl="revTx" presStyleIdx="2" presStyleCnt="3">
        <dgm:presLayoutVars>
          <dgm:chMax/>
          <dgm:chPref val="2"/>
          <dgm:bulletEnabled val="1"/>
        </dgm:presLayoutVars>
      </dgm:prSet>
      <dgm:spPr/>
    </dgm:pt>
    <dgm:pt modelId="{C8E2042E-3F81-445A-A098-8366C0CAE4DA}" type="pres">
      <dgm:prSet presAssocID="{0D8A5D18-11C3-4278-88A5-C38DB2C9C389}" presName="parallelogramComposite" presStyleCnt="0"/>
      <dgm:spPr/>
    </dgm:pt>
    <dgm:pt modelId="{3B7CFD78-9D33-4270-A7ED-67408C9EC35A}" type="pres">
      <dgm:prSet presAssocID="{0D8A5D18-11C3-4278-88A5-C38DB2C9C389}" presName="parallelogram1" presStyleLbl="alignNode1" presStyleIdx="14" presStyleCnt="21"/>
      <dgm:spPr/>
    </dgm:pt>
    <dgm:pt modelId="{EB10F73B-5444-447B-AE45-29913F5BA6AD}" type="pres">
      <dgm:prSet presAssocID="{0D8A5D18-11C3-4278-88A5-C38DB2C9C389}" presName="parallelogram2" presStyleLbl="alignNode1" presStyleIdx="15" presStyleCnt="21"/>
      <dgm:spPr/>
    </dgm:pt>
    <dgm:pt modelId="{CAB15DF3-7337-4199-BFCE-EF0627662D90}" type="pres">
      <dgm:prSet presAssocID="{0D8A5D18-11C3-4278-88A5-C38DB2C9C389}" presName="parallelogram3" presStyleLbl="alignNode1" presStyleIdx="16" presStyleCnt="21"/>
      <dgm:spPr/>
    </dgm:pt>
    <dgm:pt modelId="{8BB2AE7D-6E22-4811-BE9C-2A2573F57F86}" type="pres">
      <dgm:prSet presAssocID="{0D8A5D18-11C3-4278-88A5-C38DB2C9C389}" presName="parallelogram4" presStyleLbl="alignNode1" presStyleIdx="17" presStyleCnt="21"/>
      <dgm:spPr/>
    </dgm:pt>
    <dgm:pt modelId="{B141784A-A19E-4253-914F-6322AA47E9EB}" type="pres">
      <dgm:prSet presAssocID="{0D8A5D18-11C3-4278-88A5-C38DB2C9C389}" presName="parallelogram5" presStyleLbl="alignNode1" presStyleIdx="18" presStyleCnt="21"/>
      <dgm:spPr/>
    </dgm:pt>
    <dgm:pt modelId="{D7196EC3-34CC-441B-9CC9-61CC581C8AC1}" type="pres">
      <dgm:prSet presAssocID="{0D8A5D18-11C3-4278-88A5-C38DB2C9C389}" presName="parallelogram6" presStyleLbl="alignNode1" presStyleIdx="19" presStyleCnt="21"/>
      <dgm:spPr/>
    </dgm:pt>
    <dgm:pt modelId="{1B2330C2-571D-4855-9B7A-AFB31B0A6109}" type="pres">
      <dgm:prSet presAssocID="{0D8A5D18-11C3-4278-88A5-C38DB2C9C389}" presName="parallelogram7" presStyleLbl="alignNode1" presStyleIdx="20" presStyleCnt="21"/>
      <dgm:spPr/>
    </dgm:pt>
  </dgm:ptLst>
  <dgm:cxnLst>
    <dgm:cxn modelId="{C2D92310-E6B8-4A9E-84E9-A1F7E2113C1C}" type="presOf" srcId="{0D8A5D18-11C3-4278-88A5-C38DB2C9C389}" destId="{0186166B-740C-4EEF-89D4-9EE10E75A4C1}" srcOrd="0" destOrd="0" presId="urn:microsoft.com/office/officeart/2008/layout/VerticalAccentList"/>
    <dgm:cxn modelId="{13F27481-58BF-459B-A36D-FA5792F06F54}" type="presOf" srcId="{6D9DD1D5-9906-4610-8D99-74910E29CDC1}" destId="{84B59052-744E-4EFA-80A7-A71077886B2A}" srcOrd="0" destOrd="0" presId="urn:microsoft.com/office/officeart/2008/layout/VerticalAccentList"/>
    <dgm:cxn modelId="{8E7EED83-10F3-454F-A2DC-39DB2515E75C}" type="presOf" srcId="{E4A7E1EE-3FEE-436C-98A8-240D3EB8D454}" destId="{E5AB7F2C-D292-44BC-8E1A-A0EF02C9F8C5}" srcOrd="0" destOrd="0" presId="urn:microsoft.com/office/officeart/2008/layout/VerticalAccentList"/>
    <dgm:cxn modelId="{0DD1EE95-EE17-4F1A-9B34-199B5DBE6BBF}" srcId="{E4A7E1EE-3FEE-436C-98A8-240D3EB8D454}" destId="{0D8A5D18-11C3-4278-88A5-C38DB2C9C389}" srcOrd="2" destOrd="0" parTransId="{4EA8AF0E-2C2C-4CF4-ACE9-ED47148CDFCE}" sibTransId="{2D775F94-2A7B-49A9-AEB1-C5494728525C}"/>
    <dgm:cxn modelId="{2B6F699B-7F57-4F68-AA57-116C00883AA5}" type="presOf" srcId="{25322EB4-6B15-43F2-9CC8-A1A137113596}" destId="{F1751668-05FB-4D4E-BFDF-CA7F310D7189}" srcOrd="0" destOrd="0" presId="urn:microsoft.com/office/officeart/2008/layout/VerticalAccentList"/>
    <dgm:cxn modelId="{6F8B37C9-AE65-4727-B7B9-F3BBC135CE92}" srcId="{E4A7E1EE-3FEE-436C-98A8-240D3EB8D454}" destId="{25322EB4-6B15-43F2-9CC8-A1A137113596}" srcOrd="1" destOrd="0" parTransId="{7DD44DC5-86F7-4B73-B4E0-91133AABADF3}" sibTransId="{8DB1C63E-77E0-4098-A005-480EC231B4DA}"/>
    <dgm:cxn modelId="{558CEEF3-13F2-4B08-87F4-F6AB35CCC1AC}" srcId="{E4A7E1EE-3FEE-436C-98A8-240D3EB8D454}" destId="{6D9DD1D5-9906-4610-8D99-74910E29CDC1}" srcOrd="0" destOrd="0" parTransId="{546BB050-42CF-4A5F-9B48-69D4F70D4843}" sibTransId="{A77C9B88-D871-4646-8EB4-6E615B13E764}"/>
    <dgm:cxn modelId="{7B425B3C-5818-490B-8015-1B6FC71AF946}" type="presParOf" srcId="{E5AB7F2C-D292-44BC-8E1A-A0EF02C9F8C5}" destId="{34EAE7CB-EA70-4CDE-9FED-3913B1A531E3}" srcOrd="0" destOrd="0" presId="urn:microsoft.com/office/officeart/2008/layout/VerticalAccentList"/>
    <dgm:cxn modelId="{EA567F95-A4A2-448D-B456-B1524880E100}" type="presParOf" srcId="{34EAE7CB-EA70-4CDE-9FED-3913B1A531E3}" destId="{84B59052-744E-4EFA-80A7-A71077886B2A}" srcOrd="0" destOrd="0" presId="urn:microsoft.com/office/officeart/2008/layout/VerticalAccentList"/>
    <dgm:cxn modelId="{58CBF67F-B8BC-43DC-9B7B-14D2F6E1C8DC}" type="presParOf" srcId="{E5AB7F2C-D292-44BC-8E1A-A0EF02C9F8C5}" destId="{54A56F85-1B27-4AE9-8728-F098BDFB941D}" srcOrd="1" destOrd="0" presId="urn:microsoft.com/office/officeart/2008/layout/VerticalAccentList"/>
    <dgm:cxn modelId="{C8AB4209-C288-45A7-B77C-15D6F5F4C9E9}" type="presParOf" srcId="{54A56F85-1B27-4AE9-8728-F098BDFB941D}" destId="{EC131370-F120-49A3-8335-7B0A11E553A8}" srcOrd="0" destOrd="0" presId="urn:microsoft.com/office/officeart/2008/layout/VerticalAccentList"/>
    <dgm:cxn modelId="{A33F3A81-F89A-4D34-BC53-A84CB52E612B}" type="presParOf" srcId="{54A56F85-1B27-4AE9-8728-F098BDFB941D}" destId="{D1445FC3-DB98-4CBE-A8EB-78183D6BDC7A}" srcOrd="1" destOrd="0" presId="urn:microsoft.com/office/officeart/2008/layout/VerticalAccentList"/>
    <dgm:cxn modelId="{807E479E-8B31-41FE-BEE2-9F1CE544FE2B}" type="presParOf" srcId="{54A56F85-1B27-4AE9-8728-F098BDFB941D}" destId="{086D4BC5-00FD-4914-9826-87D59B3041BD}" srcOrd="2" destOrd="0" presId="urn:microsoft.com/office/officeart/2008/layout/VerticalAccentList"/>
    <dgm:cxn modelId="{05B62C1F-57DD-42FA-A484-DA41776C53F2}" type="presParOf" srcId="{54A56F85-1B27-4AE9-8728-F098BDFB941D}" destId="{A71B6985-8B99-4466-AE92-244AD5805134}" srcOrd="3" destOrd="0" presId="urn:microsoft.com/office/officeart/2008/layout/VerticalAccentList"/>
    <dgm:cxn modelId="{C1B53026-9132-4344-845E-44D160BA16C9}" type="presParOf" srcId="{54A56F85-1B27-4AE9-8728-F098BDFB941D}" destId="{2ED23E79-04D7-4E39-BCB5-0950E6D9233D}" srcOrd="4" destOrd="0" presId="urn:microsoft.com/office/officeart/2008/layout/VerticalAccentList"/>
    <dgm:cxn modelId="{9A027BF6-85FE-4197-8605-2BCDE163DAE5}" type="presParOf" srcId="{54A56F85-1B27-4AE9-8728-F098BDFB941D}" destId="{5AB496E3-8783-4425-89F3-112591E77C17}" srcOrd="5" destOrd="0" presId="urn:microsoft.com/office/officeart/2008/layout/VerticalAccentList"/>
    <dgm:cxn modelId="{46C9D088-DD38-4304-B8F5-A26261DAD0F6}" type="presParOf" srcId="{54A56F85-1B27-4AE9-8728-F098BDFB941D}" destId="{383EA2E2-4960-4B4F-B9E5-FA44BE1A55BF}" srcOrd="6" destOrd="0" presId="urn:microsoft.com/office/officeart/2008/layout/VerticalAccentList"/>
    <dgm:cxn modelId="{5BEFB77D-408F-4786-B057-D8E4B2BCFA2A}" type="presParOf" srcId="{E5AB7F2C-D292-44BC-8E1A-A0EF02C9F8C5}" destId="{55BF2B2F-34C3-4B4E-945C-B22019E33F54}" srcOrd="2" destOrd="0" presId="urn:microsoft.com/office/officeart/2008/layout/VerticalAccentList"/>
    <dgm:cxn modelId="{31F6026D-E2E0-48F4-9FC4-CF6CBFEAFFD0}" type="presParOf" srcId="{E5AB7F2C-D292-44BC-8E1A-A0EF02C9F8C5}" destId="{C2FDA74A-84E4-443C-966D-63DFCF557FDB}" srcOrd="3" destOrd="0" presId="urn:microsoft.com/office/officeart/2008/layout/VerticalAccentList"/>
    <dgm:cxn modelId="{A9289F90-8686-4BF1-9216-17653AA7C083}" type="presParOf" srcId="{C2FDA74A-84E4-443C-966D-63DFCF557FDB}" destId="{F1751668-05FB-4D4E-BFDF-CA7F310D7189}" srcOrd="0" destOrd="0" presId="urn:microsoft.com/office/officeart/2008/layout/VerticalAccentList"/>
    <dgm:cxn modelId="{95D4A0B8-5D50-471F-90C8-34D4B01849F3}" type="presParOf" srcId="{E5AB7F2C-D292-44BC-8E1A-A0EF02C9F8C5}" destId="{6C3FDE16-ACAF-48C1-96C5-D08605520B8B}" srcOrd="4" destOrd="0" presId="urn:microsoft.com/office/officeart/2008/layout/VerticalAccentList"/>
    <dgm:cxn modelId="{9760104B-B695-4CD4-A9BD-C4FB0A36B998}" type="presParOf" srcId="{6C3FDE16-ACAF-48C1-96C5-D08605520B8B}" destId="{4D68E2DF-DF32-4AC2-99EB-D75097D10344}" srcOrd="0" destOrd="0" presId="urn:microsoft.com/office/officeart/2008/layout/VerticalAccentList"/>
    <dgm:cxn modelId="{2FD61DBF-51C1-4DFC-8435-10DB22036ACF}" type="presParOf" srcId="{6C3FDE16-ACAF-48C1-96C5-D08605520B8B}" destId="{B3CD2A11-9409-4880-B4BC-237D0CCA8633}" srcOrd="1" destOrd="0" presId="urn:microsoft.com/office/officeart/2008/layout/VerticalAccentList"/>
    <dgm:cxn modelId="{8EEDCE1F-7A10-490E-8B2B-F0E5F1EF330D}" type="presParOf" srcId="{6C3FDE16-ACAF-48C1-96C5-D08605520B8B}" destId="{38AF2387-E0A8-4F3D-A213-B3CC7B3837F7}" srcOrd="2" destOrd="0" presId="urn:microsoft.com/office/officeart/2008/layout/VerticalAccentList"/>
    <dgm:cxn modelId="{EFBCF105-99EA-44EB-A590-AB7780604454}" type="presParOf" srcId="{6C3FDE16-ACAF-48C1-96C5-D08605520B8B}" destId="{C1820DD9-F5FF-411D-9EFE-7D66BA6ED8F3}" srcOrd="3" destOrd="0" presId="urn:microsoft.com/office/officeart/2008/layout/VerticalAccentList"/>
    <dgm:cxn modelId="{FEAD5F3F-742A-4FDD-90C6-63EB6564829D}" type="presParOf" srcId="{6C3FDE16-ACAF-48C1-96C5-D08605520B8B}" destId="{899D3EBD-FE6C-4EE5-8715-8F47A79F4DD9}" srcOrd="4" destOrd="0" presId="urn:microsoft.com/office/officeart/2008/layout/VerticalAccentList"/>
    <dgm:cxn modelId="{AD599045-779B-4E61-B1B1-E390D7A18C0B}" type="presParOf" srcId="{6C3FDE16-ACAF-48C1-96C5-D08605520B8B}" destId="{293FBC45-697D-4890-91C3-98BCB44613A8}" srcOrd="5" destOrd="0" presId="urn:microsoft.com/office/officeart/2008/layout/VerticalAccentList"/>
    <dgm:cxn modelId="{EA11F00B-C496-4087-A494-90EA7F3FF801}" type="presParOf" srcId="{6C3FDE16-ACAF-48C1-96C5-D08605520B8B}" destId="{612CE248-DA43-48BA-B641-CA1BB0676612}" srcOrd="6" destOrd="0" presId="urn:microsoft.com/office/officeart/2008/layout/VerticalAccentList"/>
    <dgm:cxn modelId="{24EF693A-874E-476F-8716-C56724909FC9}" type="presParOf" srcId="{E5AB7F2C-D292-44BC-8E1A-A0EF02C9F8C5}" destId="{3C124DAB-6635-40D4-BF7F-E6BAC921676B}" srcOrd="5" destOrd="0" presId="urn:microsoft.com/office/officeart/2008/layout/VerticalAccentList"/>
    <dgm:cxn modelId="{92071F03-7755-474E-91F0-AC50B721F5EF}" type="presParOf" srcId="{E5AB7F2C-D292-44BC-8E1A-A0EF02C9F8C5}" destId="{FE1E4365-7729-48CF-9EF3-F4BE936537D9}" srcOrd="6" destOrd="0" presId="urn:microsoft.com/office/officeart/2008/layout/VerticalAccentList"/>
    <dgm:cxn modelId="{9EEE704F-5CD6-4EF2-B9A4-06099C0F91EA}" type="presParOf" srcId="{FE1E4365-7729-48CF-9EF3-F4BE936537D9}" destId="{0186166B-740C-4EEF-89D4-9EE10E75A4C1}" srcOrd="0" destOrd="0" presId="urn:microsoft.com/office/officeart/2008/layout/VerticalAccentList"/>
    <dgm:cxn modelId="{78036B6C-F77C-43AF-9937-88BF2820F840}" type="presParOf" srcId="{E5AB7F2C-D292-44BC-8E1A-A0EF02C9F8C5}" destId="{C8E2042E-3F81-445A-A098-8366C0CAE4DA}" srcOrd="7" destOrd="0" presId="urn:microsoft.com/office/officeart/2008/layout/VerticalAccentList"/>
    <dgm:cxn modelId="{3BB4D7FA-DDC7-47F7-9CD5-BAE1D04C95E8}" type="presParOf" srcId="{C8E2042E-3F81-445A-A098-8366C0CAE4DA}" destId="{3B7CFD78-9D33-4270-A7ED-67408C9EC35A}" srcOrd="0" destOrd="0" presId="urn:microsoft.com/office/officeart/2008/layout/VerticalAccentList"/>
    <dgm:cxn modelId="{55F4CA63-C67D-4745-B44D-2E5A6B30BFD2}" type="presParOf" srcId="{C8E2042E-3F81-445A-A098-8366C0CAE4DA}" destId="{EB10F73B-5444-447B-AE45-29913F5BA6AD}" srcOrd="1" destOrd="0" presId="urn:microsoft.com/office/officeart/2008/layout/VerticalAccentList"/>
    <dgm:cxn modelId="{12357FFC-9784-48C2-82AB-ABAFDACB3D82}" type="presParOf" srcId="{C8E2042E-3F81-445A-A098-8366C0CAE4DA}" destId="{CAB15DF3-7337-4199-BFCE-EF0627662D90}" srcOrd="2" destOrd="0" presId="urn:microsoft.com/office/officeart/2008/layout/VerticalAccentList"/>
    <dgm:cxn modelId="{9BDE3E7D-07A9-414A-97DB-93F53C5DF7EA}" type="presParOf" srcId="{C8E2042E-3F81-445A-A098-8366C0CAE4DA}" destId="{8BB2AE7D-6E22-4811-BE9C-2A2573F57F86}" srcOrd="3" destOrd="0" presId="urn:microsoft.com/office/officeart/2008/layout/VerticalAccentList"/>
    <dgm:cxn modelId="{C5524A21-2DE1-425F-AD49-4A33D11C1C02}" type="presParOf" srcId="{C8E2042E-3F81-445A-A098-8366C0CAE4DA}" destId="{B141784A-A19E-4253-914F-6322AA47E9EB}" srcOrd="4" destOrd="0" presId="urn:microsoft.com/office/officeart/2008/layout/VerticalAccentList"/>
    <dgm:cxn modelId="{7C709728-F9E2-4294-A72D-AEB3BEAE79B7}" type="presParOf" srcId="{C8E2042E-3F81-445A-A098-8366C0CAE4DA}" destId="{D7196EC3-34CC-441B-9CC9-61CC581C8AC1}" srcOrd="5" destOrd="0" presId="urn:microsoft.com/office/officeart/2008/layout/VerticalAccentList"/>
    <dgm:cxn modelId="{9213C39C-30DC-416D-908A-F6E086384903}" type="presParOf" srcId="{C8E2042E-3F81-445A-A098-8366C0CAE4DA}" destId="{1B2330C2-571D-4855-9B7A-AFB31B0A6109}"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CF696C-CBAF-4C33-BE63-937E7582CE53}" type="doc">
      <dgm:prSet loTypeId="urn:microsoft.com/office/officeart/2005/8/layout/bProcess2" loCatId="process" qsTypeId="urn:microsoft.com/office/officeart/2005/8/quickstyle/simple1" qsCatId="simple" csTypeId="urn:microsoft.com/office/officeart/2005/8/colors/colorful5" csCatId="colorful" phldr="1"/>
      <dgm:spPr/>
      <dgm:t>
        <a:bodyPr/>
        <a:lstStyle/>
        <a:p>
          <a:endParaRPr lang="pl-PL"/>
        </a:p>
      </dgm:t>
    </dgm:pt>
    <dgm:pt modelId="{6AE5E6C3-C185-403A-9542-57B335F31269}">
      <dgm:prSet phldrT="[Tekst]"/>
      <dgm:spPr/>
      <dgm:t>
        <a:bodyPr/>
        <a:lstStyle/>
        <a:p>
          <a:r>
            <a:rPr lang="en-US" dirty="0"/>
            <a:t>Selection of a support program</a:t>
          </a:r>
          <a:endParaRPr lang="pl-PL" dirty="0"/>
        </a:p>
      </dgm:t>
    </dgm:pt>
    <dgm:pt modelId="{672F9740-1B8F-4FE1-9E86-89AE0AD31239}" type="parTrans" cxnId="{B10BB539-2EB6-4AD5-B259-345769C8AD5E}">
      <dgm:prSet/>
      <dgm:spPr/>
      <dgm:t>
        <a:bodyPr/>
        <a:lstStyle/>
        <a:p>
          <a:endParaRPr lang="pl-PL"/>
        </a:p>
      </dgm:t>
    </dgm:pt>
    <dgm:pt modelId="{B8C89CE5-B1D7-4F64-B5F4-3C5626601B97}" type="sibTrans" cxnId="{B10BB539-2EB6-4AD5-B259-345769C8AD5E}">
      <dgm:prSet/>
      <dgm:spPr/>
      <dgm:t>
        <a:bodyPr/>
        <a:lstStyle/>
        <a:p>
          <a:endParaRPr lang="pl-PL"/>
        </a:p>
      </dgm:t>
    </dgm:pt>
    <dgm:pt modelId="{010F43C3-D534-47DF-9108-1A93219C388C}">
      <dgm:prSet phldrT="[Tekst]"/>
      <dgm:spPr/>
      <dgm:t>
        <a:bodyPr/>
        <a:lstStyle/>
        <a:p>
          <a:r>
            <a:rPr lang="pl-PL" dirty="0"/>
            <a:t>Evaluation of the </a:t>
          </a:r>
          <a:r>
            <a:rPr lang="pl-PL" dirty="0" err="1"/>
            <a:t>application</a:t>
          </a:r>
          <a:endParaRPr lang="pl-PL" dirty="0"/>
        </a:p>
      </dgm:t>
    </dgm:pt>
    <dgm:pt modelId="{910524C1-4021-4DCA-A4D2-DCA33C3CBD57}" type="parTrans" cxnId="{7AA74532-AD9A-49BB-89DA-FB2816050BAA}">
      <dgm:prSet/>
      <dgm:spPr/>
      <dgm:t>
        <a:bodyPr/>
        <a:lstStyle/>
        <a:p>
          <a:endParaRPr lang="pl-PL"/>
        </a:p>
      </dgm:t>
    </dgm:pt>
    <dgm:pt modelId="{EC862890-FE25-42D8-A86B-9713870B0101}" type="sibTrans" cxnId="{7AA74532-AD9A-49BB-89DA-FB2816050BAA}">
      <dgm:prSet/>
      <dgm:spPr/>
      <dgm:t>
        <a:bodyPr/>
        <a:lstStyle/>
        <a:p>
          <a:endParaRPr lang="pl-PL"/>
        </a:p>
      </dgm:t>
    </dgm:pt>
    <dgm:pt modelId="{0CC7E4F9-B654-4EE0-922E-11930EDB6814}">
      <dgm:prSet phldrT="[Tekst]"/>
      <dgm:spPr/>
      <dgm:t>
        <a:bodyPr/>
        <a:lstStyle/>
        <a:p>
          <a:r>
            <a:rPr lang="pl-PL" b="0" i="0" dirty="0" err="1"/>
            <a:t>Results</a:t>
          </a:r>
          <a:endParaRPr lang="pl-PL" dirty="0"/>
        </a:p>
      </dgm:t>
    </dgm:pt>
    <dgm:pt modelId="{C7D9ADEE-FAE5-40AC-A207-63E488905D0D}" type="parTrans" cxnId="{310FDC2A-B350-4FBE-B830-DCEDC72FE346}">
      <dgm:prSet/>
      <dgm:spPr/>
      <dgm:t>
        <a:bodyPr/>
        <a:lstStyle/>
        <a:p>
          <a:endParaRPr lang="pl-PL"/>
        </a:p>
      </dgm:t>
    </dgm:pt>
    <dgm:pt modelId="{9B6508B4-6EC1-44A0-889D-A31E40CEDE2A}" type="sibTrans" cxnId="{310FDC2A-B350-4FBE-B830-DCEDC72FE346}">
      <dgm:prSet/>
      <dgm:spPr/>
      <dgm:t>
        <a:bodyPr/>
        <a:lstStyle/>
        <a:p>
          <a:endParaRPr lang="pl-PL"/>
        </a:p>
      </dgm:t>
    </dgm:pt>
    <dgm:pt modelId="{2BECD612-4ED6-4463-BAF4-332C41911933}">
      <dgm:prSet phldrT="[Tekst]"/>
      <dgm:spPr/>
      <dgm:t>
        <a:bodyPr/>
        <a:lstStyle/>
        <a:p>
          <a:r>
            <a:rPr lang="pl-PL" dirty="0"/>
            <a:t>C</a:t>
          </a:r>
          <a:r>
            <a:rPr lang="en-US" dirty="0" err="1"/>
            <a:t>onclusion</a:t>
          </a:r>
          <a:r>
            <a:rPr lang="en-US" dirty="0"/>
            <a:t> of a contract / decision to withdraw funds</a:t>
          </a:r>
          <a:endParaRPr lang="pl-PL" dirty="0"/>
        </a:p>
      </dgm:t>
    </dgm:pt>
    <dgm:pt modelId="{4CE364C2-BA32-48E6-88D8-26CBA3860FF6}" type="parTrans" cxnId="{20053E04-BEA2-4CB5-9793-7DEACBA32D58}">
      <dgm:prSet/>
      <dgm:spPr/>
      <dgm:t>
        <a:bodyPr/>
        <a:lstStyle/>
        <a:p>
          <a:endParaRPr lang="pl-PL"/>
        </a:p>
      </dgm:t>
    </dgm:pt>
    <dgm:pt modelId="{B204FD9E-E63B-4C80-93C0-821C3FBDAC60}" type="sibTrans" cxnId="{20053E04-BEA2-4CB5-9793-7DEACBA32D58}">
      <dgm:prSet/>
      <dgm:spPr/>
      <dgm:t>
        <a:bodyPr/>
        <a:lstStyle/>
        <a:p>
          <a:endParaRPr lang="pl-PL"/>
        </a:p>
      </dgm:t>
    </dgm:pt>
    <dgm:pt modelId="{FA51B708-57A8-4293-9C52-0FD2A8F743BC}">
      <dgm:prSet/>
      <dgm:spPr/>
      <dgm:t>
        <a:bodyPr/>
        <a:lstStyle/>
        <a:p>
          <a:r>
            <a:rPr lang="pl-PL" dirty="0" err="1"/>
            <a:t>Disbursement</a:t>
          </a:r>
          <a:r>
            <a:rPr lang="pl-PL" dirty="0"/>
            <a:t> and </a:t>
          </a:r>
          <a:r>
            <a:rPr lang="pl-PL" dirty="0" err="1"/>
            <a:t>control</a:t>
          </a:r>
          <a:endParaRPr lang="pl-PL" dirty="0"/>
        </a:p>
      </dgm:t>
    </dgm:pt>
    <dgm:pt modelId="{7CC00955-FB55-4A04-9F39-BD61D61CF74F}" type="parTrans" cxnId="{01921E7E-CF63-479F-83AD-D7B54526AB15}">
      <dgm:prSet/>
      <dgm:spPr/>
      <dgm:t>
        <a:bodyPr/>
        <a:lstStyle/>
        <a:p>
          <a:endParaRPr lang="pl-PL"/>
        </a:p>
      </dgm:t>
    </dgm:pt>
    <dgm:pt modelId="{29D5E9DE-0E2E-4EB2-A48E-4A50812E1FBB}" type="sibTrans" cxnId="{01921E7E-CF63-479F-83AD-D7B54526AB15}">
      <dgm:prSet/>
      <dgm:spPr/>
      <dgm:t>
        <a:bodyPr/>
        <a:lstStyle/>
        <a:p>
          <a:endParaRPr lang="pl-PL"/>
        </a:p>
      </dgm:t>
    </dgm:pt>
    <dgm:pt modelId="{6199FF89-52E0-4308-8CD4-E4AC13E1432B}">
      <dgm:prSet/>
      <dgm:spPr/>
      <dgm:t>
        <a:bodyPr/>
        <a:lstStyle/>
        <a:p>
          <a:r>
            <a:rPr lang="pl-PL"/>
            <a:t>Submission of the application</a:t>
          </a:r>
          <a:endParaRPr lang="pl-PL" dirty="0"/>
        </a:p>
      </dgm:t>
    </dgm:pt>
    <dgm:pt modelId="{7B2E335F-4A8F-4979-85A9-F4157CFF8391}" type="parTrans" cxnId="{4A847DD8-D0CA-4217-9EF9-695490B23F43}">
      <dgm:prSet/>
      <dgm:spPr/>
      <dgm:t>
        <a:bodyPr/>
        <a:lstStyle/>
        <a:p>
          <a:endParaRPr lang="pl-PL"/>
        </a:p>
      </dgm:t>
    </dgm:pt>
    <dgm:pt modelId="{34911CB9-58FB-483B-9DEE-F3D622E945EE}" type="sibTrans" cxnId="{4A847DD8-D0CA-4217-9EF9-695490B23F43}">
      <dgm:prSet/>
      <dgm:spPr/>
      <dgm:t>
        <a:bodyPr/>
        <a:lstStyle/>
        <a:p>
          <a:endParaRPr lang="pl-PL"/>
        </a:p>
      </dgm:t>
    </dgm:pt>
    <dgm:pt modelId="{45E9EC59-99A6-4E71-BC8D-FE1B3D230FF8}">
      <dgm:prSet phldrT="[Tekst]"/>
      <dgm:spPr/>
      <dgm:t>
        <a:bodyPr/>
        <a:lstStyle/>
        <a:p>
          <a:r>
            <a:rPr lang="pl-PL" dirty="0"/>
            <a:t>C</a:t>
          </a:r>
          <a:r>
            <a:rPr lang="en-US" dirty="0" err="1"/>
            <a:t>hecking</a:t>
          </a:r>
          <a:r>
            <a:rPr lang="en-US" dirty="0"/>
            <a:t> the date by which the application can be submitted</a:t>
          </a:r>
          <a:endParaRPr lang="pl-PL" dirty="0"/>
        </a:p>
      </dgm:t>
    </dgm:pt>
    <dgm:pt modelId="{4DA9B7A9-68F3-4938-AED8-FBB8C04608F2}" type="sibTrans" cxnId="{34285FF8-572F-46B6-8489-7B9F4FEF70E0}">
      <dgm:prSet/>
      <dgm:spPr/>
      <dgm:t>
        <a:bodyPr/>
        <a:lstStyle/>
        <a:p>
          <a:endParaRPr lang="pl-PL"/>
        </a:p>
      </dgm:t>
    </dgm:pt>
    <dgm:pt modelId="{DCFFEBB7-DCC3-40CF-A6E2-48898722458B}" type="parTrans" cxnId="{34285FF8-572F-46B6-8489-7B9F4FEF70E0}">
      <dgm:prSet/>
      <dgm:spPr/>
      <dgm:t>
        <a:bodyPr/>
        <a:lstStyle/>
        <a:p>
          <a:endParaRPr lang="pl-PL"/>
        </a:p>
      </dgm:t>
    </dgm:pt>
    <dgm:pt modelId="{7C4EAD28-1C89-41CA-8991-72F71160BE29}" type="pres">
      <dgm:prSet presAssocID="{E3CF696C-CBAF-4C33-BE63-937E7582CE53}" presName="diagram" presStyleCnt="0">
        <dgm:presLayoutVars>
          <dgm:dir/>
          <dgm:resizeHandles/>
        </dgm:presLayoutVars>
      </dgm:prSet>
      <dgm:spPr/>
    </dgm:pt>
    <dgm:pt modelId="{67D97F92-3834-4E2C-8B21-528C96A13A92}" type="pres">
      <dgm:prSet presAssocID="{6AE5E6C3-C185-403A-9542-57B335F31269}" presName="firstNode" presStyleLbl="node1" presStyleIdx="0" presStyleCnt="7">
        <dgm:presLayoutVars>
          <dgm:bulletEnabled val="1"/>
        </dgm:presLayoutVars>
      </dgm:prSet>
      <dgm:spPr/>
    </dgm:pt>
    <dgm:pt modelId="{00788CED-9757-4C76-B8A0-1E77F0087F5D}" type="pres">
      <dgm:prSet presAssocID="{B8C89CE5-B1D7-4F64-B5F4-3C5626601B97}" presName="sibTrans" presStyleLbl="sibTrans2D1" presStyleIdx="0" presStyleCnt="6"/>
      <dgm:spPr/>
    </dgm:pt>
    <dgm:pt modelId="{8FE83773-0846-41AC-B007-AE05C0A68B5B}" type="pres">
      <dgm:prSet presAssocID="{45E9EC59-99A6-4E71-BC8D-FE1B3D230FF8}" presName="middleNode" presStyleCnt="0"/>
      <dgm:spPr/>
    </dgm:pt>
    <dgm:pt modelId="{72312B68-BD65-4625-83DA-D035BA6FEAA8}" type="pres">
      <dgm:prSet presAssocID="{45E9EC59-99A6-4E71-BC8D-FE1B3D230FF8}" presName="padding" presStyleLbl="node1" presStyleIdx="0" presStyleCnt="7"/>
      <dgm:spPr/>
    </dgm:pt>
    <dgm:pt modelId="{E46E240E-FE12-4DC3-A14D-7FB22EA2B5DF}" type="pres">
      <dgm:prSet presAssocID="{45E9EC59-99A6-4E71-BC8D-FE1B3D230FF8}" presName="shape" presStyleLbl="node1" presStyleIdx="1" presStyleCnt="7">
        <dgm:presLayoutVars>
          <dgm:bulletEnabled val="1"/>
        </dgm:presLayoutVars>
      </dgm:prSet>
      <dgm:spPr/>
    </dgm:pt>
    <dgm:pt modelId="{B470B36F-4055-42E8-B586-2FEBD23F0E6A}" type="pres">
      <dgm:prSet presAssocID="{4DA9B7A9-68F3-4938-AED8-FBB8C04608F2}" presName="sibTrans" presStyleLbl="sibTrans2D1" presStyleIdx="1" presStyleCnt="6"/>
      <dgm:spPr/>
    </dgm:pt>
    <dgm:pt modelId="{95E1CEB9-1D12-483C-919B-6967FC52F6C1}" type="pres">
      <dgm:prSet presAssocID="{6199FF89-52E0-4308-8CD4-E4AC13E1432B}" presName="middleNode" presStyleCnt="0"/>
      <dgm:spPr/>
    </dgm:pt>
    <dgm:pt modelId="{727AD6B3-8886-4559-A886-C2CD9F82B3D8}" type="pres">
      <dgm:prSet presAssocID="{6199FF89-52E0-4308-8CD4-E4AC13E1432B}" presName="padding" presStyleLbl="node1" presStyleIdx="1" presStyleCnt="7"/>
      <dgm:spPr/>
    </dgm:pt>
    <dgm:pt modelId="{2CC59C3C-DF60-4340-8B78-C80E0F3CF2E6}" type="pres">
      <dgm:prSet presAssocID="{6199FF89-52E0-4308-8CD4-E4AC13E1432B}" presName="shape" presStyleLbl="node1" presStyleIdx="2" presStyleCnt="7">
        <dgm:presLayoutVars>
          <dgm:bulletEnabled val="1"/>
        </dgm:presLayoutVars>
      </dgm:prSet>
      <dgm:spPr/>
    </dgm:pt>
    <dgm:pt modelId="{64D8BECD-4B96-4399-AE20-E65219F870AB}" type="pres">
      <dgm:prSet presAssocID="{34911CB9-58FB-483B-9DEE-F3D622E945EE}" presName="sibTrans" presStyleLbl="sibTrans2D1" presStyleIdx="2" presStyleCnt="6"/>
      <dgm:spPr/>
    </dgm:pt>
    <dgm:pt modelId="{D539DABF-40CB-40A8-A75E-22733F896A6C}" type="pres">
      <dgm:prSet presAssocID="{010F43C3-D534-47DF-9108-1A93219C388C}" presName="middleNode" presStyleCnt="0"/>
      <dgm:spPr/>
    </dgm:pt>
    <dgm:pt modelId="{61E9FE17-B126-46E1-A0A6-423B03F7D56B}" type="pres">
      <dgm:prSet presAssocID="{010F43C3-D534-47DF-9108-1A93219C388C}" presName="padding" presStyleLbl="node1" presStyleIdx="2" presStyleCnt="7"/>
      <dgm:spPr/>
    </dgm:pt>
    <dgm:pt modelId="{F1FC68AC-4229-41FC-9208-7C66AA377C39}" type="pres">
      <dgm:prSet presAssocID="{010F43C3-D534-47DF-9108-1A93219C388C}" presName="shape" presStyleLbl="node1" presStyleIdx="3" presStyleCnt="7">
        <dgm:presLayoutVars>
          <dgm:bulletEnabled val="1"/>
        </dgm:presLayoutVars>
      </dgm:prSet>
      <dgm:spPr/>
    </dgm:pt>
    <dgm:pt modelId="{D9C56D86-69B4-4548-9410-E9F932F5200E}" type="pres">
      <dgm:prSet presAssocID="{EC862890-FE25-42D8-A86B-9713870B0101}" presName="sibTrans" presStyleLbl="sibTrans2D1" presStyleIdx="3" presStyleCnt="6"/>
      <dgm:spPr/>
    </dgm:pt>
    <dgm:pt modelId="{992A68A5-0B1E-49CC-A18D-A3560801FB62}" type="pres">
      <dgm:prSet presAssocID="{0CC7E4F9-B654-4EE0-922E-11930EDB6814}" presName="middleNode" presStyleCnt="0"/>
      <dgm:spPr/>
    </dgm:pt>
    <dgm:pt modelId="{A918627F-01CD-4551-BD7E-1FA05AC34B0F}" type="pres">
      <dgm:prSet presAssocID="{0CC7E4F9-B654-4EE0-922E-11930EDB6814}" presName="padding" presStyleLbl="node1" presStyleIdx="3" presStyleCnt="7"/>
      <dgm:spPr/>
    </dgm:pt>
    <dgm:pt modelId="{2A9A8A80-56EF-44FC-8D5B-BD92FBC1E6C2}" type="pres">
      <dgm:prSet presAssocID="{0CC7E4F9-B654-4EE0-922E-11930EDB6814}" presName="shape" presStyleLbl="node1" presStyleIdx="4" presStyleCnt="7">
        <dgm:presLayoutVars>
          <dgm:bulletEnabled val="1"/>
        </dgm:presLayoutVars>
      </dgm:prSet>
      <dgm:spPr/>
    </dgm:pt>
    <dgm:pt modelId="{7FBB8CB6-B88E-41E0-BAE7-0D769A2D6F40}" type="pres">
      <dgm:prSet presAssocID="{9B6508B4-6EC1-44A0-889D-A31E40CEDE2A}" presName="sibTrans" presStyleLbl="sibTrans2D1" presStyleIdx="4" presStyleCnt="6"/>
      <dgm:spPr/>
    </dgm:pt>
    <dgm:pt modelId="{6C170F90-3DA7-4BD1-9E27-CE6BEE58704B}" type="pres">
      <dgm:prSet presAssocID="{2BECD612-4ED6-4463-BAF4-332C41911933}" presName="middleNode" presStyleCnt="0"/>
      <dgm:spPr/>
    </dgm:pt>
    <dgm:pt modelId="{32908B3D-5949-4875-B3A1-182B1E2E2560}" type="pres">
      <dgm:prSet presAssocID="{2BECD612-4ED6-4463-BAF4-332C41911933}" presName="padding" presStyleLbl="node1" presStyleIdx="4" presStyleCnt="7"/>
      <dgm:spPr/>
    </dgm:pt>
    <dgm:pt modelId="{E382C85B-B326-4FC5-9D09-DFDC8CA3B2D9}" type="pres">
      <dgm:prSet presAssocID="{2BECD612-4ED6-4463-BAF4-332C41911933}" presName="shape" presStyleLbl="node1" presStyleIdx="5" presStyleCnt="7">
        <dgm:presLayoutVars>
          <dgm:bulletEnabled val="1"/>
        </dgm:presLayoutVars>
      </dgm:prSet>
      <dgm:spPr/>
    </dgm:pt>
    <dgm:pt modelId="{B9A8315C-F9E2-4344-A306-E687416D4C9F}" type="pres">
      <dgm:prSet presAssocID="{B204FD9E-E63B-4C80-93C0-821C3FBDAC60}" presName="sibTrans" presStyleLbl="sibTrans2D1" presStyleIdx="5" presStyleCnt="6"/>
      <dgm:spPr/>
    </dgm:pt>
    <dgm:pt modelId="{C040AB70-DD54-4979-BBCE-EEAA5D4C914B}" type="pres">
      <dgm:prSet presAssocID="{FA51B708-57A8-4293-9C52-0FD2A8F743BC}" presName="lastNode" presStyleLbl="node1" presStyleIdx="6" presStyleCnt="7">
        <dgm:presLayoutVars>
          <dgm:bulletEnabled val="1"/>
        </dgm:presLayoutVars>
      </dgm:prSet>
      <dgm:spPr/>
    </dgm:pt>
  </dgm:ptLst>
  <dgm:cxnLst>
    <dgm:cxn modelId="{20053E04-BEA2-4CB5-9793-7DEACBA32D58}" srcId="{E3CF696C-CBAF-4C33-BE63-937E7582CE53}" destId="{2BECD612-4ED6-4463-BAF4-332C41911933}" srcOrd="5" destOrd="0" parTransId="{4CE364C2-BA32-48E6-88D8-26CBA3860FF6}" sibTransId="{B204FD9E-E63B-4C80-93C0-821C3FBDAC60}"/>
    <dgm:cxn modelId="{6ABA4126-595F-44CA-B4B7-0137B938F280}" type="presOf" srcId="{0CC7E4F9-B654-4EE0-922E-11930EDB6814}" destId="{2A9A8A80-56EF-44FC-8D5B-BD92FBC1E6C2}" srcOrd="0" destOrd="0" presId="urn:microsoft.com/office/officeart/2005/8/layout/bProcess2"/>
    <dgm:cxn modelId="{A69F3227-3798-45F2-8B3F-9D592B400156}" type="presOf" srcId="{9B6508B4-6EC1-44A0-889D-A31E40CEDE2A}" destId="{7FBB8CB6-B88E-41E0-BAE7-0D769A2D6F40}" srcOrd="0" destOrd="0" presId="urn:microsoft.com/office/officeart/2005/8/layout/bProcess2"/>
    <dgm:cxn modelId="{310FDC2A-B350-4FBE-B830-DCEDC72FE346}" srcId="{E3CF696C-CBAF-4C33-BE63-937E7582CE53}" destId="{0CC7E4F9-B654-4EE0-922E-11930EDB6814}" srcOrd="4" destOrd="0" parTransId="{C7D9ADEE-FAE5-40AC-A207-63E488905D0D}" sibTransId="{9B6508B4-6EC1-44A0-889D-A31E40CEDE2A}"/>
    <dgm:cxn modelId="{F1EEA12C-76BE-45C6-98D1-52FBFF3774DE}" type="presOf" srcId="{6199FF89-52E0-4308-8CD4-E4AC13E1432B}" destId="{2CC59C3C-DF60-4340-8B78-C80E0F3CF2E6}" srcOrd="0" destOrd="0" presId="urn:microsoft.com/office/officeart/2005/8/layout/bProcess2"/>
    <dgm:cxn modelId="{7AA74532-AD9A-49BB-89DA-FB2816050BAA}" srcId="{E3CF696C-CBAF-4C33-BE63-937E7582CE53}" destId="{010F43C3-D534-47DF-9108-1A93219C388C}" srcOrd="3" destOrd="0" parTransId="{910524C1-4021-4DCA-A4D2-DCA33C3CBD57}" sibTransId="{EC862890-FE25-42D8-A86B-9713870B0101}"/>
    <dgm:cxn modelId="{B10BB539-2EB6-4AD5-B259-345769C8AD5E}" srcId="{E3CF696C-CBAF-4C33-BE63-937E7582CE53}" destId="{6AE5E6C3-C185-403A-9542-57B335F31269}" srcOrd="0" destOrd="0" parTransId="{672F9740-1B8F-4FE1-9E86-89AE0AD31239}" sibTransId="{B8C89CE5-B1D7-4F64-B5F4-3C5626601B97}"/>
    <dgm:cxn modelId="{22ABA550-A2FA-4CED-A6A2-F6EBE87EB476}" type="presOf" srcId="{B8C89CE5-B1D7-4F64-B5F4-3C5626601B97}" destId="{00788CED-9757-4C76-B8A0-1E77F0087F5D}" srcOrd="0" destOrd="0" presId="urn:microsoft.com/office/officeart/2005/8/layout/bProcess2"/>
    <dgm:cxn modelId="{EED94173-915F-4FFC-AD21-DFA53B41D89E}" type="presOf" srcId="{010F43C3-D534-47DF-9108-1A93219C388C}" destId="{F1FC68AC-4229-41FC-9208-7C66AA377C39}" srcOrd="0" destOrd="0" presId="urn:microsoft.com/office/officeart/2005/8/layout/bProcess2"/>
    <dgm:cxn modelId="{DCAE9373-2073-4333-B757-5BB3BBF5E6F9}" type="presOf" srcId="{4DA9B7A9-68F3-4938-AED8-FBB8C04608F2}" destId="{B470B36F-4055-42E8-B586-2FEBD23F0E6A}" srcOrd="0" destOrd="0" presId="urn:microsoft.com/office/officeart/2005/8/layout/bProcess2"/>
    <dgm:cxn modelId="{2B070C76-7A01-4CA6-B433-3ED3774AD7AF}" type="presOf" srcId="{E3CF696C-CBAF-4C33-BE63-937E7582CE53}" destId="{7C4EAD28-1C89-41CA-8991-72F71160BE29}" srcOrd="0" destOrd="0" presId="urn:microsoft.com/office/officeart/2005/8/layout/bProcess2"/>
    <dgm:cxn modelId="{01921E7E-CF63-479F-83AD-D7B54526AB15}" srcId="{E3CF696C-CBAF-4C33-BE63-937E7582CE53}" destId="{FA51B708-57A8-4293-9C52-0FD2A8F743BC}" srcOrd="6" destOrd="0" parTransId="{7CC00955-FB55-4A04-9F39-BD61D61CF74F}" sibTransId="{29D5E9DE-0E2E-4EB2-A48E-4A50812E1FBB}"/>
    <dgm:cxn modelId="{A63A6180-E0CB-4CA2-A32C-2A93DAB0EDC4}" type="presOf" srcId="{34911CB9-58FB-483B-9DEE-F3D622E945EE}" destId="{64D8BECD-4B96-4399-AE20-E65219F870AB}" srcOrd="0" destOrd="0" presId="urn:microsoft.com/office/officeart/2005/8/layout/bProcess2"/>
    <dgm:cxn modelId="{CC60A281-95A0-489D-AA4C-22C09748D11C}" type="presOf" srcId="{B204FD9E-E63B-4C80-93C0-821C3FBDAC60}" destId="{B9A8315C-F9E2-4344-A306-E687416D4C9F}" srcOrd="0" destOrd="0" presId="urn:microsoft.com/office/officeart/2005/8/layout/bProcess2"/>
    <dgm:cxn modelId="{85A2DA8C-9CE3-49EA-A382-F8B4F792E5E6}" type="presOf" srcId="{45E9EC59-99A6-4E71-BC8D-FE1B3D230FF8}" destId="{E46E240E-FE12-4DC3-A14D-7FB22EA2B5DF}" srcOrd="0" destOrd="0" presId="urn:microsoft.com/office/officeart/2005/8/layout/bProcess2"/>
    <dgm:cxn modelId="{7CBD7299-AAC1-4786-B7E0-DF35915F84AA}" type="presOf" srcId="{2BECD612-4ED6-4463-BAF4-332C41911933}" destId="{E382C85B-B326-4FC5-9D09-DFDC8CA3B2D9}" srcOrd="0" destOrd="0" presId="urn:microsoft.com/office/officeart/2005/8/layout/bProcess2"/>
    <dgm:cxn modelId="{06D1AFB6-8E6A-4322-9291-7C07E0534944}" type="presOf" srcId="{FA51B708-57A8-4293-9C52-0FD2A8F743BC}" destId="{C040AB70-DD54-4979-BBCE-EEAA5D4C914B}" srcOrd="0" destOrd="0" presId="urn:microsoft.com/office/officeart/2005/8/layout/bProcess2"/>
    <dgm:cxn modelId="{F6130CC2-6871-450A-A54B-C10DEB734983}" type="presOf" srcId="{6AE5E6C3-C185-403A-9542-57B335F31269}" destId="{67D97F92-3834-4E2C-8B21-528C96A13A92}" srcOrd="0" destOrd="0" presId="urn:microsoft.com/office/officeart/2005/8/layout/bProcess2"/>
    <dgm:cxn modelId="{4A847DD8-D0CA-4217-9EF9-695490B23F43}" srcId="{E3CF696C-CBAF-4C33-BE63-937E7582CE53}" destId="{6199FF89-52E0-4308-8CD4-E4AC13E1432B}" srcOrd="2" destOrd="0" parTransId="{7B2E335F-4A8F-4979-85A9-F4157CFF8391}" sibTransId="{34911CB9-58FB-483B-9DEE-F3D622E945EE}"/>
    <dgm:cxn modelId="{4A607BF5-7439-453B-8E4A-B9AE12FFEF97}" type="presOf" srcId="{EC862890-FE25-42D8-A86B-9713870B0101}" destId="{D9C56D86-69B4-4548-9410-E9F932F5200E}" srcOrd="0" destOrd="0" presId="urn:microsoft.com/office/officeart/2005/8/layout/bProcess2"/>
    <dgm:cxn modelId="{34285FF8-572F-46B6-8489-7B9F4FEF70E0}" srcId="{E3CF696C-CBAF-4C33-BE63-937E7582CE53}" destId="{45E9EC59-99A6-4E71-BC8D-FE1B3D230FF8}" srcOrd="1" destOrd="0" parTransId="{DCFFEBB7-DCC3-40CF-A6E2-48898722458B}" sibTransId="{4DA9B7A9-68F3-4938-AED8-FBB8C04608F2}"/>
    <dgm:cxn modelId="{57099760-6AA5-42CB-9816-5997EE3FE0CE}" type="presParOf" srcId="{7C4EAD28-1C89-41CA-8991-72F71160BE29}" destId="{67D97F92-3834-4E2C-8B21-528C96A13A92}" srcOrd="0" destOrd="0" presId="urn:microsoft.com/office/officeart/2005/8/layout/bProcess2"/>
    <dgm:cxn modelId="{44C69E6D-E7A2-4743-8763-5B26776AC022}" type="presParOf" srcId="{7C4EAD28-1C89-41CA-8991-72F71160BE29}" destId="{00788CED-9757-4C76-B8A0-1E77F0087F5D}" srcOrd="1" destOrd="0" presId="urn:microsoft.com/office/officeart/2005/8/layout/bProcess2"/>
    <dgm:cxn modelId="{A43B5622-E284-4DCB-8A58-313E301552C2}" type="presParOf" srcId="{7C4EAD28-1C89-41CA-8991-72F71160BE29}" destId="{8FE83773-0846-41AC-B007-AE05C0A68B5B}" srcOrd="2" destOrd="0" presId="urn:microsoft.com/office/officeart/2005/8/layout/bProcess2"/>
    <dgm:cxn modelId="{40F20231-A0DE-46B6-BFF6-D16113AA6E66}" type="presParOf" srcId="{8FE83773-0846-41AC-B007-AE05C0A68B5B}" destId="{72312B68-BD65-4625-83DA-D035BA6FEAA8}" srcOrd="0" destOrd="0" presId="urn:microsoft.com/office/officeart/2005/8/layout/bProcess2"/>
    <dgm:cxn modelId="{F024A893-430D-4C50-9643-27552A9BC6E0}" type="presParOf" srcId="{8FE83773-0846-41AC-B007-AE05C0A68B5B}" destId="{E46E240E-FE12-4DC3-A14D-7FB22EA2B5DF}" srcOrd="1" destOrd="0" presId="urn:microsoft.com/office/officeart/2005/8/layout/bProcess2"/>
    <dgm:cxn modelId="{7CC30049-6A3F-4B8B-9625-4FEE2AD3A51C}" type="presParOf" srcId="{7C4EAD28-1C89-41CA-8991-72F71160BE29}" destId="{B470B36F-4055-42E8-B586-2FEBD23F0E6A}" srcOrd="3" destOrd="0" presId="urn:microsoft.com/office/officeart/2005/8/layout/bProcess2"/>
    <dgm:cxn modelId="{7C516061-79B7-4E20-BD7A-0201DA0A1C36}" type="presParOf" srcId="{7C4EAD28-1C89-41CA-8991-72F71160BE29}" destId="{95E1CEB9-1D12-483C-919B-6967FC52F6C1}" srcOrd="4" destOrd="0" presId="urn:microsoft.com/office/officeart/2005/8/layout/bProcess2"/>
    <dgm:cxn modelId="{E0CB6554-6ABC-4762-960B-6FF08C527EBD}" type="presParOf" srcId="{95E1CEB9-1D12-483C-919B-6967FC52F6C1}" destId="{727AD6B3-8886-4559-A886-C2CD9F82B3D8}" srcOrd="0" destOrd="0" presId="urn:microsoft.com/office/officeart/2005/8/layout/bProcess2"/>
    <dgm:cxn modelId="{66BA6041-35B7-435D-8F14-5E6B72381113}" type="presParOf" srcId="{95E1CEB9-1D12-483C-919B-6967FC52F6C1}" destId="{2CC59C3C-DF60-4340-8B78-C80E0F3CF2E6}" srcOrd="1" destOrd="0" presId="urn:microsoft.com/office/officeart/2005/8/layout/bProcess2"/>
    <dgm:cxn modelId="{CF944E3D-526B-42CC-ABAD-070FF8715D40}" type="presParOf" srcId="{7C4EAD28-1C89-41CA-8991-72F71160BE29}" destId="{64D8BECD-4B96-4399-AE20-E65219F870AB}" srcOrd="5" destOrd="0" presId="urn:microsoft.com/office/officeart/2005/8/layout/bProcess2"/>
    <dgm:cxn modelId="{8565AD5A-4B01-421D-9CD3-F36CD5E1D8BC}" type="presParOf" srcId="{7C4EAD28-1C89-41CA-8991-72F71160BE29}" destId="{D539DABF-40CB-40A8-A75E-22733F896A6C}" srcOrd="6" destOrd="0" presId="urn:microsoft.com/office/officeart/2005/8/layout/bProcess2"/>
    <dgm:cxn modelId="{488307FD-05FB-4E34-A93A-2C366AF5A69F}" type="presParOf" srcId="{D539DABF-40CB-40A8-A75E-22733F896A6C}" destId="{61E9FE17-B126-46E1-A0A6-423B03F7D56B}" srcOrd="0" destOrd="0" presId="urn:microsoft.com/office/officeart/2005/8/layout/bProcess2"/>
    <dgm:cxn modelId="{67A93F1A-47ED-45B7-A4E7-A047427BDF67}" type="presParOf" srcId="{D539DABF-40CB-40A8-A75E-22733F896A6C}" destId="{F1FC68AC-4229-41FC-9208-7C66AA377C39}" srcOrd="1" destOrd="0" presId="urn:microsoft.com/office/officeart/2005/8/layout/bProcess2"/>
    <dgm:cxn modelId="{B073FE37-3369-42D2-96FF-49C2CAF86F51}" type="presParOf" srcId="{7C4EAD28-1C89-41CA-8991-72F71160BE29}" destId="{D9C56D86-69B4-4548-9410-E9F932F5200E}" srcOrd="7" destOrd="0" presId="urn:microsoft.com/office/officeart/2005/8/layout/bProcess2"/>
    <dgm:cxn modelId="{384FA21A-0A33-4C34-8B16-6326A712F817}" type="presParOf" srcId="{7C4EAD28-1C89-41CA-8991-72F71160BE29}" destId="{992A68A5-0B1E-49CC-A18D-A3560801FB62}" srcOrd="8" destOrd="0" presId="urn:microsoft.com/office/officeart/2005/8/layout/bProcess2"/>
    <dgm:cxn modelId="{2878099B-C83E-4EAB-9465-69E135603847}" type="presParOf" srcId="{992A68A5-0B1E-49CC-A18D-A3560801FB62}" destId="{A918627F-01CD-4551-BD7E-1FA05AC34B0F}" srcOrd="0" destOrd="0" presId="urn:microsoft.com/office/officeart/2005/8/layout/bProcess2"/>
    <dgm:cxn modelId="{7514B40B-3A72-423E-8C2C-95C5CB839647}" type="presParOf" srcId="{992A68A5-0B1E-49CC-A18D-A3560801FB62}" destId="{2A9A8A80-56EF-44FC-8D5B-BD92FBC1E6C2}" srcOrd="1" destOrd="0" presId="urn:microsoft.com/office/officeart/2005/8/layout/bProcess2"/>
    <dgm:cxn modelId="{919BAE37-90F9-41E5-8BC8-851A4DB3919A}" type="presParOf" srcId="{7C4EAD28-1C89-41CA-8991-72F71160BE29}" destId="{7FBB8CB6-B88E-41E0-BAE7-0D769A2D6F40}" srcOrd="9" destOrd="0" presId="urn:microsoft.com/office/officeart/2005/8/layout/bProcess2"/>
    <dgm:cxn modelId="{65DC01DF-B78E-4D49-AD41-A549052107BB}" type="presParOf" srcId="{7C4EAD28-1C89-41CA-8991-72F71160BE29}" destId="{6C170F90-3DA7-4BD1-9E27-CE6BEE58704B}" srcOrd="10" destOrd="0" presId="urn:microsoft.com/office/officeart/2005/8/layout/bProcess2"/>
    <dgm:cxn modelId="{2CCB93C2-F45B-4FE9-89E2-426504D39688}" type="presParOf" srcId="{6C170F90-3DA7-4BD1-9E27-CE6BEE58704B}" destId="{32908B3D-5949-4875-B3A1-182B1E2E2560}" srcOrd="0" destOrd="0" presId="urn:microsoft.com/office/officeart/2005/8/layout/bProcess2"/>
    <dgm:cxn modelId="{F9B8CDAE-9FD6-45FE-AFBC-FD823FFD1217}" type="presParOf" srcId="{6C170F90-3DA7-4BD1-9E27-CE6BEE58704B}" destId="{E382C85B-B326-4FC5-9D09-DFDC8CA3B2D9}" srcOrd="1" destOrd="0" presId="urn:microsoft.com/office/officeart/2005/8/layout/bProcess2"/>
    <dgm:cxn modelId="{F3B328B9-DB7B-41A2-B562-D6EAA792C996}" type="presParOf" srcId="{7C4EAD28-1C89-41CA-8991-72F71160BE29}" destId="{B9A8315C-F9E2-4344-A306-E687416D4C9F}" srcOrd="11" destOrd="0" presId="urn:microsoft.com/office/officeart/2005/8/layout/bProcess2"/>
    <dgm:cxn modelId="{67E1BF3D-B8B4-4DFF-953F-B45F1DA698D6}" type="presParOf" srcId="{7C4EAD28-1C89-41CA-8991-72F71160BE29}" destId="{C040AB70-DD54-4979-BBCE-EEAA5D4C914B}" srcOrd="12"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F6721EE-5A2A-4641-A14A-45FE006A706E}" type="doc">
      <dgm:prSet loTypeId="urn:microsoft.com/office/officeart/2008/layout/AlternatingHexagons" loCatId="" qsTypeId="urn:microsoft.com/office/officeart/2005/8/quickstyle/simple4" qsCatId="simple" csTypeId="urn:microsoft.com/office/officeart/2005/8/colors/colorful1" csCatId="colorful" phldr="1"/>
      <dgm:spPr/>
      <dgm:t>
        <a:bodyPr/>
        <a:lstStyle/>
        <a:p>
          <a:endParaRPr lang="pl-PL"/>
        </a:p>
      </dgm:t>
    </dgm:pt>
    <dgm:pt modelId="{81CC1EF3-F273-6B4F-B7E4-70ECB0F552B3}">
      <dgm:prSet phldrT="[Tekst]"/>
      <dgm:spPr/>
      <dgm:t>
        <a:bodyPr/>
        <a:lstStyle/>
        <a:p>
          <a:r>
            <a:rPr lang="pl-PL" dirty="0" err="1"/>
            <a:t>Subsidies</a:t>
          </a:r>
          <a:endParaRPr lang="pl-PL" dirty="0"/>
        </a:p>
      </dgm:t>
    </dgm:pt>
    <dgm:pt modelId="{B1D3BAD0-0CF9-064E-A7C9-C82A118FF2FA}" type="parTrans" cxnId="{2A6C1368-2AC4-1241-82E5-0F5CE1FD90A1}">
      <dgm:prSet/>
      <dgm:spPr/>
      <dgm:t>
        <a:bodyPr/>
        <a:lstStyle/>
        <a:p>
          <a:endParaRPr lang="pl-PL"/>
        </a:p>
      </dgm:t>
    </dgm:pt>
    <dgm:pt modelId="{9405732C-3CDA-F54B-A3CC-A58F1E5C7BB8}" type="sibTrans" cxnId="{2A6C1368-2AC4-1241-82E5-0F5CE1FD90A1}">
      <dgm:prSet/>
      <dgm:spPr/>
      <dgm:t>
        <a:bodyPr/>
        <a:lstStyle/>
        <a:p>
          <a:endParaRPr lang="pl-PL"/>
        </a:p>
      </dgm:t>
    </dgm:pt>
    <dgm:pt modelId="{E83024BF-3061-284A-9D5C-D451889EC7E8}">
      <dgm:prSet phldrT="[Tekst]"/>
      <dgm:spPr/>
      <dgm:t>
        <a:bodyPr/>
        <a:lstStyle/>
        <a:p>
          <a:r>
            <a:rPr lang="pl-PL" dirty="0" err="1"/>
            <a:t>Loans</a:t>
          </a:r>
          <a:endParaRPr lang="pl-PL" dirty="0"/>
        </a:p>
      </dgm:t>
    </dgm:pt>
    <dgm:pt modelId="{2E5F9E2B-A608-6F43-97C7-4ABF06D445F9}" type="parTrans" cxnId="{C67801F7-FC1C-C748-924E-B2E51B25B4C0}">
      <dgm:prSet/>
      <dgm:spPr/>
      <dgm:t>
        <a:bodyPr/>
        <a:lstStyle/>
        <a:p>
          <a:endParaRPr lang="pl-PL"/>
        </a:p>
      </dgm:t>
    </dgm:pt>
    <dgm:pt modelId="{3B53CB86-71FA-FE46-B148-406120775576}" type="sibTrans" cxnId="{C67801F7-FC1C-C748-924E-B2E51B25B4C0}">
      <dgm:prSet/>
      <dgm:spPr/>
      <dgm:t>
        <a:bodyPr/>
        <a:lstStyle/>
        <a:p>
          <a:endParaRPr lang="pl-PL"/>
        </a:p>
      </dgm:t>
    </dgm:pt>
    <dgm:pt modelId="{98F78855-DFA4-0646-AC45-49C5A470475F}">
      <dgm:prSet phldrT="[Tekst]"/>
      <dgm:spPr/>
      <dgm:t>
        <a:bodyPr/>
        <a:lstStyle/>
        <a:p>
          <a:r>
            <a:rPr lang="pl-PL" dirty="0" err="1"/>
            <a:t>Costs</a:t>
          </a:r>
          <a:r>
            <a:rPr lang="pl-PL" dirty="0"/>
            <a:t> </a:t>
          </a:r>
          <a:r>
            <a:rPr lang="pl-PL" dirty="0" err="1"/>
            <a:t>reliefs</a:t>
          </a:r>
          <a:endParaRPr lang="pl-PL" dirty="0"/>
        </a:p>
      </dgm:t>
    </dgm:pt>
    <dgm:pt modelId="{7D33A5FB-8134-6E43-AAEC-E5B3003D98AF}" type="parTrans" cxnId="{6BA209DE-0AF6-C448-BAED-A7EB4C1A80CF}">
      <dgm:prSet/>
      <dgm:spPr/>
      <dgm:t>
        <a:bodyPr/>
        <a:lstStyle/>
        <a:p>
          <a:endParaRPr lang="pl-PL"/>
        </a:p>
      </dgm:t>
    </dgm:pt>
    <dgm:pt modelId="{5278AC5A-84F4-1846-A8EC-7D5A80C3F932}" type="sibTrans" cxnId="{6BA209DE-0AF6-C448-BAED-A7EB4C1A80CF}">
      <dgm:prSet/>
      <dgm:spPr/>
      <dgm:t>
        <a:bodyPr/>
        <a:lstStyle/>
        <a:p>
          <a:endParaRPr lang="pl-PL"/>
        </a:p>
      </dgm:t>
    </dgm:pt>
    <dgm:pt modelId="{2588FE0E-0E13-E840-B97D-9EF81B2B7C9B}">
      <dgm:prSet phldrT="[Tekst]"/>
      <dgm:spPr/>
      <dgm:t>
        <a:bodyPr/>
        <a:lstStyle/>
        <a:p>
          <a:r>
            <a:rPr lang="pl-PL" dirty="0" err="1"/>
            <a:t>Tax</a:t>
          </a:r>
          <a:r>
            <a:rPr lang="pl-PL" dirty="0"/>
            <a:t> </a:t>
          </a:r>
          <a:r>
            <a:rPr lang="pl-PL" dirty="0" err="1"/>
            <a:t>reliefs</a:t>
          </a:r>
          <a:r>
            <a:rPr lang="pl-PL" dirty="0"/>
            <a:t> </a:t>
          </a:r>
        </a:p>
      </dgm:t>
    </dgm:pt>
    <dgm:pt modelId="{66B1C24E-637D-6D4C-9D11-7FCE36AA1CF4}" type="parTrans" cxnId="{8F622583-5498-3847-BF7D-08ED1C15DFD2}">
      <dgm:prSet/>
      <dgm:spPr/>
      <dgm:t>
        <a:bodyPr/>
        <a:lstStyle/>
        <a:p>
          <a:endParaRPr lang="pl-PL"/>
        </a:p>
      </dgm:t>
    </dgm:pt>
    <dgm:pt modelId="{88F730B8-0EA3-D842-BDFD-3E1992E38869}" type="sibTrans" cxnId="{8F622583-5498-3847-BF7D-08ED1C15DFD2}">
      <dgm:prSet/>
      <dgm:spPr/>
      <dgm:t>
        <a:bodyPr/>
        <a:lstStyle/>
        <a:p>
          <a:endParaRPr lang="pl-PL"/>
        </a:p>
      </dgm:t>
    </dgm:pt>
    <dgm:pt modelId="{03B230C3-4575-9C4E-8EF1-CA4FB5918F15}">
      <dgm:prSet phldrT="[Tekst]"/>
      <dgm:spPr/>
      <dgm:t>
        <a:bodyPr/>
        <a:lstStyle/>
        <a:p>
          <a:r>
            <a:rPr lang="pl-PL" dirty="0" err="1"/>
            <a:t>Deadlines</a:t>
          </a:r>
          <a:r>
            <a:rPr lang="pl-PL" dirty="0"/>
            <a:t> </a:t>
          </a:r>
          <a:r>
            <a:rPr lang="pl-PL" dirty="0" err="1"/>
            <a:t>postponement</a:t>
          </a:r>
          <a:r>
            <a:rPr lang="pl-PL" dirty="0"/>
            <a:t> </a:t>
          </a:r>
        </a:p>
      </dgm:t>
    </dgm:pt>
    <dgm:pt modelId="{3575BF10-E923-1941-BDD0-036ACDA8DC50}" type="parTrans" cxnId="{200C0436-9908-6346-98EF-0173793CE7C9}">
      <dgm:prSet/>
      <dgm:spPr/>
      <dgm:t>
        <a:bodyPr/>
        <a:lstStyle/>
        <a:p>
          <a:endParaRPr lang="pl-PL"/>
        </a:p>
      </dgm:t>
    </dgm:pt>
    <dgm:pt modelId="{F48FB383-E1AA-394B-B6B5-A76DB1DC65C0}" type="sibTrans" cxnId="{200C0436-9908-6346-98EF-0173793CE7C9}">
      <dgm:prSet/>
      <dgm:spPr/>
      <dgm:t>
        <a:bodyPr/>
        <a:lstStyle/>
        <a:p>
          <a:endParaRPr lang="pl-PL" dirty="0"/>
        </a:p>
      </dgm:t>
    </dgm:pt>
    <dgm:pt modelId="{5C651058-07E7-6545-905C-D586F35DF13E}">
      <dgm:prSet phldrT="[Tekst]"/>
      <dgm:spPr/>
      <dgm:t>
        <a:bodyPr/>
        <a:lstStyle/>
        <a:p>
          <a:r>
            <a:rPr lang="pl-PL" dirty="0" err="1"/>
            <a:t>Other</a:t>
          </a:r>
          <a:r>
            <a:rPr lang="pl-PL" dirty="0"/>
            <a:t> mechanisms </a:t>
          </a:r>
        </a:p>
      </dgm:t>
    </dgm:pt>
    <dgm:pt modelId="{F81A031D-AFAF-EA4C-A61B-8241262466EA}" type="sibTrans" cxnId="{4B2A028B-B474-2E4E-B737-37D2F12593CB}">
      <dgm:prSet/>
      <dgm:spPr/>
      <dgm:t>
        <a:bodyPr/>
        <a:lstStyle/>
        <a:p>
          <a:endParaRPr lang="pl-PL"/>
        </a:p>
      </dgm:t>
    </dgm:pt>
    <dgm:pt modelId="{9BFB5718-9E22-BA4B-AF1D-E89B29EE66AE}" type="parTrans" cxnId="{4B2A028B-B474-2E4E-B737-37D2F12593CB}">
      <dgm:prSet/>
      <dgm:spPr/>
      <dgm:t>
        <a:bodyPr/>
        <a:lstStyle/>
        <a:p>
          <a:endParaRPr lang="pl-PL"/>
        </a:p>
      </dgm:t>
    </dgm:pt>
    <dgm:pt modelId="{9B2761D5-900D-D34D-B355-315574E3E93B}" type="pres">
      <dgm:prSet presAssocID="{9F6721EE-5A2A-4641-A14A-45FE006A706E}" presName="Name0" presStyleCnt="0">
        <dgm:presLayoutVars>
          <dgm:chMax/>
          <dgm:chPref/>
          <dgm:dir/>
          <dgm:animLvl val="lvl"/>
        </dgm:presLayoutVars>
      </dgm:prSet>
      <dgm:spPr/>
    </dgm:pt>
    <dgm:pt modelId="{34D58B6D-6CDC-7E4D-9EA8-3B8B8A2B6F8C}" type="pres">
      <dgm:prSet presAssocID="{81CC1EF3-F273-6B4F-B7E4-70ECB0F552B3}" presName="composite" presStyleCnt="0"/>
      <dgm:spPr/>
    </dgm:pt>
    <dgm:pt modelId="{45B18D0F-D2FA-FA42-BC75-57E8B5536477}" type="pres">
      <dgm:prSet presAssocID="{81CC1EF3-F273-6B4F-B7E4-70ECB0F552B3}" presName="Parent1" presStyleLbl="node1" presStyleIdx="0" presStyleCnt="6">
        <dgm:presLayoutVars>
          <dgm:chMax val="1"/>
          <dgm:chPref val="1"/>
          <dgm:bulletEnabled val="1"/>
        </dgm:presLayoutVars>
      </dgm:prSet>
      <dgm:spPr/>
    </dgm:pt>
    <dgm:pt modelId="{C1DE6AA6-EDBB-924C-99AA-D94F898CEDD3}" type="pres">
      <dgm:prSet presAssocID="{81CC1EF3-F273-6B4F-B7E4-70ECB0F552B3}" presName="Childtext1" presStyleLbl="revTx" presStyleIdx="0" presStyleCnt="3">
        <dgm:presLayoutVars>
          <dgm:chMax val="0"/>
          <dgm:chPref val="0"/>
          <dgm:bulletEnabled val="1"/>
        </dgm:presLayoutVars>
      </dgm:prSet>
      <dgm:spPr/>
    </dgm:pt>
    <dgm:pt modelId="{17D1BCCA-171F-C649-A7DA-B57AC00E98FE}" type="pres">
      <dgm:prSet presAssocID="{81CC1EF3-F273-6B4F-B7E4-70ECB0F552B3}" presName="BalanceSpacing" presStyleCnt="0"/>
      <dgm:spPr/>
    </dgm:pt>
    <dgm:pt modelId="{EEC5AC21-5ABA-044C-B817-93389DB438CB}" type="pres">
      <dgm:prSet presAssocID="{81CC1EF3-F273-6B4F-B7E4-70ECB0F552B3}" presName="BalanceSpacing1" presStyleCnt="0"/>
      <dgm:spPr/>
    </dgm:pt>
    <dgm:pt modelId="{E4D7164B-917B-7146-92AD-929F18F8C66A}" type="pres">
      <dgm:prSet presAssocID="{9405732C-3CDA-F54B-A3CC-A58F1E5C7BB8}" presName="Accent1Text" presStyleLbl="node1" presStyleIdx="1" presStyleCnt="6"/>
      <dgm:spPr/>
    </dgm:pt>
    <dgm:pt modelId="{729ABC7C-6B5C-E240-BB51-60B53B5E06FB}" type="pres">
      <dgm:prSet presAssocID="{9405732C-3CDA-F54B-A3CC-A58F1E5C7BB8}" presName="spaceBetweenRectangles" presStyleCnt="0"/>
      <dgm:spPr/>
    </dgm:pt>
    <dgm:pt modelId="{32600C23-7F45-7B40-AE5E-1EAEEECA27AE}" type="pres">
      <dgm:prSet presAssocID="{98F78855-DFA4-0646-AC45-49C5A470475F}" presName="composite" presStyleCnt="0"/>
      <dgm:spPr/>
    </dgm:pt>
    <dgm:pt modelId="{5C51750C-61DA-6A47-A9E9-31D53362E8C4}" type="pres">
      <dgm:prSet presAssocID="{98F78855-DFA4-0646-AC45-49C5A470475F}" presName="Parent1" presStyleLbl="node1" presStyleIdx="2" presStyleCnt="6">
        <dgm:presLayoutVars>
          <dgm:chMax val="1"/>
          <dgm:chPref val="1"/>
          <dgm:bulletEnabled val="1"/>
        </dgm:presLayoutVars>
      </dgm:prSet>
      <dgm:spPr/>
    </dgm:pt>
    <dgm:pt modelId="{E1AB9728-5310-B840-9D5E-E591C77FC287}" type="pres">
      <dgm:prSet presAssocID="{98F78855-DFA4-0646-AC45-49C5A470475F}" presName="Childtext1" presStyleLbl="revTx" presStyleIdx="1" presStyleCnt="3">
        <dgm:presLayoutVars>
          <dgm:chMax val="0"/>
          <dgm:chPref val="0"/>
          <dgm:bulletEnabled val="1"/>
        </dgm:presLayoutVars>
      </dgm:prSet>
      <dgm:spPr/>
    </dgm:pt>
    <dgm:pt modelId="{5C92DC5C-D79E-174B-9A3C-E31135BC4CFB}" type="pres">
      <dgm:prSet presAssocID="{98F78855-DFA4-0646-AC45-49C5A470475F}" presName="BalanceSpacing" presStyleCnt="0"/>
      <dgm:spPr/>
    </dgm:pt>
    <dgm:pt modelId="{A31CDCA0-5E49-FE4A-AC3C-FD5566FA9ECC}" type="pres">
      <dgm:prSet presAssocID="{98F78855-DFA4-0646-AC45-49C5A470475F}" presName="BalanceSpacing1" presStyleCnt="0"/>
      <dgm:spPr/>
    </dgm:pt>
    <dgm:pt modelId="{84E331C4-C400-E641-89B8-CE78EF77CA96}" type="pres">
      <dgm:prSet presAssocID="{5278AC5A-84F4-1846-A8EC-7D5A80C3F932}" presName="Accent1Text" presStyleLbl="node1" presStyleIdx="3" presStyleCnt="6"/>
      <dgm:spPr/>
    </dgm:pt>
    <dgm:pt modelId="{8BA292CC-7D89-8D4A-B835-DAC291F42B6A}" type="pres">
      <dgm:prSet presAssocID="{5278AC5A-84F4-1846-A8EC-7D5A80C3F932}" presName="spaceBetweenRectangles" presStyleCnt="0"/>
      <dgm:spPr/>
    </dgm:pt>
    <dgm:pt modelId="{B3248269-C0F8-3E41-8BEC-D42EBEE0DB3A}" type="pres">
      <dgm:prSet presAssocID="{03B230C3-4575-9C4E-8EF1-CA4FB5918F15}" presName="composite" presStyleCnt="0"/>
      <dgm:spPr/>
    </dgm:pt>
    <dgm:pt modelId="{A5142391-1231-0D43-A829-889EF080C83E}" type="pres">
      <dgm:prSet presAssocID="{03B230C3-4575-9C4E-8EF1-CA4FB5918F15}" presName="Parent1" presStyleLbl="node1" presStyleIdx="4" presStyleCnt="6">
        <dgm:presLayoutVars>
          <dgm:chMax val="1"/>
          <dgm:chPref val="1"/>
          <dgm:bulletEnabled val="1"/>
        </dgm:presLayoutVars>
      </dgm:prSet>
      <dgm:spPr/>
    </dgm:pt>
    <dgm:pt modelId="{A099B402-E2D8-9E44-A9FD-7C1D884D713A}" type="pres">
      <dgm:prSet presAssocID="{03B230C3-4575-9C4E-8EF1-CA4FB5918F15}" presName="Childtext1" presStyleLbl="revTx" presStyleIdx="2" presStyleCnt="3">
        <dgm:presLayoutVars>
          <dgm:chMax val="0"/>
          <dgm:chPref val="0"/>
          <dgm:bulletEnabled val="1"/>
        </dgm:presLayoutVars>
      </dgm:prSet>
      <dgm:spPr/>
    </dgm:pt>
    <dgm:pt modelId="{53B05AAF-3221-BE4E-9793-04056C20034C}" type="pres">
      <dgm:prSet presAssocID="{03B230C3-4575-9C4E-8EF1-CA4FB5918F15}" presName="BalanceSpacing" presStyleCnt="0"/>
      <dgm:spPr/>
    </dgm:pt>
    <dgm:pt modelId="{DDCCAC79-E8FF-6448-8644-93399D07C153}" type="pres">
      <dgm:prSet presAssocID="{03B230C3-4575-9C4E-8EF1-CA4FB5918F15}" presName="BalanceSpacing1" presStyleCnt="0"/>
      <dgm:spPr/>
    </dgm:pt>
    <dgm:pt modelId="{761F687A-C349-2C41-BA2B-190CAC78F265}" type="pres">
      <dgm:prSet presAssocID="{F48FB383-E1AA-394B-B6B5-A76DB1DC65C0}" presName="Accent1Text" presStyleLbl="node1" presStyleIdx="5" presStyleCnt="6"/>
      <dgm:spPr/>
    </dgm:pt>
  </dgm:ptLst>
  <dgm:cxnLst>
    <dgm:cxn modelId="{6B4F2A26-1529-C04B-BF1C-8976D8CA4C8F}" type="presOf" srcId="{03B230C3-4575-9C4E-8EF1-CA4FB5918F15}" destId="{A5142391-1231-0D43-A829-889EF080C83E}" srcOrd="0" destOrd="0" presId="urn:microsoft.com/office/officeart/2008/layout/AlternatingHexagons"/>
    <dgm:cxn modelId="{76CB452F-AA1A-4242-AF58-F83CD3FE4048}" type="presOf" srcId="{9405732C-3CDA-F54B-A3CC-A58F1E5C7BB8}" destId="{E4D7164B-917B-7146-92AD-929F18F8C66A}" srcOrd="0" destOrd="0" presId="urn:microsoft.com/office/officeart/2008/layout/AlternatingHexagons"/>
    <dgm:cxn modelId="{7D35A735-4523-E24B-86A9-2DBAAC1296CF}" type="presOf" srcId="{98F78855-DFA4-0646-AC45-49C5A470475F}" destId="{5C51750C-61DA-6A47-A9E9-31D53362E8C4}" srcOrd="0" destOrd="0" presId="urn:microsoft.com/office/officeart/2008/layout/AlternatingHexagons"/>
    <dgm:cxn modelId="{200C0436-9908-6346-98EF-0173793CE7C9}" srcId="{9F6721EE-5A2A-4641-A14A-45FE006A706E}" destId="{03B230C3-4575-9C4E-8EF1-CA4FB5918F15}" srcOrd="2" destOrd="0" parTransId="{3575BF10-E923-1941-BDD0-036ACDA8DC50}" sibTransId="{F48FB383-E1AA-394B-B6B5-A76DB1DC65C0}"/>
    <dgm:cxn modelId="{CAFE3D3D-D073-2E45-80CB-DA97B7B33873}" type="presOf" srcId="{5278AC5A-84F4-1846-A8EC-7D5A80C3F932}" destId="{84E331C4-C400-E641-89B8-CE78EF77CA96}" srcOrd="0" destOrd="0" presId="urn:microsoft.com/office/officeart/2008/layout/AlternatingHexagons"/>
    <dgm:cxn modelId="{2A6C1368-2AC4-1241-82E5-0F5CE1FD90A1}" srcId="{9F6721EE-5A2A-4641-A14A-45FE006A706E}" destId="{81CC1EF3-F273-6B4F-B7E4-70ECB0F552B3}" srcOrd="0" destOrd="0" parTransId="{B1D3BAD0-0CF9-064E-A7C9-C82A118FF2FA}" sibTransId="{9405732C-3CDA-F54B-A3CC-A58F1E5C7BB8}"/>
    <dgm:cxn modelId="{4D288B69-8AB6-5346-9CC8-97CDDA92DF46}" type="presOf" srcId="{5C651058-07E7-6545-905C-D586F35DF13E}" destId="{A099B402-E2D8-9E44-A9FD-7C1D884D713A}" srcOrd="0" destOrd="0" presId="urn:microsoft.com/office/officeart/2008/layout/AlternatingHexagons"/>
    <dgm:cxn modelId="{F9D9CA7C-62AF-3249-ACE0-63138B258130}" type="presOf" srcId="{2588FE0E-0E13-E840-B97D-9EF81B2B7C9B}" destId="{E1AB9728-5310-B840-9D5E-E591C77FC287}" srcOrd="0" destOrd="0" presId="urn:microsoft.com/office/officeart/2008/layout/AlternatingHexagons"/>
    <dgm:cxn modelId="{8F622583-5498-3847-BF7D-08ED1C15DFD2}" srcId="{98F78855-DFA4-0646-AC45-49C5A470475F}" destId="{2588FE0E-0E13-E840-B97D-9EF81B2B7C9B}" srcOrd="0" destOrd="0" parTransId="{66B1C24E-637D-6D4C-9D11-7FCE36AA1CF4}" sibTransId="{88F730B8-0EA3-D842-BDFD-3E1992E38869}"/>
    <dgm:cxn modelId="{4B2A028B-B474-2E4E-B737-37D2F12593CB}" srcId="{03B230C3-4575-9C4E-8EF1-CA4FB5918F15}" destId="{5C651058-07E7-6545-905C-D586F35DF13E}" srcOrd="0" destOrd="0" parTransId="{9BFB5718-9E22-BA4B-AF1D-E89B29EE66AE}" sibTransId="{F81A031D-AFAF-EA4C-A61B-8241262466EA}"/>
    <dgm:cxn modelId="{EFDE559B-A8A1-064E-B33A-77F4878D4367}" type="presOf" srcId="{81CC1EF3-F273-6B4F-B7E4-70ECB0F552B3}" destId="{45B18D0F-D2FA-FA42-BC75-57E8B5536477}" srcOrd="0" destOrd="0" presId="urn:microsoft.com/office/officeart/2008/layout/AlternatingHexagons"/>
    <dgm:cxn modelId="{4F8B2FD0-7716-5843-9340-C534830D2A87}" type="presOf" srcId="{E83024BF-3061-284A-9D5C-D451889EC7E8}" destId="{C1DE6AA6-EDBB-924C-99AA-D94F898CEDD3}" srcOrd="0" destOrd="0" presId="urn:microsoft.com/office/officeart/2008/layout/AlternatingHexagons"/>
    <dgm:cxn modelId="{6BA209DE-0AF6-C448-BAED-A7EB4C1A80CF}" srcId="{9F6721EE-5A2A-4641-A14A-45FE006A706E}" destId="{98F78855-DFA4-0646-AC45-49C5A470475F}" srcOrd="1" destOrd="0" parTransId="{7D33A5FB-8134-6E43-AAEC-E5B3003D98AF}" sibTransId="{5278AC5A-84F4-1846-A8EC-7D5A80C3F932}"/>
    <dgm:cxn modelId="{765EEAF2-D8BC-EA43-922B-CD954E0E851E}" type="presOf" srcId="{F48FB383-E1AA-394B-B6B5-A76DB1DC65C0}" destId="{761F687A-C349-2C41-BA2B-190CAC78F265}" srcOrd="0" destOrd="0" presId="urn:microsoft.com/office/officeart/2008/layout/AlternatingHexagons"/>
    <dgm:cxn modelId="{C67801F7-FC1C-C748-924E-B2E51B25B4C0}" srcId="{81CC1EF3-F273-6B4F-B7E4-70ECB0F552B3}" destId="{E83024BF-3061-284A-9D5C-D451889EC7E8}" srcOrd="0" destOrd="0" parTransId="{2E5F9E2B-A608-6F43-97C7-4ABF06D445F9}" sibTransId="{3B53CB86-71FA-FE46-B148-406120775576}"/>
    <dgm:cxn modelId="{F8B760FE-1508-A84B-AEDA-DE5F031423FE}" type="presOf" srcId="{9F6721EE-5A2A-4641-A14A-45FE006A706E}" destId="{9B2761D5-900D-D34D-B355-315574E3E93B}" srcOrd="0" destOrd="0" presId="urn:microsoft.com/office/officeart/2008/layout/AlternatingHexagons"/>
    <dgm:cxn modelId="{2FEF7849-8F06-034A-BFA7-C4FD2657FBDF}" type="presParOf" srcId="{9B2761D5-900D-D34D-B355-315574E3E93B}" destId="{34D58B6D-6CDC-7E4D-9EA8-3B8B8A2B6F8C}" srcOrd="0" destOrd="0" presId="urn:microsoft.com/office/officeart/2008/layout/AlternatingHexagons"/>
    <dgm:cxn modelId="{3C624BFE-6682-B444-8074-30577C2B7AFB}" type="presParOf" srcId="{34D58B6D-6CDC-7E4D-9EA8-3B8B8A2B6F8C}" destId="{45B18D0F-D2FA-FA42-BC75-57E8B5536477}" srcOrd="0" destOrd="0" presId="urn:microsoft.com/office/officeart/2008/layout/AlternatingHexagons"/>
    <dgm:cxn modelId="{BE9C942E-0963-8240-85F4-3239C634A6A4}" type="presParOf" srcId="{34D58B6D-6CDC-7E4D-9EA8-3B8B8A2B6F8C}" destId="{C1DE6AA6-EDBB-924C-99AA-D94F898CEDD3}" srcOrd="1" destOrd="0" presId="urn:microsoft.com/office/officeart/2008/layout/AlternatingHexagons"/>
    <dgm:cxn modelId="{58911781-917E-FE4B-9967-C1C13BD6BC1D}" type="presParOf" srcId="{34D58B6D-6CDC-7E4D-9EA8-3B8B8A2B6F8C}" destId="{17D1BCCA-171F-C649-A7DA-B57AC00E98FE}" srcOrd="2" destOrd="0" presId="urn:microsoft.com/office/officeart/2008/layout/AlternatingHexagons"/>
    <dgm:cxn modelId="{8BE93F11-3926-3C4B-9896-C71BF9A7E8E1}" type="presParOf" srcId="{34D58B6D-6CDC-7E4D-9EA8-3B8B8A2B6F8C}" destId="{EEC5AC21-5ABA-044C-B817-93389DB438CB}" srcOrd="3" destOrd="0" presId="urn:microsoft.com/office/officeart/2008/layout/AlternatingHexagons"/>
    <dgm:cxn modelId="{0F5EB7EA-6529-D544-AE16-0544380452D5}" type="presParOf" srcId="{34D58B6D-6CDC-7E4D-9EA8-3B8B8A2B6F8C}" destId="{E4D7164B-917B-7146-92AD-929F18F8C66A}" srcOrd="4" destOrd="0" presId="urn:microsoft.com/office/officeart/2008/layout/AlternatingHexagons"/>
    <dgm:cxn modelId="{3D9A3ACA-F966-0C4D-B601-6157154FD6EC}" type="presParOf" srcId="{9B2761D5-900D-D34D-B355-315574E3E93B}" destId="{729ABC7C-6B5C-E240-BB51-60B53B5E06FB}" srcOrd="1" destOrd="0" presId="urn:microsoft.com/office/officeart/2008/layout/AlternatingHexagons"/>
    <dgm:cxn modelId="{B6446DBC-EDC1-9743-8549-566F9E76D705}" type="presParOf" srcId="{9B2761D5-900D-D34D-B355-315574E3E93B}" destId="{32600C23-7F45-7B40-AE5E-1EAEEECA27AE}" srcOrd="2" destOrd="0" presId="urn:microsoft.com/office/officeart/2008/layout/AlternatingHexagons"/>
    <dgm:cxn modelId="{D5B14E3F-B67C-7440-9220-15DCAC600AB7}" type="presParOf" srcId="{32600C23-7F45-7B40-AE5E-1EAEEECA27AE}" destId="{5C51750C-61DA-6A47-A9E9-31D53362E8C4}" srcOrd="0" destOrd="0" presId="urn:microsoft.com/office/officeart/2008/layout/AlternatingHexagons"/>
    <dgm:cxn modelId="{E824C3FE-D6CF-C342-9D24-6437E153CF1A}" type="presParOf" srcId="{32600C23-7F45-7B40-AE5E-1EAEEECA27AE}" destId="{E1AB9728-5310-B840-9D5E-E591C77FC287}" srcOrd="1" destOrd="0" presId="urn:microsoft.com/office/officeart/2008/layout/AlternatingHexagons"/>
    <dgm:cxn modelId="{9E5F09EC-A047-D043-8246-F5FD81BEDFAC}" type="presParOf" srcId="{32600C23-7F45-7B40-AE5E-1EAEEECA27AE}" destId="{5C92DC5C-D79E-174B-9A3C-E31135BC4CFB}" srcOrd="2" destOrd="0" presId="urn:microsoft.com/office/officeart/2008/layout/AlternatingHexagons"/>
    <dgm:cxn modelId="{9866DEF5-1FEC-524A-BE1D-A899A7C4D1FF}" type="presParOf" srcId="{32600C23-7F45-7B40-AE5E-1EAEEECA27AE}" destId="{A31CDCA0-5E49-FE4A-AC3C-FD5566FA9ECC}" srcOrd="3" destOrd="0" presId="urn:microsoft.com/office/officeart/2008/layout/AlternatingHexagons"/>
    <dgm:cxn modelId="{66610B7A-1CAD-564B-B971-C77EEA1180D5}" type="presParOf" srcId="{32600C23-7F45-7B40-AE5E-1EAEEECA27AE}" destId="{84E331C4-C400-E641-89B8-CE78EF77CA96}" srcOrd="4" destOrd="0" presId="urn:microsoft.com/office/officeart/2008/layout/AlternatingHexagons"/>
    <dgm:cxn modelId="{5F3F8007-1C2C-0549-902A-CAFB28A7FDC6}" type="presParOf" srcId="{9B2761D5-900D-D34D-B355-315574E3E93B}" destId="{8BA292CC-7D89-8D4A-B835-DAC291F42B6A}" srcOrd="3" destOrd="0" presId="urn:microsoft.com/office/officeart/2008/layout/AlternatingHexagons"/>
    <dgm:cxn modelId="{26219810-F35B-C04B-9DC7-BB929C7117ED}" type="presParOf" srcId="{9B2761D5-900D-D34D-B355-315574E3E93B}" destId="{B3248269-C0F8-3E41-8BEC-D42EBEE0DB3A}" srcOrd="4" destOrd="0" presId="urn:microsoft.com/office/officeart/2008/layout/AlternatingHexagons"/>
    <dgm:cxn modelId="{528A10CE-FCF1-A34D-9373-4F85154FD7F2}" type="presParOf" srcId="{B3248269-C0F8-3E41-8BEC-D42EBEE0DB3A}" destId="{A5142391-1231-0D43-A829-889EF080C83E}" srcOrd="0" destOrd="0" presId="urn:microsoft.com/office/officeart/2008/layout/AlternatingHexagons"/>
    <dgm:cxn modelId="{AB6D8212-C326-9644-8A3C-8CFB4AE13266}" type="presParOf" srcId="{B3248269-C0F8-3E41-8BEC-D42EBEE0DB3A}" destId="{A099B402-E2D8-9E44-A9FD-7C1D884D713A}" srcOrd="1" destOrd="0" presId="urn:microsoft.com/office/officeart/2008/layout/AlternatingHexagons"/>
    <dgm:cxn modelId="{29AEE26A-12C4-BE47-A5D7-8888F0941328}" type="presParOf" srcId="{B3248269-C0F8-3E41-8BEC-D42EBEE0DB3A}" destId="{53B05AAF-3221-BE4E-9793-04056C20034C}" srcOrd="2" destOrd="0" presId="urn:microsoft.com/office/officeart/2008/layout/AlternatingHexagons"/>
    <dgm:cxn modelId="{B89E84C5-3071-814E-939A-B49B03E6A599}" type="presParOf" srcId="{B3248269-C0F8-3E41-8BEC-D42EBEE0DB3A}" destId="{DDCCAC79-E8FF-6448-8644-93399D07C153}" srcOrd="3" destOrd="0" presId="urn:microsoft.com/office/officeart/2008/layout/AlternatingHexagons"/>
    <dgm:cxn modelId="{D24172DB-AD81-B747-9BD8-CED944C0C749}" type="presParOf" srcId="{B3248269-C0F8-3E41-8BEC-D42EBEE0DB3A}" destId="{761F687A-C349-2C41-BA2B-190CAC78F265}"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A21194-1E3E-3748-AA97-488D0890ADA9}" type="doc">
      <dgm:prSet loTypeId="urn:microsoft.com/office/officeart/2005/8/layout/radial6" loCatId="" qsTypeId="urn:microsoft.com/office/officeart/2005/8/quickstyle/simple4" qsCatId="simple" csTypeId="urn:microsoft.com/office/officeart/2005/8/colors/colorful3" csCatId="colorful" phldr="1"/>
      <dgm:spPr/>
      <dgm:t>
        <a:bodyPr/>
        <a:lstStyle/>
        <a:p>
          <a:endParaRPr lang="pl-PL"/>
        </a:p>
      </dgm:t>
    </dgm:pt>
    <dgm:pt modelId="{4AD91C45-DBB5-4D47-BED8-16B250A6A99B}">
      <dgm:prSet phldrT="[Tekst]"/>
      <dgm:spPr/>
      <dgm:t>
        <a:bodyPr/>
        <a:lstStyle/>
        <a:p>
          <a:r>
            <a:rPr lang="pl-PL" dirty="0" err="1"/>
            <a:t>Other</a:t>
          </a:r>
          <a:r>
            <a:rPr lang="pl-PL" dirty="0"/>
            <a:t> mechanisms </a:t>
          </a:r>
        </a:p>
      </dgm:t>
    </dgm:pt>
    <dgm:pt modelId="{450058FB-BFAD-6E46-8E9F-0CEF1CB17CC2}" type="parTrans" cxnId="{6A35B26B-B09D-5C43-9591-4BF3ACF758B4}">
      <dgm:prSet/>
      <dgm:spPr/>
      <dgm:t>
        <a:bodyPr/>
        <a:lstStyle/>
        <a:p>
          <a:endParaRPr lang="pl-PL"/>
        </a:p>
      </dgm:t>
    </dgm:pt>
    <dgm:pt modelId="{EC43DA6F-72F8-6B4F-803F-7A57AC3E0A47}" type="sibTrans" cxnId="{6A35B26B-B09D-5C43-9591-4BF3ACF758B4}">
      <dgm:prSet/>
      <dgm:spPr/>
      <dgm:t>
        <a:bodyPr/>
        <a:lstStyle/>
        <a:p>
          <a:endParaRPr lang="pl-PL"/>
        </a:p>
      </dgm:t>
    </dgm:pt>
    <dgm:pt modelId="{FFD819F2-7C02-7E41-BC59-67994C6931DF}">
      <dgm:prSet phldrT="[Tekst]" custT="1"/>
      <dgm:spPr/>
      <dgm:t>
        <a:bodyPr/>
        <a:lstStyle/>
        <a:p>
          <a:r>
            <a:rPr lang="pl-PL" sz="1200" dirty="0" err="1"/>
            <a:t>Guarantees</a:t>
          </a:r>
          <a:r>
            <a:rPr lang="pl-PL" sz="1200" dirty="0"/>
            <a:t> and </a:t>
          </a:r>
          <a:r>
            <a:rPr lang="pl-PL" sz="1200" dirty="0" err="1"/>
            <a:t>promises</a:t>
          </a:r>
          <a:endParaRPr lang="pl-PL" sz="1200" dirty="0"/>
        </a:p>
      </dgm:t>
    </dgm:pt>
    <dgm:pt modelId="{B8507CB6-1597-424E-ACEA-62800C45DAE5}" type="parTrans" cxnId="{BD016590-7398-4343-8133-E70722850367}">
      <dgm:prSet/>
      <dgm:spPr/>
      <dgm:t>
        <a:bodyPr/>
        <a:lstStyle/>
        <a:p>
          <a:endParaRPr lang="pl-PL"/>
        </a:p>
      </dgm:t>
    </dgm:pt>
    <dgm:pt modelId="{A7859A98-0334-454F-811C-2A185A9A30E2}" type="sibTrans" cxnId="{BD016590-7398-4343-8133-E70722850367}">
      <dgm:prSet/>
      <dgm:spPr/>
      <dgm:t>
        <a:bodyPr/>
        <a:lstStyle/>
        <a:p>
          <a:endParaRPr lang="pl-PL"/>
        </a:p>
      </dgm:t>
    </dgm:pt>
    <dgm:pt modelId="{9CFF0CB0-4EF0-584F-95E4-DF0427F3115C}">
      <dgm:prSet phldrT="[Tekst]" custT="1"/>
      <dgm:spPr/>
      <dgm:t>
        <a:bodyPr/>
        <a:lstStyle/>
        <a:p>
          <a:r>
            <a:rPr lang="pl-PL" sz="1200" dirty="0" err="1"/>
            <a:t>Credit</a:t>
          </a:r>
          <a:r>
            <a:rPr lang="pl-PL" sz="1200" dirty="0"/>
            <a:t> </a:t>
          </a:r>
          <a:r>
            <a:rPr lang="pl-PL" sz="1200" dirty="0" err="1"/>
            <a:t>facilities</a:t>
          </a:r>
          <a:r>
            <a:rPr lang="pl-PL" sz="1200" dirty="0"/>
            <a:t> </a:t>
          </a:r>
        </a:p>
      </dgm:t>
    </dgm:pt>
    <dgm:pt modelId="{F5984261-391B-F04E-BF83-5AE305BE05DE}" type="parTrans" cxnId="{807AED9D-196C-794A-B189-EFC23CB710DD}">
      <dgm:prSet/>
      <dgm:spPr/>
      <dgm:t>
        <a:bodyPr/>
        <a:lstStyle/>
        <a:p>
          <a:endParaRPr lang="pl-PL"/>
        </a:p>
      </dgm:t>
    </dgm:pt>
    <dgm:pt modelId="{F3C121E7-620E-CE4E-BFC0-B727CF10D096}" type="sibTrans" cxnId="{807AED9D-196C-794A-B189-EFC23CB710DD}">
      <dgm:prSet/>
      <dgm:spPr/>
      <dgm:t>
        <a:bodyPr/>
        <a:lstStyle/>
        <a:p>
          <a:endParaRPr lang="pl-PL"/>
        </a:p>
      </dgm:t>
    </dgm:pt>
    <dgm:pt modelId="{6AB22150-D342-7647-AD50-4DF40E93DD4D}">
      <dgm:prSet phldrT="[Tekst]" custT="1"/>
      <dgm:spPr/>
      <dgm:t>
        <a:bodyPr/>
        <a:lstStyle/>
        <a:p>
          <a:r>
            <a:rPr lang="pl-PL" sz="1200" dirty="0" err="1"/>
            <a:t>Legal</a:t>
          </a:r>
          <a:r>
            <a:rPr lang="pl-PL" sz="1200" dirty="0"/>
            <a:t> </a:t>
          </a:r>
          <a:r>
            <a:rPr lang="pl-PL" sz="1200" dirty="0" err="1"/>
            <a:t>changes</a:t>
          </a:r>
          <a:r>
            <a:rPr lang="pl-PL" sz="1200" dirty="0"/>
            <a:t> </a:t>
          </a:r>
          <a:r>
            <a:rPr lang="pl-PL" sz="1000" dirty="0"/>
            <a:t>(</a:t>
          </a:r>
          <a:r>
            <a:rPr lang="pl-PL" sz="1000" dirty="0" err="1"/>
            <a:t>construction</a:t>
          </a:r>
          <a:r>
            <a:rPr lang="pl-PL" sz="1000" dirty="0"/>
            <a:t>, rent, </a:t>
          </a:r>
          <a:r>
            <a:rPr lang="pl-PL" sz="1000" dirty="0" err="1"/>
            <a:t>transportation</a:t>
          </a:r>
          <a:r>
            <a:rPr lang="pl-PL" sz="1000" dirty="0"/>
            <a:t>, trade)</a:t>
          </a:r>
        </a:p>
      </dgm:t>
    </dgm:pt>
    <dgm:pt modelId="{EAB1DBE3-9DA9-7A4A-A4A0-C6636B5370B8}" type="parTrans" cxnId="{DE5F8CFC-4C96-3F4F-96C5-0D317D5DD597}">
      <dgm:prSet/>
      <dgm:spPr/>
      <dgm:t>
        <a:bodyPr/>
        <a:lstStyle/>
        <a:p>
          <a:endParaRPr lang="pl-PL"/>
        </a:p>
      </dgm:t>
    </dgm:pt>
    <dgm:pt modelId="{8206A4F7-6DE2-ED42-8A14-816D1576C4A3}" type="sibTrans" cxnId="{DE5F8CFC-4C96-3F4F-96C5-0D317D5DD597}">
      <dgm:prSet/>
      <dgm:spPr/>
      <dgm:t>
        <a:bodyPr/>
        <a:lstStyle/>
        <a:p>
          <a:endParaRPr lang="pl-PL"/>
        </a:p>
      </dgm:t>
    </dgm:pt>
    <dgm:pt modelId="{49018B27-C3F9-4649-8B77-793E2446F6D2}">
      <dgm:prSet phldrT="[Tekst]" custT="1"/>
      <dgm:spPr/>
      <dgm:t>
        <a:bodyPr/>
        <a:lstStyle/>
        <a:p>
          <a:r>
            <a:rPr lang="pl-PL" sz="1200" dirty="0" err="1"/>
            <a:t>Changes</a:t>
          </a:r>
          <a:r>
            <a:rPr lang="pl-PL" sz="1200" dirty="0"/>
            <a:t> in </a:t>
          </a:r>
          <a:r>
            <a:rPr lang="pl-PL" sz="1200" dirty="0" err="1"/>
            <a:t>functioning</a:t>
          </a:r>
          <a:r>
            <a:rPr lang="pl-PL" sz="1200" dirty="0"/>
            <a:t> </a:t>
          </a:r>
          <a:r>
            <a:rPr lang="pl-PL" sz="1000" dirty="0"/>
            <a:t>(</a:t>
          </a:r>
          <a:r>
            <a:rPr lang="pl-PL" sz="1000" dirty="0" err="1"/>
            <a:t>judiciary</a:t>
          </a:r>
          <a:r>
            <a:rPr lang="pl-PL" sz="1000" dirty="0"/>
            <a:t> system, </a:t>
          </a:r>
          <a:r>
            <a:rPr lang="pl-PL" sz="1000" dirty="0" err="1"/>
            <a:t>authorities</a:t>
          </a:r>
          <a:r>
            <a:rPr lang="pl-PL" sz="1000" dirty="0"/>
            <a:t> in </a:t>
          </a:r>
          <a:r>
            <a:rPr lang="pl-PL" sz="1000" dirty="0" err="1"/>
            <a:t>companies</a:t>
          </a:r>
          <a:r>
            <a:rPr lang="pl-PL" sz="1000" dirty="0"/>
            <a:t> etc.)</a:t>
          </a:r>
        </a:p>
      </dgm:t>
    </dgm:pt>
    <dgm:pt modelId="{8B57A594-33B2-8547-8499-838071ABC246}" type="parTrans" cxnId="{3ABF6ACB-B5E3-AF4F-88E9-ED6DF9CDB46A}">
      <dgm:prSet/>
      <dgm:spPr/>
      <dgm:t>
        <a:bodyPr/>
        <a:lstStyle/>
        <a:p>
          <a:endParaRPr lang="pl-PL"/>
        </a:p>
      </dgm:t>
    </dgm:pt>
    <dgm:pt modelId="{E4147ABE-CA9B-0042-B98B-7161D318D3FA}" type="sibTrans" cxnId="{3ABF6ACB-B5E3-AF4F-88E9-ED6DF9CDB46A}">
      <dgm:prSet/>
      <dgm:spPr/>
      <dgm:t>
        <a:bodyPr/>
        <a:lstStyle/>
        <a:p>
          <a:endParaRPr lang="pl-PL"/>
        </a:p>
      </dgm:t>
    </dgm:pt>
    <dgm:pt modelId="{BD9A72B6-60A3-F04F-8CF2-E0773B1E1395}" type="pres">
      <dgm:prSet presAssocID="{76A21194-1E3E-3748-AA97-488D0890ADA9}" presName="Name0" presStyleCnt="0">
        <dgm:presLayoutVars>
          <dgm:chMax val="1"/>
          <dgm:dir/>
          <dgm:animLvl val="ctr"/>
          <dgm:resizeHandles val="exact"/>
        </dgm:presLayoutVars>
      </dgm:prSet>
      <dgm:spPr/>
    </dgm:pt>
    <dgm:pt modelId="{18319F02-3914-2D42-B4E8-84A6144D6FDC}" type="pres">
      <dgm:prSet presAssocID="{4AD91C45-DBB5-4D47-BED8-16B250A6A99B}" presName="centerShape" presStyleLbl="node0" presStyleIdx="0" presStyleCnt="1"/>
      <dgm:spPr/>
    </dgm:pt>
    <dgm:pt modelId="{4130D899-120B-6F41-88B5-007138062DA4}" type="pres">
      <dgm:prSet presAssocID="{FFD819F2-7C02-7E41-BC59-67994C6931DF}" presName="node" presStyleLbl="node1" presStyleIdx="0" presStyleCnt="4" custScaleX="170382">
        <dgm:presLayoutVars>
          <dgm:bulletEnabled val="1"/>
        </dgm:presLayoutVars>
      </dgm:prSet>
      <dgm:spPr/>
    </dgm:pt>
    <dgm:pt modelId="{9DC3DC97-7346-764C-B34F-DA333DA85939}" type="pres">
      <dgm:prSet presAssocID="{FFD819F2-7C02-7E41-BC59-67994C6931DF}" presName="dummy" presStyleCnt="0"/>
      <dgm:spPr/>
    </dgm:pt>
    <dgm:pt modelId="{A722B9A1-C71B-F342-BB6D-BD01D7F6AA60}" type="pres">
      <dgm:prSet presAssocID="{A7859A98-0334-454F-811C-2A185A9A30E2}" presName="sibTrans" presStyleLbl="sibTrans2D1" presStyleIdx="0" presStyleCnt="4"/>
      <dgm:spPr/>
    </dgm:pt>
    <dgm:pt modelId="{38F39779-29AE-E442-96EB-06954CDD1BAA}" type="pres">
      <dgm:prSet presAssocID="{9CFF0CB0-4EF0-584F-95E4-DF0427F3115C}" presName="node" presStyleLbl="node1" presStyleIdx="1" presStyleCnt="4" custScaleX="153254">
        <dgm:presLayoutVars>
          <dgm:bulletEnabled val="1"/>
        </dgm:presLayoutVars>
      </dgm:prSet>
      <dgm:spPr/>
    </dgm:pt>
    <dgm:pt modelId="{07DE57F1-7F50-C142-8858-6915E642FD5C}" type="pres">
      <dgm:prSet presAssocID="{9CFF0CB0-4EF0-584F-95E4-DF0427F3115C}" presName="dummy" presStyleCnt="0"/>
      <dgm:spPr/>
    </dgm:pt>
    <dgm:pt modelId="{94CDB980-7C03-5F4B-9FFC-76313226B616}" type="pres">
      <dgm:prSet presAssocID="{F3C121E7-620E-CE4E-BFC0-B727CF10D096}" presName="sibTrans" presStyleLbl="sibTrans2D1" presStyleIdx="1" presStyleCnt="4"/>
      <dgm:spPr/>
    </dgm:pt>
    <dgm:pt modelId="{0E0DB62F-A023-F040-BE10-9428D514D668}" type="pres">
      <dgm:prSet presAssocID="{6AB22150-D342-7647-AD50-4DF40E93DD4D}" presName="node" presStyleLbl="node1" presStyleIdx="2" presStyleCnt="4" custScaleX="141740">
        <dgm:presLayoutVars>
          <dgm:bulletEnabled val="1"/>
        </dgm:presLayoutVars>
      </dgm:prSet>
      <dgm:spPr/>
    </dgm:pt>
    <dgm:pt modelId="{617595CD-8C87-EB4A-BFD2-4B57EC97C10A}" type="pres">
      <dgm:prSet presAssocID="{6AB22150-D342-7647-AD50-4DF40E93DD4D}" presName="dummy" presStyleCnt="0"/>
      <dgm:spPr/>
    </dgm:pt>
    <dgm:pt modelId="{BE54843D-648B-024B-A808-2134EEB277CD}" type="pres">
      <dgm:prSet presAssocID="{8206A4F7-6DE2-ED42-8A14-816D1576C4A3}" presName="sibTrans" presStyleLbl="sibTrans2D1" presStyleIdx="2" presStyleCnt="4"/>
      <dgm:spPr/>
    </dgm:pt>
    <dgm:pt modelId="{881EE2B0-27AB-944B-BE12-2BE647FE7C57}" type="pres">
      <dgm:prSet presAssocID="{49018B27-C3F9-4649-8B77-793E2446F6D2}" presName="node" presStyleLbl="node1" presStyleIdx="3" presStyleCnt="4" custScaleX="154657">
        <dgm:presLayoutVars>
          <dgm:bulletEnabled val="1"/>
        </dgm:presLayoutVars>
      </dgm:prSet>
      <dgm:spPr/>
    </dgm:pt>
    <dgm:pt modelId="{8E937E93-CFDF-D74C-996C-1C0AA86873C3}" type="pres">
      <dgm:prSet presAssocID="{49018B27-C3F9-4649-8B77-793E2446F6D2}" presName="dummy" presStyleCnt="0"/>
      <dgm:spPr/>
    </dgm:pt>
    <dgm:pt modelId="{F7D00E57-2A37-554B-952D-6C1BC327C61F}" type="pres">
      <dgm:prSet presAssocID="{E4147ABE-CA9B-0042-B98B-7161D318D3FA}" presName="sibTrans" presStyleLbl="sibTrans2D1" presStyleIdx="3" presStyleCnt="4"/>
      <dgm:spPr/>
    </dgm:pt>
  </dgm:ptLst>
  <dgm:cxnLst>
    <dgm:cxn modelId="{04510F08-E03A-A749-BF6E-821177422931}" type="presOf" srcId="{A7859A98-0334-454F-811C-2A185A9A30E2}" destId="{A722B9A1-C71B-F342-BB6D-BD01D7F6AA60}" srcOrd="0" destOrd="0" presId="urn:microsoft.com/office/officeart/2005/8/layout/radial6"/>
    <dgm:cxn modelId="{40737C1A-87FF-0C42-BCD6-13FF7C87947A}" type="presOf" srcId="{6AB22150-D342-7647-AD50-4DF40E93DD4D}" destId="{0E0DB62F-A023-F040-BE10-9428D514D668}" srcOrd="0" destOrd="0" presId="urn:microsoft.com/office/officeart/2005/8/layout/radial6"/>
    <dgm:cxn modelId="{927A8F3D-8BEE-EC45-BC12-93BAB4DE3FC5}" type="presOf" srcId="{F3C121E7-620E-CE4E-BFC0-B727CF10D096}" destId="{94CDB980-7C03-5F4B-9FFC-76313226B616}" srcOrd="0" destOrd="0" presId="urn:microsoft.com/office/officeart/2005/8/layout/radial6"/>
    <dgm:cxn modelId="{6A35B26B-B09D-5C43-9591-4BF3ACF758B4}" srcId="{76A21194-1E3E-3748-AA97-488D0890ADA9}" destId="{4AD91C45-DBB5-4D47-BED8-16B250A6A99B}" srcOrd="0" destOrd="0" parTransId="{450058FB-BFAD-6E46-8E9F-0CEF1CB17CC2}" sibTransId="{EC43DA6F-72F8-6B4F-803F-7A57AC3E0A47}"/>
    <dgm:cxn modelId="{8596744D-8663-2C4A-8511-81B61CC662D1}" type="presOf" srcId="{8206A4F7-6DE2-ED42-8A14-816D1576C4A3}" destId="{BE54843D-648B-024B-A808-2134EEB277CD}" srcOrd="0" destOrd="0" presId="urn:microsoft.com/office/officeart/2005/8/layout/radial6"/>
    <dgm:cxn modelId="{69B8B887-60DE-6640-AB69-887124B4DD08}" type="presOf" srcId="{E4147ABE-CA9B-0042-B98B-7161D318D3FA}" destId="{F7D00E57-2A37-554B-952D-6C1BC327C61F}" srcOrd="0" destOrd="0" presId="urn:microsoft.com/office/officeart/2005/8/layout/radial6"/>
    <dgm:cxn modelId="{BD016590-7398-4343-8133-E70722850367}" srcId="{4AD91C45-DBB5-4D47-BED8-16B250A6A99B}" destId="{FFD819F2-7C02-7E41-BC59-67994C6931DF}" srcOrd="0" destOrd="0" parTransId="{B8507CB6-1597-424E-ACEA-62800C45DAE5}" sibTransId="{A7859A98-0334-454F-811C-2A185A9A30E2}"/>
    <dgm:cxn modelId="{807AED9D-196C-794A-B189-EFC23CB710DD}" srcId="{4AD91C45-DBB5-4D47-BED8-16B250A6A99B}" destId="{9CFF0CB0-4EF0-584F-95E4-DF0427F3115C}" srcOrd="1" destOrd="0" parTransId="{F5984261-391B-F04E-BF83-5AE305BE05DE}" sibTransId="{F3C121E7-620E-CE4E-BFC0-B727CF10D096}"/>
    <dgm:cxn modelId="{DC92F9B6-80CC-6E4D-85D0-5873DDBCB9DA}" type="presOf" srcId="{4AD91C45-DBB5-4D47-BED8-16B250A6A99B}" destId="{18319F02-3914-2D42-B4E8-84A6144D6FDC}" srcOrd="0" destOrd="0" presId="urn:microsoft.com/office/officeart/2005/8/layout/radial6"/>
    <dgm:cxn modelId="{60B0CCC6-51CE-A241-BEFC-3AAF8E9750D8}" type="presOf" srcId="{76A21194-1E3E-3748-AA97-488D0890ADA9}" destId="{BD9A72B6-60A3-F04F-8CF2-E0773B1E1395}" srcOrd="0" destOrd="0" presId="urn:microsoft.com/office/officeart/2005/8/layout/radial6"/>
    <dgm:cxn modelId="{3ABF6ACB-B5E3-AF4F-88E9-ED6DF9CDB46A}" srcId="{4AD91C45-DBB5-4D47-BED8-16B250A6A99B}" destId="{49018B27-C3F9-4649-8B77-793E2446F6D2}" srcOrd="3" destOrd="0" parTransId="{8B57A594-33B2-8547-8499-838071ABC246}" sibTransId="{E4147ABE-CA9B-0042-B98B-7161D318D3FA}"/>
    <dgm:cxn modelId="{5D1405CC-5EC2-4148-B4EE-ADEFBEAEA3E4}" type="presOf" srcId="{49018B27-C3F9-4649-8B77-793E2446F6D2}" destId="{881EE2B0-27AB-944B-BE12-2BE647FE7C57}" srcOrd="0" destOrd="0" presId="urn:microsoft.com/office/officeart/2005/8/layout/radial6"/>
    <dgm:cxn modelId="{974C55E6-8205-454E-8C17-5F10138AB948}" type="presOf" srcId="{9CFF0CB0-4EF0-584F-95E4-DF0427F3115C}" destId="{38F39779-29AE-E442-96EB-06954CDD1BAA}" srcOrd="0" destOrd="0" presId="urn:microsoft.com/office/officeart/2005/8/layout/radial6"/>
    <dgm:cxn modelId="{DE5F8CFC-4C96-3F4F-96C5-0D317D5DD597}" srcId="{4AD91C45-DBB5-4D47-BED8-16B250A6A99B}" destId="{6AB22150-D342-7647-AD50-4DF40E93DD4D}" srcOrd="2" destOrd="0" parTransId="{EAB1DBE3-9DA9-7A4A-A4A0-C6636B5370B8}" sibTransId="{8206A4F7-6DE2-ED42-8A14-816D1576C4A3}"/>
    <dgm:cxn modelId="{9F63CFFF-5CAD-5447-9EE2-196783400F38}" type="presOf" srcId="{FFD819F2-7C02-7E41-BC59-67994C6931DF}" destId="{4130D899-120B-6F41-88B5-007138062DA4}" srcOrd="0" destOrd="0" presId="urn:microsoft.com/office/officeart/2005/8/layout/radial6"/>
    <dgm:cxn modelId="{458C3779-2848-4040-8A38-A20FF2B147B6}" type="presParOf" srcId="{BD9A72B6-60A3-F04F-8CF2-E0773B1E1395}" destId="{18319F02-3914-2D42-B4E8-84A6144D6FDC}" srcOrd="0" destOrd="0" presId="urn:microsoft.com/office/officeart/2005/8/layout/radial6"/>
    <dgm:cxn modelId="{9B572463-E2B3-FB4B-8C31-D5CE4ACBF6AE}" type="presParOf" srcId="{BD9A72B6-60A3-F04F-8CF2-E0773B1E1395}" destId="{4130D899-120B-6F41-88B5-007138062DA4}" srcOrd="1" destOrd="0" presId="urn:microsoft.com/office/officeart/2005/8/layout/radial6"/>
    <dgm:cxn modelId="{A8BE7049-12A8-294A-9D6A-1A08F6B81F80}" type="presParOf" srcId="{BD9A72B6-60A3-F04F-8CF2-E0773B1E1395}" destId="{9DC3DC97-7346-764C-B34F-DA333DA85939}" srcOrd="2" destOrd="0" presId="urn:microsoft.com/office/officeart/2005/8/layout/radial6"/>
    <dgm:cxn modelId="{F8F9E6C4-BCAE-E648-A7EA-97D49015A928}" type="presParOf" srcId="{BD9A72B6-60A3-F04F-8CF2-E0773B1E1395}" destId="{A722B9A1-C71B-F342-BB6D-BD01D7F6AA60}" srcOrd="3" destOrd="0" presId="urn:microsoft.com/office/officeart/2005/8/layout/radial6"/>
    <dgm:cxn modelId="{42A3A871-ABD4-854B-92A5-E50962D6F888}" type="presParOf" srcId="{BD9A72B6-60A3-F04F-8CF2-E0773B1E1395}" destId="{38F39779-29AE-E442-96EB-06954CDD1BAA}" srcOrd="4" destOrd="0" presId="urn:microsoft.com/office/officeart/2005/8/layout/radial6"/>
    <dgm:cxn modelId="{0EE427A0-B1CF-8147-95B0-08B92182552A}" type="presParOf" srcId="{BD9A72B6-60A3-F04F-8CF2-E0773B1E1395}" destId="{07DE57F1-7F50-C142-8858-6915E642FD5C}" srcOrd="5" destOrd="0" presId="urn:microsoft.com/office/officeart/2005/8/layout/radial6"/>
    <dgm:cxn modelId="{DDDE8AC6-DE61-5045-8892-0E00F4045E32}" type="presParOf" srcId="{BD9A72B6-60A3-F04F-8CF2-E0773B1E1395}" destId="{94CDB980-7C03-5F4B-9FFC-76313226B616}" srcOrd="6" destOrd="0" presId="urn:microsoft.com/office/officeart/2005/8/layout/radial6"/>
    <dgm:cxn modelId="{FCB50D76-7211-6A4E-90EB-F73460FBAB64}" type="presParOf" srcId="{BD9A72B6-60A3-F04F-8CF2-E0773B1E1395}" destId="{0E0DB62F-A023-F040-BE10-9428D514D668}" srcOrd="7" destOrd="0" presId="urn:microsoft.com/office/officeart/2005/8/layout/radial6"/>
    <dgm:cxn modelId="{97121B26-7375-5547-9764-ED23993A138B}" type="presParOf" srcId="{BD9A72B6-60A3-F04F-8CF2-E0773B1E1395}" destId="{617595CD-8C87-EB4A-BFD2-4B57EC97C10A}" srcOrd="8" destOrd="0" presId="urn:microsoft.com/office/officeart/2005/8/layout/radial6"/>
    <dgm:cxn modelId="{6835F599-E27A-524C-B0B7-2CDAB9395FE3}" type="presParOf" srcId="{BD9A72B6-60A3-F04F-8CF2-E0773B1E1395}" destId="{BE54843D-648B-024B-A808-2134EEB277CD}" srcOrd="9" destOrd="0" presId="urn:microsoft.com/office/officeart/2005/8/layout/radial6"/>
    <dgm:cxn modelId="{250EAAB3-BFAD-644B-9A9B-E3D9DB7B1F8D}" type="presParOf" srcId="{BD9A72B6-60A3-F04F-8CF2-E0773B1E1395}" destId="{881EE2B0-27AB-944B-BE12-2BE647FE7C57}" srcOrd="10" destOrd="0" presId="urn:microsoft.com/office/officeart/2005/8/layout/radial6"/>
    <dgm:cxn modelId="{14017071-BEEA-AD4C-AE52-F783B8A73B41}" type="presParOf" srcId="{BD9A72B6-60A3-F04F-8CF2-E0773B1E1395}" destId="{8E937E93-CFDF-D74C-996C-1C0AA86873C3}" srcOrd="11" destOrd="0" presId="urn:microsoft.com/office/officeart/2005/8/layout/radial6"/>
    <dgm:cxn modelId="{E84A19AE-8725-564D-A0EB-0F3C54737306}" type="presParOf" srcId="{BD9A72B6-60A3-F04F-8CF2-E0773B1E1395}" destId="{F7D00E57-2A37-554B-952D-6C1BC327C61F}"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CC7790D-F7B4-814B-A6EB-47E525426F24}" type="doc">
      <dgm:prSet loTypeId="urn:microsoft.com/office/officeart/2005/8/layout/cycle8" loCatId="" qsTypeId="urn:microsoft.com/office/officeart/2005/8/quickstyle/simple4" qsCatId="simple" csTypeId="urn:microsoft.com/office/officeart/2005/8/colors/colorful1" csCatId="colorful" phldr="1"/>
      <dgm:spPr/>
    </dgm:pt>
    <dgm:pt modelId="{F84A9DC3-1B67-B141-9080-B751998CEFA0}">
      <dgm:prSet phldrT="[Tekst]"/>
      <dgm:spPr/>
      <dgm:t>
        <a:bodyPr/>
        <a:lstStyle/>
        <a:p>
          <a:r>
            <a:rPr lang="en-GB"/>
            <a:t>salary subsidies</a:t>
          </a:r>
          <a:endParaRPr lang="pl-PL"/>
        </a:p>
      </dgm:t>
    </dgm:pt>
    <dgm:pt modelId="{E32DBC35-AD56-8744-B78C-710BF683D82D}" type="parTrans" cxnId="{2835B186-7BAF-584F-9ACA-6F4B00FBBBFB}">
      <dgm:prSet/>
      <dgm:spPr/>
      <dgm:t>
        <a:bodyPr/>
        <a:lstStyle/>
        <a:p>
          <a:endParaRPr lang="pl-PL"/>
        </a:p>
      </dgm:t>
    </dgm:pt>
    <dgm:pt modelId="{5198D808-EA99-FA47-B01E-FE9673AAE641}" type="sibTrans" cxnId="{2835B186-7BAF-584F-9ACA-6F4B00FBBBFB}">
      <dgm:prSet/>
      <dgm:spPr/>
      <dgm:t>
        <a:bodyPr/>
        <a:lstStyle/>
        <a:p>
          <a:endParaRPr lang="pl-PL"/>
        </a:p>
      </dgm:t>
    </dgm:pt>
    <dgm:pt modelId="{0A9B80AE-D5E2-0240-A01F-757E890DE05C}">
      <dgm:prSet phldrT="[Tekst]"/>
      <dgm:spPr/>
      <dgm:t>
        <a:bodyPr/>
        <a:lstStyle/>
        <a:p>
          <a:r>
            <a:rPr lang="en-GB" dirty="0"/>
            <a:t>idle time pay benefit</a:t>
          </a:r>
          <a:endParaRPr lang="pl-PL" dirty="0"/>
        </a:p>
      </dgm:t>
    </dgm:pt>
    <dgm:pt modelId="{69F020F0-6380-C142-B9B7-2ABD1FA1F7DE}" type="parTrans" cxnId="{95E008E4-9564-D04D-AA22-DAABE5CA47E9}">
      <dgm:prSet/>
      <dgm:spPr/>
      <dgm:t>
        <a:bodyPr/>
        <a:lstStyle/>
        <a:p>
          <a:endParaRPr lang="pl-PL"/>
        </a:p>
      </dgm:t>
    </dgm:pt>
    <dgm:pt modelId="{853DFFEB-28E3-1442-8B20-341120E79025}" type="sibTrans" cxnId="{95E008E4-9564-D04D-AA22-DAABE5CA47E9}">
      <dgm:prSet/>
      <dgm:spPr/>
      <dgm:t>
        <a:bodyPr/>
        <a:lstStyle/>
        <a:p>
          <a:endParaRPr lang="pl-PL"/>
        </a:p>
      </dgm:t>
    </dgm:pt>
    <dgm:pt modelId="{1DB6D3DE-F762-BA4F-B27F-1AEFDC7982E6}">
      <dgm:prSet phldrT="[Tekst]"/>
      <dgm:spPr/>
      <dgm:t>
        <a:bodyPr/>
        <a:lstStyle/>
        <a:p>
          <a:r>
            <a:rPr lang="en-GB" dirty="0"/>
            <a:t>exemption from paying contributions</a:t>
          </a:r>
          <a:endParaRPr lang="pl-PL" dirty="0"/>
        </a:p>
      </dgm:t>
    </dgm:pt>
    <dgm:pt modelId="{E68A94EE-8B5A-154D-A126-ECA51DD87726}" type="parTrans" cxnId="{66FFE3C3-3920-D14A-A356-2B49DE5AC9B4}">
      <dgm:prSet/>
      <dgm:spPr/>
      <dgm:t>
        <a:bodyPr/>
        <a:lstStyle/>
        <a:p>
          <a:endParaRPr lang="pl-PL"/>
        </a:p>
      </dgm:t>
    </dgm:pt>
    <dgm:pt modelId="{D904009F-D4CE-5B4C-A398-8176166C89E0}" type="sibTrans" cxnId="{66FFE3C3-3920-D14A-A356-2B49DE5AC9B4}">
      <dgm:prSet/>
      <dgm:spPr/>
      <dgm:t>
        <a:bodyPr/>
        <a:lstStyle/>
        <a:p>
          <a:endParaRPr lang="pl-PL"/>
        </a:p>
      </dgm:t>
    </dgm:pt>
    <dgm:pt modelId="{B7A661B0-86C6-B34E-9E8B-605487BEC6B0}">
      <dgm:prSet phldrT="[Tekst]"/>
      <dgm:spPr/>
      <dgm:t>
        <a:bodyPr/>
        <a:lstStyle/>
        <a:p>
          <a:r>
            <a:rPr lang="pl-PL" dirty="0" err="1"/>
            <a:t>labour</a:t>
          </a:r>
          <a:r>
            <a:rPr lang="pl-PL" dirty="0"/>
            <a:t> law </a:t>
          </a:r>
          <a:r>
            <a:rPr lang="pl-PL" dirty="0" err="1"/>
            <a:t>changes</a:t>
          </a:r>
          <a:endParaRPr lang="pl-PL" dirty="0"/>
        </a:p>
      </dgm:t>
    </dgm:pt>
    <dgm:pt modelId="{13D2A250-67D1-7349-8AEF-1D2A822D6C00}" type="parTrans" cxnId="{CF59B797-E0B0-0847-AA9B-74F96F463EB4}">
      <dgm:prSet/>
      <dgm:spPr/>
      <dgm:t>
        <a:bodyPr/>
        <a:lstStyle/>
        <a:p>
          <a:endParaRPr lang="pl-PL"/>
        </a:p>
      </dgm:t>
    </dgm:pt>
    <dgm:pt modelId="{886FBDE6-8F46-9C41-A221-3BC7AED0D7A7}" type="sibTrans" cxnId="{CF59B797-E0B0-0847-AA9B-74F96F463EB4}">
      <dgm:prSet/>
      <dgm:spPr/>
      <dgm:t>
        <a:bodyPr/>
        <a:lstStyle/>
        <a:p>
          <a:endParaRPr lang="pl-PL"/>
        </a:p>
      </dgm:t>
    </dgm:pt>
    <dgm:pt modelId="{B2F11F7B-367F-1D4C-8E38-837982E4E6E6}">
      <dgm:prSet phldrT="[Tekst]"/>
      <dgm:spPr/>
      <dgm:t>
        <a:bodyPr/>
        <a:lstStyle/>
        <a:p>
          <a:r>
            <a:rPr lang="pl-PL" dirty="0" err="1"/>
            <a:t>workplace</a:t>
          </a:r>
          <a:r>
            <a:rPr lang="pl-PL" dirty="0"/>
            <a:t> </a:t>
          </a:r>
          <a:r>
            <a:rPr lang="pl-PL" dirty="0" err="1"/>
            <a:t>reorganisation</a:t>
          </a:r>
          <a:endParaRPr lang="pl-PL" dirty="0"/>
        </a:p>
      </dgm:t>
    </dgm:pt>
    <dgm:pt modelId="{94455674-31EC-564D-A801-ACC88CE93281}" type="parTrans" cxnId="{E69202B5-F37F-6A41-B265-7AB69F7E9427}">
      <dgm:prSet/>
      <dgm:spPr/>
      <dgm:t>
        <a:bodyPr/>
        <a:lstStyle/>
        <a:p>
          <a:endParaRPr lang="pl-PL"/>
        </a:p>
      </dgm:t>
    </dgm:pt>
    <dgm:pt modelId="{AABD1A59-6B30-0849-AB87-F7BAE8C63E74}" type="sibTrans" cxnId="{E69202B5-F37F-6A41-B265-7AB69F7E9427}">
      <dgm:prSet/>
      <dgm:spPr/>
      <dgm:t>
        <a:bodyPr/>
        <a:lstStyle/>
        <a:p>
          <a:endParaRPr lang="pl-PL"/>
        </a:p>
      </dgm:t>
    </dgm:pt>
    <dgm:pt modelId="{45D46B09-AB61-524F-AC2C-9B143F0419B4}" type="pres">
      <dgm:prSet presAssocID="{0CC7790D-F7B4-814B-A6EB-47E525426F24}" presName="compositeShape" presStyleCnt="0">
        <dgm:presLayoutVars>
          <dgm:chMax val="7"/>
          <dgm:dir/>
          <dgm:resizeHandles val="exact"/>
        </dgm:presLayoutVars>
      </dgm:prSet>
      <dgm:spPr/>
    </dgm:pt>
    <dgm:pt modelId="{6E2C46A9-5595-1D44-A07D-5092F94AEEB0}" type="pres">
      <dgm:prSet presAssocID="{0CC7790D-F7B4-814B-A6EB-47E525426F24}" presName="wedge1" presStyleLbl="node1" presStyleIdx="0" presStyleCnt="5"/>
      <dgm:spPr/>
    </dgm:pt>
    <dgm:pt modelId="{5E29D59A-A0B2-E94A-9D30-1129114272BD}" type="pres">
      <dgm:prSet presAssocID="{0CC7790D-F7B4-814B-A6EB-47E525426F24}" presName="dummy1a" presStyleCnt="0"/>
      <dgm:spPr/>
    </dgm:pt>
    <dgm:pt modelId="{C02B2F1F-309C-4646-A0DC-DA5858075843}" type="pres">
      <dgm:prSet presAssocID="{0CC7790D-F7B4-814B-A6EB-47E525426F24}" presName="dummy1b" presStyleCnt="0"/>
      <dgm:spPr/>
    </dgm:pt>
    <dgm:pt modelId="{A95FE178-4248-9148-B96D-8C0E8D1E8657}" type="pres">
      <dgm:prSet presAssocID="{0CC7790D-F7B4-814B-A6EB-47E525426F24}" presName="wedge1Tx" presStyleLbl="node1" presStyleIdx="0" presStyleCnt="5">
        <dgm:presLayoutVars>
          <dgm:chMax val="0"/>
          <dgm:chPref val="0"/>
          <dgm:bulletEnabled val="1"/>
        </dgm:presLayoutVars>
      </dgm:prSet>
      <dgm:spPr/>
    </dgm:pt>
    <dgm:pt modelId="{350E3B1A-4354-E141-92E7-E119A3FFEDFD}" type="pres">
      <dgm:prSet presAssocID="{0CC7790D-F7B4-814B-A6EB-47E525426F24}" presName="wedge2" presStyleLbl="node1" presStyleIdx="1" presStyleCnt="5"/>
      <dgm:spPr/>
    </dgm:pt>
    <dgm:pt modelId="{E55C86C0-81C1-514D-860B-6870120E808D}" type="pres">
      <dgm:prSet presAssocID="{0CC7790D-F7B4-814B-A6EB-47E525426F24}" presName="dummy2a" presStyleCnt="0"/>
      <dgm:spPr/>
    </dgm:pt>
    <dgm:pt modelId="{DD2C42E2-0A5A-FC43-B9E9-ED7568D722D8}" type="pres">
      <dgm:prSet presAssocID="{0CC7790D-F7B4-814B-A6EB-47E525426F24}" presName="dummy2b" presStyleCnt="0"/>
      <dgm:spPr/>
    </dgm:pt>
    <dgm:pt modelId="{6F9350FD-72A2-2F49-8802-E9F8EFF997A2}" type="pres">
      <dgm:prSet presAssocID="{0CC7790D-F7B4-814B-A6EB-47E525426F24}" presName="wedge2Tx" presStyleLbl="node1" presStyleIdx="1" presStyleCnt="5">
        <dgm:presLayoutVars>
          <dgm:chMax val="0"/>
          <dgm:chPref val="0"/>
          <dgm:bulletEnabled val="1"/>
        </dgm:presLayoutVars>
      </dgm:prSet>
      <dgm:spPr/>
    </dgm:pt>
    <dgm:pt modelId="{D04F4AED-2ACA-BC43-9339-D2D23E2B49C7}" type="pres">
      <dgm:prSet presAssocID="{0CC7790D-F7B4-814B-A6EB-47E525426F24}" presName="wedge3" presStyleLbl="node1" presStyleIdx="2" presStyleCnt="5"/>
      <dgm:spPr/>
    </dgm:pt>
    <dgm:pt modelId="{01FF3C8F-79F1-5544-A5DE-D299DF953464}" type="pres">
      <dgm:prSet presAssocID="{0CC7790D-F7B4-814B-A6EB-47E525426F24}" presName="dummy3a" presStyleCnt="0"/>
      <dgm:spPr/>
    </dgm:pt>
    <dgm:pt modelId="{38EA4F6A-E900-BF48-824B-88A506147556}" type="pres">
      <dgm:prSet presAssocID="{0CC7790D-F7B4-814B-A6EB-47E525426F24}" presName="dummy3b" presStyleCnt="0"/>
      <dgm:spPr/>
    </dgm:pt>
    <dgm:pt modelId="{BF26A27F-73F8-324A-93B8-971FF8E37E5A}" type="pres">
      <dgm:prSet presAssocID="{0CC7790D-F7B4-814B-A6EB-47E525426F24}" presName="wedge3Tx" presStyleLbl="node1" presStyleIdx="2" presStyleCnt="5">
        <dgm:presLayoutVars>
          <dgm:chMax val="0"/>
          <dgm:chPref val="0"/>
          <dgm:bulletEnabled val="1"/>
        </dgm:presLayoutVars>
      </dgm:prSet>
      <dgm:spPr/>
    </dgm:pt>
    <dgm:pt modelId="{2B37C89B-5947-A54B-88A3-ECCF5901B310}" type="pres">
      <dgm:prSet presAssocID="{0CC7790D-F7B4-814B-A6EB-47E525426F24}" presName="wedge4" presStyleLbl="node1" presStyleIdx="3" presStyleCnt="5"/>
      <dgm:spPr/>
    </dgm:pt>
    <dgm:pt modelId="{A87249DC-320F-4848-A6F5-2BE237023062}" type="pres">
      <dgm:prSet presAssocID="{0CC7790D-F7B4-814B-A6EB-47E525426F24}" presName="dummy4a" presStyleCnt="0"/>
      <dgm:spPr/>
    </dgm:pt>
    <dgm:pt modelId="{F017C0FB-7B30-6242-A543-11DA548CAD60}" type="pres">
      <dgm:prSet presAssocID="{0CC7790D-F7B4-814B-A6EB-47E525426F24}" presName="dummy4b" presStyleCnt="0"/>
      <dgm:spPr/>
    </dgm:pt>
    <dgm:pt modelId="{D1AA454B-36AE-A149-9085-CFEE8700CEAC}" type="pres">
      <dgm:prSet presAssocID="{0CC7790D-F7B4-814B-A6EB-47E525426F24}" presName="wedge4Tx" presStyleLbl="node1" presStyleIdx="3" presStyleCnt="5">
        <dgm:presLayoutVars>
          <dgm:chMax val="0"/>
          <dgm:chPref val="0"/>
          <dgm:bulletEnabled val="1"/>
        </dgm:presLayoutVars>
      </dgm:prSet>
      <dgm:spPr/>
    </dgm:pt>
    <dgm:pt modelId="{C957AAFC-A36F-A740-B482-3EE25B91A092}" type="pres">
      <dgm:prSet presAssocID="{0CC7790D-F7B4-814B-A6EB-47E525426F24}" presName="wedge5" presStyleLbl="node1" presStyleIdx="4" presStyleCnt="5"/>
      <dgm:spPr/>
    </dgm:pt>
    <dgm:pt modelId="{89D1F125-66DE-544B-A64C-51EDAB57F7C2}" type="pres">
      <dgm:prSet presAssocID="{0CC7790D-F7B4-814B-A6EB-47E525426F24}" presName="dummy5a" presStyleCnt="0"/>
      <dgm:spPr/>
    </dgm:pt>
    <dgm:pt modelId="{597EB016-9D13-8C40-B850-0C3C64C1098A}" type="pres">
      <dgm:prSet presAssocID="{0CC7790D-F7B4-814B-A6EB-47E525426F24}" presName="dummy5b" presStyleCnt="0"/>
      <dgm:spPr/>
    </dgm:pt>
    <dgm:pt modelId="{7F1D55AF-E238-0A4D-8825-AAD7ABD5BB61}" type="pres">
      <dgm:prSet presAssocID="{0CC7790D-F7B4-814B-A6EB-47E525426F24}" presName="wedge5Tx" presStyleLbl="node1" presStyleIdx="4" presStyleCnt="5">
        <dgm:presLayoutVars>
          <dgm:chMax val="0"/>
          <dgm:chPref val="0"/>
          <dgm:bulletEnabled val="1"/>
        </dgm:presLayoutVars>
      </dgm:prSet>
      <dgm:spPr/>
    </dgm:pt>
    <dgm:pt modelId="{15BC9265-F275-6247-A387-3FFD408D29BF}" type="pres">
      <dgm:prSet presAssocID="{5198D808-EA99-FA47-B01E-FE9673AAE641}" presName="arrowWedge1" presStyleLbl="fgSibTrans2D1" presStyleIdx="0" presStyleCnt="5"/>
      <dgm:spPr/>
    </dgm:pt>
    <dgm:pt modelId="{F40E23B9-D08D-BB4D-926D-99262334405A}" type="pres">
      <dgm:prSet presAssocID="{853DFFEB-28E3-1442-8B20-341120E79025}" presName="arrowWedge2" presStyleLbl="fgSibTrans2D1" presStyleIdx="1" presStyleCnt="5"/>
      <dgm:spPr/>
    </dgm:pt>
    <dgm:pt modelId="{60BB4BB9-2E47-AE48-B7B4-9DD0FFB9D62F}" type="pres">
      <dgm:prSet presAssocID="{D904009F-D4CE-5B4C-A398-8176166C89E0}" presName="arrowWedge3" presStyleLbl="fgSibTrans2D1" presStyleIdx="2" presStyleCnt="5"/>
      <dgm:spPr/>
    </dgm:pt>
    <dgm:pt modelId="{8A2839C8-65E7-DC40-8EC1-E3E0F079E178}" type="pres">
      <dgm:prSet presAssocID="{886FBDE6-8F46-9C41-A221-3BC7AED0D7A7}" presName="arrowWedge4" presStyleLbl="fgSibTrans2D1" presStyleIdx="3" presStyleCnt="5"/>
      <dgm:spPr/>
    </dgm:pt>
    <dgm:pt modelId="{0F31626E-B61A-AA4A-86C5-7F67B1BB1129}" type="pres">
      <dgm:prSet presAssocID="{AABD1A59-6B30-0849-AB87-F7BAE8C63E74}" presName="arrowWedge5" presStyleLbl="fgSibTrans2D1" presStyleIdx="4" presStyleCnt="5"/>
      <dgm:spPr/>
    </dgm:pt>
  </dgm:ptLst>
  <dgm:cxnLst>
    <dgm:cxn modelId="{8C18BB26-F538-6043-814D-9262D962D199}" type="presOf" srcId="{B2F11F7B-367F-1D4C-8E38-837982E4E6E6}" destId="{C957AAFC-A36F-A740-B482-3EE25B91A092}" srcOrd="0" destOrd="0" presId="urn:microsoft.com/office/officeart/2005/8/layout/cycle8"/>
    <dgm:cxn modelId="{80F5F73B-1A94-B142-9EBF-A0711686F4C8}" type="presOf" srcId="{B7A661B0-86C6-B34E-9E8B-605487BEC6B0}" destId="{2B37C89B-5947-A54B-88A3-ECCF5901B310}" srcOrd="0" destOrd="0" presId="urn:microsoft.com/office/officeart/2005/8/layout/cycle8"/>
    <dgm:cxn modelId="{CE1D174A-13BE-7E42-A3D0-FB3B93BAF49F}" type="presOf" srcId="{B7A661B0-86C6-B34E-9E8B-605487BEC6B0}" destId="{D1AA454B-36AE-A149-9085-CFEE8700CEAC}" srcOrd="1" destOrd="0" presId="urn:microsoft.com/office/officeart/2005/8/layout/cycle8"/>
    <dgm:cxn modelId="{3FE9CF57-5022-1945-B295-47640542C67A}" type="presOf" srcId="{1DB6D3DE-F762-BA4F-B27F-1AEFDC7982E6}" destId="{D04F4AED-2ACA-BC43-9339-D2D23E2B49C7}" srcOrd="0" destOrd="0" presId="urn:microsoft.com/office/officeart/2005/8/layout/cycle8"/>
    <dgm:cxn modelId="{98639778-B18B-9E4E-B7C2-65F3A271D7CC}" type="presOf" srcId="{F84A9DC3-1B67-B141-9080-B751998CEFA0}" destId="{6E2C46A9-5595-1D44-A07D-5092F94AEEB0}" srcOrd="0" destOrd="0" presId="urn:microsoft.com/office/officeart/2005/8/layout/cycle8"/>
    <dgm:cxn modelId="{2835B186-7BAF-584F-9ACA-6F4B00FBBBFB}" srcId="{0CC7790D-F7B4-814B-A6EB-47E525426F24}" destId="{F84A9DC3-1B67-B141-9080-B751998CEFA0}" srcOrd="0" destOrd="0" parTransId="{E32DBC35-AD56-8744-B78C-710BF683D82D}" sibTransId="{5198D808-EA99-FA47-B01E-FE9673AAE641}"/>
    <dgm:cxn modelId="{6D66F18C-4DC7-344D-AF65-AC08A970A1CC}" type="presOf" srcId="{1DB6D3DE-F762-BA4F-B27F-1AEFDC7982E6}" destId="{BF26A27F-73F8-324A-93B8-971FF8E37E5A}" srcOrd="1" destOrd="0" presId="urn:microsoft.com/office/officeart/2005/8/layout/cycle8"/>
    <dgm:cxn modelId="{0947E095-4E6F-C64A-84B3-9A799573D14F}" type="presOf" srcId="{0A9B80AE-D5E2-0240-A01F-757E890DE05C}" destId="{6F9350FD-72A2-2F49-8802-E9F8EFF997A2}" srcOrd="1" destOrd="0" presId="urn:microsoft.com/office/officeart/2005/8/layout/cycle8"/>
    <dgm:cxn modelId="{CF59B797-E0B0-0847-AA9B-74F96F463EB4}" srcId="{0CC7790D-F7B4-814B-A6EB-47E525426F24}" destId="{B7A661B0-86C6-B34E-9E8B-605487BEC6B0}" srcOrd="3" destOrd="0" parTransId="{13D2A250-67D1-7349-8AEF-1D2A822D6C00}" sibTransId="{886FBDE6-8F46-9C41-A221-3BC7AED0D7A7}"/>
    <dgm:cxn modelId="{576A21B0-2464-FF4C-9802-2342E99E1E97}" type="presOf" srcId="{0CC7790D-F7B4-814B-A6EB-47E525426F24}" destId="{45D46B09-AB61-524F-AC2C-9B143F0419B4}" srcOrd="0" destOrd="0" presId="urn:microsoft.com/office/officeart/2005/8/layout/cycle8"/>
    <dgm:cxn modelId="{E69202B5-F37F-6A41-B265-7AB69F7E9427}" srcId="{0CC7790D-F7B4-814B-A6EB-47E525426F24}" destId="{B2F11F7B-367F-1D4C-8E38-837982E4E6E6}" srcOrd="4" destOrd="0" parTransId="{94455674-31EC-564D-A801-ACC88CE93281}" sibTransId="{AABD1A59-6B30-0849-AB87-F7BAE8C63E74}"/>
    <dgm:cxn modelId="{7020CBB6-87FC-B542-965A-790EB49176EB}" type="presOf" srcId="{F84A9DC3-1B67-B141-9080-B751998CEFA0}" destId="{A95FE178-4248-9148-B96D-8C0E8D1E8657}" srcOrd="1" destOrd="0" presId="urn:microsoft.com/office/officeart/2005/8/layout/cycle8"/>
    <dgm:cxn modelId="{66FFE3C3-3920-D14A-A356-2B49DE5AC9B4}" srcId="{0CC7790D-F7B4-814B-A6EB-47E525426F24}" destId="{1DB6D3DE-F762-BA4F-B27F-1AEFDC7982E6}" srcOrd="2" destOrd="0" parTransId="{E68A94EE-8B5A-154D-A126-ECA51DD87726}" sibTransId="{D904009F-D4CE-5B4C-A398-8176166C89E0}"/>
    <dgm:cxn modelId="{123891DA-9A12-D94E-A823-C8D57086FB3B}" type="presOf" srcId="{B2F11F7B-367F-1D4C-8E38-837982E4E6E6}" destId="{7F1D55AF-E238-0A4D-8825-AAD7ABD5BB61}" srcOrd="1" destOrd="0" presId="urn:microsoft.com/office/officeart/2005/8/layout/cycle8"/>
    <dgm:cxn modelId="{95E008E4-9564-D04D-AA22-DAABE5CA47E9}" srcId="{0CC7790D-F7B4-814B-A6EB-47E525426F24}" destId="{0A9B80AE-D5E2-0240-A01F-757E890DE05C}" srcOrd="1" destOrd="0" parTransId="{69F020F0-6380-C142-B9B7-2ABD1FA1F7DE}" sibTransId="{853DFFEB-28E3-1442-8B20-341120E79025}"/>
    <dgm:cxn modelId="{0C6724E7-C472-2146-8207-A429D5863D2F}" type="presOf" srcId="{0A9B80AE-D5E2-0240-A01F-757E890DE05C}" destId="{350E3B1A-4354-E141-92E7-E119A3FFEDFD}" srcOrd="0" destOrd="0" presId="urn:microsoft.com/office/officeart/2005/8/layout/cycle8"/>
    <dgm:cxn modelId="{D52B8CEF-C898-AA48-B3B3-E3E9F5093D5E}" type="presParOf" srcId="{45D46B09-AB61-524F-AC2C-9B143F0419B4}" destId="{6E2C46A9-5595-1D44-A07D-5092F94AEEB0}" srcOrd="0" destOrd="0" presId="urn:microsoft.com/office/officeart/2005/8/layout/cycle8"/>
    <dgm:cxn modelId="{55C1A6E9-BE6C-EF44-8907-1E9BBE002E86}" type="presParOf" srcId="{45D46B09-AB61-524F-AC2C-9B143F0419B4}" destId="{5E29D59A-A0B2-E94A-9D30-1129114272BD}" srcOrd="1" destOrd="0" presId="urn:microsoft.com/office/officeart/2005/8/layout/cycle8"/>
    <dgm:cxn modelId="{96C57D1B-AFEA-8D4A-ABCB-B94C3C6AF81D}" type="presParOf" srcId="{45D46B09-AB61-524F-AC2C-9B143F0419B4}" destId="{C02B2F1F-309C-4646-A0DC-DA5858075843}" srcOrd="2" destOrd="0" presId="urn:microsoft.com/office/officeart/2005/8/layout/cycle8"/>
    <dgm:cxn modelId="{A754EE37-C737-AC4F-A167-8FBD4986EA28}" type="presParOf" srcId="{45D46B09-AB61-524F-AC2C-9B143F0419B4}" destId="{A95FE178-4248-9148-B96D-8C0E8D1E8657}" srcOrd="3" destOrd="0" presId="urn:microsoft.com/office/officeart/2005/8/layout/cycle8"/>
    <dgm:cxn modelId="{4E533797-D523-C04A-94EF-05DB70E0DD0F}" type="presParOf" srcId="{45D46B09-AB61-524F-AC2C-9B143F0419B4}" destId="{350E3B1A-4354-E141-92E7-E119A3FFEDFD}" srcOrd="4" destOrd="0" presId="urn:microsoft.com/office/officeart/2005/8/layout/cycle8"/>
    <dgm:cxn modelId="{E8B33037-E59E-A341-A505-0CC764F17EE8}" type="presParOf" srcId="{45D46B09-AB61-524F-AC2C-9B143F0419B4}" destId="{E55C86C0-81C1-514D-860B-6870120E808D}" srcOrd="5" destOrd="0" presId="urn:microsoft.com/office/officeart/2005/8/layout/cycle8"/>
    <dgm:cxn modelId="{0D955394-8A4A-0943-907B-F6C2B05B0F32}" type="presParOf" srcId="{45D46B09-AB61-524F-AC2C-9B143F0419B4}" destId="{DD2C42E2-0A5A-FC43-B9E9-ED7568D722D8}" srcOrd="6" destOrd="0" presId="urn:microsoft.com/office/officeart/2005/8/layout/cycle8"/>
    <dgm:cxn modelId="{81CD57DF-D74E-3146-AA75-9E25F9363024}" type="presParOf" srcId="{45D46B09-AB61-524F-AC2C-9B143F0419B4}" destId="{6F9350FD-72A2-2F49-8802-E9F8EFF997A2}" srcOrd="7" destOrd="0" presId="urn:microsoft.com/office/officeart/2005/8/layout/cycle8"/>
    <dgm:cxn modelId="{B38F4ECE-746B-6440-8903-EA305CB023AC}" type="presParOf" srcId="{45D46B09-AB61-524F-AC2C-9B143F0419B4}" destId="{D04F4AED-2ACA-BC43-9339-D2D23E2B49C7}" srcOrd="8" destOrd="0" presId="urn:microsoft.com/office/officeart/2005/8/layout/cycle8"/>
    <dgm:cxn modelId="{A157FF42-CC22-5540-BA53-C57C45D49183}" type="presParOf" srcId="{45D46B09-AB61-524F-AC2C-9B143F0419B4}" destId="{01FF3C8F-79F1-5544-A5DE-D299DF953464}" srcOrd="9" destOrd="0" presId="urn:microsoft.com/office/officeart/2005/8/layout/cycle8"/>
    <dgm:cxn modelId="{6F913E81-65D3-5F4B-ABF9-035F96F6BB6D}" type="presParOf" srcId="{45D46B09-AB61-524F-AC2C-9B143F0419B4}" destId="{38EA4F6A-E900-BF48-824B-88A506147556}" srcOrd="10" destOrd="0" presId="urn:microsoft.com/office/officeart/2005/8/layout/cycle8"/>
    <dgm:cxn modelId="{90914BFC-15E2-884B-8E19-29748FC0C654}" type="presParOf" srcId="{45D46B09-AB61-524F-AC2C-9B143F0419B4}" destId="{BF26A27F-73F8-324A-93B8-971FF8E37E5A}" srcOrd="11" destOrd="0" presId="urn:microsoft.com/office/officeart/2005/8/layout/cycle8"/>
    <dgm:cxn modelId="{95DCD24E-522B-9D4E-844E-6FA4EDAD45DB}" type="presParOf" srcId="{45D46B09-AB61-524F-AC2C-9B143F0419B4}" destId="{2B37C89B-5947-A54B-88A3-ECCF5901B310}" srcOrd="12" destOrd="0" presId="urn:microsoft.com/office/officeart/2005/8/layout/cycle8"/>
    <dgm:cxn modelId="{3F35119E-3821-6D40-870E-B0CDACAFB699}" type="presParOf" srcId="{45D46B09-AB61-524F-AC2C-9B143F0419B4}" destId="{A87249DC-320F-4848-A6F5-2BE237023062}" srcOrd="13" destOrd="0" presId="urn:microsoft.com/office/officeart/2005/8/layout/cycle8"/>
    <dgm:cxn modelId="{CEB135F1-F82E-9040-8BE2-B229EC75C866}" type="presParOf" srcId="{45D46B09-AB61-524F-AC2C-9B143F0419B4}" destId="{F017C0FB-7B30-6242-A543-11DA548CAD60}" srcOrd="14" destOrd="0" presId="urn:microsoft.com/office/officeart/2005/8/layout/cycle8"/>
    <dgm:cxn modelId="{E280C9E0-F8C3-FF4A-ABD9-B4B71D9F65C5}" type="presParOf" srcId="{45D46B09-AB61-524F-AC2C-9B143F0419B4}" destId="{D1AA454B-36AE-A149-9085-CFEE8700CEAC}" srcOrd="15" destOrd="0" presId="urn:microsoft.com/office/officeart/2005/8/layout/cycle8"/>
    <dgm:cxn modelId="{467984D2-A1A8-184F-A49F-1CD5FBF8ABE1}" type="presParOf" srcId="{45D46B09-AB61-524F-AC2C-9B143F0419B4}" destId="{C957AAFC-A36F-A740-B482-3EE25B91A092}" srcOrd="16" destOrd="0" presId="urn:microsoft.com/office/officeart/2005/8/layout/cycle8"/>
    <dgm:cxn modelId="{76EBFBDD-26AA-8B43-8514-56F0F2D5DDB8}" type="presParOf" srcId="{45D46B09-AB61-524F-AC2C-9B143F0419B4}" destId="{89D1F125-66DE-544B-A64C-51EDAB57F7C2}" srcOrd="17" destOrd="0" presId="urn:microsoft.com/office/officeart/2005/8/layout/cycle8"/>
    <dgm:cxn modelId="{7D8B9A42-8E08-0047-81F6-982C17B2BF94}" type="presParOf" srcId="{45D46B09-AB61-524F-AC2C-9B143F0419B4}" destId="{597EB016-9D13-8C40-B850-0C3C64C1098A}" srcOrd="18" destOrd="0" presId="urn:microsoft.com/office/officeart/2005/8/layout/cycle8"/>
    <dgm:cxn modelId="{81602E30-A96E-A847-8B86-FFC161A837AC}" type="presParOf" srcId="{45D46B09-AB61-524F-AC2C-9B143F0419B4}" destId="{7F1D55AF-E238-0A4D-8825-AAD7ABD5BB61}" srcOrd="19" destOrd="0" presId="urn:microsoft.com/office/officeart/2005/8/layout/cycle8"/>
    <dgm:cxn modelId="{88BBC2A5-2E84-DF4F-AC2C-8A62418B2A81}" type="presParOf" srcId="{45D46B09-AB61-524F-AC2C-9B143F0419B4}" destId="{15BC9265-F275-6247-A387-3FFD408D29BF}" srcOrd="20" destOrd="0" presId="urn:microsoft.com/office/officeart/2005/8/layout/cycle8"/>
    <dgm:cxn modelId="{EDC3A736-E915-1549-89C0-CF54847763A5}" type="presParOf" srcId="{45D46B09-AB61-524F-AC2C-9B143F0419B4}" destId="{F40E23B9-D08D-BB4D-926D-99262334405A}" srcOrd="21" destOrd="0" presId="urn:microsoft.com/office/officeart/2005/8/layout/cycle8"/>
    <dgm:cxn modelId="{563A8F7F-E995-1B45-AFC1-7D0770FA1F77}" type="presParOf" srcId="{45D46B09-AB61-524F-AC2C-9B143F0419B4}" destId="{60BB4BB9-2E47-AE48-B7B4-9DD0FFB9D62F}" srcOrd="22" destOrd="0" presId="urn:microsoft.com/office/officeart/2005/8/layout/cycle8"/>
    <dgm:cxn modelId="{0C0CB525-617E-6248-B6E3-D179C4920390}" type="presParOf" srcId="{45D46B09-AB61-524F-AC2C-9B143F0419B4}" destId="{8A2839C8-65E7-DC40-8EC1-E3E0F079E178}" srcOrd="23" destOrd="0" presId="urn:microsoft.com/office/officeart/2005/8/layout/cycle8"/>
    <dgm:cxn modelId="{F28081E0-6037-1E4B-8B07-B26C031E3844}" type="presParOf" srcId="{45D46B09-AB61-524F-AC2C-9B143F0419B4}" destId="{0F31626E-B61A-AA4A-86C5-7F67B1BB1129}" srcOrd="2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2382BD00-16D2-BE48-9F5A-949502E05B47}" type="doc">
      <dgm:prSet loTypeId="urn:microsoft.com/office/officeart/2005/8/layout/chevron2" loCatId="" qsTypeId="urn:microsoft.com/office/officeart/2005/8/quickstyle/simple4" qsCatId="simple" csTypeId="urn:microsoft.com/office/officeart/2005/8/colors/colorful4" csCatId="colorful" phldr="1"/>
      <dgm:spPr/>
      <dgm:t>
        <a:bodyPr/>
        <a:lstStyle/>
        <a:p>
          <a:endParaRPr lang="pl-PL"/>
        </a:p>
      </dgm:t>
    </dgm:pt>
    <dgm:pt modelId="{844097BC-C4DC-E74C-811D-FE9521749418}">
      <dgm:prSet phldrT="[Tekst]"/>
      <dgm:spPr/>
      <dgm:t>
        <a:bodyPr/>
        <a:lstStyle/>
        <a:p>
          <a:r>
            <a:rPr lang="pl-PL" dirty="0"/>
            <a:t>First lock-down</a:t>
          </a:r>
        </a:p>
      </dgm:t>
    </dgm:pt>
    <dgm:pt modelId="{ECC92EE5-DB41-9A47-BA01-E55E888508FB}" type="parTrans" cxnId="{9B46B580-FA0D-CE4B-A8E6-27C3DABA562A}">
      <dgm:prSet/>
      <dgm:spPr/>
      <dgm:t>
        <a:bodyPr/>
        <a:lstStyle/>
        <a:p>
          <a:endParaRPr lang="pl-PL"/>
        </a:p>
      </dgm:t>
    </dgm:pt>
    <dgm:pt modelId="{D687908E-66F9-5144-984A-6EEA9BC3670F}" type="sibTrans" cxnId="{9B46B580-FA0D-CE4B-A8E6-27C3DABA562A}">
      <dgm:prSet/>
      <dgm:spPr/>
      <dgm:t>
        <a:bodyPr/>
        <a:lstStyle/>
        <a:p>
          <a:endParaRPr lang="pl-PL"/>
        </a:p>
      </dgm:t>
    </dgm:pt>
    <dgm:pt modelId="{CCEEAE48-C5EF-9946-8A2F-ABE11566EA12}">
      <dgm:prSet phldrT="[Tekst]"/>
      <dgm:spPr/>
      <dgm:t>
        <a:bodyPr/>
        <a:lstStyle/>
        <a:p>
          <a:r>
            <a:rPr lang="pl-PL" dirty="0" err="1"/>
            <a:t>Were</a:t>
          </a:r>
          <a:r>
            <a:rPr lang="pl-PL" dirty="0"/>
            <a:t> the </a:t>
          </a:r>
          <a:r>
            <a:rPr lang="pl-PL" dirty="0" err="1"/>
            <a:t>main</a:t>
          </a:r>
          <a:r>
            <a:rPr lang="pl-PL" dirty="0"/>
            <a:t> </a:t>
          </a:r>
          <a:r>
            <a:rPr lang="pl-PL" dirty="0" err="1"/>
            <a:t>threats</a:t>
          </a:r>
          <a:r>
            <a:rPr lang="pl-PL" dirty="0"/>
            <a:t> for the </a:t>
          </a:r>
          <a:r>
            <a:rPr lang="pl-PL" dirty="0" err="1"/>
            <a:t>economy</a:t>
          </a:r>
          <a:r>
            <a:rPr lang="pl-PL" dirty="0"/>
            <a:t> </a:t>
          </a:r>
          <a:r>
            <a:rPr lang="pl-PL" dirty="0" err="1"/>
            <a:t>identified</a:t>
          </a:r>
          <a:r>
            <a:rPr lang="pl-PL" dirty="0"/>
            <a:t> </a:t>
          </a:r>
          <a:r>
            <a:rPr lang="pl-PL" dirty="0" err="1"/>
            <a:t>properly</a:t>
          </a:r>
          <a:r>
            <a:rPr lang="pl-PL" dirty="0"/>
            <a:t>? </a:t>
          </a:r>
        </a:p>
      </dgm:t>
    </dgm:pt>
    <dgm:pt modelId="{FC8A124E-BC5B-334E-9270-6F69CD58CCA7}" type="parTrans" cxnId="{CCE411F3-D0B5-7C48-BDFE-0F6D175CDF4C}">
      <dgm:prSet/>
      <dgm:spPr/>
      <dgm:t>
        <a:bodyPr/>
        <a:lstStyle/>
        <a:p>
          <a:endParaRPr lang="pl-PL"/>
        </a:p>
      </dgm:t>
    </dgm:pt>
    <dgm:pt modelId="{0BC4C049-D1E0-9741-8666-8570184E036E}" type="sibTrans" cxnId="{CCE411F3-D0B5-7C48-BDFE-0F6D175CDF4C}">
      <dgm:prSet/>
      <dgm:spPr/>
      <dgm:t>
        <a:bodyPr/>
        <a:lstStyle/>
        <a:p>
          <a:endParaRPr lang="pl-PL"/>
        </a:p>
      </dgm:t>
    </dgm:pt>
    <dgm:pt modelId="{7C2CA053-1AA9-464D-92D2-9BD6FF38ACBE}">
      <dgm:prSet phldrT="[Tekst]"/>
      <dgm:spPr/>
      <dgm:t>
        <a:bodyPr/>
        <a:lstStyle/>
        <a:p>
          <a:r>
            <a:rPr lang="pl-PL" dirty="0"/>
            <a:t>How the </a:t>
          </a:r>
          <a:r>
            <a:rPr lang="pl-PL" dirty="0" err="1"/>
            <a:t>government</a:t>
          </a:r>
          <a:r>
            <a:rPr lang="pl-PL" dirty="0"/>
            <a:t> </a:t>
          </a:r>
          <a:r>
            <a:rPr lang="pl-PL" dirty="0" err="1"/>
            <a:t>respondend</a:t>
          </a:r>
          <a:r>
            <a:rPr lang="pl-PL" dirty="0"/>
            <a:t> for the </a:t>
          </a:r>
          <a:r>
            <a:rPr lang="pl-PL" dirty="0" err="1"/>
            <a:t>first</a:t>
          </a:r>
          <a:r>
            <a:rPr lang="pl-PL" dirty="0"/>
            <a:t> „</a:t>
          </a:r>
          <a:r>
            <a:rPr lang="pl-PL" dirty="0" err="1"/>
            <a:t>shock</a:t>
          </a:r>
          <a:r>
            <a:rPr lang="pl-PL" dirty="0"/>
            <a:t>”?</a:t>
          </a:r>
        </a:p>
      </dgm:t>
    </dgm:pt>
    <dgm:pt modelId="{AD297902-3FA6-BB42-9459-3D1E82331738}" type="parTrans" cxnId="{AAFECA24-D645-254C-A234-60EC0A34F701}">
      <dgm:prSet/>
      <dgm:spPr/>
      <dgm:t>
        <a:bodyPr/>
        <a:lstStyle/>
        <a:p>
          <a:endParaRPr lang="pl-PL"/>
        </a:p>
      </dgm:t>
    </dgm:pt>
    <dgm:pt modelId="{A88BC17A-E316-5D43-A660-E7B0C0901494}" type="sibTrans" cxnId="{AAFECA24-D645-254C-A234-60EC0A34F701}">
      <dgm:prSet/>
      <dgm:spPr/>
      <dgm:t>
        <a:bodyPr/>
        <a:lstStyle/>
        <a:p>
          <a:endParaRPr lang="pl-PL"/>
        </a:p>
      </dgm:t>
    </dgm:pt>
    <dgm:pt modelId="{0E21F13D-D597-7946-9574-F104F21658E0}">
      <dgm:prSet phldrT="[Tekst]"/>
      <dgm:spPr/>
      <dgm:t>
        <a:bodyPr/>
        <a:lstStyle/>
        <a:p>
          <a:r>
            <a:rPr lang="pl-PL" dirty="0" err="1"/>
            <a:t>Communication</a:t>
          </a:r>
          <a:endParaRPr lang="pl-PL" dirty="0"/>
        </a:p>
      </dgm:t>
    </dgm:pt>
    <dgm:pt modelId="{6F845D91-F1C7-8941-88E0-C167986C7C82}" type="parTrans" cxnId="{BEB8B898-4F1F-F84B-B7B3-4A37152611B4}">
      <dgm:prSet/>
      <dgm:spPr/>
      <dgm:t>
        <a:bodyPr/>
        <a:lstStyle/>
        <a:p>
          <a:endParaRPr lang="pl-PL"/>
        </a:p>
      </dgm:t>
    </dgm:pt>
    <dgm:pt modelId="{D56FC400-9F11-7347-94F7-5EAFC2DE726C}" type="sibTrans" cxnId="{BEB8B898-4F1F-F84B-B7B3-4A37152611B4}">
      <dgm:prSet/>
      <dgm:spPr/>
      <dgm:t>
        <a:bodyPr/>
        <a:lstStyle/>
        <a:p>
          <a:endParaRPr lang="pl-PL"/>
        </a:p>
      </dgm:t>
    </dgm:pt>
    <dgm:pt modelId="{05A1D5CB-1D6D-7345-802A-F040DF69C83B}">
      <dgm:prSet phldrT="[Tekst]"/>
      <dgm:spPr/>
      <dgm:t>
        <a:bodyPr/>
        <a:lstStyle/>
        <a:p>
          <a:r>
            <a:rPr lang="pl-PL" dirty="0" err="1"/>
            <a:t>Were</a:t>
          </a:r>
          <a:r>
            <a:rPr lang="pl-PL" dirty="0"/>
            <a:t> the </a:t>
          </a:r>
          <a:r>
            <a:rPr lang="pl-PL" dirty="0" err="1"/>
            <a:t>implemented</a:t>
          </a:r>
          <a:r>
            <a:rPr lang="pl-PL" dirty="0"/>
            <a:t> </a:t>
          </a:r>
          <a:r>
            <a:rPr lang="pl-PL" dirty="0" err="1"/>
            <a:t>support</a:t>
          </a:r>
          <a:r>
            <a:rPr lang="pl-PL" dirty="0"/>
            <a:t> </a:t>
          </a:r>
          <a:r>
            <a:rPr lang="pl-PL" dirty="0" err="1"/>
            <a:t>mechanism</a:t>
          </a:r>
          <a:r>
            <a:rPr lang="pl-PL" dirty="0"/>
            <a:t> </a:t>
          </a:r>
          <a:r>
            <a:rPr lang="pl-PL" dirty="0" err="1"/>
            <a:t>adequate</a:t>
          </a:r>
          <a:r>
            <a:rPr lang="pl-PL" dirty="0"/>
            <a:t> and </a:t>
          </a:r>
          <a:r>
            <a:rPr lang="pl-PL" dirty="0" err="1"/>
            <a:t>helpful</a:t>
          </a:r>
          <a:r>
            <a:rPr lang="pl-PL" dirty="0"/>
            <a:t>?</a:t>
          </a:r>
        </a:p>
      </dgm:t>
    </dgm:pt>
    <dgm:pt modelId="{D5A1034D-93F3-3544-BA56-BED73755F19F}" type="parTrans" cxnId="{14FAC0E6-601D-1E45-B789-5BBE116E5140}">
      <dgm:prSet/>
      <dgm:spPr/>
      <dgm:t>
        <a:bodyPr/>
        <a:lstStyle/>
        <a:p>
          <a:endParaRPr lang="pl-PL"/>
        </a:p>
      </dgm:t>
    </dgm:pt>
    <dgm:pt modelId="{DADB223D-2FC9-9546-A908-BEF8AAC850DE}" type="sibTrans" cxnId="{14FAC0E6-601D-1E45-B789-5BBE116E5140}">
      <dgm:prSet/>
      <dgm:spPr/>
      <dgm:t>
        <a:bodyPr/>
        <a:lstStyle/>
        <a:p>
          <a:endParaRPr lang="pl-PL"/>
        </a:p>
      </dgm:t>
    </dgm:pt>
    <dgm:pt modelId="{DBAB9EA0-D826-EA45-9493-2CE1AE48CFE0}">
      <dgm:prSet phldrT="[Tekst]"/>
      <dgm:spPr/>
      <dgm:t>
        <a:bodyPr/>
        <a:lstStyle/>
        <a:p>
          <a:r>
            <a:rPr lang="pl-PL" dirty="0" err="1"/>
            <a:t>Another</a:t>
          </a:r>
          <a:r>
            <a:rPr lang="pl-PL" dirty="0"/>
            <a:t> lock-</a:t>
          </a:r>
          <a:r>
            <a:rPr lang="pl-PL" dirty="0" err="1"/>
            <a:t>downs</a:t>
          </a:r>
          <a:endParaRPr lang="pl-PL" dirty="0"/>
        </a:p>
      </dgm:t>
    </dgm:pt>
    <dgm:pt modelId="{DC52398B-2FD6-9F4B-A573-F153F4694C8D}" type="parTrans" cxnId="{0B7F0D82-70ED-804E-B5D8-1712869B1D72}">
      <dgm:prSet/>
      <dgm:spPr/>
      <dgm:t>
        <a:bodyPr/>
        <a:lstStyle/>
        <a:p>
          <a:endParaRPr lang="pl-PL"/>
        </a:p>
      </dgm:t>
    </dgm:pt>
    <dgm:pt modelId="{E0C1FE4E-D912-D749-B368-655A2446934F}" type="sibTrans" cxnId="{0B7F0D82-70ED-804E-B5D8-1712869B1D72}">
      <dgm:prSet/>
      <dgm:spPr/>
      <dgm:t>
        <a:bodyPr/>
        <a:lstStyle/>
        <a:p>
          <a:endParaRPr lang="pl-PL"/>
        </a:p>
      </dgm:t>
    </dgm:pt>
    <dgm:pt modelId="{EFECB69A-6463-B343-A81C-6A50A43438E7}">
      <dgm:prSet phldrT="[Tekst]"/>
      <dgm:spPr/>
      <dgm:t>
        <a:bodyPr/>
        <a:lstStyle/>
        <a:p>
          <a:r>
            <a:rPr lang="pl-PL" dirty="0"/>
            <a:t>Was </a:t>
          </a:r>
          <a:r>
            <a:rPr lang="pl-PL" dirty="0" err="1"/>
            <a:t>there</a:t>
          </a:r>
          <a:r>
            <a:rPr lang="pl-PL" dirty="0"/>
            <a:t> </a:t>
          </a:r>
          <a:r>
            <a:rPr lang="pl-PL" dirty="0" err="1"/>
            <a:t>communication</a:t>
          </a:r>
          <a:r>
            <a:rPr lang="pl-PL" dirty="0"/>
            <a:t> </a:t>
          </a:r>
          <a:r>
            <a:rPr lang="pl-PL" dirty="0" err="1"/>
            <a:t>between</a:t>
          </a:r>
          <a:r>
            <a:rPr lang="pl-PL" dirty="0"/>
            <a:t> the </a:t>
          </a:r>
          <a:r>
            <a:rPr lang="pl-PL" dirty="0" err="1"/>
            <a:t>government</a:t>
          </a:r>
          <a:r>
            <a:rPr lang="pl-PL" dirty="0"/>
            <a:t> and </a:t>
          </a:r>
          <a:r>
            <a:rPr lang="pl-PL" dirty="0" err="1"/>
            <a:t>SMEs</a:t>
          </a:r>
          <a:r>
            <a:rPr lang="pl-PL" dirty="0"/>
            <a:t>?</a:t>
          </a:r>
        </a:p>
      </dgm:t>
    </dgm:pt>
    <dgm:pt modelId="{50D48739-55BD-E240-B245-D5B808A17F77}" type="parTrans" cxnId="{A3CC67EA-8EFC-E64C-8FDD-05999B1161B5}">
      <dgm:prSet/>
      <dgm:spPr/>
      <dgm:t>
        <a:bodyPr/>
        <a:lstStyle/>
        <a:p>
          <a:endParaRPr lang="pl-PL"/>
        </a:p>
      </dgm:t>
    </dgm:pt>
    <dgm:pt modelId="{C248FBC9-F3EE-314C-B383-A151C06F4AD5}" type="sibTrans" cxnId="{A3CC67EA-8EFC-E64C-8FDD-05999B1161B5}">
      <dgm:prSet/>
      <dgm:spPr/>
      <dgm:t>
        <a:bodyPr/>
        <a:lstStyle/>
        <a:p>
          <a:endParaRPr lang="pl-PL"/>
        </a:p>
      </dgm:t>
    </dgm:pt>
    <dgm:pt modelId="{C0706063-2B32-274D-AC56-18B2F97CC5F8}">
      <dgm:prSet phldrT="[Tekst]"/>
      <dgm:spPr/>
      <dgm:t>
        <a:bodyPr/>
        <a:lstStyle/>
        <a:p>
          <a:r>
            <a:rPr lang="pl-PL" dirty="0" err="1"/>
            <a:t>Were</a:t>
          </a:r>
          <a:r>
            <a:rPr lang="pl-PL" dirty="0"/>
            <a:t> </a:t>
          </a:r>
          <a:r>
            <a:rPr lang="pl-PL" dirty="0" err="1"/>
            <a:t>there</a:t>
          </a:r>
          <a:r>
            <a:rPr lang="pl-PL" dirty="0"/>
            <a:t> </a:t>
          </a:r>
          <a:r>
            <a:rPr lang="pl-PL" dirty="0" err="1"/>
            <a:t>any</a:t>
          </a:r>
          <a:r>
            <a:rPr lang="pl-PL" dirty="0"/>
            <a:t> </a:t>
          </a:r>
          <a:r>
            <a:rPr lang="pl-PL" dirty="0" err="1"/>
            <a:t>changes</a:t>
          </a:r>
          <a:r>
            <a:rPr lang="pl-PL" dirty="0"/>
            <a:t> in </a:t>
          </a:r>
          <a:r>
            <a:rPr lang="pl-PL" dirty="0" err="1"/>
            <a:t>support</a:t>
          </a:r>
          <a:r>
            <a:rPr lang="pl-PL" dirty="0"/>
            <a:t> mechanisms?</a:t>
          </a:r>
        </a:p>
      </dgm:t>
    </dgm:pt>
    <dgm:pt modelId="{57CE5F91-A49A-8643-BC96-C69346C76868}" type="parTrans" cxnId="{9D37EE85-D3D8-B747-B37C-2A2A820A66B1}">
      <dgm:prSet/>
      <dgm:spPr/>
      <dgm:t>
        <a:bodyPr/>
        <a:lstStyle/>
        <a:p>
          <a:endParaRPr lang="pl-PL"/>
        </a:p>
      </dgm:t>
    </dgm:pt>
    <dgm:pt modelId="{226137E6-E997-6E41-ADD9-ABF169F47936}" type="sibTrans" cxnId="{9D37EE85-D3D8-B747-B37C-2A2A820A66B1}">
      <dgm:prSet/>
      <dgm:spPr/>
      <dgm:t>
        <a:bodyPr/>
        <a:lstStyle/>
        <a:p>
          <a:endParaRPr lang="pl-PL"/>
        </a:p>
      </dgm:t>
    </dgm:pt>
    <dgm:pt modelId="{C857135E-E903-D640-8399-9DC615692FE0}">
      <dgm:prSet phldrT="[Tekst]"/>
      <dgm:spPr/>
      <dgm:t>
        <a:bodyPr/>
        <a:lstStyle/>
        <a:p>
          <a:r>
            <a:rPr lang="pl-PL" dirty="0" err="1"/>
            <a:t>Were</a:t>
          </a:r>
          <a:r>
            <a:rPr lang="pl-PL" dirty="0"/>
            <a:t> the </a:t>
          </a:r>
          <a:r>
            <a:rPr lang="pl-PL" dirty="0" err="1"/>
            <a:t>support</a:t>
          </a:r>
          <a:r>
            <a:rPr lang="pl-PL" dirty="0"/>
            <a:t> mechanisms </a:t>
          </a:r>
          <a:r>
            <a:rPr lang="pl-PL" dirty="0" err="1"/>
            <a:t>tailored</a:t>
          </a:r>
          <a:r>
            <a:rPr lang="pl-PL" dirty="0"/>
            <a:t> for </a:t>
          </a:r>
          <a:r>
            <a:rPr lang="pl-PL" dirty="0" err="1"/>
            <a:t>economic</a:t>
          </a:r>
          <a:r>
            <a:rPr lang="pl-PL" dirty="0"/>
            <a:t> </a:t>
          </a:r>
          <a:r>
            <a:rPr lang="pl-PL" dirty="0" err="1"/>
            <a:t>branches</a:t>
          </a:r>
          <a:r>
            <a:rPr lang="pl-PL" dirty="0"/>
            <a:t>?</a:t>
          </a:r>
        </a:p>
      </dgm:t>
    </dgm:pt>
    <dgm:pt modelId="{069EF92C-33F9-BF49-B852-C248664C30CD}" type="parTrans" cxnId="{81172735-7D46-5E4D-9AA0-EE12E62BCCFB}">
      <dgm:prSet/>
      <dgm:spPr/>
      <dgm:t>
        <a:bodyPr/>
        <a:lstStyle/>
        <a:p>
          <a:endParaRPr lang="pl-PL"/>
        </a:p>
      </dgm:t>
    </dgm:pt>
    <dgm:pt modelId="{F1779F14-4FA5-5246-9A55-F10F53E01DF1}" type="sibTrans" cxnId="{81172735-7D46-5E4D-9AA0-EE12E62BCCFB}">
      <dgm:prSet/>
      <dgm:spPr/>
      <dgm:t>
        <a:bodyPr/>
        <a:lstStyle/>
        <a:p>
          <a:endParaRPr lang="pl-PL"/>
        </a:p>
      </dgm:t>
    </dgm:pt>
    <dgm:pt modelId="{9945F989-7698-E64F-BC1C-FCE6DB23E3E1}">
      <dgm:prSet phldrT="[Tekst]"/>
      <dgm:spPr/>
      <dgm:t>
        <a:bodyPr/>
        <a:lstStyle/>
        <a:p>
          <a:r>
            <a:rPr lang="pl-PL" dirty="0"/>
            <a:t>How the </a:t>
          </a:r>
          <a:r>
            <a:rPr lang="pl-PL" dirty="0" err="1"/>
            <a:t>information</a:t>
          </a:r>
          <a:r>
            <a:rPr lang="pl-PL" dirty="0"/>
            <a:t> </a:t>
          </a:r>
          <a:r>
            <a:rPr lang="pl-PL" dirty="0" err="1"/>
            <a:t>about</a:t>
          </a:r>
          <a:r>
            <a:rPr lang="pl-PL" dirty="0"/>
            <a:t> </a:t>
          </a:r>
          <a:r>
            <a:rPr lang="pl-PL" dirty="0" err="1"/>
            <a:t>supporting</a:t>
          </a:r>
          <a:r>
            <a:rPr lang="pl-PL" dirty="0"/>
            <a:t> mechanisms was </a:t>
          </a:r>
          <a:r>
            <a:rPr lang="pl-PL" dirty="0" err="1"/>
            <a:t>disseminated</a:t>
          </a:r>
          <a:r>
            <a:rPr lang="pl-PL" dirty="0"/>
            <a:t>?</a:t>
          </a:r>
        </a:p>
      </dgm:t>
    </dgm:pt>
    <dgm:pt modelId="{A7D1541C-9B61-5B4F-A79D-F8306436619C}" type="parTrans" cxnId="{00D1A1D8-E572-CC49-8758-FE2DDF4CB428}">
      <dgm:prSet/>
      <dgm:spPr/>
      <dgm:t>
        <a:bodyPr/>
        <a:lstStyle/>
        <a:p>
          <a:endParaRPr lang="pl-PL"/>
        </a:p>
      </dgm:t>
    </dgm:pt>
    <dgm:pt modelId="{0C1A6C32-A7AC-664F-B9F6-E9379A6B0708}" type="sibTrans" cxnId="{00D1A1D8-E572-CC49-8758-FE2DDF4CB428}">
      <dgm:prSet/>
      <dgm:spPr/>
      <dgm:t>
        <a:bodyPr/>
        <a:lstStyle/>
        <a:p>
          <a:endParaRPr lang="pl-PL"/>
        </a:p>
      </dgm:t>
    </dgm:pt>
    <dgm:pt modelId="{98FC8F13-396E-294F-9728-26A9FE458603}">
      <dgm:prSet phldrT="[Tekst]"/>
      <dgm:spPr/>
      <dgm:t>
        <a:bodyPr/>
        <a:lstStyle/>
        <a:p>
          <a:r>
            <a:rPr lang="pl-PL" dirty="0" err="1"/>
            <a:t>Were</a:t>
          </a:r>
          <a:r>
            <a:rPr lang="pl-PL" dirty="0"/>
            <a:t> </a:t>
          </a:r>
          <a:r>
            <a:rPr lang="pl-PL" dirty="0" err="1"/>
            <a:t>there</a:t>
          </a:r>
          <a:r>
            <a:rPr lang="pl-PL" dirty="0"/>
            <a:t> </a:t>
          </a:r>
          <a:r>
            <a:rPr lang="pl-PL" dirty="0" err="1"/>
            <a:t>any</a:t>
          </a:r>
          <a:r>
            <a:rPr lang="pl-PL" dirty="0"/>
            <a:t> </a:t>
          </a:r>
          <a:r>
            <a:rPr lang="pl-PL" dirty="0" err="1"/>
            <a:t>changes</a:t>
          </a:r>
          <a:r>
            <a:rPr lang="pl-PL" dirty="0"/>
            <a:t>, </a:t>
          </a:r>
          <a:r>
            <a:rPr lang="pl-PL" dirty="0" err="1"/>
            <a:t>corrections</a:t>
          </a:r>
          <a:r>
            <a:rPr lang="pl-PL" dirty="0"/>
            <a:t> in </a:t>
          </a:r>
          <a:r>
            <a:rPr lang="pl-PL" dirty="0" err="1"/>
            <a:t>implemented</a:t>
          </a:r>
          <a:r>
            <a:rPr lang="pl-PL" dirty="0"/>
            <a:t> mechanisms? </a:t>
          </a:r>
        </a:p>
      </dgm:t>
    </dgm:pt>
    <dgm:pt modelId="{A3B7EE57-1424-CE47-B18E-263088435EE1}" type="parTrans" cxnId="{80280B13-1B09-9642-80EE-33D07802A8DD}">
      <dgm:prSet/>
      <dgm:spPr/>
      <dgm:t>
        <a:bodyPr/>
        <a:lstStyle/>
        <a:p>
          <a:endParaRPr lang="pl-PL"/>
        </a:p>
      </dgm:t>
    </dgm:pt>
    <dgm:pt modelId="{03A8952D-DD1C-0445-A254-02DB9D3D3691}" type="sibTrans" cxnId="{80280B13-1B09-9642-80EE-33D07802A8DD}">
      <dgm:prSet/>
      <dgm:spPr/>
      <dgm:t>
        <a:bodyPr/>
        <a:lstStyle/>
        <a:p>
          <a:endParaRPr lang="pl-PL"/>
        </a:p>
      </dgm:t>
    </dgm:pt>
    <dgm:pt modelId="{91BAB0A4-C57A-5742-8668-37544CABC45F}">
      <dgm:prSet phldrT="[Tekst]"/>
      <dgm:spPr/>
      <dgm:t>
        <a:bodyPr/>
        <a:lstStyle/>
        <a:p>
          <a:r>
            <a:rPr lang="pl-PL" dirty="0" err="1"/>
            <a:t>Were</a:t>
          </a:r>
          <a:r>
            <a:rPr lang="pl-PL" dirty="0"/>
            <a:t> </a:t>
          </a:r>
          <a:r>
            <a:rPr lang="pl-PL" dirty="0" err="1"/>
            <a:t>there</a:t>
          </a:r>
          <a:r>
            <a:rPr lang="pl-PL" dirty="0"/>
            <a:t> </a:t>
          </a:r>
          <a:r>
            <a:rPr lang="pl-PL" dirty="0" err="1"/>
            <a:t>any</a:t>
          </a:r>
          <a:r>
            <a:rPr lang="pl-PL" dirty="0"/>
            <a:t> </a:t>
          </a:r>
          <a:r>
            <a:rPr lang="pl-PL" dirty="0" err="1"/>
            <a:t>long</a:t>
          </a:r>
          <a:r>
            <a:rPr lang="pl-PL" dirty="0"/>
            <a:t>-term </a:t>
          </a:r>
          <a:r>
            <a:rPr lang="pl-PL" dirty="0" err="1"/>
            <a:t>supporting</a:t>
          </a:r>
          <a:r>
            <a:rPr lang="pl-PL" dirty="0"/>
            <a:t> mechanisms </a:t>
          </a:r>
          <a:r>
            <a:rPr lang="pl-PL" dirty="0" err="1"/>
            <a:t>introduced</a:t>
          </a:r>
          <a:r>
            <a:rPr lang="pl-PL" dirty="0"/>
            <a:t> (for </a:t>
          </a:r>
          <a:r>
            <a:rPr lang="pl-PL" dirty="0" err="1"/>
            <a:t>example</a:t>
          </a:r>
          <a:r>
            <a:rPr lang="pl-PL" dirty="0"/>
            <a:t> to </a:t>
          </a:r>
          <a:r>
            <a:rPr lang="pl-PL" dirty="0" err="1"/>
            <a:t>pursue</a:t>
          </a:r>
          <a:r>
            <a:rPr lang="pl-PL" dirty="0"/>
            <a:t> </a:t>
          </a:r>
          <a:r>
            <a:rPr lang="pl-PL" dirty="0" err="1"/>
            <a:t>technological</a:t>
          </a:r>
          <a:r>
            <a:rPr lang="pl-PL" dirty="0"/>
            <a:t> </a:t>
          </a:r>
          <a:r>
            <a:rPr lang="pl-PL" dirty="0" err="1"/>
            <a:t>advancement</a:t>
          </a:r>
          <a:r>
            <a:rPr lang="pl-PL" dirty="0"/>
            <a:t>) </a:t>
          </a:r>
        </a:p>
      </dgm:t>
    </dgm:pt>
    <dgm:pt modelId="{E695C3F7-999B-2447-877D-048DB3194FFA}" type="parTrans" cxnId="{31733389-A878-1744-A1C8-C4DD650A4DDD}">
      <dgm:prSet/>
      <dgm:spPr/>
      <dgm:t>
        <a:bodyPr/>
        <a:lstStyle/>
        <a:p>
          <a:endParaRPr lang="pl-PL"/>
        </a:p>
      </dgm:t>
    </dgm:pt>
    <dgm:pt modelId="{86E810E8-E9D7-C046-A4D1-C1D95ED741E8}" type="sibTrans" cxnId="{31733389-A878-1744-A1C8-C4DD650A4DDD}">
      <dgm:prSet/>
      <dgm:spPr/>
      <dgm:t>
        <a:bodyPr/>
        <a:lstStyle/>
        <a:p>
          <a:endParaRPr lang="pl-PL"/>
        </a:p>
      </dgm:t>
    </dgm:pt>
    <dgm:pt modelId="{54020E67-F095-AD4F-81FF-62A682BC3477}" type="pres">
      <dgm:prSet presAssocID="{2382BD00-16D2-BE48-9F5A-949502E05B47}" presName="linearFlow" presStyleCnt="0">
        <dgm:presLayoutVars>
          <dgm:dir/>
          <dgm:animLvl val="lvl"/>
          <dgm:resizeHandles val="exact"/>
        </dgm:presLayoutVars>
      </dgm:prSet>
      <dgm:spPr/>
    </dgm:pt>
    <dgm:pt modelId="{E9D5F5E6-55FE-D549-AF76-D53E67425ED9}" type="pres">
      <dgm:prSet presAssocID="{844097BC-C4DC-E74C-811D-FE9521749418}" presName="composite" presStyleCnt="0"/>
      <dgm:spPr/>
    </dgm:pt>
    <dgm:pt modelId="{84DF4A6F-ED0D-3C46-B384-11E47EAA5754}" type="pres">
      <dgm:prSet presAssocID="{844097BC-C4DC-E74C-811D-FE9521749418}" presName="parentText" presStyleLbl="alignNode1" presStyleIdx="0" presStyleCnt="3">
        <dgm:presLayoutVars>
          <dgm:chMax val="1"/>
          <dgm:bulletEnabled val="1"/>
        </dgm:presLayoutVars>
      </dgm:prSet>
      <dgm:spPr/>
    </dgm:pt>
    <dgm:pt modelId="{50EC2061-21CA-4C43-B006-C6E4668C67F7}" type="pres">
      <dgm:prSet presAssocID="{844097BC-C4DC-E74C-811D-FE9521749418}" presName="descendantText" presStyleLbl="alignAcc1" presStyleIdx="0" presStyleCnt="3">
        <dgm:presLayoutVars>
          <dgm:bulletEnabled val="1"/>
        </dgm:presLayoutVars>
      </dgm:prSet>
      <dgm:spPr/>
    </dgm:pt>
    <dgm:pt modelId="{2724010B-905A-874D-9FB6-5ABFC69B27FF}" type="pres">
      <dgm:prSet presAssocID="{D687908E-66F9-5144-984A-6EEA9BC3670F}" presName="sp" presStyleCnt="0"/>
      <dgm:spPr/>
    </dgm:pt>
    <dgm:pt modelId="{D0CC029F-8665-2B40-8535-F766FDA1AE75}" type="pres">
      <dgm:prSet presAssocID="{0E21F13D-D597-7946-9574-F104F21658E0}" presName="composite" presStyleCnt="0"/>
      <dgm:spPr/>
    </dgm:pt>
    <dgm:pt modelId="{27183B3C-9C7D-AE40-96F5-E800D485826E}" type="pres">
      <dgm:prSet presAssocID="{0E21F13D-D597-7946-9574-F104F21658E0}" presName="parentText" presStyleLbl="alignNode1" presStyleIdx="1" presStyleCnt="3">
        <dgm:presLayoutVars>
          <dgm:chMax val="1"/>
          <dgm:bulletEnabled val="1"/>
        </dgm:presLayoutVars>
      </dgm:prSet>
      <dgm:spPr/>
    </dgm:pt>
    <dgm:pt modelId="{A9622588-DBFE-F145-BA57-E067F3CAE2D7}" type="pres">
      <dgm:prSet presAssocID="{0E21F13D-D597-7946-9574-F104F21658E0}" presName="descendantText" presStyleLbl="alignAcc1" presStyleIdx="1" presStyleCnt="3">
        <dgm:presLayoutVars>
          <dgm:bulletEnabled val="1"/>
        </dgm:presLayoutVars>
      </dgm:prSet>
      <dgm:spPr/>
    </dgm:pt>
    <dgm:pt modelId="{87BFC7FB-2A41-9C4B-A3E5-27E2176F5F2D}" type="pres">
      <dgm:prSet presAssocID="{D56FC400-9F11-7347-94F7-5EAFC2DE726C}" presName="sp" presStyleCnt="0"/>
      <dgm:spPr/>
    </dgm:pt>
    <dgm:pt modelId="{7F4C6736-B24A-6240-B20C-E28395ED0DFA}" type="pres">
      <dgm:prSet presAssocID="{DBAB9EA0-D826-EA45-9493-2CE1AE48CFE0}" presName="composite" presStyleCnt="0"/>
      <dgm:spPr/>
    </dgm:pt>
    <dgm:pt modelId="{6CD0FCCC-9A7C-514C-92BB-C8D97AC3B4E6}" type="pres">
      <dgm:prSet presAssocID="{DBAB9EA0-D826-EA45-9493-2CE1AE48CFE0}" presName="parentText" presStyleLbl="alignNode1" presStyleIdx="2" presStyleCnt="3">
        <dgm:presLayoutVars>
          <dgm:chMax val="1"/>
          <dgm:bulletEnabled val="1"/>
        </dgm:presLayoutVars>
      </dgm:prSet>
      <dgm:spPr/>
    </dgm:pt>
    <dgm:pt modelId="{EF928E59-919F-F94B-84A1-CE7DF187531A}" type="pres">
      <dgm:prSet presAssocID="{DBAB9EA0-D826-EA45-9493-2CE1AE48CFE0}" presName="descendantText" presStyleLbl="alignAcc1" presStyleIdx="2" presStyleCnt="3">
        <dgm:presLayoutVars>
          <dgm:bulletEnabled val="1"/>
        </dgm:presLayoutVars>
      </dgm:prSet>
      <dgm:spPr/>
    </dgm:pt>
  </dgm:ptLst>
  <dgm:cxnLst>
    <dgm:cxn modelId="{7EDCDB02-3DED-1044-89E0-1F35BD27B2D8}" type="presOf" srcId="{9945F989-7698-E64F-BC1C-FCE6DB23E3E1}" destId="{A9622588-DBFE-F145-BA57-E067F3CAE2D7}" srcOrd="0" destOrd="2" presId="urn:microsoft.com/office/officeart/2005/8/layout/chevron2"/>
    <dgm:cxn modelId="{9453AE04-8CEE-9646-B2E7-FDD8B1A75168}" type="presOf" srcId="{C0706063-2B32-274D-AC56-18B2F97CC5F8}" destId="{EF928E59-919F-F94B-84A1-CE7DF187531A}" srcOrd="0" destOrd="0" presId="urn:microsoft.com/office/officeart/2005/8/layout/chevron2"/>
    <dgm:cxn modelId="{8A62AF06-768E-974E-9492-A9D466644724}" type="presOf" srcId="{844097BC-C4DC-E74C-811D-FE9521749418}" destId="{84DF4A6F-ED0D-3C46-B384-11E47EAA5754}" srcOrd="0" destOrd="0" presId="urn:microsoft.com/office/officeart/2005/8/layout/chevron2"/>
    <dgm:cxn modelId="{AF3A650F-6206-3243-8583-45CCBE9EA259}" type="presOf" srcId="{C857135E-E903-D640-8399-9DC615692FE0}" destId="{EF928E59-919F-F94B-84A1-CE7DF187531A}" srcOrd="0" destOrd="1" presId="urn:microsoft.com/office/officeart/2005/8/layout/chevron2"/>
    <dgm:cxn modelId="{80280B13-1B09-9642-80EE-33D07802A8DD}" srcId="{0E21F13D-D597-7946-9574-F104F21658E0}" destId="{98FC8F13-396E-294F-9728-26A9FE458603}" srcOrd="0" destOrd="0" parTransId="{A3B7EE57-1424-CE47-B18E-263088435EE1}" sibTransId="{03A8952D-DD1C-0445-A254-02DB9D3D3691}"/>
    <dgm:cxn modelId="{AAFECA24-D645-254C-A234-60EC0A34F701}" srcId="{844097BC-C4DC-E74C-811D-FE9521749418}" destId="{7C2CA053-1AA9-464D-92D2-9BD6FF38ACBE}" srcOrd="1" destOrd="0" parTransId="{AD297902-3FA6-BB42-9459-3D1E82331738}" sibTransId="{A88BC17A-E316-5D43-A660-E7B0C0901494}"/>
    <dgm:cxn modelId="{1672A729-7F9F-0A47-905A-ED195879AEED}" type="presOf" srcId="{98FC8F13-396E-294F-9728-26A9FE458603}" destId="{A9622588-DBFE-F145-BA57-E067F3CAE2D7}" srcOrd="0" destOrd="0" presId="urn:microsoft.com/office/officeart/2005/8/layout/chevron2"/>
    <dgm:cxn modelId="{4E0BA42A-F98E-2347-B67B-AEF8A469DB89}" type="presOf" srcId="{91BAB0A4-C57A-5742-8668-37544CABC45F}" destId="{EF928E59-919F-F94B-84A1-CE7DF187531A}" srcOrd="0" destOrd="2" presId="urn:microsoft.com/office/officeart/2005/8/layout/chevron2"/>
    <dgm:cxn modelId="{D0ED842E-C738-6043-A1C4-F1BF6E7CC962}" type="presOf" srcId="{CCEEAE48-C5EF-9946-8A2F-ABE11566EA12}" destId="{50EC2061-21CA-4C43-B006-C6E4668C67F7}" srcOrd="0" destOrd="0" presId="urn:microsoft.com/office/officeart/2005/8/layout/chevron2"/>
    <dgm:cxn modelId="{81172735-7D46-5E4D-9AA0-EE12E62BCCFB}" srcId="{DBAB9EA0-D826-EA45-9493-2CE1AE48CFE0}" destId="{C857135E-E903-D640-8399-9DC615692FE0}" srcOrd="1" destOrd="0" parTransId="{069EF92C-33F9-BF49-B852-C248664C30CD}" sibTransId="{F1779F14-4FA5-5246-9A55-F10F53E01DF1}"/>
    <dgm:cxn modelId="{5746EF49-A554-9042-BA7C-60A732885867}" type="presOf" srcId="{0E21F13D-D597-7946-9574-F104F21658E0}" destId="{27183B3C-9C7D-AE40-96F5-E800D485826E}" srcOrd="0" destOrd="0" presId="urn:microsoft.com/office/officeart/2005/8/layout/chevron2"/>
    <dgm:cxn modelId="{9B46B580-FA0D-CE4B-A8E6-27C3DABA562A}" srcId="{2382BD00-16D2-BE48-9F5A-949502E05B47}" destId="{844097BC-C4DC-E74C-811D-FE9521749418}" srcOrd="0" destOrd="0" parTransId="{ECC92EE5-DB41-9A47-BA01-E55E888508FB}" sibTransId="{D687908E-66F9-5144-984A-6EEA9BC3670F}"/>
    <dgm:cxn modelId="{0B7F0D82-70ED-804E-B5D8-1712869B1D72}" srcId="{2382BD00-16D2-BE48-9F5A-949502E05B47}" destId="{DBAB9EA0-D826-EA45-9493-2CE1AE48CFE0}" srcOrd="2" destOrd="0" parTransId="{DC52398B-2FD6-9F4B-A573-F153F4694C8D}" sibTransId="{E0C1FE4E-D912-D749-B368-655A2446934F}"/>
    <dgm:cxn modelId="{9D37EE85-D3D8-B747-B37C-2A2A820A66B1}" srcId="{DBAB9EA0-D826-EA45-9493-2CE1AE48CFE0}" destId="{C0706063-2B32-274D-AC56-18B2F97CC5F8}" srcOrd="0" destOrd="0" parTransId="{57CE5F91-A49A-8643-BC96-C69346C76868}" sibTransId="{226137E6-E997-6E41-ADD9-ABF169F47936}"/>
    <dgm:cxn modelId="{31733389-A878-1744-A1C8-C4DD650A4DDD}" srcId="{DBAB9EA0-D826-EA45-9493-2CE1AE48CFE0}" destId="{91BAB0A4-C57A-5742-8668-37544CABC45F}" srcOrd="2" destOrd="0" parTransId="{E695C3F7-999B-2447-877D-048DB3194FFA}" sibTransId="{86E810E8-E9D7-C046-A4D1-C1D95ED741E8}"/>
    <dgm:cxn modelId="{BEB8B898-4F1F-F84B-B7B3-4A37152611B4}" srcId="{2382BD00-16D2-BE48-9F5A-949502E05B47}" destId="{0E21F13D-D597-7946-9574-F104F21658E0}" srcOrd="1" destOrd="0" parTransId="{6F845D91-F1C7-8941-88E0-C167986C7C82}" sibTransId="{D56FC400-9F11-7347-94F7-5EAFC2DE726C}"/>
    <dgm:cxn modelId="{AA8BC7A0-16C4-5C4E-83C0-C7EB2D007200}" type="presOf" srcId="{DBAB9EA0-D826-EA45-9493-2CE1AE48CFE0}" destId="{6CD0FCCC-9A7C-514C-92BB-C8D97AC3B4E6}" srcOrd="0" destOrd="0" presId="urn:microsoft.com/office/officeart/2005/8/layout/chevron2"/>
    <dgm:cxn modelId="{FB7703A5-5059-6E47-A21A-23EBFCE33632}" type="presOf" srcId="{7C2CA053-1AA9-464D-92D2-9BD6FF38ACBE}" destId="{50EC2061-21CA-4C43-B006-C6E4668C67F7}" srcOrd="0" destOrd="1" presId="urn:microsoft.com/office/officeart/2005/8/layout/chevron2"/>
    <dgm:cxn modelId="{D42EDDA5-99D0-9749-AC9E-67409ACCBE99}" type="presOf" srcId="{05A1D5CB-1D6D-7345-802A-F040DF69C83B}" destId="{50EC2061-21CA-4C43-B006-C6E4668C67F7}" srcOrd="0" destOrd="2" presId="urn:microsoft.com/office/officeart/2005/8/layout/chevron2"/>
    <dgm:cxn modelId="{5E2B20B5-F18F-2446-8347-3DE1EB80751A}" type="presOf" srcId="{EFECB69A-6463-B343-A81C-6A50A43438E7}" destId="{A9622588-DBFE-F145-BA57-E067F3CAE2D7}" srcOrd="0" destOrd="1" presId="urn:microsoft.com/office/officeart/2005/8/layout/chevron2"/>
    <dgm:cxn modelId="{00D1A1D8-E572-CC49-8758-FE2DDF4CB428}" srcId="{0E21F13D-D597-7946-9574-F104F21658E0}" destId="{9945F989-7698-E64F-BC1C-FCE6DB23E3E1}" srcOrd="2" destOrd="0" parTransId="{A7D1541C-9B61-5B4F-A79D-F8306436619C}" sibTransId="{0C1A6C32-A7AC-664F-B9F6-E9379A6B0708}"/>
    <dgm:cxn modelId="{14FAC0E6-601D-1E45-B789-5BBE116E5140}" srcId="{844097BC-C4DC-E74C-811D-FE9521749418}" destId="{05A1D5CB-1D6D-7345-802A-F040DF69C83B}" srcOrd="2" destOrd="0" parTransId="{D5A1034D-93F3-3544-BA56-BED73755F19F}" sibTransId="{DADB223D-2FC9-9546-A908-BEF8AAC850DE}"/>
    <dgm:cxn modelId="{A3CC67EA-8EFC-E64C-8FDD-05999B1161B5}" srcId="{0E21F13D-D597-7946-9574-F104F21658E0}" destId="{EFECB69A-6463-B343-A81C-6A50A43438E7}" srcOrd="1" destOrd="0" parTransId="{50D48739-55BD-E240-B245-D5B808A17F77}" sibTransId="{C248FBC9-F3EE-314C-B383-A151C06F4AD5}"/>
    <dgm:cxn modelId="{73FB9CF1-BDB3-E840-9444-7E3AB6EE6415}" type="presOf" srcId="{2382BD00-16D2-BE48-9F5A-949502E05B47}" destId="{54020E67-F095-AD4F-81FF-62A682BC3477}" srcOrd="0" destOrd="0" presId="urn:microsoft.com/office/officeart/2005/8/layout/chevron2"/>
    <dgm:cxn modelId="{CCE411F3-D0B5-7C48-BDFE-0F6D175CDF4C}" srcId="{844097BC-C4DC-E74C-811D-FE9521749418}" destId="{CCEEAE48-C5EF-9946-8A2F-ABE11566EA12}" srcOrd="0" destOrd="0" parTransId="{FC8A124E-BC5B-334E-9270-6F69CD58CCA7}" sibTransId="{0BC4C049-D1E0-9741-8666-8570184E036E}"/>
    <dgm:cxn modelId="{A2E2B554-1A2C-464D-A0E5-3EBB18F285CC}" type="presParOf" srcId="{54020E67-F095-AD4F-81FF-62A682BC3477}" destId="{E9D5F5E6-55FE-D549-AF76-D53E67425ED9}" srcOrd="0" destOrd="0" presId="urn:microsoft.com/office/officeart/2005/8/layout/chevron2"/>
    <dgm:cxn modelId="{60CE92BB-D8F7-D349-B56A-82E39C07DB87}" type="presParOf" srcId="{E9D5F5E6-55FE-D549-AF76-D53E67425ED9}" destId="{84DF4A6F-ED0D-3C46-B384-11E47EAA5754}" srcOrd="0" destOrd="0" presId="urn:microsoft.com/office/officeart/2005/8/layout/chevron2"/>
    <dgm:cxn modelId="{4031CDC5-9E99-D149-B2A6-8E011B2F822B}" type="presParOf" srcId="{E9D5F5E6-55FE-D549-AF76-D53E67425ED9}" destId="{50EC2061-21CA-4C43-B006-C6E4668C67F7}" srcOrd="1" destOrd="0" presId="urn:microsoft.com/office/officeart/2005/8/layout/chevron2"/>
    <dgm:cxn modelId="{B30D8283-5A44-8749-8420-02DEE8C4AD9F}" type="presParOf" srcId="{54020E67-F095-AD4F-81FF-62A682BC3477}" destId="{2724010B-905A-874D-9FB6-5ABFC69B27FF}" srcOrd="1" destOrd="0" presId="urn:microsoft.com/office/officeart/2005/8/layout/chevron2"/>
    <dgm:cxn modelId="{1B9ADC3E-9F1C-9949-BF89-36E1F603A7BD}" type="presParOf" srcId="{54020E67-F095-AD4F-81FF-62A682BC3477}" destId="{D0CC029F-8665-2B40-8535-F766FDA1AE75}" srcOrd="2" destOrd="0" presId="urn:microsoft.com/office/officeart/2005/8/layout/chevron2"/>
    <dgm:cxn modelId="{18A03C37-0999-AC4B-B63D-DED39201F842}" type="presParOf" srcId="{D0CC029F-8665-2B40-8535-F766FDA1AE75}" destId="{27183B3C-9C7D-AE40-96F5-E800D485826E}" srcOrd="0" destOrd="0" presId="urn:microsoft.com/office/officeart/2005/8/layout/chevron2"/>
    <dgm:cxn modelId="{AE21098A-A434-284E-AE2F-C4DC3E17BA8A}" type="presParOf" srcId="{D0CC029F-8665-2B40-8535-F766FDA1AE75}" destId="{A9622588-DBFE-F145-BA57-E067F3CAE2D7}" srcOrd="1" destOrd="0" presId="urn:microsoft.com/office/officeart/2005/8/layout/chevron2"/>
    <dgm:cxn modelId="{E1CC65FE-932D-A544-9179-32FFB88720CE}" type="presParOf" srcId="{54020E67-F095-AD4F-81FF-62A682BC3477}" destId="{87BFC7FB-2A41-9C4B-A3E5-27E2176F5F2D}" srcOrd="3" destOrd="0" presId="urn:microsoft.com/office/officeart/2005/8/layout/chevron2"/>
    <dgm:cxn modelId="{505A78F8-2B41-FD43-8F88-64A8467609F4}" type="presParOf" srcId="{54020E67-F095-AD4F-81FF-62A682BC3477}" destId="{7F4C6736-B24A-6240-B20C-E28395ED0DFA}" srcOrd="4" destOrd="0" presId="urn:microsoft.com/office/officeart/2005/8/layout/chevron2"/>
    <dgm:cxn modelId="{E9C6D3F7-CF2D-CB43-BBF1-52B19437E2CA}" type="presParOf" srcId="{7F4C6736-B24A-6240-B20C-E28395ED0DFA}" destId="{6CD0FCCC-9A7C-514C-92BB-C8D97AC3B4E6}" srcOrd="0" destOrd="0" presId="urn:microsoft.com/office/officeart/2005/8/layout/chevron2"/>
    <dgm:cxn modelId="{4FD068F2-6B03-7C4F-9704-42CFFAA83350}" type="presParOf" srcId="{7F4C6736-B24A-6240-B20C-E28395ED0DFA}" destId="{EF928E59-919F-F94B-84A1-CE7DF187531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B59052-744E-4EFA-80A7-A71077886B2A}">
      <dsp:nvSpPr>
        <dsp:cNvPr id="0" name=""/>
        <dsp:cNvSpPr/>
      </dsp:nvSpPr>
      <dsp:spPr>
        <a:xfrm>
          <a:off x="582576" y="591523"/>
          <a:ext cx="10486377" cy="953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b" anchorCtr="0">
          <a:noAutofit/>
        </a:bodyPr>
        <a:lstStyle/>
        <a:p>
          <a:pPr marL="0" lvl="0" indent="0" algn="l" defTabSz="666750">
            <a:lnSpc>
              <a:spcPct val="90000"/>
            </a:lnSpc>
            <a:spcBef>
              <a:spcPct val="0"/>
            </a:spcBef>
            <a:spcAft>
              <a:spcPct val="35000"/>
            </a:spcAft>
            <a:buNone/>
          </a:pPr>
          <a:r>
            <a:rPr lang="pl-PL" sz="1500" kern="1200" dirty="0"/>
            <a:t>I</a:t>
          </a:r>
          <a:r>
            <a:rPr lang="en-US" sz="1500" kern="1200" dirty="0"/>
            <a:t>n order to stop the deepening of the economic crisis caused by COVID-19 and support entrepreneurs suffering from the negative effects of the pandemic, the European Commission has developed new mechanisms for granting state aid.</a:t>
          </a:r>
          <a:endParaRPr lang="pl-PL" sz="1500" kern="1200" dirty="0"/>
        </a:p>
      </dsp:txBody>
      <dsp:txXfrm>
        <a:off x="582576" y="591523"/>
        <a:ext cx="10486377" cy="953307"/>
      </dsp:txXfrm>
    </dsp:sp>
    <dsp:sp modelId="{EC131370-F120-49A3-8335-7B0A11E553A8}">
      <dsp:nvSpPr>
        <dsp:cNvPr id="0" name=""/>
        <dsp:cNvSpPr/>
      </dsp:nvSpPr>
      <dsp:spPr>
        <a:xfrm>
          <a:off x="582576" y="1544830"/>
          <a:ext cx="1398183" cy="233030"/>
        </a:xfrm>
        <a:prstGeom prst="parallelogram">
          <a:avLst>
            <a:gd name="adj" fmla="val 14084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445FC3-DB98-4CBE-A8EB-78183D6BDC7A}">
      <dsp:nvSpPr>
        <dsp:cNvPr id="0" name=""/>
        <dsp:cNvSpPr/>
      </dsp:nvSpPr>
      <dsp:spPr>
        <a:xfrm>
          <a:off x="2062320" y="1544830"/>
          <a:ext cx="1398183" cy="233030"/>
        </a:xfrm>
        <a:prstGeom prst="parallelogram">
          <a:avLst>
            <a:gd name="adj" fmla="val 140840"/>
          </a:avLst>
        </a:prstGeom>
        <a:solidFill>
          <a:schemeClr val="accent5">
            <a:hueOff val="-337927"/>
            <a:satOff val="-871"/>
            <a:lumOff val="-588"/>
            <a:alphaOff val="0"/>
          </a:schemeClr>
        </a:solidFill>
        <a:ln w="12700" cap="flat" cmpd="sng" algn="ctr">
          <a:solidFill>
            <a:schemeClr val="accent5">
              <a:hueOff val="-337927"/>
              <a:satOff val="-871"/>
              <a:lumOff val="-58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6D4BC5-00FD-4914-9826-87D59B3041BD}">
      <dsp:nvSpPr>
        <dsp:cNvPr id="0" name=""/>
        <dsp:cNvSpPr/>
      </dsp:nvSpPr>
      <dsp:spPr>
        <a:xfrm>
          <a:off x="3542065" y="1544830"/>
          <a:ext cx="1398183" cy="233030"/>
        </a:xfrm>
        <a:prstGeom prst="parallelogram">
          <a:avLst>
            <a:gd name="adj" fmla="val 140840"/>
          </a:avLst>
        </a:prstGeom>
        <a:solidFill>
          <a:schemeClr val="accent5">
            <a:hueOff val="-675854"/>
            <a:satOff val="-1742"/>
            <a:lumOff val="-1177"/>
            <a:alphaOff val="0"/>
          </a:schemeClr>
        </a:solidFill>
        <a:ln w="12700" cap="flat" cmpd="sng" algn="ctr">
          <a:solidFill>
            <a:schemeClr val="accent5">
              <a:hueOff val="-675854"/>
              <a:satOff val="-1742"/>
              <a:lumOff val="-1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1B6985-8B99-4466-AE92-244AD5805134}">
      <dsp:nvSpPr>
        <dsp:cNvPr id="0" name=""/>
        <dsp:cNvSpPr/>
      </dsp:nvSpPr>
      <dsp:spPr>
        <a:xfrm>
          <a:off x="5021809" y="1544830"/>
          <a:ext cx="1398183" cy="233030"/>
        </a:xfrm>
        <a:prstGeom prst="parallelogram">
          <a:avLst>
            <a:gd name="adj" fmla="val 140840"/>
          </a:avLst>
        </a:prstGeom>
        <a:solidFill>
          <a:schemeClr val="accent5">
            <a:hueOff val="-1013782"/>
            <a:satOff val="-2613"/>
            <a:lumOff val="-1765"/>
            <a:alphaOff val="0"/>
          </a:schemeClr>
        </a:solidFill>
        <a:ln w="12700" cap="flat" cmpd="sng" algn="ctr">
          <a:solidFill>
            <a:schemeClr val="accent5">
              <a:hueOff val="-1013782"/>
              <a:satOff val="-2613"/>
              <a:lumOff val="-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D23E79-04D7-4E39-BCB5-0950E6D9233D}">
      <dsp:nvSpPr>
        <dsp:cNvPr id="0" name=""/>
        <dsp:cNvSpPr/>
      </dsp:nvSpPr>
      <dsp:spPr>
        <a:xfrm>
          <a:off x="6501554" y="1544830"/>
          <a:ext cx="1398183" cy="233030"/>
        </a:xfrm>
        <a:prstGeom prst="parallelogram">
          <a:avLst>
            <a:gd name="adj" fmla="val 140840"/>
          </a:avLst>
        </a:prstGeom>
        <a:solidFill>
          <a:schemeClr val="accent5">
            <a:hueOff val="-1351709"/>
            <a:satOff val="-3484"/>
            <a:lumOff val="-2353"/>
            <a:alphaOff val="0"/>
          </a:schemeClr>
        </a:solidFill>
        <a:ln w="12700" cap="flat" cmpd="sng" algn="ctr">
          <a:solidFill>
            <a:schemeClr val="accent5">
              <a:hueOff val="-1351709"/>
              <a:satOff val="-3484"/>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B496E3-8783-4425-89F3-112591E77C17}">
      <dsp:nvSpPr>
        <dsp:cNvPr id="0" name=""/>
        <dsp:cNvSpPr/>
      </dsp:nvSpPr>
      <dsp:spPr>
        <a:xfrm>
          <a:off x="7981298" y="1544830"/>
          <a:ext cx="1398183" cy="233030"/>
        </a:xfrm>
        <a:prstGeom prst="parallelogram">
          <a:avLst>
            <a:gd name="adj" fmla="val 140840"/>
          </a:avLst>
        </a:prstGeom>
        <a:solidFill>
          <a:schemeClr val="accent5">
            <a:hueOff val="-1689636"/>
            <a:satOff val="-4355"/>
            <a:lumOff val="-2941"/>
            <a:alphaOff val="0"/>
          </a:schemeClr>
        </a:solidFill>
        <a:ln w="12700" cap="flat" cmpd="sng" algn="ctr">
          <a:solidFill>
            <a:schemeClr val="accent5">
              <a:hueOff val="-1689636"/>
              <a:satOff val="-4355"/>
              <a:lumOff val="-294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3EA2E2-4960-4B4F-B9E5-FA44BE1A55BF}">
      <dsp:nvSpPr>
        <dsp:cNvPr id="0" name=""/>
        <dsp:cNvSpPr/>
      </dsp:nvSpPr>
      <dsp:spPr>
        <a:xfrm>
          <a:off x="9461043" y="1544830"/>
          <a:ext cx="1398183" cy="233030"/>
        </a:xfrm>
        <a:prstGeom prst="parallelogram">
          <a:avLst>
            <a:gd name="adj" fmla="val 140840"/>
          </a:avLst>
        </a:prstGeom>
        <a:solidFill>
          <a:schemeClr val="accent5">
            <a:hueOff val="-2027563"/>
            <a:satOff val="-5226"/>
            <a:lumOff val="-3530"/>
            <a:alphaOff val="0"/>
          </a:schemeClr>
        </a:solidFill>
        <a:ln w="12700" cap="flat" cmpd="sng" algn="ctr">
          <a:solidFill>
            <a:schemeClr val="accent5">
              <a:hueOff val="-2027563"/>
              <a:satOff val="-5226"/>
              <a:lumOff val="-353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751668-05FB-4D4E-BFDF-CA7F310D7189}">
      <dsp:nvSpPr>
        <dsp:cNvPr id="0" name=""/>
        <dsp:cNvSpPr/>
      </dsp:nvSpPr>
      <dsp:spPr>
        <a:xfrm>
          <a:off x="582576" y="1876653"/>
          <a:ext cx="10486377" cy="953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b" anchorCtr="0">
          <a:noAutofit/>
        </a:bodyPr>
        <a:lstStyle/>
        <a:p>
          <a:pPr marL="0" lvl="0" indent="0" algn="l" defTabSz="666750">
            <a:lnSpc>
              <a:spcPct val="90000"/>
            </a:lnSpc>
            <a:spcBef>
              <a:spcPct val="0"/>
            </a:spcBef>
            <a:spcAft>
              <a:spcPct val="35000"/>
            </a:spcAft>
            <a:buNone/>
          </a:pPr>
          <a:r>
            <a:rPr lang="en-US" sz="1500" kern="1200" dirty="0"/>
            <a:t>Art. 107 sec. 2 lit. b) TFEU declares that aid to make good the damage caused by natural disasters or other exceptional occurrences compatible with the internal market by operation of law. The European Commission treated the COVID-19 outbreak as such an event, which caused damage to business entities that was difficult to predict.</a:t>
          </a:r>
          <a:endParaRPr lang="pl-PL" sz="1500" kern="1200" dirty="0"/>
        </a:p>
      </dsp:txBody>
      <dsp:txXfrm>
        <a:off x="582576" y="1876653"/>
        <a:ext cx="10486377" cy="953307"/>
      </dsp:txXfrm>
    </dsp:sp>
    <dsp:sp modelId="{4D68E2DF-DF32-4AC2-99EB-D75097D10344}">
      <dsp:nvSpPr>
        <dsp:cNvPr id="0" name=""/>
        <dsp:cNvSpPr/>
      </dsp:nvSpPr>
      <dsp:spPr>
        <a:xfrm>
          <a:off x="582576" y="2829960"/>
          <a:ext cx="1398183" cy="233030"/>
        </a:xfrm>
        <a:prstGeom prst="parallelogram">
          <a:avLst>
            <a:gd name="adj" fmla="val 140840"/>
          </a:avLst>
        </a:prstGeom>
        <a:solidFill>
          <a:schemeClr val="accent5">
            <a:hueOff val="-2365490"/>
            <a:satOff val="-6097"/>
            <a:lumOff val="-4118"/>
            <a:alphaOff val="0"/>
          </a:schemeClr>
        </a:solidFill>
        <a:ln w="12700" cap="flat" cmpd="sng" algn="ctr">
          <a:solidFill>
            <a:schemeClr val="accent5">
              <a:hueOff val="-2365490"/>
              <a:satOff val="-6097"/>
              <a:lumOff val="-411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CD2A11-9409-4880-B4BC-237D0CCA8633}">
      <dsp:nvSpPr>
        <dsp:cNvPr id="0" name=""/>
        <dsp:cNvSpPr/>
      </dsp:nvSpPr>
      <dsp:spPr>
        <a:xfrm>
          <a:off x="2062320" y="2829960"/>
          <a:ext cx="1398183" cy="233030"/>
        </a:xfrm>
        <a:prstGeom prst="parallelogram">
          <a:avLst>
            <a:gd name="adj" fmla="val 140840"/>
          </a:avLst>
        </a:prstGeom>
        <a:solidFill>
          <a:schemeClr val="accent5">
            <a:hueOff val="-2703417"/>
            <a:satOff val="-6968"/>
            <a:lumOff val="-4706"/>
            <a:alphaOff val="0"/>
          </a:schemeClr>
        </a:solidFill>
        <a:ln w="12700" cap="flat" cmpd="sng" algn="ctr">
          <a:solidFill>
            <a:schemeClr val="accent5">
              <a:hueOff val="-2703417"/>
              <a:satOff val="-6968"/>
              <a:lumOff val="-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AF2387-E0A8-4F3D-A213-B3CC7B3837F7}">
      <dsp:nvSpPr>
        <dsp:cNvPr id="0" name=""/>
        <dsp:cNvSpPr/>
      </dsp:nvSpPr>
      <dsp:spPr>
        <a:xfrm>
          <a:off x="3542065" y="2829960"/>
          <a:ext cx="1398183" cy="233030"/>
        </a:xfrm>
        <a:prstGeom prst="parallelogram">
          <a:avLst>
            <a:gd name="adj" fmla="val 140840"/>
          </a:avLst>
        </a:prstGeom>
        <a:solidFill>
          <a:schemeClr val="accent5">
            <a:hueOff val="-3041344"/>
            <a:satOff val="-7839"/>
            <a:lumOff val="-5294"/>
            <a:alphaOff val="0"/>
          </a:schemeClr>
        </a:solidFill>
        <a:ln w="12700" cap="flat" cmpd="sng" algn="ctr">
          <a:solidFill>
            <a:schemeClr val="accent5">
              <a:hueOff val="-3041344"/>
              <a:satOff val="-7839"/>
              <a:lumOff val="-529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820DD9-F5FF-411D-9EFE-7D66BA6ED8F3}">
      <dsp:nvSpPr>
        <dsp:cNvPr id="0" name=""/>
        <dsp:cNvSpPr/>
      </dsp:nvSpPr>
      <dsp:spPr>
        <a:xfrm>
          <a:off x="5021809" y="2829960"/>
          <a:ext cx="1398183" cy="233030"/>
        </a:xfrm>
        <a:prstGeom prst="parallelogram">
          <a:avLst>
            <a:gd name="adj" fmla="val 140840"/>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9D3EBD-FE6C-4EE5-8715-8F47A79F4DD9}">
      <dsp:nvSpPr>
        <dsp:cNvPr id="0" name=""/>
        <dsp:cNvSpPr/>
      </dsp:nvSpPr>
      <dsp:spPr>
        <a:xfrm>
          <a:off x="6501554" y="2829960"/>
          <a:ext cx="1398183" cy="233030"/>
        </a:xfrm>
        <a:prstGeom prst="parallelogram">
          <a:avLst>
            <a:gd name="adj" fmla="val 140840"/>
          </a:avLst>
        </a:prstGeom>
        <a:solidFill>
          <a:schemeClr val="accent5">
            <a:hueOff val="-3717199"/>
            <a:satOff val="-9580"/>
            <a:lumOff val="-6471"/>
            <a:alphaOff val="0"/>
          </a:schemeClr>
        </a:solidFill>
        <a:ln w="12700" cap="flat" cmpd="sng" algn="ctr">
          <a:solidFill>
            <a:schemeClr val="accent5">
              <a:hueOff val="-3717199"/>
              <a:satOff val="-9580"/>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3FBC45-697D-4890-91C3-98BCB44613A8}">
      <dsp:nvSpPr>
        <dsp:cNvPr id="0" name=""/>
        <dsp:cNvSpPr/>
      </dsp:nvSpPr>
      <dsp:spPr>
        <a:xfrm>
          <a:off x="7981298" y="2829960"/>
          <a:ext cx="1398183" cy="233030"/>
        </a:xfrm>
        <a:prstGeom prst="parallelogram">
          <a:avLst>
            <a:gd name="adj" fmla="val 140840"/>
          </a:avLst>
        </a:prstGeom>
        <a:solidFill>
          <a:schemeClr val="accent5">
            <a:hueOff val="-4055126"/>
            <a:satOff val="-10451"/>
            <a:lumOff val="-7059"/>
            <a:alphaOff val="0"/>
          </a:schemeClr>
        </a:solidFill>
        <a:ln w="12700" cap="flat" cmpd="sng" algn="ctr">
          <a:solidFill>
            <a:schemeClr val="accent5">
              <a:hueOff val="-4055126"/>
              <a:satOff val="-10451"/>
              <a:lumOff val="-7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2CE248-DA43-48BA-B641-CA1BB0676612}">
      <dsp:nvSpPr>
        <dsp:cNvPr id="0" name=""/>
        <dsp:cNvSpPr/>
      </dsp:nvSpPr>
      <dsp:spPr>
        <a:xfrm>
          <a:off x="9461043" y="2829960"/>
          <a:ext cx="1398183" cy="233030"/>
        </a:xfrm>
        <a:prstGeom prst="parallelogram">
          <a:avLst>
            <a:gd name="adj" fmla="val 140840"/>
          </a:avLst>
        </a:prstGeom>
        <a:solidFill>
          <a:schemeClr val="accent5">
            <a:hueOff val="-4393053"/>
            <a:satOff val="-11322"/>
            <a:lumOff val="-7647"/>
            <a:alphaOff val="0"/>
          </a:schemeClr>
        </a:solidFill>
        <a:ln w="12700" cap="flat" cmpd="sng" algn="ctr">
          <a:solidFill>
            <a:schemeClr val="accent5">
              <a:hueOff val="-4393053"/>
              <a:satOff val="-11322"/>
              <a:lumOff val="-764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86166B-740C-4EEF-89D4-9EE10E75A4C1}">
      <dsp:nvSpPr>
        <dsp:cNvPr id="0" name=""/>
        <dsp:cNvSpPr/>
      </dsp:nvSpPr>
      <dsp:spPr>
        <a:xfrm>
          <a:off x="582576" y="3161784"/>
          <a:ext cx="10486377" cy="953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b" anchorCtr="0">
          <a:noAutofit/>
        </a:bodyPr>
        <a:lstStyle/>
        <a:p>
          <a:pPr marL="0" lvl="0" indent="0" algn="l" defTabSz="666750">
            <a:lnSpc>
              <a:spcPct val="90000"/>
            </a:lnSpc>
            <a:spcBef>
              <a:spcPct val="0"/>
            </a:spcBef>
            <a:spcAft>
              <a:spcPct val="35000"/>
            </a:spcAft>
            <a:buNone/>
          </a:pPr>
          <a:r>
            <a:rPr lang="en-US" sz="1500" kern="1200" dirty="0"/>
            <a:t>The key document defining the rules for granting state aid in connection with the COVID-19 pandemic is the Communication of the European Commission of March 20, 2020 - </a:t>
          </a:r>
          <a:r>
            <a:rPr lang="en-US" sz="1500" b="1" kern="1200" dirty="0"/>
            <a:t>Temporary framework of state aid measures to support the economy in the context of the ongoing COVID-19 epidemic (2020 / C 91 I / 01 ) (Temporary framework)</a:t>
          </a:r>
          <a:r>
            <a:rPr lang="en-US" sz="1500" kern="1200" dirty="0"/>
            <a:t>. The purpose of the temporary measures is primarily to provide companies with liquidity and access to finance.</a:t>
          </a:r>
          <a:endParaRPr lang="pl-PL" sz="1500" kern="1200" dirty="0"/>
        </a:p>
      </dsp:txBody>
      <dsp:txXfrm>
        <a:off x="582576" y="3161784"/>
        <a:ext cx="10486377" cy="953307"/>
      </dsp:txXfrm>
    </dsp:sp>
    <dsp:sp modelId="{3B7CFD78-9D33-4270-A7ED-67408C9EC35A}">
      <dsp:nvSpPr>
        <dsp:cNvPr id="0" name=""/>
        <dsp:cNvSpPr/>
      </dsp:nvSpPr>
      <dsp:spPr>
        <a:xfrm>
          <a:off x="582576" y="4115091"/>
          <a:ext cx="1398183" cy="233030"/>
        </a:xfrm>
        <a:prstGeom prst="parallelogram">
          <a:avLst>
            <a:gd name="adj" fmla="val 140840"/>
          </a:avLst>
        </a:prstGeom>
        <a:solidFill>
          <a:schemeClr val="accent5">
            <a:hueOff val="-4730980"/>
            <a:satOff val="-12193"/>
            <a:lumOff val="-8236"/>
            <a:alphaOff val="0"/>
          </a:schemeClr>
        </a:solidFill>
        <a:ln w="12700" cap="flat" cmpd="sng" algn="ctr">
          <a:solidFill>
            <a:schemeClr val="accent5">
              <a:hueOff val="-4730980"/>
              <a:satOff val="-12193"/>
              <a:lumOff val="-823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10F73B-5444-447B-AE45-29913F5BA6AD}">
      <dsp:nvSpPr>
        <dsp:cNvPr id="0" name=""/>
        <dsp:cNvSpPr/>
      </dsp:nvSpPr>
      <dsp:spPr>
        <a:xfrm>
          <a:off x="2062320" y="4115091"/>
          <a:ext cx="1398183" cy="233030"/>
        </a:xfrm>
        <a:prstGeom prst="parallelogram">
          <a:avLst>
            <a:gd name="adj" fmla="val 140840"/>
          </a:avLst>
        </a:prstGeom>
        <a:solidFill>
          <a:schemeClr val="accent5">
            <a:hueOff val="-5068907"/>
            <a:satOff val="-13064"/>
            <a:lumOff val="-8824"/>
            <a:alphaOff val="0"/>
          </a:schemeClr>
        </a:solidFill>
        <a:ln w="12700" cap="flat" cmpd="sng" algn="ctr">
          <a:solidFill>
            <a:schemeClr val="accent5">
              <a:hueOff val="-5068907"/>
              <a:satOff val="-13064"/>
              <a:lumOff val="-882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B15DF3-7337-4199-BFCE-EF0627662D90}">
      <dsp:nvSpPr>
        <dsp:cNvPr id="0" name=""/>
        <dsp:cNvSpPr/>
      </dsp:nvSpPr>
      <dsp:spPr>
        <a:xfrm>
          <a:off x="3542065" y="4115091"/>
          <a:ext cx="1398183" cy="233030"/>
        </a:xfrm>
        <a:prstGeom prst="parallelogram">
          <a:avLst>
            <a:gd name="adj" fmla="val 140840"/>
          </a:avLst>
        </a:prstGeom>
        <a:solidFill>
          <a:schemeClr val="accent5">
            <a:hueOff val="-5406834"/>
            <a:satOff val="-13935"/>
            <a:lumOff val="-9412"/>
            <a:alphaOff val="0"/>
          </a:schemeClr>
        </a:solidFill>
        <a:ln w="12700" cap="flat" cmpd="sng" algn="ctr">
          <a:solidFill>
            <a:schemeClr val="accent5">
              <a:hueOff val="-5406834"/>
              <a:satOff val="-13935"/>
              <a:lumOff val="-94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B2AE7D-6E22-4811-BE9C-2A2573F57F86}">
      <dsp:nvSpPr>
        <dsp:cNvPr id="0" name=""/>
        <dsp:cNvSpPr/>
      </dsp:nvSpPr>
      <dsp:spPr>
        <a:xfrm>
          <a:off x="5021809" y="4115091"/>
          <a:ext cx="1398183" cy="233030"/>
        </a:xfrm>
        <a:prstGeom prst="parallelogram">
          <a:avLst>
            <a:gd name="adj" fmla="val 140840"/>
          </a:avLst>
        </a:prstGeom>
        <a:solidFill>
          <a:schemeClr val="accent5">
            <a:hueOff val="-5744762"/>
            <a:satOff val="-14806"/>
            <a:lumOff val="-10000"/>
            <a:alphaOff val="0"/>
          </a:schemeClr>
        </a:solidFill>
        <a:ln w="12700" cap="flat" cmpd="sng" algn="ctr">
          <a:solidFill>
            <a:schemeClr val="accent5">
              <a:hueOff val="-5744762"/>
              <a:satOff val="-14806"/>
              <a:lumOff val="-1000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41784A-A19E-4253-914F-6322AA47E9EB}">
      <dsp:nvSpPr>
        <dsp:cNvPr id="0" name=""/>
        <dsp:cNvSpPr/>
      </dsp:nvSpPr>
      <dsp:spPr>
        <a:xfrm>
          <a:off x="6501554" y="4115091"/>
          <a:ext cx="1398183" cy="233030"/>
        </a:xfrm>
        <a:prstGeom prst="parallelogram">
          <a:avLst>
            <a:gd name="adj" fmla="val 140840"/>
          </a:avLst>
        </a:prstGeom>
        <a:solidFill>
          <a:schemeClr val="accent5">
            <a:hueOff val="-6082688"/>
            <a:satOff val="-15677"/>
            <a:lumOff val="-10588"/>
            <a:alphaOff val="0"/>
          </a:schemeClr>
        </a:solidFill>
        <a:ln w="12700" cap="flat" cmpd="sng" algn="ctr">
          <a:solidFill>
            <a:schemeClr val="accent5">
              <a:hueOff val="-6082688"/>
              <a:satOff val="-15677"/>
              <a:lumOff val="-1058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196EC3-34CC-441B-9CC9-61CC581C8AC1}">
      <dsp:nvSpPr>
        <dsp:cNvPr id="0" name=""/>
        <dsp:cNvSpPr/>
      </dsp:nvSpPr>
      <dsp:spPr>
        <a:xfrm>
          <a:off x="7981298" y="4115091"/>
          <a:ext cx="1398183" cy="233030"/>
        </a:xfrm>
        <a:prstGeom prst="parallelogram">
          <a:avLst>
            <a:gd name="adj" fmla="val 140840"/>
          </a:avLst>
        </a:prstGeom>
        <a:solidFill>
          <a:schemeClr val="accent5">
            <a:hueOff val="-6420616"/>
            <a:satOff val="-16548"/>
            <a:lumOff val="-11177"/>
            <a:alphaOff val="0"/>
          </a:schemeClr>
        </a:solidFill>
        <a:ln w="12700" cap="flat" cmpd="sng" algn="ctr">
          <a:solidFill>
            <a:schemeClr val="accent5">
              <a:hueOff val="-6420616"/>
              <a:satOff val="-16548"/>
              <a:lumOff val="-11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2330C2-571D-4855-9B7A-AFB31B0A6109}">
      <dsp:nvSpPr>
        <dsp:cNvPr id="0" name=""/>
        <dsp:cNvSpPr/>
      </dsp:nvSpPr>
      <dsp:spPr>
        <a:xfrm>
          <a:off x="9461043" y="4115091"/>
          <a:ext cx="1398183" cy="233030"/>
        </a:xfrm>
        <a:prstGeom prst="parallelogram">
          <a:avLst>
            <a:gd name="adj" fmla="val 140840"/>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D97F92-3834-4E2C-8B21-528C96A13A92}">
      <dsp:nvSpPr>
        <dsp:cNvPr id="0" name=""/>
        <dsp:cNvSpPr/>
      </dsp:nvSpPr>
      <dsp:spPr>
        <a:xfrm>
          <a:off x="865219" y="560"/>
          <a:ext cx="1840399" cy="1840399"/>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Selection of a support program</a:t>
          </a:r>
          <a:endParaRPr lang="pl-PL" sz="1700" kern="1200" dirty="0"/>
        </a:p>
      </dsp:txBody>
      <dsp:txXfrm>
        <a:off x="1134739" y="270080"/>
        <a:ext cx="1301359" cy="1301359"/>
      </dsp:txXfrm>
    </dsp:sp>
    <dsp:sp modelId="{00788CED-9757-4C76-B8A0-1E77F0087F5D}">
      <dsp:nvSpPr>
        <dsp:cNvPr id="0" name=""/>
        <dsp:cNvSpPr/>
      </dsp:nvSpPr>
      <dsp:spPr>
        <a:xfrm rot="10800000">
          <a:off x="1463349" y="2078601"/>
          <a:ext cx="644139" cy="503800"/>
        </a:xfrm>
        <a:prstGeom prst="triangl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46E240E-FE12-4DC3-A14D-7FB22EA2B5DF}">
      <dsp:nvSpPr>
        <dsp:cNvPr id="0" name=""/>
        <dsp:cNvSpPr/>
      </dsp:nvSpPr>
      <dsp:spPr>
        <a:xfrm>
          <a:off x="1171645" y="2791526"/>
          <a:ext cx="1227546" cy="1227546"/>
        </a:xfrm>
        <a:prstGeom prst="ellipse">
          <a:avLst/>
        </a:prstGeom>
        <a:solidFill>
          <a:schemeClr val="accent5">
            <a:hueOff val="-1126424"/>
            <a:satOff val="-2903"/>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pl-PL" sz="1000" kern="1200" dirty="0"/>
            <a:t>C</a:t>
          </a:r>
          <a:r>
            <a:rPr lang="en-US" sz="1000" kern="1200" dirty="0" err="1"/>
            <a:t>hecking</a:t>
          </a:r>
          <a:r>
            <a:rPr lang="en-US" sz="1000" kern="1200" dirty="0"/>
            <a:t> the date by which the application can be submitted</a:t>
          </a:r>
          <a:endParaRPr lang="pl-PL" sz="1000" kern="1200" dirty="0"/>
        </a:p>
      </dsp:txBody>
      <dsp:txXfrm>
        <a:off x="1351415" y="2971296"/>
        <a:ext cx="868006" cy="868006"/>
      </dsp:txXfrm>
    </dsp:sp>
    <dsp:sp modelId="{B470B36F-4055-42E8-B586-2FEBD23F0E6A}">
      <dsp:nvSpPr>
        <dsp:cNvPr id="0" name=""/>
        <dsp:cNvSpPr/>
      </dsp:nvSpPr>
      <dsp:spPr>
        <a:xfrm rot="5400000">
          <a:off x="2857907" y="3153399"/>
          <a:ext cx="644139" cy="503800"/>
        </a:xfrm>
        <a:prstGeom prst="triangle">
          <a:avLst/>
        </a:prstGeom>
        <a:solidFill>
          <a:schemeClr val="accent5">
            <a:hueOff val="-1351709"/>
            <a:satOff val="-3484"/>
            <a:lumOff val="-235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CC59C3C-DF60-4340-8B78-C80E0F3CF2E6}">
      <dsp:nvSpPr>
        <dsp:cNvPr id="0" name=""/>
        <dsp:cNvSpPr/>
      </dsp:nvSpPr>
      <dsp:spPr>
        <a:xfrm>
          <a:off x="3932244" y="2791526"/>
          <a:ext cx="1227546" cy="1227546"/>
        </a:xfrm>
        <a:prstGeom prst="ellipse">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pl-PL" sz="1000" kern="1200"/>
            <a:t>Submission of the application</a:t>
          </a:r>
          <a:endParaRPr lang="pl-PL" sz="1000" kern="1200" dirty="0"/>
        </a:p>
      </dsp:txBody>
      <dsp:txXfrm>
        <a:off x="4112014" y="2971296"/>
        <a:ext cx="868006" cy="868006"/>
      </dsp:txXfrm>
    </dsp:sp>
    <dsp:sp modelId="{64D8BECD-4B96-4399-AE20-E65219F870AB}">
      <dsp:nvSpPr>
        <dsp:cNvPr id="0" name=""/>
        <dsp:cNvSpPr/>
      </dsp:nvSpPr>
      <dsp:spPr>
        <a:xfrm>
          <a:off x="4223948" y="1896871"/>
          <a:ext cx="644139" cy="503800"/>
        </a:xfrm>
        <a:prstGeom prst="triangle">
          <a:avLst/>
        </a:prstGeom>
        <a:solidFill>
          <a:schemeClr val="accent5">
            <a:hueOff val="-2703417"/>
            <a:satOff val="-6968"/>
            <a:lumOff val="-470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1FC68AC-4229-41FC-9208-7C66AA377C39}">
      <dsp:nvSpPr>
        <dsp:cNvPr id="0" name=""/>
        <dsp:cNvSpPr/>
      </dsp:nvSpPr>
      <dsp:spPr>
        <a:xfrm>
          <a:off x="3932244" y="306987"/>
          <a:ext cx="1227546" cy="1227546"/>
        </a:xfrm>
        <a:prstGeom prst="ellipse">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pl-PL" sz="1000" kern="1200" dirty="0"/>
            <a:t>Evaluation of the </a:t>
          </a:r>
          <a:r>
            <a:rPr lang="pl-PL" sz="1000" kern="1200" dirty="0" err="1"/>
            <a:t>application</a:t>
          </a:r>
          <a:endParaRPr lang="pl-PL" sz="1000" kern="1200" dirty="0"/>
        </a:p>
      </dsp:txBody>
      <dsp:txXfrm>
        <a:off x="4112014" y="486757"/>
        <a:ext cx="868006" cy="868006"/>
      </dsp:txXfrm>
    </dsp:sp>
    <dsp:sp modelId="{D9C56D86-69B4-4548-9410-E9F932F5200E}">
      <dsp:nvSpPr>
        <dsp:cNvPr id="0" name=""/>
        <dsp:cNvSpPr/>
      </dsp:nvSpPr>
      <dsp:spPr>
        <a:xfrm rot="5400000">
          <a:off x="5618506" y="668860"/>
          <a:ext cx="644139" cy="503800"/>
        </a:xfrm>
        <a:prstGeom prst="triangle">
          <a:avLst/>
        </a:prstGeom>
        <a:solidFill>
          <a:schemeClr val="accent5">
            <a:hueOff val="-4055126"/>
            <a:satOff val="-10451"/>
            <a:lumOff val="-705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A9A8A80-56EF-44FC-8D5B-BD92FBC1E6C2}">
      <dsp:nvSpPr>
        <dsp:cNvPr id="0" name=""/>
        <dsp:cNvSpPr/>
      </dsp:nvSpPr>
      <dsp:spPr>
        <a:xfrm>
          <a:off x="6692843" y="306987"/>
          <a:ext cx="1227546" cy="1227546"/>
        </a:xfrm>
        <a:prstGeom prst="ellipse">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pl-PL" sz="1000" b="0" i="0" kern="1200" dirty="0" err="1"/>
            <a:t>Results</a:t>
          </a:r>
          <a:endParaRPr lang="pl-PL" sz="1000" kern="1200" dirty="0"/>
        </a:p>
      </dsp:txBody>
      <dsp:txXfrm>
        <a:off x="6872613" y="486757"/>
        <a:ext cx="868006" cy="868006"/>
      </dsp:txXfrm>
    </dsp:sp>
    <dsp:sp modelId="{7FBB8CB6-B88E-41E0-BAE7-0D769A2D6F40}">
      <dsp:nvSpPr>
        <dsp:cNvPr id="0" name=""/>
        <dsp:cNvSpPr/>
      </dsp:nvSpPr>
      <dsp:spPr>
        <a:xfrm rot="10800000">
          <a:off x="6984547" y="1925388"/>
          <a:ext cx="644139" cy="503800"/>
        </a:xfrm>
        <a:prstGeom prst="triangle">
          <a:avLst/>
        </a:prstGeom>
        <a:solidFill>
          <a:schemeClr val="accent5">
            <a:hueOff val="-5406834"/>
            <a:satOff val="-13935"/>
            <a:lumOff val="-941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382C85B-B326-4FC5-9D09-DFDC8CA3B2D9}">
      <dsp:nvSpPr>
        <dsp:cNvPr id="0" name=""/>
        <dsp:cNvSpPr/>
      </dsp:nvSpPr>
      <dsp:spPr>
        <a:xfrm>
          <a:off x="6692843" y="2791526"/>
          <a:ext cx="1227546" cy="1227546"/>
        </a:xfrm>
        <a:prstGeom prst="ellipse">
          <a:avLst/>
        </a:prstGeom>
        <a:solidFill>
          <a:schemeClr val="accent5">
            <a:hueOff val="-5632119"/>
            <a:satOff val="-14516"/>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pl-PL" sz="1000" kern="1200" dirty="0"/>
            <a:t>C</a:t>
          </a:r>
          <a:r>
            <a:rPr lang="en-US" sz="1000" kern="1200" dirty="0" err="1"/>
            <a:t>onclusion</a:t>
          </a:r>
          <a:r>
            <a:rPr lang="en-US" sz="1000" kern="1200" dirty="0"/>
            <a:t> of a contract / decision to withdraw funds</a:t>
          </a:r>
          <a:endParaRPr lang="pl-PL" sz="1000" kern="1200" dirty="0"/>
        </a:p>
      </dsp:txBody>
      <dsp:txXfrm>
        <a:off x="6872613" y="2971296"/>
        <a:ext cx="868006" cy="868006"/>
      </dsp:txXfrm>
    </dsp:sp>
    <dsp:sp modelId="{B9A8315C-F9E2-4344-A306-E687416D4C9F}">
      <dsp:nvSpPr>
        <dsp:cNvPr id="0" name=""/>
        <dsp:cNvSpPr/>
      </dsp:nvSpPr>
      <dsp:spPr>
        <a:xfrm rot="5400000">
          <a:off x="8225891" y="3153399"/>
          <a:ext cx="644139" cy="503800"/>
        </a:xfrm>
        <a:prstGeom prst="triangle">
          <a:avLst/>
        </a:prstGeom>
        <a:solidFill>
          <a:schemeClr val="accent5">
            <a:hueOff val="-6758543"/>
            <a:satOff val="-17419"/>
            <a:lumOff val="-1176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040AB70-DD54-4979-BBCE-EEAA5D4C914B}">
      <dsp:nvSpPr>
        <dsp:cNvPr id="0" name=""/>
        <dsp:cNvSpPr/>
      </dsp:nvSpPr>
      <dsp:spPr>
        <a:xfrm>
          <a:off x="9147016" y="2485099"/>
          <a:ext cx="1840399" cy="1840399"/>
        </a:xfrm>
        <a:prstGeom prst="ellipse">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pl-PL" sz="1700" kern="1200" dirty="0" err="1"/>
            <a:t>Disbursement</a:t>
          </a:r>
          <a:r>
            <a:rPr lang="pl-PL" sz="1700" kern="1200" dirty="0"/>
            <a:t> and </a:t>
          </a:r>
          <a:r>
            <a:rPr lang="pl-PL" sz="1700" kern="1200" dirty="0" err="1"/>
            <a:t>control</a:t>
          </a:r>
          <a:endParaRPr lang="pl-PL" sz="1700" kern="1200" dirty="0"/>
        </a:p>
      </dsp:txBody>
      <dsp:txXfrm>
        <a:off x="9416536" y="2754619"/>
        <a:ext cx="1301359" cy="13013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B18D0F-D2FA-FA42-BC75-57E8B5536477}">
      <dsp:nvSpPr>
        <dsp:cNvPr id="0" name=""/>
        <dsp:cNvSpPr/>
      </dsp:nvSpPr>
      <dsp:spPr>
        <a:xfrm rot="5400000">
          <a:off x="4254839" y="96300"/>
          <a:ext cx="1478009" cy="1285867"/>
        </a:xfrm>
        <a:prstGeom prst="hexagon">
          <a:avLst>
            <a:gd name="adj" fmla="val 25000"/>
            <a:gd name="vf" fmla="val 11547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pl-PL" sz="1000" kern="1200" dirty="0" err="1"/>
            <a:t>Subsidies</a:t>
          </a:r>
          <a:endParaRPr lang="pl-PL" sz="1000" kern="1200" dirty="0"/>
        </a:p>
      </dsp:txBody>
      <dsp:txXfrm rot="-5400000">
        <a:off x="4551291" y="230552"/>
        <a:ext cx="885105" cy="1017363"/>
      </dsp:txXfrm>
    </dsp:sp>
    <dsp:sp modelId="{C1DE6AA6-EDBB-924C-99AA-D94F898CEDD3}">
      <dsp:nvSpPr>
        <dsp:cNvPr id="0" name=""/>
        <dsp:cNvSpPr/>
      </dsp:nvSpPr>
      <dsp:spPr>
        <a:xfrm>
          <a:off x="5675797" y="295831"/>
          <a:ext cx="1649458" cy="886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pl-PL" sz="1000" kern="1200" dirty="0" err="1"/>
            <a:t>Loans</a:t>
          </a:r>
          <a:endParaRPr lang="pl-PL" sz="1000" kern="1200" dirty="0"/>
        </a:p>
      </dsp:txBody>
      <dsp:txXfrm>
        <a:off x="5675797" y="295831"/>
        <a:ext cx="1649458" cy="886805"/>
      </dsp:txXfrm>
    </dsp:sp>
    <dsp:sp modelId="{E4D7164B-917B-7146-92AD-929F18F8C66A}">
      <dsp:nvSpPr>
        <dsp:cNvPr id="0" name=""/>
        <dsp:cNvSpPr/>
      </dsp:nvSpPr>
      <dsp:spPr>
        <a:xfrm rot="5400000">
          <a:off x="2866102" y="96300"/>
          <a:ext cx="1478009" cy="1285867"/>
        </a:xfrm>
        <a:prstGeom prst="hexagon">
          <a:avLst>
            <a:gd name="adj" fmla="val 25000"/>
            <a:gd name="vf" fmla="val 11547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pl-PL" sz="3600" kern="1200"/>
        </a:p>
      </dsp:txBody>
      <dsp:txXfrm rot="-5400000">
        <a:off x="3162554" y="230552"/>
        <a:ext cx="885105" cy="1017363"/>
      </dsp:txXfrm>
    </dsp:sp>
    <dsp:sp modelId="{5C51750C-61DA-6A47-A9E9-31D53362E8C4}">
      <dsp:nvSpPr>
        <dsp:cNvPr id="0" name=""/>
        <dsp:cNvSpPr/>
      </dsp:nvSpPr>
      <dsp:spPr>
        <a:xfrm rot="5400000">
          <a:off x="3557810" y="1350834"/>
          <a:ext cx="1478009" cy="1285867"/>
        </a:xfrm>
        <a:prstGeom prst="hexagon">
          <a:avLst>
            <a:gd name="adj" fmla="val 25000"/>
            <a:gd name="vf" fmla="val 11547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pl-PL" sz="1000" kern="1200" dirty="0" err="1"/>
            <a:t>Costs</a:t>
          </a:r>
          <a:r>
            <a:rPr lang="pl-PL" sz="1000" kern="1200" dirty="0"/>
            <a:t> </a:t>
          </a:r>
          <a:r>
            <a:rPr lang="pl-PL" sz="1000" kern="1200" dirty="0" err="1"/>
            <a:t>reliefs</a:t>
          </a:r>
          <a:endParaRPr lang="pl-PL" sz="1000" kern="1200" dirty="0"/>
        </a:p>
      </dsp:txBody>
      <dsp:txXfrm rot="-5400000">
        <a:off x="3854262" y="1485086"/>
        <a:ext cx="885105" cy="1017363"/>
      </dsp:txXfrm>
    </dsp:sp>
    <dsp:sp modelId="{E1AB9728-5310-B840-9D5E-E591C77FC287}">
      <dsp:nvSpPr>
        <dsp:cNvPr id="0" name=""/>
        <dsp:cNvSpPr/>
      </dsp:nvSpPr>
      <dsp:spPr>
        <a:xfrm>
          <a:off x="2004423" y="1550365"/>
          <a:ext cx="1596249" cy="886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r" defTabSz="444500">
            <a:lnSpc>
              <a:spcPct val="90000"/>
            </a:lnSpc>
            <a:spcBef>
              <a:spcPct val="0"/>
            </a:spcBef>
            <a:spcAft>
              <a:spcPct val="35000"/>
            </a:spcAft>
            <a:buNone/>
          </a:pPr>
          <a:r>
            <a:rPr lang="pl-PL" sz="1000" kern="1200" dirty="0" err="1"/>
            <a:t>Tax</a:t>
          </a:r>
          <a:r>
            <a:rPr lang="pl-PL" sz="1000" kern="1200" dirty="0"/>
            <a:t> </a:t>
          </a:r>
          <a:r>
            <a:rPr lang="pl-PL" sz="1000" kern="1200" dirty="0" err="1"/>
            <a:t>reliefs</a:t>
          </a:r>
          <a:r>
            <a:rPr lang="pl-PL" sz="1000" kern="1200" dirty="0"/>
            <a:t> </a:t>
          </a:r>
        </a:p>
      </dsp:txBody>
      <dsp:txXfrm>
        <a:off x="2004423" y="1550365"/>
        <a:ext cx="1596249" cy="886805"/>
      </dsp:txXfrm>
    </dsp:sp>
    <dsp:sp modelId="{84E331C4-C400-E641-89B8-CE78EF77CA96}">
      <dsp:nvSpPr>
        <dsp:cNvPr id="0" name=""/>
        <dsp:cNvSpPr/>
      </dsp:nvSpPr>
      <dsp:spPr>
        <a:xfrm rot="5400000">
          <a:off x="4946548" y="1350834"/>
          <a:ext cx="1478009" cy="1285867"/>
        </a:xfrm>
        <a:prstGeom prst="hexagon">
          <a:avLst>
            <a:gd name="adj" fmla="val 25000"/>
            <a:gd name="vf" fmla="val 11547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pl-PL" sz="3600" kern="1200"/>
        </a:p>
      </dsp:txBody>
      <dsp:txXfrm rot="-5400000">
        <a:off x="5243000" y="1485086"/>
        <a:ext cx="885105" cy="1017363"/>
      </dsp:txXfrm>
    </dsp:sp>
    <dsp:sp modelId="{A5142391-1231-0D43-A829-889EF080C83E}">
      <dsp:nvSpPr>
        <dsp:cNvPr id="0" name=""/>
        <dsp:cNvSpPr/>
      </dsp:nvSpPr>
      <dsp:spPr>
        <a:xfrm rot="5400000">
          <a:off x="4254839" y="2605368"/>
          <a:ext cx="1478009" cy="1285867"/>
        </a:xfrm>
        <a:prstGeom prst="hexagon">
          <a:avLst>
            <a:gd name="adj" fmla="val 25000"/>
            <a:gd name="vf" fmla="val 11547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pl-PL" sz="1000" kern="1200" dirty="0" err="1"/>
            <a:t>Deadlines</a:t>
          </a:r>
          <a:r>
            <a:rPr lang="pl-PL" sz="1000" kern="1200" dirty="0"/>
            <a:t> </a:t>
          </a:r>
          <a:r>
            <a:rPr lang="pl-PL" sz="1000" kern="1200" dirty="0" err="1"/>
            <a:t>postponement</a:t>
          </a:r>
          <a:r>
            <a:rPr lang="pl-PL" sz="1000" kern="1200" dirty="0"/>
            <a:t> </a:t>
          </a:r>
        </a:p>
      </dsp:txBody>
      <dsp:txXfrm rot="-5400000">
        <a:off x="4551291" y="2739620"/>
        <a:ext cx="885105" cy="1017363"/>
      </dsp:txXfrm>
    </dsp:sp>
    <dsp:sp modelId="{A099B402-E2D8-9E44-A9FD-7C1D884D713A}">
      <dsp:nvSpPr>
        <dsp:cNvPr id="0" name=""/>
        <dsp:cNvSpPr/>
      </dsp:nvSpPr>
      <dsp:spPr>
        <a:xfrm>
          <a:off x="5675797" y="2804899"/>
          <a:ext cx="1649458" cy="886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pl-PL" sz="1000" kern="1200" dirty="0" err="1"/>
            <a:t>Other</a:t>
          </a:r>
          <a:r>
            <a:rPr lang="pl-PL" sz="1000" kern="1200" dirty="0"/>
            <a:t> mechanisms </a:t>
          </a:r>
        </a:p>
      </dsp:txBody>
      <dsp:txXfrm>
        <a:off x="5675797" y="2804899"/>
        <a:ext cx="1649458" cy="886805"/>
      </dsp:txXfrm>
    </dsp:sp>
    <dsp:sp modelId="{761F687A-C349-2C41-BA2B-190CAC78F265}">
      <dsp:nvSpPr>
        <dsp:cNvPr id="0" name=""/>
        <dsp:cNvSpPr/>
      </dsp:nvSpPr>
      <dsp:spPr>
        <a:xfrm rot="5400000">
          <a:off x="2866102" y="2605368"/>
          <a:ext cx="1478009" cy="1285867"/>
        </a:xfrm>
        <a:prstGeom prst="hexagon">
          <a:avLst>
            <a:gd name="adj" fmla="val 25000"/>
            <a:gd name="vf" fmla="val 11547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pl-PL" sz="3600" kern="1200" dirty="0"/>
        </a:p>
      </dsp:txBody>
      <dsp:txXfrm rot="-5400000">
        <a:off x="3162554" y="2739620"/>
        <a:ext cx="885105" cy="10173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D00E57-2A37-554B-952D-6C1BC327C61F}">
      <dsp:nvSpPr>
        <dsp:cNvPr id="0" name=""/>
        <dsp:cNvSpPr/>
      </dsp:nvSpPr>
      <dsp:spPr>
        <a:xfrm>
          <a:off x="4212255" y="512994"/>
          <a:ext cx="3424856" cy="3424856"/>
        </a:xfrm>
        <a:prstGeom prst="blockArc">
          <a:avLst>
            <a:gd name="adj1" fmla="val 10800000"/>
            <a:gd name="adj2" fmla="val 16200000"/>
            <a:gd name="adj3" fmla="val 4637"/>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BE54843D-648B-024B-A808-2134EEB277CD}">
      <dsp:nvSpPr>
        <dsp:cNvPr id="0" name=""/>
        <dsp:cNvSpPr/>
      </dsp:nvSpPr>
      <dsp:spPr>
        <a:xfrm>
          <a:off x="4212255" y="512994"/>
          <a:ext cx="3424856" cy="3424856"/>
        </a:xfrm>
        <a:prstGeom prst="blockArc">
          <a:avLst>
            <a:gd name="adj1" fmla="val 5400000"/>
            <a:gd name="adj2" fmla="val 10800000"/>
            <a:gd name="adj3" fmla="val 4637"/>
          </a:avLst>
        </a:prstGeom>
        <a:gradFill rotWithShape="0">
          <a:gsLst>
            <a:gs pos="0">
              <a:schemeClr val="accent3">
                <a:hueOff val="1807066"/>
                <a:satOff val="66667"/>
                <a:lumOff val="-9804"/>
                <a:alphaOff val="0"/>
                <a:satMod val="103000"/>
                <a:lumMod val="102000"/>
                <a:tint val="94000"/>
              </a:schemeClr>
            </a:gs>
            <a:gs pos="50000">
              <a:schemeClr val="accent3">
                <a:hueOff val="1807066"/>
                <a:satOff val="66667"/>
                <a:lumOff val="-9804"/>
                <a:alphaOff val="0"/>
                <a:satMod val="110000"/>
                <a:lumMod val="100000"/>
                <a:shade val="100000"/>
              </a:schemeClr>
            </a:gs>
            <a:gs pos="100000">
              <a:schemeClr val="accent3">
                <a:hueOff val="1807066"/>
                <a:satOff val="66667"/>
                <a:lumOff val="-980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94CDB980-7C03-5F4B-9FFC-76313226B616}">
      <dsp:nvSpPr>
        <dsp:cNvPr id="0" name=""/>
        <dsp:cNvSpPr/>
      </dsp:nvSpPr>
      <dsp:spPr>
        <a:xfrm>
          <a:off x="4212255" y="512994"/>
          <a:ext cx="3424856" cy="3424856"/>
        </a:xfrm>
        <a:prstGeom prst="blockArc">
          <a:avLst>
            <a:gd name="adj1" fmla="val 0"/>
            <a:gd name="adj2" fmla="val 5400000"/>
            <a:gd name="adj3" fmla="val 4637"/>
          </a:avLst>
        </a:prstGeom>
        <a:gradFill rotWithShape="0">
          <a:gsLst>
            <a:gs pos="0">
              <a:schemeClr val="accent3">
                <a:hueOff val="903533"/>
                <a:satOff val="33333"/>
                <a:lumOff val="-4902"/>
                <a:alphaOff val="0"/>
                <a:satMod val="103000"/>
                <a:lumMod val="102000"/>
                <a:tint val="94000"/>
              </a:schemeClr>
            </a:gs>
            <a:gs pos="50000">
              <a:schemeClr val="accent3">
                <a:hueOff val="903533"/>
                <a:satOff val="33333"/>
                <a:lumOff val="-4902"/>
                <a:alphaOff val="0"/>
                <a:satMod val="110000"/>
                <a:lumMod val="100000"/>
                <a:shade val="100000"/>
              </a:schemeClr>
            </a:gs>
            <a:gs pos="100000">
              <a:schemeClr val="accent3">
                <a:hueOff val="903533"/>
                <a:satOff val="33333"/>
                <a:lumOff val="-490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A722B9A1-C71B-F342-BB6D-BD01D7F6AA60}">
      <dsp:nvSpPr>
        <dsp:cNvPr id="0" name=""/>
        <dsp:cNvSpPr/>
      </dsp:nvSpPr>
      <dsp:spPr>
        <a:xfrm>
          <a:off x="4212255" y="512994"/>
          <a:ext cx="3424856" cy="3424856"/>
        </a:xfrm>
        <a:prstGeom prst="blockArc">
          <a:avLst>
            <a:gd name="adj1" fmla="val 16200000"/>
            <a:gd name="adj2" fmla="val 0"/>
            <a:gd name="adj3" fmla="val 4637"/>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18319F02-3914-2D42-B4E8-84A6144D6FDC}">
      <dsp:nvSpPr>
        <dsp:cNvPr id="0" name=""/>
        <dsp:cNvSpPr/>
      </dsp:nvSpPr>
      <dsp:spPr>
        <a:xfrm>
          <a:off x="5136879" y="1437619"/>
          <a:ext cx="1575607" cy="1575607"/>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pl-PL" sz="1600" kern="1200" dirty="0" err="1"/>
            <a:t>Other</a:t>
          </a:r>
          <a:r>
            <a:rPr lang="pl-PL" sz="1600" kern="1200" dirty="0"/>
            <a:t> mechanisms </a:t>
          </a:r>
        </a:p>
      </dsp:txBody>
      <dsp:txXfrm>
        <a:off x="5367621" y="1668361"/>
        <a:ext cx="1114123" cy="1114123"/>
      </dsp:txXfrm>
    </dsp:sp>
    <dsp:sp modelId="{4130D899-120B-6F41-88B5-007138062DA4}">
      <dsp:nvSpPr>
        <dsp:cNvPr id="0" name=""/>
        <dsp:cNvSpPr/>
      </dsp:nvSpPr>
      <dsp:spPr>
        <a:xfrm>
          <a:off x="4985090" y="1237"/>
          <a:ext cx="1879186" cy="1102925"/>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l-PL" sz="1200" kern="1200" dirty="0" err="1"/>
            <a:t>Guarantees</a:t>
          </a:r>
          <a:r>
            <a:rPr lang="pl-PL" sz="1200" kern="1200" dirty="0"/>
            <a:t> and </a:t>
          </a:r>
          <a:r>
            <a:rPr lang="pl-PL" sz="1200" kern="1200" dirty="0" err="1"/>
            <a:t>promises</a:t>
          </a:r>
          <a:endParaRPr lang="pl-PL" sz="1200" kern="1200" dirty="0"/>
        </a:p>
      </dsp:txBody>
      <dsp:txXfrm>
        <a:off x="5260290" y="162757"/>
        <a:ext cx="1328786" cy="779885"/>
      </dsp:txXfrm>
    </dsp:sp>
    <dsp:sp modelId="{38F39779-29AE-E442-96EB-06954CDD1BAA}">
      <dsp:nvSpPr>
        <dsp:cNvPr id="0" name=""/>
        <dsp:cNvSpPr/>
      </dsp:nvSpPr>
      <dsp:spPr>
        <a:xfrm>
          <a:off x="6752268" y="1673960"/>
          <a:ext cx="1690277" cy="1102925"/>
        </a:xfrm>
        <a:prstGeom prst="ellipse">
          <a:avLst/>
        </a:prstGeom>
        <a:gradFill rotWithShape="0">
          <a:gsLst>
            <a:gs pos="0">
              <a:schemeClr val="accent3">
                <a:hueOff val="903533"/>
                <a:satOff val="33333"/>
                <a:lumOff val="-4902"/>
                <a:alphaOff val="0"/>
                <a:satMod val="103000"/>
                <a:lumMod val="102000"/>
                <a:tint val="94000"/>
              </a:schemeClr>
            </a:gs>
            <a:gs pos="50000">
              <a:schemeClr val="accent3">
                <a:hueOff val="903533"/>
                <a:satOff val="33333"/>
                <a:lumOff val="-4902"/>
                <a:alphaOff val="0"/>
                <a:satMod val="110000"/>
                <a:lumMod val="100000"/>
                <a:shade val="100000"/>
              </a:schemeClr>
            </a:gs>
            <a:gs pos="100000">
              <a:schemeClr val="accent3">
                <a:hueOff val="903533"/>
                <a:satOff val="33333"/>
                <a:lumOff val="-490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l-PL" sz="1200" kern="1200" dirty="0" err="1"/>
            <a:t>Credit</a:t>
          </a:r>
          <a:r>
            <a:rPr lang="pl-PL" sz="1200" kern="1200" dirty="0"/>
            <a:t> </a:t>
          </a:r>
          <a:r>
            <a:rPr lang="pl-PL" sz="1200" kern="1200" dirty="0" err="1"/>
            <a:t>facilities</a:t>
          </a:r>
          <a:r>
            <a:rPr lang="pl-PL" sz="1200" kern="1200" dirty="0"/>
            <a:t> </a:t>
          </a:r>
        </a:p>
      </dsp:txBody>
      <dsp:txXfrm>
        <a:off x="6999803" y="1835480"/>
        <a:ext cx="1195207" cy="779885"/>
      </dsp:txXfrm>
    </dsp:sp>
    <dsp:sp modelId="{0E0DB62F-A023-F040-BE10-9428D514D668}">
      <dsp:nvSpPr>
        <dsp:cNvPr id="0" name=""/>
        <dsp:cNvSpPr/>
      </dsp:nvSpPr>
      <dsp:spPr>
        <a:xfrm>
          <a:off x="5143040" y="3346683"/>
          <a:ext cx="1563286" cy="1102925"/>
        </a:xfrm>
        <a:prstGeom prst="ellipse">
          <a:avLst/>
        </a:prstGeom>
        <a:gradFill rotWithShape="0">
          <a:gsLst>
            <a:gs pos="0">
              <a:schemeClr val="accent3">
                <a:hueOff val="1807066"/>
                <a:satOff val="66667"/>
                <a:lumOff val="-9804"/>
                <a:alphaOff val="0"/>
                <a:satMod val="103000"/>
                <a:lumMod val="102000"/>
                <a:tint val="94000"/>
              </a:schemeClr>
            </a:gs>
            <a:gs pos="50000">
              <a:schemeClr val="accent3">
                <a:hueOff val="1807066"/>
                <a:satOff val="66667"/>
                <a:lumOff val="-9804"/>
                <a:alphaOff val="0"/>
                <a:satMod val="110000"/>
                <a:lumMod val="100000"/>
                <a:shade val="100000"/>
              </a:schemeClr>
            </a:gs>
            <a:gs pos="100000">
              <a:schemeClr val="accent3">
                <a:hueOff val="1807066"/>
                <a:satOff val="66667"/>
                <a:lumOff val="-980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l-PL" sz="1200" kern="1200" dirty="0" err="1"/>
            <a:t>Legal</a:t>
          </a:r>
          <a:r>
            <a:rPr lang="pl-PL" sz="1200" kern="1200" dirty="0"/>
            <a:t> </a:t>
          </a:r>
          <a:r>
            <a:rPr lang="pl-PL" sz="1200" kern="1200" dirty="0" err="1"/>
            <a:t>changes</a:t>
          </a:r>
          <a:r>
            <a:rPr lang="pl-PL" sz="1200" kern="1200" dirty="0"/>
            <a:t> </a:t>
          </a:r>
          <a:r>
            <a:rPr lang="pl-PL" sz="1000" kern="1200" dirty="0"/>
            <a:t>(</a:t>
          </a:r>
          <a:r>
            <a:rPr lang="pl-PL" sz="1000" kern="1200" dirty="0" err="1"/>
            <a:t>construction</a:t>
          </a:r>
          <a:r>
            <a:rPr lang="pl-PL" sz="1000" kern="1200" dirty="0"/>
            <a:t>, rent, </a:t>
          </a:r>
          <a:r>
            <a:rPr lang="pl-PL" sz="1000" kern="1200" dirty="0" err="1"/>
            <a:t>transportation</a:t>
          </a:r>
          <a:r>
            <a:rPr lang="pl-PL" sz="1000" kern="1200" dirty="0"/>
            <a:t>, trade)</a:t>
          </a:r>
        </a:p>
      </dsp:txBody>
      <dsp:txXfrm>
        <a:off x="5371978" y="3508203"/>
        <a:ext cx="1105410" cy="779885"/>
      </dsp:txXfrm>
    </dsp:sp>
    <dsp:sp modelId="{881EE2B0-27AB-944B-BE12-2BE647FE7C57}">
      <dsp:nvSpPr>
        <dsp:cNvPr id="0" name=""/>
        <dsp:cNvSpPr/>
      </dsp:nvSpPr>
      <dsp:spPr>
        <a:xfrm>
          <a:off x="3399084" y="1673960"/>
          <a:ext cx="1705751" cy="1102925"/>
        </a:xfrm>
        <a:prstGeom prst="ellipse">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l-PL" sz="1200" kern="1200" dirty="0" err="1"/>
            <a:t>Changes</a:t>
          </a:r>
          <a:r>
            <a:rPr lang="pl-PL" sz="1200" kern="1200" dirty="0"/>
            <a:t> in </a:t>
          </a:r>
          <a:r>
            <a:rPr lang="pl-PL" sz="1200" kern="1200" dirty="0" err="1"/>
            <a:t>functioning</a:t>
          </a:r>
          <a:r>
            <a:rPr lang="pl-PL" sz="1200" kern="1200" dirty="0"/>
            <a:t> </a:t>
          </a:r>
          <a:r>
            <a:rPr lang="pl-PL" sz="1000" kern="1200" dirty="0"/>
            <a:t>(</a:t>
          </a:r>
          <a:r>
            <a:rPr lang="pl-PL" sz="1000" kern="1200" dirty="0" err="1"/>
            <a:t>judiciary</a:t>
          </a:r>
          <a:r>
            <a:rPr lang="pl-PL" sz="1000" kern="1200" dirty="0"/>
            <a:t> system, </a:t>
          </a:r>
          <a:r>
            <a:rPr lang="pl-PL" sz="1000" kern="1200" dirty="0" err="1"/>
            <a:t>authorities</a:t>
          </a:r>
          <a:r>
            <a:rPr lang="pl-PL" sz="1000" kern="1200" dirty="0"/>
            <a:t> in </a:t>
          </a:r>
          <a:r>
            <a:rPr lang="pl-PL" sz="1000" kern="1200" dirty="0" err="1"/>
            <a:t>companies</a:t>
          </a:r>
          <a:r>
            <a:rPr lang="pl-PL" sz="1000" kern="1200" dirty="0"/>
            <a:t> etc.)</a:t>
          </a:r>
        </a:p>
      </dsp:txBody>
      <dsp:txXfrm>
        <a:off x="3648885" y="1835480"/>
        <a:ext cx="1206149" cy="7798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2C46A9-5595-1D44-A07D-5092F94AEEB0}">
      <dsp:nvSpPr>
        <dsp:cNvPr id="0" name=""/>
        <dsp:cNvSpPr/>
      </dsp:nvSpPr>
      <dsp:spPr>
        <a:xfrm>
          <a:off x="2185559" y="284849"/>
          <a:ext cx="3865481" cy="3865481"/>
        </a:xfrm>
        <a:prstGeom prst="pie">
          <a:avLst>
            <a:gd name="adj1" fmla="val 16200000"/>
            <a:gd name="adj2" fmla="val 2052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a:t>salary subsidies</a:t>
          </a:r>
          <a:endParaRPr lang="pl-PL" sz="1500" kern="1200"/>
        </a:p>
      </dsp:txBody>
      <dsp:txXfrm>
        <a:off x="4202052" y="934618"/>
        <a:ext cx="1242476" cy="828317"/>
      </dsp:txXfrm>
    </dsp:sp>
    <dsp:sp modelId="{350E3B1A-4354-E141-92E7-E119A3FFEDFD}">
      <dsp:nvSpPr>
        <dsp:cNvPr id="0" name=""/>
        <dsp:cNvSpPr/>
      </dsp:nvSpPr>
      <dsp:spPr>
        <a:xfrm>
          <a:off x="2218692" y="387928"/>
          <a:ext cx="3865481" cy="3865481"/>
        </a:xfrm>
        <a:prstGeom prst="pie">
          <a:avLst>
            <a:gd name="adj1" fmla="val 20520000"/>
            <a:gd name="adj2" fmla="val 324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dirty="0"/>
            <a:t>idle time pay benefit</a:t>
          </a:r>
          <a:endParaRPr lang="pl-PL" sz="1500" kern="1200" dirty="0"/>
        </a:p>
      </dsp:txBody>
      <dsp:txXfrm>
        <a:off x="4708246" y="2154085"/>
        <a:ext cx="1150441" cy="920352"/>
      </dsp:txXfrm>
    </dsp:sp>
    <dsp:sp modelId="{D04F4AED-2ACA-BC43-9339-D2D23E2B49C7}">
      <dsp:nvSpPr>
        <dsp:cNvPr id="0" name=""/>
        <dsp:cNvSpPr/>
      </dsp:nvSpPr>
      <dsp:spPr>
        <a:xfrm>
          <a:off x="2131259" y="451433"/>
          <a:ext cx="3865481" cy="3865481"/>
        </a:xfrm>
        <a:prstGeom prst="pie">
          <a:avLst>
            <a:gd name="adj1" fmla="val 3240000"/>
            <a:gd name="adj2" fmla="val 756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dirty="0"/>
            <a:t>exemption from paying contributions</a:t>
          </a:r>
          <a:endParaRPr lang="pl-PL" sz="1500" kern="1200" dirty="0"/>
        </a:p>
      </dsp:txBody>
      <dsp:txXfrm>
        <a:off x="3511788" y="3166473"/>
        <a:ext cx="1104423" cy="1012388"/>
      </dsp:txXfrm>
    </dsp:sp>
    <dsp:sp modelId="{2B37C89B-5947-A54B-88A3-ECCF5901B310}">
      <dsp:nvSpPr>
        <dsp:cNvPr id="0" name=""/>
        <dsp:cNvSpPr/>
      </dsp:nvSpPr>
      <dsp:spPr>
        <a:xfrm>
          <a:off x="2043825" y="387928"/>
          <a:ext cx="3865481" cy="3865481"/>
        </a:xfrm>
        <a:prstGeom prst="pie">
          <a:avLst>
            <a:gd name="adj1" fmla="val 7560000"/>
            <a:gd name="adj2" fmla="val 1188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pl-PL" sz="1500" kern="1200" dirty="0" err="1"/>
            <a:t>labour</a:t>
          </a:r>
          <a:r>
            <a:rPr lang="pl-PL" sz="1500" kern="1200" dirty="0"/>
            <a:t> law </a:t>
          </a:r>
          <a:r>
            <a:rPr lang="pl-PL" sz="1500" kern="1200" dirty="0" err="1"/>
            <a:t>changes</a:t>
          </a:r>
          <a:endParaRPr lang="pl-PL" sz="1500" kern="1200" dirty="0"/>
        </a:p>
      </dsp:txBody>
      <dsp:txXfrm>
        <a:off x="2269312" y="2154085"/>
        <a:ext cx="1150441" cy="920352"/>
      </dsp:txXfrm>
    </dsp:sp>
    <dsp:sp modelId="{C957AAFC-A36F-A740-B482-3EE25B91A092}">
      <dsp:nvSpPr>
        <dsp:cNvPr id="0" name=""/>
        <dsp:cNvSpPr/>
      </dsp:nvSpPr>
      <dsp:spPr>
        <a:xfrm>
          <a:off x="2076958" y="284849"/>
          <a:ext cx="3865481" cy="3865481"/>
        </a:xfrm>
        <a:prstGeom prst="pie">
          <a:avLst>
            <a:gd name="adj1" fmla="val 11880000"/>
            <a:gd name="adj2" fmla="val 1620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pl-PL" sz="1500" kern="1200" dirty="0" err="1"/>
            <a:t>workplace</a:t>
          </a:r>
          <a:r>
            <a:rPr lang="pl-PL" sz="1500" kern="1200" dirty="0"/>
            <a:t> </a:t>
          </a:r>
          <a:r>
            <a:rPr lang="pl-PL" sz="1500" kern="1200" dirty="0" err="1"/>
            <a:t>reorganisation</a:t>
          </a:r>
          <a:endParaRPr lang="pl-PL" sz="1500" kern="1200" dirty="0"/>
        </a:p>
      </dsp:txBody>
      <dsp:txXfrm>
        <a:off x="2683470" y="934618"/>
        <a:ext cx="1242476" cy="828317"/>
      </dsp:txXfrm>
    </dsp:sp>
    <dsp:sp modelId="{15BC9265-F275-6247-A387-3FFD408D29BF}">
      <dsp:nvSpPr>
        <dsp:cNvPr id="0" name=""/>
        <dsp:cNvSpPr/>
      </dsp:nvSpPr>
      <dsp:spPr>
        <a:xfrm>
          <a:off x="1946086" y="45557"/>
          <a:ext cx="4344065" cy="4344065"/>
        </a:xfrm>
        <a:prstGeom prst="circularArrow">
          <a:avLst>
            <a:gd name="adj1" fmla="val 5085"/>
            <a:gd name="adj2" fmla="val 327528"/>
            <a:gd name="adj3" fmla="val 20192361"/>
            <a:gd name="adj4" fmla="val 16200324"/>
            <a:gd name="adj5" fmla="val 5932"/>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40E23B9-D08D-BB4D-926D-99262334405A}">
      <dsp:nvSpPr>
        <dsp:cNvPr id="0" name=""/>
        <dsp:cNvSpPr/>
      </dsp:nvSpPr>
      <dsp:spPr>
        <a:xfrm>
          <a:off x="1979668" y="148603"/>
          <a:ext cx="4344065" cy="4344065"/>
        </a:xfrm>
        <a:prstGeom prst="circularArrow">
          <a:avLst>
            <a:gd name="adj1" fmla="val 5085"/>
            <a:gd name="adj2" fmla="val 327528"/>
            <a:gd name="adj3" fmla="val 2912753"/>
            <a:gd name="adj4" fmla="val 20519953"/>
            <a:gd name="adj5" fmla="val 5932"/>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60BB4BB9-2E47-AE48-B7B4-9DD0FFB9D62F}">
      <dsp:nvSpPr>
        <dsp:cNvPr id="0" name=""/>
        <dsp:cNvSpPr/>
      </dsp:nvSpPr>
      <dsp:spPr>
        <a:xfrm>
          <a:off x="1891967" y="212301"/>
          <a:ext cx="4344065" cy="4344065"/>
        </a:xfrm>
        <a:prstGeom prst="circularArrow">
          <a:avLst>
            <a:gd name="adj1" fmla="val 5085"/>
            <a:gd name="adj2" fmla="val 327528"/>
            <a:gd name="adj3" fmla="val 7232777"/>
            <a:gd name="adj4" fmla="val 3239695"/>
            <a:gd name="adj5" fmla="val 5932"/>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A2839C8-65E7-DC40-8EC1-E3E0F079E178}">
      <dsp:nvSpPr>
        <dsp:cNvPr id="0" name=""/>
        <dsp:cNvSpPr/>
      </dsp:nvSpPr>
      <dsp:spPr>
        <a:xfrm>
          <a:off x="1804266" y="148603"/>
          <a:ext cx="4344065" cy="4344065"/>
        </a:xfrm>
        <a:prstGeom prst="circularArrow">
          <a:avLst>
            <a:gd name="adj1" fmla="val 5085"/>
            <a:gd name="adj2" fmla="val 327528"/>
            <a:gd name="adj3" fmla="val 11552519"/>
            <a:gd name="adj4" fmla="val 7559718"/>
            <a:gd name="adj5" fmla="val 5932"/>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0F31626E-B61A-AA4A-86C5-7F67B1BB1129}">
      <dsp:nvSpPr>
        <dsp:cNvPr id="0" name=""/>
        <dsp:cNvSpPr/>
      </dsp:nvSpPr>
      <dsp:spPr>
        <a:xfrm>
          <a:off x="1837848" y="45557"/>
          <a:ext cx="4344065" cy="4344065"/>
        </a:xfrm>
        <a:prstGeom prst="circularArrow">
          <a:avLst>
            <a:gd name="adj1" fmla="val 5085"/>
            <a:gd name="adj2" fmla="val 327528"/>
            <a:gd name="adj3" fmla="val 15872148"/>
            <a:gd name="adj4" fmla="val 11880111"/>
            <a:gd name="adj5" fmla="val 5932"/>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DF4A6F-ED0D-3C46-B384-11E47EAA5754}">
      <dsp:nvSpPr>
        <dsp:cNvPr id="0" name=""/>
        <dsp:cNvSpPr/>
      </dsp:nvSpPr>
      <dsp:spPr>
        <a:xfrm rot="5400000">
          <a:off x="-242621" y="242690"/>
          <a:ext cx="1617479" cy="1132235"/>
        </a:xfrm>
        <a:prstGeom prst="chevron">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pl-PL" sz="1300" kern="1200" dirty="0"/>
            <a:t>First lock-down</a:t>
          </a:r>
        </a:p>
      </dsp:txBody>
      <dsp:txXfrm rot="-5400000">
        <a:off x="2" y="566186"/>
        <a:ext cx="1132235" cy="485244"/>
      </dsp:txXfrm>
    </dsp:sp>
    <dsp:sp modelId="{50EC2061-21CA-4C43-B006-C6E4668C67F7}">
      <dsp:nvSpPr>
        <dsp:cNvPr id="0" name=""/>
        <dsp:cNvSpPr/>
      </dsp:nvSpPr>
      <dsp:spPr>
        <a:xfrm rot="5400000">
          <a:off x="5495986" y="-4363681"/>
          <a:ext cx="1051361" cy="9778863"/>
        </a:xfrm>
        <a:prstGeom prst="round2Same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pl-PL" sz="1600" kern="1200" dirty="0" err="1"/>
            <a:t>Were</a:t>
          </a:r>
          <a:r>
            <a:rPr lang="pl-PL" sz="1600" kern="1200" dirty="0"/>
            <a:t> the </a:t>
          </a:r>
          <a:r>
            <a:rPr lang="pl-PL" sz="1600" kern="1200" dirty="0" err="1"/>
            <a:t>main</a:t>
          </a:r>
          <a:r>
            <a:rPr lang="pl-PL" sz="1600" kern="1200" dirty="0"/>
            <a:t> </a:t>
          </a:r>
          <a:r>
            <a:rPr lang="pl-PL" sz="1600" kern="1200" dirty="0" err="1"/>
            <a:t>threats</a:t>
          </a:r>
          <a:r>
            <a:rPr lang="pl-PL" sz="1600" kern="1200" dirty="0"/>
            <a:t> for the </a:t>
          </a:r>
          <a:r>
            <a:rPr lang="pl-PL" sz="1600" kern="1200" dirty="0" err="1"/>
            <a:t>economy</a:t>
          </a:r>
          <a:r>
            <a:rPr lang="pl-PL" sz="1600" kern="1200" dirty="0"/>
            <a:t> </a:t>
          </a:r>
          <a:r>
            <a:rPr lang="pl-PL" sz="1600" kern="1200" dirty="0" err="1"/>
            <a:t>identified</a:t>
          </a:r>
          <a:r>
            <a:rPr lang="pl-PL" sz="1600" kern="1200" dirty="0"/>
            <a:t> </a:t>
          </a:r>
          <a:r>
            <a:rPr lang="pl-PL" sz="1600" kern="1200" dirty="0" err="1"/>
            <a:t>properly</a:t>
          </a:r>
          <a:r>
            <a:rPr lang="pl-PL" sz="1600" kern="1200" dirty="0"/>
            <a:t>? </a:t>
          </a:r>
        </a:p>
        <a:p>
          <a:pPr marL="171450" lvl="1" indent="-171450" algn="l" defTabSz="711200">
            <a:lnSpc>
              <a:spcPct val="90000"/>
            </a:lnSpc>
            <a:spcBef>
              <a:spcPct val="0"/>
            </a:spcBef>
            <a:spcAft>
              <a:spcPct val="15000"/>
            </a:spcAft>
            <a:buChar char="•"/>
          </a:pPr>
          <a:r>
            <a:rPr lang="pl-PL" sz="1600" kern="1200" dirty="0"/>
            <a:t>How the </a:t>
          </a:r>
          <a:r>
            <a:rPr lang="pl-PL" sz="1600" kern="1200" dirty="0" err="1"/>
            <a:t>government</a:t>
          </a:r>
          <a:r>
            <a:rPr lang="pl-PL" sz="1600" kern="1200" dirty="0"/>
            <a:t> </a:t>
          </a:r>
          <a:r>
            <a:rPr lang="pl-PL" sz="1600" kern="1200" dirty="0" err="1"/>
            <a:t>respondend</a:t>
          </a:r>
          <a:r>
            <a:rPr lang="pl-PL" sz="1600" kern="1200" dirty="0"/>
            <a:t> for the </a:t>
          </a:r>
          <a:r>
            <a:rPr lang="pl-PL" sz="1600" kern="1200" dirty="0" err="1"/>
            <a:t>first</a:t>
          </a:r>
          <a:r>
            <a:rPr lang="pl-PL" sz="1600" kern="1200" dirty="0"/>
            <a:t> „</a:t>
          </a:r>
          <a:r>
            <a:rPr lang="pl-PL" sz="1600" kern="1200" dirty="0" err="1"/>
            <a:t>shock</a:t>
          </a:r>
          <a:r>
            <a:rPr lang="pl-PL" sz="1600" kern="1200" dirty="0"/>
            <a:t>”?</a:t>
          </a:r>
        </a:p>
        <a:p>
          <a:pPr marL="171450" lvl="1" indent="-171450" algn="l" defTabSz="711200">
            <a:lnSpc>
              <a:spcPct val="90000"/>
            </a:lnSpc>
            <a:spcBef>
              <a:spcPct val="0"/>
            </a:spcBef>
            <a:spcAft>
              <a:spcPct val="15000"/>
            </a:spcAft>
            <a:buChar char="•"/>
          </a:pPr>
          <a:r>
            <a:rPr lang="pl-PL" sz="1600" kern="1200" dirty="0" err="1"/>
            <a:t>Were</a:t>
          </a:r>
          <a:r>
            <a:rPr lang="pl-PL" sz="1600" kern="1200" dirty="0"/>
            <a:t> the </a:t>
          </a:r>
          <a:r>
            <a:rPr lang="pl-PL" sz="1600" kern="1200" dirty="0" err="1"/>
            <a:t>implemented</a:t>
          </a:r>
          <a:r>
            <a:rPr lang="pl-PL" sz="1600" kern="1200" dirty="0"/>
            <a:t> </a:t>
          </a:r>
          <a:r>
            <a:rPr lang="pl-PL" sz="1600" kern="1200" dirty="0" err="1"/>
            <a:t>support</a:t>
          </a:r>
          <a:r>
            <a:rPr lang="pl-PL" sz="1600" kern="1200" dirty="0"/>
            <a:t> </a:t>
          </a:r>
          <a:r>
            <a:rPr lang="pl-PL" sz="1600" kern="1200" dirty="0" err="1"/>
            <a:t>mechanism</a:t>
          </a:r>
          <a:r>
            <a:rPr lang="pl-PL" sz="1600" kern="1200" dirty="0"/>
            <a:t> </a:t>
          </a:r>
          <a:r>
            <a:rPr lang="pl-PL" sz="1600" kern="1200" dirty="0" err="1"/>
            <a:t>adequate</a:t>
          </a:r>
          <a:r>
            <a:rPr lang="pl-PL" sz="1600" kern="1200" dirty="0"/>
            <a:t> and </a:t>
          </a:r>
          <a:r>
            <a:rPr lang="pl-PL" sz="1600" kern="1200" dirty="0" err="1"/>
            <a:t>helpful</a:t>
          </a:r>
          <a:r>
            <a:rPr lang="pl-PL" sz="1600" kern="1200" dirty="0"/>
            <a:t>?</a:t>
          </a:r>
        </a:p>
      </dsp:txBody>
      <dsp:txXfrm rot="-5400000">
        <a:off x="1132236" y="51392"/>
        <a:ext cx="9727540" cy="948715"/>
      </dsp:txXfrm>
    </dsp:sp>
    <dsp:sp modelId="{27183B3C-9C7D-AE40-96F5-E800D485826E}">
      <dsp:nvSpPr>
        <dsp:cNvPr id="0" name=""/>
        <dsp:cNvSpPr/>
      </dsp:nvSpPr>
      <dsp:spPr>
        <a:xfrm rot="5400000">
          <a:off x="-242621" y="1666091"/>
          <a:ext cx="1617479" cy="1132235"/>
        </a:xfrm>
        <a:prstGeom prst="chevron">
          <a:avLst/>
        </a:prstGeom>
        <a:gradFill rotWithShape="0">
          <a:gsLst>
            <a:gs pos="0">
              <a:schemeClr val="accent4">
                <a:hueOff val="4900445"/>
                <a:satOff val="-20388"/>
                <a:lumOff val="4804"/>
                <a:alphaOff val="0"/>
                <a:satMod val="103000"/>
                <a:lumMod val="102000"/>
                <a:tint val="94000"/>
              </a:schemeClr>
            </a:gs>
            <a:gs pos="50000">
              <a:schemeClr val="accent4">
                <a:hueOff val="4900445"/>
                <a:satOff val="-20388"/>
                <a:lumOff val="4804"/>
                <a:alphaOff val="0"/>
                <a:satMod val="110000"/>
                <a:lumMod val="100000"/>
                <a:shade val="100000"/>
              </a:schemeClr>
            </a:gs>
            <a:gs pos="100000">
              <a:schemeClr val="accent4">
                <a:hueOff val="4900445"/>
                <a:satOff val="-20388"/>
                <a:lumOff val="4804"/>
                <a:alphaOff val="0"/>
                <a:lumMod val="99000"/>
                <a:satMod val="120000"/>
                <a:shade val="78000"/>
              </a:schemeClr>
            </a:gs>
          </a:gsLst>
          <a:lin ang="5400000" scaled="0"/>
        </a:gradFill>
        <a:ln w="6350" cap="flat" cmpd="sng" algn="ctr">
          <a:solidFill>
            <a:schemeClr val="accent4">
              <a:hueOff val="4900445"/>
              <a:satOff val="-20388"/>
              <a:lumOff val="4804"/>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pl-PL" sz="1300" kern="1200" dirty="0" err="1"/>
            <a:t>Communication</a:t>
          </a:r>
          <a:endParaRPr lang="pl-PL" sz="1300" kern="1200" dirty="0"/>
        </a:p>
      </dsp:txBody>
      <dsp:txXfrm rot="-5400000">
        <a:off x="2" y="1989587"/>
        <a:ext cx="1132235" cy="485244"/>
      </dsp:txXfrm>
    </dsp:sp>
    <dsp:sp modelId="{A9622588-DBFE-F145-BA57-E067F3CAE2D7}">
      <dsp:nvSpPr>
        <dsp:cNvPr id="0" name=""/>
        <dsp:cNvSpPr/>
      </dsp:nvSpPr>
      <dsp:spPr>
        <a:xfrm rot="5400000">
          <a:off x="5495986" y="-2940281"/>
          <a:ext cx="1051361" cy="9778863"/>
        </a:xfrm>
        <a:prstGeom prst="round2SameRect">
          <a:avLst/>
        </a:prstGeom>
        <a:solidFill>
          <a:schemeClr val="lt1">
            <a:alpha val="90000"/>
            <a:hueOff val="0"/>
            <a:satOff val="0"/>
            <a:lumOff val="0"/>
            <a:alphaOff val="0"/>
          </a:schemeClr>
        </a:solidFill>
        <a:ln w="6350" cap="flat" cmpd="sng" algn="ctr">
          <a:solidFill>
            <a:schemeClr val="accent4">
              <a:hueOff val="4900445"/>
              <a:satOff val="-20388"/>
              <a:lumOff val="4804"/>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pl-PL" sz="1600" kern="1200" dirty="0" err="1"/>
            <a:t>Were</a:t>
          </a:r>
          <a:r>
            <a:rPr lang="pl-PL" sz="1600" kern="1200" dirty="0"/>
            <a:t> </a:t>
          </a:r>
          <a:r>
            <a:rPr lang="pl-PL" sz="1600" kern="1200" dirty="0" err="1"/>
            <a:t>there</a:t>
          </a:r>
          <a:r>
            <a:rPr lang="pl-PL" sz="1600" kern="1200" dirty="0"/>
            <a:t> </a:t>
          </a:r>
          <a:r>
            <a:rPr lang="pl-PL" sz="1600" kern="1200" dirty="0" err="1"/>
            <a:t>any</a:t>
          </a:r>
          <a:r>
            <a:rPr lang="pl-PL" sz="1600" kern="1200" dirty="0"/>
            <a:t> </a:t>
          </a:r>
          <a:r>
            <a:rPr lang="pl-PL" sz="1600" kern="1200" dirty="0" err="1"/>
            <a:t>changes</a:t>
          </a:r>
          <a:r>
            <a:rPr lang="pl-PL" sz="1600" kern="1200" dirty="0"/>
            <a:t>, </a:t>
          </a:r>
          <a:r>
            <a:rPr lang="pl-PL" sz="1600" kern="1200" dirty="0" err="1"/>
            <a:t>corrections</a:t>
          </a:r>
          <a:r>
            <a:rPr lang="pl-PL" sz="1600" kern="1200" dirty="0"/>
            <a:t> in </a:t>
          </a:r>
          <a:r>
            <a:rPr lang="pl-PL" sz="1600" kern="1200" dirty="0" err="1"/>
            <a:t>implemented</a:t>
          </a:r>
          <a:r>
            <a:rPr lang="pl-PL" sz="1600" kern="1200" dirty="0"/>
            <a:t> mechanisms? </a:t>
          </a:r>
        </a:p>
        <a:p>
          <a:pPr marL="171450" lvl="1" indent="-171450" algn="l" defTabSz="711200">
            <a:lnSpc>
              <a:spcPct val="90000"/>
            </a:lnSpc>
            <a:spcBef>
              <a:spcPct val="0"/>
            </a:spcBef>
            <a:spcAft>
              <a:spcPct val="15000"/>
            </a:spcAft>
            <a:buChar char="•"/>
          </a:pPr>
          <a:r>
            <a:rPr lang="pl-PL" sz="1600" kern="1200" dirty="0"/>
            <a:t>Was </a:t>
          </a:r>
          <a:r>
            <a:rPr lang="pl-PL" sz="1600" kern="1200" dirty="0" err="1"/>
            <a:t>there</a:t>
          </a:r>
          <a:r>
            <a:rPr lang="pl-PL" sz="1600" kern="1200" dirty="0"/>
            <a:t> </a:t>
          </a:r>
          <a:r>
            <a:rPr lang="pl-PL" sz="1600" kern="1200" dirty="0" err="1"/>
            <a:t>communication</a:t>
          </a:r>
          <a:r>
            <a:rPr lang="pl-PL" sz="1600" kern="1200" dirty="0"/>
            <a:t> </a:t>
          </a:r>
          <a:r>
            <a:rPr lang="pl-PL" sz="1600" kern="1200" dirty="0" err="1"/>
            <a:t>between</a:t>
          </a:r>
          <a:r>
            <a:rPr lang="pl-PL" sz="1600" kern="1200" dirty="0"/>
            <a:t> the </a:t>
          </a:r>
          <a:r>
            <a:rPr lang="pl-PL" sz="1600" kern="1200" dirty="0" err="1"/>
            <a:t>government</a:t>
          </a:r>
          <a:r>
            <a:rPr lang="pl-PL" sz="1600" kern="1200" dirty="0"/>
            <a:t> and </a:t>
          </a:r>
          <a:r>
            <a:rPr lang="pl-PL" sz="1600" kern="1200" dirty="0" err="1"/>
            <a:t>SMEs</a:t>
          </a:r>
          <a:r>
            <a:rPr lang="pl-PL" sz="1600" kern="1200" dirty="0"/>
            <a:t>?</a:t>
          </a:r>
        </a:p>
        <a:p>
          <a:pPr marL="171450" lvl="1" indent="-171450" algn="l" defTabSz="711200">
            <a:lnSpc>
              <a:spcPct val="90000"/>
            </a:lnSpc>
            <a:spcBef>
              <a:spcPct val="0"/>
            </a:spcBef>
            <a:spcAft>
              <a:spcPct val="15000"/>
            </a:spcAft>
            <a:buChar char="•"/>
          </a:pPr>
          <a:r>
            <a:rPr lang="pl-PL" sz="1600" kern="1200" dirty="0"/>
            <a:t>How the </a:t>
          </a:r>
          <a:r>
            <a:rPr lang="pl-PL" sz="1600" kern="1200" dirty="0" err="1"/>
            <a:t>information</a:t>
          </a:r>
          <a:r>
            <a:rPr lang="pl-PL" sz="1600" kern="1200" dirty="0"/>
            <a:t> </a:t>
          </a:r>
          <a:r>
            <a:rPr lang="pl-PL" sz="1600" kern="1200" dirty="0" err="1"/>
            <a:t>about</a:t>
          </a:r>
          <a:r>
            <a:rPr lang="pl-PL" sz="1600" kern="1200" dirty="0"/>
            <a:t> </a:t>
          </a:r>
          <a:r>
            <a:rPr lang="pl-PL" sz="1600" kern="1200" dirty="0" err="1"/>
            <a:t>supporting</a:t>
          </a:r>
          <a:r>
            <a:rPr lang="pl-PL" sz="1600" kern="1200" dirty="0"/>
            <a:t> mechanisms was </a:t>
          </a:r>
          <a:r>
            <a:rPr lang="pl-PL" sz="1600" kern="1200" dirty="0" err="1"/>
            <a:t>disseminated</a:t>
          </a:r>
          <a:r>
            <a:rPr lang="pl-PL" sz="1600" kern="1200" dirty="0"/>
            <a:t>?</a:t>
          </a:r>
        </a:p>
      </dsp:txBody>
      <dsp:txXfrm rot="-5400000">
        <a:off x="1132236" y="1474792"/>
        <a:ext cx="9727540" cy="948715"/>
      </dsp:txXfrm>
    </dsp:sp>
    <dsp:sp modelId="{6CD0FCCC-9A7C-514C-92BB-C8D97AC3B4E6}">
      <dsp:nvSpPr>
        <dsp:cNvPr id="0" name=""/>
        <dsp:cNvSpPr/>
      </dsp:nvSpPr>
      <dsp:spPr>
        <a:xfrm rot="5400000">
          <a:off x="-242621" y="3089491"/>
          <a:ext cx="1617479" cy="1132235"/>
        </a:xfrm>
        <a:prstGeom prst="chevron">
          <a:avLst/>
        </a:prstGeom>
        <a:gradFill rotWithShape="0">
          <a:gsLst>
            <a:gs pos="0">
              <a:schemeClr val="accent4">
                <a:hueOff val="9800891"/>
                <a:satOff val="-40777"/>
                <a:lumOff val="9608"/>
                <a:alphaOff val="0"/>
                <a:satMod val="103000"/>
                <a:lumMod val="102000"/>
                <a:tint val="94000"/>
              </a:schemeClr>
            </a:gs>
            <a:gs pos="50000">
              <a:schemeClr val="accent4">
                <a:hueOff val="9800891"/>
                <a:satOff val="-40777"/>
                <a:lumOff val="9608"/>
                <a:alphaOff val="0"/>
                <a:satMod val="110000"/>
                <a:lumMod val="100000"/>
                <a:shade val="100000"/>
              </a:schemeClr>
            </a:gs>
            <a:gs pos="100000">
              <a:schemeClr val="accent4">
                <a:hueOff val="9800891"/>
                <a:satOff val="-40777"/>
                <a:lumOff val="9608"/>
                <a:alphaOff val="0"/>
                <a:lumMod val="99000"/>
                <a:satMod val="120000"/>
                <a:shade val="78000"/>
              </a:schemeClr>
            </a:gs>
          </a:gsLst>
          <a:lin ang="5400000" scaled="0"/>
        </a:gradFill>
        <a:ln w="6350" cap="flat" cmpd="sng" algn="ctr">
          <a:solidFill>
            <a:schemeClr val="accent4">
              <a:hueOff val="9800891"/>
              <a:satOff val="-40777"/>
              <a:lumOff val="9608"/>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pl-PL" sz="1300" kern="1200" dirty="0" err="1"/>
            <a:t>Another</a:t>
          </a:r>
          <a:r>
            <a:rPr lang="pl-PL" sz="1300" kern="1200" dirty="0"/>
            <a:t> lock-</a:t>
          </a:r>
          <a:r>
            <a:rPr lang="pl-PL" sz="1300" kern="1200" dirty="0" err="1"/>
            <a:t>downs</a:t>
          </a:r>
          <a:endParaRPr lang="pl-PL" sz="1300" kern="1200" dirty="0"/>
        </a:p>
      </dsp:txBody>
      <dsp:txXfrm rot="-5400000">
        <a:off x="2" y="3412987"/>
        <a:ext cx="1132235" cy="485244"/>
      </dsp:txXfrm>
    </dsp:sp>
    <dsp:sp modelId="{EF928E59-919F-F94B-84A1-CE7DF187531A}">
      <dsp:nvSpPr>
        <dsp:cNvPr id="0" name=""/>
        <dsp:cNvSpPr/>
      </dsp:nvSpPr>
      <dsp:spPr>
        <a:xfrm rot="5400000">
          <a:off x="5495986" y="-1516881"/>
          <a:ext cx="1051361" cy="9778863"/>
        </a:xfrm>
        <a:prstGeom prst="round2SameRect">
          <a:avLst/>
        </a:prstGeom>
        <a:solidFill>
          <a:schemeClr val="lt1">
            <a:alpha val="90000"/>
            <a:hueOff val="0"/>
            <a:satOff val="0"/>
            <a:lumOff val="0"/>
            <a:alphaOff val="0"/>
          </a:schemeClr>
        </a:solidFill>
        <a:ln w="6350" cap="flat" cmpd="sng" algn="ctr">
          <a:solidFill>
            <a:schemeClr val="accent4">
              <a:hueOff val="9800891"/>
              <a:satOff val="-40777"/>
              <a:lumOff val="960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pl-PL" sz="1600" kern="1200" dirty="0" err="1"/>
            <a:t>Were</a:t>
          </a:r>
          <a:r>
            <a:rPr lang="pl-PL" sz="1600" kern="1200" dirty="0"/>
            <a:t> </a:t>
          </a:r>
          <a:r>
            <a:rPr lang="pl-PL" sz="1600" kern="1200" dirty="0" err="1"/>
            <a:t>there</a:t>
          </a:r>
          <a:r>
            <a:rPr lang="pl-PL" sz="1600" kern="1200" dirty="0"/>
            <a:t> </a:t>
          </a:r>
          <a:r>
            <a:rPr lang="pl-PL" sz="1600" kern="1200" dirty="0" err="1"/>
            <a:t>any</a:t>
          </a:r>
          <a:r>
            <a:rPr lang="pl-PL" sz="1600" kern="1200" dirty="0"/>
            <a:t> </a:t>
          </a:r>
          <a:r>
            <a:rPr lang="pl-PL" sz="1600" kern="1200" dirty="0" err="1"/>
            <a:t>changes</a:t>
          </a:r>
          <a:r>
            <a:rPr lang="pl-PL" sz="1600" kern="1200" dirty="0"/>
            <a:t> in </a:t>
          </a:r>
          <a:r>
            <a:rPr lang="pl-PL" sz="1600" kern="1200" dirty="0" err="1"/>
            <a:t>support</a:t>
          </a:r>
          <a:r>
            <a:rPr lang="pl-PL" sz="1600" kern="1200" dirty="0"/>
            <a:t> mechanisms?</a:t>
          </a:r>
        </a:p>
        <a:p>
          <a:pPr marL="171450" lvl="1" indent="-171450" algn="l" defTabSz="711200">
            <a:lnSpc>
              <a:spcPct val="90000"/>
            </a:lnSpc>
            <a:spcBef>
              <a:spcPct val="0"/>
            </a:spcBef>
            <a:spcAft>
              <a:spcPct val="15000"/>
            </a:spcAft>
            <a:buChar char="•"/>
          </a:pPr>
          <a:r>
            <a:rPr lang="pl-PL" sz="1600" kern="1200" dirty="0" err="1"/>
            <a:t>Were</a:t>
          </a:r>
          <a:r>
            <a:rPr lang="pl-PL" sz="1600" kern="1200" dirty="0"/>
            <a:t> the </a:t>
          </a:r>
          <a:r>
            <a:rPr lang="pl-PL" sz="1600" kern="1200" dirty="0" err="1"/>
            <a:t>support</a:t>
          </a:r>
          <a:r>
            <a:rPr lang="pl-PL" sz="1600" kern="1200" dirty="0"/>
            <a:t> mechanisms </a:t>
          </a:r>
          <a:r>
            <a:rPr lang="pl-PL" sz="1600" kern="1200" dirty="0" err="1"/>
            <a:t>tailored</a:t>
          </a:r>
          <a:r>
            <a:rPr lang="pl-PL" sz="1600" kern="1200" dirty="0"/>
            <a:t> for </a:t>
          </a:r>
          <a:r>
            <a:rPr lang="pl-PL" sz="1600" kern="1200" dirty="0" err="1"/>
            <a:t>economic</a:t>
          </a:r>
          <a:r>
            <a:rPr lang="pl-PL" sz="1600" kern="1200" dirty="0"/>
            <a:t> </a:t>
          </a:r>
          <a:r>
            <a:rPr lang="pl-PL" sz="1600" kern="1200" dirty="0" err="1"/>
            <a:t>branches</a:t>
          </a:r>
          <a:r>
            <a:rPr lang="pl-PL" sz="1600" kern="1200" dirty="0"/>
            <a:t>?</a:t>
          </a:r>
        </a:p>
        <a:p>
          <a:pPr marL="171450" lvl="1" indent="-171450" algn="l" defTabSz="711200">
            <a:lnSpc>
              <a:spcPct val="90000"/>
            </a:lnSpc>
            <a:spcBef>
              <a:spcPct val="0"/>
            </a:spcBef>
            <a:spcAft>
              <a:spcPct val="15000"/>
            </a:spcAft>
            <a:buChar char="•"/>
          </a:pPr>
          <a:r>
            <a:rPr lang="pl-PL" sz="1600" kern="1200" dirty="0" err="1"/>
            <a:t>Were</a:t>
          </a:r>
          <a:r>
            <a:rPr lang="pl-PL" sz="1600" kern="1200" dirty="0"/>
            <a:t> </a:t>
          </a:r>
          <a:r>
            <a:rPr lang="pl-PL" sz="1600" kern="1200" dirty="0" err="1"/>
            <a:t>there</a:t>
          </a:r>
          <a:r>
            <a:rPr lang="pl-PL" sz="1600" kern="1200" dirty="0"/>
            <a:t> </a:t>
          </a:r>
          <a:r>
            <a:rPr lang="pl-PL" sz="1600" kern="1200" dirty="0" err="1"/>
            <a:t>any</a:t>
          </a:r>
          <a:r>
            <a:rPr lang="pl-PL" sz="1600" kern="1200" dirty="0"/>
            <a:t> </a:t>
          </a:r>
          <a:r>
            <a:rPr lang="pl-PL" sz="1600" kern="1200" dirty="0" err="1"/>
            <a:t>long</a:t>
          </a:r>
          <a:r>
            <a:rPr lang="pl-PL" sz="1600" kern="1200" dirty="0"/>
            <a:t>-term </a:t>
          </a:r>
          <a:r>
            <a:rPr lang="pl-PL" sz="1600" kern="1200" dirty="0" err="1"/>
            <a:t>supporting</a:t>
          </a:r>
          <a:r>
            <a:rPr lang="pl-PL" sz="1600" kern="1200" dirty="0"/>
            <a:t> mechanisms </a:t>
          </a:r>
          <a:r>
            <a:rPr lang="pl-PL" sz="1600" kern="1200" dirty="0" err="1"/>
            <a:t>introduced</a:t>
          </a:r>
          <a:r>
            <a:rPr lang="pl-PL" sz="1600" kern="1200" dirty="0"/>
            <a:t> (for </a:t>
          </a:r>
          <a:r>
            <a:rPr lang="pl-PL" sz="1600" kern="1200" dirty="0" err="1"/>
            <a:t>example</a:t>
          </a:r>
          <a:r>
            <a:rPr lang="pl-PL" sz="1600" kern="1200" dirty="0"/>
            <a:t> to </a:t>
          </a:r>
          <a:r>
            <a:rPr lang="pl-PL" sz="1600" kern="1200" dirty="0" err="1"/>
            <a:t>pursue</a:t>
          </a:r>
          <a:r>
            <a:rPr lang="pl-PL" sz="1600" kern="1200" dirty="0"/>
            <a:t> </a:t>
          </a:r>
          <a:r>
            <a:rPr lang="pl-PL" sz="1600" kern="1200" dirty="0" err="1"/>
            <a:t>technological</a:t>
          </a:r>
          <a:r>
            <a:rPr lang="pl-PL" sz="1600" kern="1200" dirty="0"/>
            <a:t> </a:t>
          </a:r>
          <a:r>
            <a:rPr lang="pl-PL" sz="1600" kern="1200" dirty="0" err="1"/>
            <a:t>advancement</a:t>
          </a:r>
          <a:r>
            <a:rPr lang="pl-PL" sz="1600" kern="1200" dirty="0"/>
            <a:t>) </a:t>
          </a:r>
        </a:p>
      </dsp:txBody>
      <dsp:txXfrm rot="-5400000">
        <a:off x="1132236" y="2898192"/>
        <a:ext cx="9727540" cy="948715"/>
      </dsp:txXfrm>
    </dsp:sp>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871610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025745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025745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9446126"/>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7" cstate="email">
            <a:extLst>
              <a:ext uri="{28A0092B-C50C-407E-A947-70E740481C1C}">
                <a14:useLocalDpi xmlns:a14="http://schemas.microsoft.com/office/drawing/2010/main"/>
              </a:ext>
            </a:extLst>
          </a:blip>
          <a:srcRect/>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 id="2147483654"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hyperlink" Target="https://ec.europa.eu/competition-policy/state-aid/coronavirus_en"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“Enhancing SMEs’ Resilience After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972"/>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STATE</a:t>
            </a:r>
            <a:r>
              <a:rPr kumimoji="0" lang="pt-BR" sz="1800" b="1" i="0" u="none" strike="noStrike" kern="1200" cap="none" spc="-114" normalizeH="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AID TO CO-FINANCE THE JOBS</a:t>
            </a:r>
            <a:endPar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err="1">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err="1">
                <a:ln>
                  <a:noFill/>
                </a:ln>
                <a:effectLst/>
                <a:uLnTx/>
                <a:uFillTx/>
                <a:latin typeface="Tahoma" panose="020B0604030504040204" pitchFamily="34" charset="0"/>
                <a:ea typeface="Tahoma" panose="020B0604030504040204" pitchFamily="34" charset="0"/>
                <a:cs typeface="Tahoma" panose="020B0604030504040204" pitchFamily="34" charset="0"/>
              </a:rPr>
              <a:t>Cracow</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err="1">
                <a:ln>
                  <a:noFill/>
                </a:ln>
                <a:effectLst/>
                <a:uLnTx/>
                <a:uFillTx/>
                <a:latin typeface="Tahoma" panose="020B0604030504040204" pitchFamily="34" charset="0"/>
                <a:ea typeface="Tahoma" panose="020B0604030504040204" pitchFamily="34" charset="0"/>
                <a:cs typeface="Tahoma" panose="020B0604030504040204" pitchFamily="34" charset="0"/>
              </a:rPr>
              <a:t>University</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err="1">
                <a:ln>
                  <a:noFill/>
                </a:ln>
                <a:effectLst/>
                <a:uLnTx/>
                <a:uFillTx/>
                <a:latin typeface="Tahoma" panose="020B0604030504040204" pitchFamily="34" charset="0"/>
                <a:ea typeface="Tahoma" panose="020B0604030504040204" pitchFamily="34" charset="0"/>
                <a:cs typeface="Tahoma" panose="020B0604030504040204" pitchFamily="34" charset="0"/>
              </a:rPr>
              <a:t>of</a:t>
            </a:r>
            <a:r>
              <a:rPr kumimoji="0" lang="pt-BR" sz="1800" b="1" i="0" u="none" strike="noStrike" kern="1200" cap="none" spc="-114" normalizeH="0" noProof="0" dirty="0">
                <a:ln>
                  <a:noFill/>
                </a:ln>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noProof="0" dirty="0" err="1">
                <a:ln>
                  <a:noFill/>
                </a:ln>
                <a:effectLst/>
                <a:uLnTx/>
                <a:uFillTx/>
                <a:latin typeface="Tahoma" panose="020B0604030504040204" pitchFamily="34" charset="0"/>
                <a:ea typeface="Tahoma" panose="020B0604030504040204" pitchFamily="34" charset="0"/>
                <a:cs typeface="Tahoma" panose="020B0604030504040204" pitchFamily="34" charset="0"/>
              </a:rPr>
              <a:t>Economics</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1145915" y="2950354"/>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dirty="0">
                <a:solidFill>
                  <a:srgbClr val="FFFFFF"/>
                </a:solidFill>
                <a:latin typeface="Roboto"/>
                <a:cs typeface="Roboto"/>
              </a:rPr>
              <a:t>A</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4725300" y="2917006"/>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7982804" y="2894876"/>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311084" y="1800520"/>
            <a:ext cx="11010507" cy="1256754"/>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n-US" sz="4000" b="1" spc="-150" dirty="0"/>
              <a:t>State subsidies are only obtainable </a:t>
            </a:r>
            <a:endParaRPr lang="pl-PL" sz="4000" b="1" spc="-150" dirty="0"/>
          </a:p>
          <a:p>
            <a:pPr marL="12700">
              <a:lnSpc>
                <a:spcPct val="100000"/>
              </a:lnSpc>
              <a:spcBef>
                <a:spcPts val="100"/>
              </a:spcBef>
            </a:pPr>
            <a:r>
              <a:rPr lang="en-US" sz="4000" b="1" spc="-150" dirty="0"/>
              <a:t>if you know:</a:t>
            </a:r>
            <a:endParaRPr lang="en-GB" sz="4000" b="1" spc="-150" dirty="0"/>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pl-PL" spc="-10" dirty="0">
                <a:solidFill>
                  <a:srgbClr val="FFFFFF"/>
                </a:solidFill>
                <a:latin typeface="Roboto"/>
                <a:cs typeface="Roboto"/>
              </a:rPr>
              <a:t>W</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pl-PL" spc="-10" dirty="0">
                <a:solidFill>
                  <a:srgbClr val="FFFFFF"/>
                </a:solidFill>
                <a:latin typeface="Roboto"/>
                <a:cs typeface="Roboto"/>
              </a:rPr>
              <a:t>D</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dirty="0">
                <a:solidFill>
                  <a:srgbClr val="FFFFFF"/>
                </a:solidFill>
                <a:latin typeface="Roboto"/>
                <a:cs typeface="Roboto"/>
              </a:rPr>
              <a:t>C</a:t>
            </a:r>
            <a:endParaRPr lang="en-GB" dirty="0">
              <a:latin typeface="Roboto"/>
              <a:cs typeface="Roboto"/>
            </a:endParaRPr>
          </a:p>
        </p:txBody>
      </p:sp>
      <p:sp>
        <p:nvSpPr>
          <p:cNvPr id="21" name="CuadroTexto 20"/>
          <p:cNvSpPr txBox="1"/>
          <p:nvPr/>
        </p:nvSpPr>
        <p:spPr>
          <a:xfrm>
            <a:off x="1362562" y="3755897"/>
            <a:ext cx="1617942" cy="646331"/>
          </a:xfrm>
          <a:prstGeom prst="rect">
            <a:avLst/>
          </a:prstGeom>
          <a:noFill/>
        </p:spPr>
        <p:txBody>
          <a:bodyPr wrap="square" rtlCol="0">
            <a:spAutoFit/>
          </a:bodyPr>
          <a:lstStyle/>
          <a:p>
            <a:r>
              <a:rPr lang="pl-PL" dirty="0"/>
              <a:t>W</a:t>
            </a:r>
            <a:r>
              <a:rPr lang="en-GB" dirty="0"/>
              <a:t>here to </a:t>
            </a:r>
            <a:r>
              <a:rPr lang="en-GB" b="1" dirty="0"/>
              <a:t>apply</a:t>
            </a:r>
          </a:p>
        </p:txBody>
      </p:sp>
      <p:sp>
        <p:nvSpPr>
          <p:cNvPr id="26" name="CuadroTexto 25"/>
          <p:cNvSpPr txBox="1"/>
          <p:nvPr/>
        </p:nvSpPr>
        <p:spPr>
          <a:xfrm>
            <a:off x="5104509" y="3655206"/>
            <a:ext cx="1617942" cy="923330"/>
          </a:xfrm>
          <a:prstGeom prst="rect">
            <a:avLst/>
          </a:prstGeom>
          <a:noFill/>
        </p:spPr>
        <p:txBody>
          <a:bodyPr wrap="square" rtlCol="0">
            <a:spAutoFit/>
          </a:bodyPr>
          <a:lstStyle/>
          <a:p>
            <a:r>
              <a:rPr lang="pl-PL" dirty="0" err="1"/>
              <a:t>What</a:t>
            </a:r>
            <a:r>
              <a:rPr lang="pl-PL" dirty="0"/>
              <a:t> </a:t>
            </a:r>
            <a:r>
              <a:rPr lang="pl-PL" dirty="0" err="1"/>
              <a:t>exactly</a:t>
            </a:r>
            <a:r>
              <a:rPr lang="pl-PL" dirty="0"/>
              <a:t> to </a:t>
            </a:r>
            <a:r>
              <a:rPr lang="pl-PL" b="1" dirty="0" err="1"/>
              <a:t>write</a:t>
            </a:r>
            <a:r>
              <a:rPr lang="pl-PL" b="1" dirty="0"/>
              <a:t> </a:t>
            </a:r>
            <a:r>
              <a:rPr lang="pl-PL" dirty="0"/>
              <a:t> in the </a:t>
            </a:r>
            <a:r>
              <a:rPr lang="pl-PL" dirty="0" err="1"/>
              <a:t>application</a:t>
            </a:r>
            <a:endParaRPr lang="en-GB" dirty="0"/>
          </a:p>
        </p:txBody>
      </p:sp>
      <p:sp>
        <p:nvSpPr>
          <p:cNvPr id="27" name="CuadroTexto 26"/>
          <p:cNvSpPr txBox="1"/>
          <p:nvPr/>
        </p:nvSpPr>
        <p:spPr>
          <a:xfrm>
            <a:off x="8144465" y="3568129"/>
            <a:ext cx="2027428" cy="923330"/>
          </a:xfrm>
          <a:prstGeom prst="rect">
            <a:avLst/>
          </a:prstGeom>
          <a:noFill/>
        </p:spPr>
        <p:txBody>
          <a:bodyPr wrap="square" rtlCol="0">
            <a:spAutoFit/>
          </a:bodyPr>
          <a:lstStyle/>
          <a:p>
            <a:r>
              <a:rPr lang="pl-PL" dirty="0"/>
              <a:t>H</a:t>
            </a:r>
            <a:r>
              <a:rPr lang="en-US" dirty="0"/>
              <a:t>ow to prepare the required </a:t>
            </a:r>
            <a:r>
              <a:rPr lang="en-US" b="1" dirty="0"/>
              <a:t>documentation</a:t>
            </a:r>
            <a:endParaRPr lang="en-GB" b="1" dirty="0"/>
          </a:p>
        </p:txBody>
      </p:sp>
      <p:sp>
        <p:nvSpPr>
          <p:cNvPr id="5" name="object 16">
            <a:extLst>
              <a:ext uri="{FF2B5EF4-FFF2-40B4-BE49-F238E27FC236}">
                <a16:creationId xmlns:a16="http://schemas.microsoft.com/office/drawing/2014/main" id="{6893973B-4AC8-6ADA-C1B5-E22C990A07E4}"/>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000" b="1" spc="-150" dirty="0"/>
              <a:t>UNIT 1:</a:t>
            </a:r>
            <a:r>
              <a:rPr lang="pl-PL" sz="4000" b="1" spc="-150" dirty="0"/>
              <a:t> STATE AID TO CO-FINANCE THE JOBS </a:t>
            </a:r>
            <a:endParaRPr lang="es-ES" sz="4000" b="1" spc="-150" dirty="0"/>
          </a:p>
        </p:txBody>
      </p:sp>
      <p:sp>
        <p:nvSpPr>
          <p:cNvPr id="10" name="pole tekstowe 9">
            <a:extLst>
              <a:ext uri="{FF2B5EF4-FFF2-40B4-BE49-F238E27FC236}">
                <a16:creationId xmlns:a16="http://schemas.microsoft.com/office/drawing/2014/main" id="{10217CD9-3414-A0BA-DB5B-DB12098807C9}"/>
              </a:ext>
            </a:extLst>
          </p:cNvPr>
          <p:cNvSpPr txBox="1"/>
          <p:nvPr/>
        </p:nvSpPr>
        <p:spPr>
          <a:xfrm>
            <a:off x="2415625" y="988856"/>
            <a:ext cx="6094428" cy="369332"/>
          </a:xfrm>
          <a:prstGeom prst="rect">
            <a:avLst/>
          </a:prstGeom>
          <a:noFill/>
        </p:spPr>
        <p:txBody>
          <a:bodyPr wrap="square">
            <a:spAutoFit/>
          </a:bodyPr>
          <a:lstStyle/>
          <a:p>
            <a:pPr marL="12700">
              <a:spcBef>
                <a:spcPts val="110"/>
              </a:spcBef>
            </a:pPr>
            <a:r>
              <a:rPr lang="es-ES" sz="1800" spc="50" dirty="0">
                <a:latin typeface="+mj-lt"/>
                <a:cs typeface="Tahoma"/>
              </a:rPr>
              <a:t>SECTION 1.</a:t>
            </a:r>
            <a:r>
              <a:rPr lang="pl-PL" sz="1800" spc="50" dirty="0">
                <a:latin typeface="+mj-lt"/>
                <a:cs typeface="Tahoma"/>
              </a:rPr>
              <a:t>2</a:t>
            </a:r>
            <a:r>
              <a:rPr lang="es-ES" sz="1800" spc="50" dirty="0">
                <a:latin typeface="+mj-lt"/>
                <a:cs typeface="Tahoma"/>
              </a:rPr>
              <a:t>.:</a:t>
            </a:r>
            <a:r>
              <a:rPr lang="pl-PL" sz="1800" spc="50" dirty="0">
                <a:latin typeface="+mj-lt"/>
                <a:cs typeface="Tahoma"/>
              </a:rPr>
              <a:t> USING ANTI-CRISIS INSTRUMENTS</a:t>
            </a:r>
            <a:r>
              <a:rPr lang="es-ES" sz="1800" spc="50" dirty="0">
                <a:latin typeface="+mj-lt"/>
                <a:cs typeface="Tahoma"/>
              </a:rPr>
              <a:t> </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3445985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9295918" cy="369332"/>
          </a:xfrm>
          <a:prstGeom prst="rect">
            <a:avLst/>
          </a:prstGeom>
          <a:noFill/>
        </p:spPr>
        <p:txBody>
          <a:bodyPr wrap="square" rtlCol="0">
            <a:spAutoFit/>
          </a:bodyPr>
          <a:lstStyle/>
          <a:p>
            <a:r>
              <a:rPr lang="pl-PL" dirty="0"/>
              <a:t>Do </a:t>
            </a:r>
            <a:r>
              <a:rPr lang="pl-PL" dirty="0" err="1"/>
              <a:t>you</a:t>
            </a:r>
            <a:r>
              <a:rPr lang="pl-PL" dirty="0"/>
              <a:t> </a:t>
            </a:r>
            <a:r>
              <a:rPr lang="pl-PL" dirty="0" err="1"/>
              <a:t>know</a:t>
            </a:r>
            <a:r>
              <a:rPr lang="pl-PL" dirty="0"/>
              <a:t> the status of </a:t>
            </a:r>
            <a:r>
              <a:rPr lang="pl-PL" dirty="0" err="1"/>
              <a:t>your</a:t>
            </a:r>
            <a:r>
              <a:rPr lang="pl-PL" dirty="0"/>
              <a:t> </a:t>
            </a:r>
            <a:r>
              <a:rPr lang="pl-PL" dirty="0" err="1"/>
              <a:t>company</a:t>
            </a:r>
            <a:r>
              <a:rPr lang="pl-PL" dirty="0"/>
              <a:t>?</a:t>
            </a:r>
            <a:endParaRPr lang="en-US" dirty="0"/>
          </a:p>
        </p:txBody>
      </p:sp>
      <p:sp>
        <p:nvSpPr>
          <p:cNvPr id="12" name="CuadroTexto 11"/>
          <p:cNvSpPr txBox="1"/>
          <p:nvPr/>
        </p:nvSpPr>
        <p:spPr>
          <a:xfrm>
            <a:off x="1615181" y="3530217"/>
            <a:ext cx="8069142" cy="369332"/>
          </a:xfrm>
          <a:prstGeom prst="rect">
            <a:avLst/>
          </a:prstGeom>
          <a:noFill/>
        </p:spPr>
        <p:txBody>
          <a:bodyPr wrap="square" rtlCol="0">
            <a:spAutoFit/>
          </a:bodyPr>
          <a:lstStyle/>
          <a:p>
            <a:r>
              <a:rPr lang="pl-PL" dirty="0" err="1"/>
              <a:t>Are</a:t>
            </a:r>
            <a:r>
              <a:rPr lang="pl-PL" dirty="0"/>
              <a:t> </a:t>
            </a:r>
            <a:r>
              <a:rPr lang="pl-PL" dirty="0" err="1"/>
              <a:t>you</a:t>
            </a:r>
            <a:r>
              <a:rPr lang="pl-PL" dirty="0"/>
              <a:t> SME </a:t>
            </a:r>
            <a:r>
              <a:rPr lang="pl-PL" dirty="0" err="1"/>
              <a:t>or</a:t>
            </a:r>
            <a:r>
              <a:rPr lang="pl-PL" dirty="0"/>
              <a:t> </a:t>
            </a:r>
            <a:r>
              <a:rPr lang="pl-PL" dirty="0" err="1"/>
              <a:t>microenterprise</a:t>
            </a:r>
            <a:r>
              <a:rPr lang="pl-PL" dirty="0"/>
              <a:t>?</a:t>
            </a:r>
            <a:endParaRPr lang="en-US" dirty="0"/>
          </a:p>
        </p:txBody>
      </p:sp>
      <p:sp>
        <p:nvSpPr>
          <p:cNvPr id="13" name="CuadroTexto 12"/>
          <p:cNvSpPr txBox="1"/>
          <p:nvPr/>
        </p:nvSpPr>
        <p:spPr>
          <a:xfrm>
            <a:off x="1605564" y="4284374"/>
            <a:ext cx="9305536" cy="646331"/>
          </a:xfrm>
          <a:prstGeom prst="rect">
            <a:avLst/>
          </a:prstGeom>
          <a:noFill/>
        </p:spPr>
        <p:txBody>
          <a:bodyPr wrap="square" rtlCol="0">
            <a:spAutoFit/>
          </a:bodyPr>
          <a:lstStyle/>
          <a:p>
            <a:r>
              <a:rPr lang="pl-PL" sz="1800" dirty="0" err="1">
                <a:effectLst/>
                <a:latin typeface="Calibri" panose="020F0502020204030204" pitchFamily="34" charset="0"/>
                <a:ea typeface="Calibri" panose="020F0502020204030204" pitchFamily="34" charset="0"/>
                <a:cs typeface="Times New Roman" panose="02020603050405020304" pitchFamily="18" charset="0"/>
              </a:rPr>
              <a:t>Correct</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determination</a:t>
            </a:r>
            <a:r>
              <a:rPr lang="pl-PL" sz="1800" dirty="0">
                <a:effectLst/>
                <a:latin typeface="Calibri" panose="020F0502020204030204" pitchFamily="34" charset="0"/>
                <a:ea typeface="Calibri" panose="020F0502020204030204" pitchFamily="34" charset="0"/>
                <a:cs typeface="Times New Roman" panose="02020603050405020304" pitchFamily="18" charset="0"/>
              </a:rPr>
              <a:t> of the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amount</a:t>
            </a:r>
            <a:r>
              <a:rPr lang="pl-PL" sz="1800" dirty="0">
                <a:effectLst/>
                <a:latin typeface="Calibri" panose="020F0502020204030204" pitchFamily="34" charset="0"/>
                <a:ea typeface="Calibri" panose="020F0502020204030204" pitchFamily="34" charset="0"/>
                <a:cs typeface="Times New Roman" panose="02020603050405020304" pitchFamily="18" charset="0"/>
              </a:rPr>
              <a:t> of co-</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financing</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based</a:t>
            </a:r>
            <a:r>
              <a:rPr lang="pl-PL" sz="1800" dirty="0">
                <a:effectLst/>
                <a:latin typeface="Calibri" panose="020F0502020204030204" pitchFamily="34" charset="0"/>
                <a:ea typeface="Calibri" panose="020F0502020204030204" pitchFamily="34" charset="0"/>
                <a:cs typeface="Times New Roman" panose="02020603050405020304" pitchFamily="18" charset="0"/>
              </a:rPr>
              <a:t> on the SME status of the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enterprise</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is</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an</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important</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formal</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condition</a:t>
            </a:r>
            <a:r>
              <a:rPr lang="pl-PL" sz="1800" dirty="0">
                <a:effectLst/>
                <a:latin typeface="Calibri" panose="020F0502020204030204" pitchFamily="34" charset="0"/>
                <a:ea typeface="Calibri" panose="020F0502020204030204" pitchFamily="34" charset="0"/>
                <a:cs typeface="Times New Roman" panose="02020603050405020304" pitchFamily="18" charset="0"/>
              </a:rPr>
              <a:t> and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has</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an</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impact</a:t>
            </a:r>
            <a:r>
              <a:rPr lang="pl-PL" sz="1800" dirty="0">
                <a:effectLst/>
                <a:latin typeface="Calibri" panose="020F0502020204030204" pitchFamily="34" charset="0"/>
                <a:ea typeface="Calibri" panose="020F0502020204030204" pitchFamily="34" charset="0"/>
                <a:cs typeface="Times New Roman" panose="02020603050405020304" pitchFamily="18" charset="0"/>
              </a:rPr>
              <a:t> on the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possibility</a:t>
            </a:r>
            <a:r>
              <a:rPr lang="pl-PL" sz="1800" dirty="0">
                <a:effectLst/>
                <a:latin typeface="Calibri" panose="020F0502020204030204" pitchFamily="34" charset="0"/>
                <a:ea typeface="Calibri" panose="020F0502020204030204" pitchFamily="34" charset="0"/>
                <a:cs typeface="Times New Roman" panose="02020603050405020304" pitchFamily="18" charset="0"/>
              </a:rPr>
              <a:t> of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receiving</a:t>
            </a:r>
            <a:r>
              <a:rPr lang="pl-PL" sz="1800" dirty="0">
                <a:effectLst/>
                <a:latin typeface="Calibri" panose="020F0502020204030204" pitchFamily="34" charset="0"/>
                <a:ea typeface="Calibri" panose="020F0502020204030204" pitchFamily="34" charset="0"/>
                <a:cs typeface="Times New Roman" panose="02020603050405020304" pitchFamily="18" charset="0"/>
              </a:rPr>
              <a:t> a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subsidy</a:t>
            </a:r>
            <a:r>
              <a:rPr lang="pl-PL" sz="1800" dirty="0">
                <a:effectLst/>
                <a:latin typeface="Calibri" panose="020F0502020204030204" pitchFamily="34" charset="0"/>
                <a:ea typeface="Calibri" panose="020F0502020204030204" pitchFamily="34" charset="0"/>
                <a:cs typeface="Times New Roman" panose="02020603050405020304" pitchFamily="18" charset="0"/>
              </a:rPr>
              <a:t>.</a:t>
            </a:r>
            <a:endParaRPr lang="en-US" dirty="0"/>
          </a:p>
        </p:txBody>
      </p:sp>
      <p:sp>
        <p:nvSpPr>
          <p:cNvPr id="17" name="object 2"/>
          <p:cNvSpPr txBox="1">
            <a:spLocks/>
          </p:cNvSpPr>
          <p:nvPr/>
        </p:nvSpPr>
        <p:spPr>
          <a:xfrm>
            <a:off x="559205" y="1949472"/>
            <a:ext cx="9125118"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err="1">
                <a:solidFill>
                  <a:schemeClr val="tx1"/>
                </a:solidFill>
                <a:latin typeface="+mj-lt"/>
                <a:ea typeface="Tahoma" panose="020B0604030504040204" pitchFamily="34" charset="0"/>
                <a:cs typeface="Tahoma" panose="020B0604030504040204" pitchFamily="34" charset="0"/>
              </a:rPr>
              <a:t>Can</a:t>
            </a:r>
            <a:r>
              <a:rPr lang="pl-PL" sz="4000" kern="0" spc="-150" dirty="0">
                <a:solidFill>
                  <a:schemeClr val="tx1"/>
                </a:solidFill>
                <a:latin typeface="+mj-lt"/>
                <a:ea typeface="Tahoma" panose="020B0604030504040204" pitchFamily="34" charset="0"/>
                <a:cs typeface="Tahoma" panose="020B0604030504040204" pitchFamily="34" charset="0"/>
              </a:rPr>
              <a:t> </a:t>
            </a:r>
            <a:r>
              <a:rPr lang="pl-PL" sz="4000" kern="0" spc="-150" dirty="0" err="1">
                <a:solidFill>
                  <a:schemeClr val="tx1"/>
                </a:solidFill>
                <a:latin typeface="+mj-lt"/>
                <a:ea typeface="Tahoma" panose="020B0604030504040204" pitchFamily="34" charset="0"/>
                <a:cs typeface="Tahoma" panose="020B0604030504040204" pitchFamily="34" charset="0"/>
              </a:rPr>
              <a:t>you</a:t>
            </a:r>
            <a:r>
              <a:rPr lang="pl-PL" sz="4000" kern="0" spc="-150" dirty="0">
                <a:solidFill>
                  <a:schemeClr val="tx1"/>
                </a:solidFill>
                <a:latin typeface="+mj-lt"/>
                <a:ea typeface="Tahoma" panose="020B0604030504040204" pitchFamily="34" charset="0"/>
                <a:cs typeface="Tahoma" panose="020B0604030504040204" pitchFamily="34" charset="0"/>
              </a:rPr>
              <a:t> </a:t>
            </a:r>
            <a:r>
              <a:rPr lang="pl-PL" sz="4000" kern="0" spc="-150" dirty="0" err="1">
                <a:solidFill>
                  <a:schemeClr val="tx1"/>
                </a:solidFill>
                <a:latin typeface="+mj-lt"/>
                <a:ea typeface="Tahoma" panose="020B0604030504040204" pitchFamily="34" charset="0"/>
                <a:cs typeface="Tahoma" panose="020B0604030504040204" pitchFamily="34" charset="0"/>
              </a:rPr>
              <a:t>determine</a:t>
            </a:r>
            <a:r>
              <a:rPr lang="pl-PL" sz="4000" kern="0" spc="-150" dirty="0">
                <a:solidFill>
                  <a:schemeClr val="tx1"/>
                </a:solidFill>
                <a:latin typeface="+mj-lt"/>
                <a:ea typeface="Tahoma" panose="020B0604030504040204" pitchFamily="34" charset="0"/>
                <a:cs typeface="Tahoma" panose="020B0604030504040204" pitchFamily="34" charset="0"/>
              </a:rPr>
              <a:t> the status of </a:t>
            </a:r>
            <a:r>
              <a:rPr lang="pl-PL" sz="4000" kern="0" spc="-150" dirty="0" err="1">
                <a:solidFill>
                  <a:schemeClr val="tx1"/>
                </a:solidFill>
                <a:latin typeface="+mj-lt"/>
                <a:ea typeface="Tahoma" panose="020B0604030504040204" pitchFamily="34" charset="0"/>
                <a:cs typeface="Tahoma" panose="020B0604030504040204" pitchFamily="34" charset="0"/>
              </a:rPr>
              <a:t>your</a:t>
            </a:r>
            <a:r>
              <a:rPr lang="pl-PL" sz="4000" kern="0" spc="-150" dirty="0">
                <a:solidFill>
                  <a:schemeClr val="tx1"/>
                </a:solidFill>
                <a:latin typeface="+mj-lt"/>
                <a:ea typeface="Tahoma" panose="020B0604030504040204" pitchFamily="34" charset="0"/>
                <a:cs typeface="Tahoma" panose="020B0604030504040204" pitchFamily="34" charset="0"/>
              </a:rPr>
              <a:t> </a:t>
            </a:r>
            <a:r>
              <a:rPr lang="pl-PL" sz="4000" kern="0" spc="-150" dirty="0" err="1">
                <a:solidFill>
                  <a:schemeClr val="tx1"/>
                </a:solidFill>
                <a:latin typeface="+mj-lt"/>
                <a:ea typeface="Tahoma" panose="020B0604030504040204" pitchFamily="34" charset="0"/>
                <a:cs typeface="Tahoma" panose="020B0604030504040204" pitchFamily="34" charset="0"/>
              </a:rPr>
              <a:t>company</a:t>
            </a:r>
            <a:r>
              <a:rPr lang="pl-PL" sz="4000" kern="0" spc="-150" dirty="0">
                <a:solidFill>
                  <a:schemeClr val="tx1"/>
                </a:solidFill>
                <a:latin typeface="+mj-lt"/>
                <a:ea typeface="Tahoma" panose="020B0604030504040204" pitchFamily="34" charset="0"/>
                <a:cs typeface="Tahoma" panose="020B0604030504040204" pitchFamily="34" charset="0"/>
              </a:rPr>
              <a:t>?</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pic>
        <p:nvPicPr>
          <p:cNvPr id="1026" name="Picture 2" descr="Logro objetivo y trabajo en equipo empresarial. vector gratuit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xmlns="">
                <a:solidFill>
                  <a:srgbClr val="FFFFFF"/>
                </a:solidFill>
              </a14:hiddenFill>
            </a:ext>
          </a:extLst>
        </p:spPr>
      </p:pic>
      <p:sp>
        <p:nvSpPr>
          <p:cNvPr id="4" name="object 16">
            <a:extLst>
              <a:ext uri="{FF2B5EF4-FFF2-40B4-BE49-F238E27FC236}">
                <a16:creationId xmlns:a16="http://schemas.microsoft.com/office/drawing/2014/main" id="{E9E82A87-2541-EA55-A07C-B8F1ED553267}"/>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000" b="1" spc="-150" dirty="0"/>
              <a:t>UNIT 1:</a:t>
            </a:r>
            <a:r>
              <a:rPr lang="pl-PL" sz="4000" b="1" spc="-150" dirty="0"/>
              <a:t> STATE AID TO CO-FINANCE THE JOBS </a:t>
            </a:r>
            <a:endParaRPr lang="es-ES" sz="4000" b="1" spc="-150" dirty="0"/>
          </a:p>
        </p:txBody>
      </p:sp>
      <p:sp>
        <p:nvSpPr>
          <p:cNvPr id="5" name="pole tekstowe 4">
            <a:extLst>
              <a:ext uri="{FF2B5EF4-FFF2-40B4-BE49-F238E27FC236}">
                <a16:creationId xmlns:a16="http://schemas.microsoft.com/office/drawing/2014/main" id="{4446EF13-7C70-D2C1-4054-C03CA375CB6F}"/>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es-ES" sz="1800" spc="50" dirty="0">
                <a:latin typeface="+mj-lt"/>
                <a:cs typeface="Tahoma"/>
              </a:rPr>
              <a:t>SECTION 1.</a:t>
            </a:r>
            <a:r>
              <a:rPr lang="pl-PL" sz="1800" spc="50" dirty="0">
                <a:latin typeface="+mj-lt"/>
                <a:cs typeface="Tahoma"/>
              </a:rPr>
              <a:t>3</a:t>
            </a:r>
            <a:r>
              <a:rPr lang="es-ES" sz="1800" spc="50" dirty="0">
                <a:latin typeface="+mj-lt"/>
                <a:cs typeface="Tahoma"/>
              </a:rPr>
              <a:t>.: </a:t>
            </a:r>
            <a:r>
              <a:rPr lang="en-US" sz="1800" spc="50" dirty="0">
                <a:latin typeface="+mj-lt"/>
                <a:cs typeface="Tahoma"/>
              </a:rPr>
              <a:t>THE CONCEPT OF AN ENTERPRISE</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78231306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0025CBE7-A4BA-B4DF-712C-0627C87B8564}"/>
              </a:ext>
            </a:extLst>
          </p:cNvPr>
          <p:cNvSpPr txBox="1"/>
          <p:nvPr/>
        </p:nvSpPr>
        <p:spPr>
          <a:xfrm>
            <a:off x="688155" y="2558674"/>
            <a:ext cx="9323111" cy="3416320"/>
          </a:xfrm>
          <a:prstGeom prst="rect">
            <a:avLst/>
          </a:prstGeom>
          <a:noFill/>
        </p:spPr>
        <p:txBody>
          <a:bodyPr wrap="square">
            <a:spAutoFit/>
          </a:bodyPr>
          <a:lstStyle/>
          <a:p>
            <a:r>
              <a:rPr lang="en-US" sz="4400" b="1" dirty="0"/>
              <a:t>The concept of an enterprise</a:t>
            </a:r>
            <a:endParaRPr lang="pl-PL" sz="4400" b="1" dirty="0"/>
          </a:p>
          <a:p>
            <a:endParaRPr lang="pl-PL" dirty="0"/>
          </a:p>
          <a:p>
            <a:r>
              <a:rPr lang="en-US" dirty="0"/>
              <a:t>The well-established jurisprudence of the CJEU shows that</a:t>
            </a:r>
            <a:endParaRPr lang="pl-PL" dirty="0"/>
          </a:p>
          <a:p>
            <a:r>
              <a:rPr lang="en-US" dirty="0"/>
              <a:t> for the purposes of EU competition rules</a:t>
            </a:r>
            <a:r>
              <a:rPr lang="pl-PL" dirty="0"/>
              <a:t>  </a:t>
            </a:r>
            <a:r>
              <a:rPr lang="en-US" dirty="0"/>
              <a:t>an enterprise is any entity that carries out an economic activity independently</a:t>
            </a:r>
            <a:r>
              <a:rPr lang="pl-PL" dirty="0"/>
              <a:t> </a:t>
            </a:r>
            <a:r>
              <a:rPr lang="en-US" dirty="0"/>
              <a:t>its legal form and method of </a:t>
            </a:r>
            <a:r>
              <a:rPr lang="en-US" dirty="0" err="1"/>
              <a:t>financin</a:t>
            </a:r>
            <a:r>
              <a:rPr lang="pl-PL" dirty="0"/>
              <a:t>g</a:t>
            </a:r>
            <a:r>
              <a:rPr lang="en-US" dirty="0"/>
              <a:t> and that all entities that are controlled</a:t>
            </a:r>
            <a:r>
              <a:rPr lang="pl-PL" dirty="0"/>
              <a:t> </a:t>
            </a:r>
            <a:r>
              <a:rPr lang="en-US" dirty="0"/>
              <a:t>(legally or de facto) by the same entity should be treated as a single enterprise</a:t>
            </a:r>
            <a:r>
              <a:rPr lang="pl-PL" dirty="0"/>
              <a:t>. </a:t>
            </a:r>
          </a:p>
          <a:p>
            <a:endParaRPr lang="pl-PL" dirty="0"/>
          </a:p>
          <a:p>
            <a:r>
              <a:rPr lang="pl-PL" sz="1000" dirty="0"/>
              <a:t>Source: https://ec.europa.eu/competition/state_aid/what_is_new/maritime_transport_overview_sa_rules_during_coronavirus.pdf</a:t>
            </a:r>
          </a:p>
          <a:p>
            <a:endParaRPr lang="pl-PL" dirty="0"/>
          </a:p>
          <a:p>
            <a:endParaRPr lang="pl-PL" dirty="0"/>
          </a:p>
          <a:p>
            <a:endParaRPr lang="pl-PL" dirty="0"/>
          </a:p>
        </p:txBody>
      </p:sp>
      <p:sp>
        <p:nvSpPr>
          <p:cNvPr id="2" name="object 16">
            <a:extLst>
              <a:ext uri="{FF2B5EF4-FFF2-40B4-BE49-F238E27FC236}">
                <a16:creationId xmlns:a16="http://schemas.microsoft.com/office/drawing/2014/main" id="{A265FE43-4AB3-C937-6A0C-3FFC2C7BD459}"/>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000" b="1" spc="-150" dirty="0"/>
              <a:t>UNIT 1:</a:t>
            </a:r>
            <a:r>
              <a:rPr lang="pl-PL" sz="4000" b="1" spc="-150" dirty="0"/>
              <a:t> STATE AID TO CO-FINANCE THE JOBS </a:t>
            </a:r>
            <a:endParaRPr lang="es-ES" sz="4000" b="1" spc="-150" dirty="0"/>
          </a:p>
        </p:txBody>
      </p:sp>
      <p:sp>
        <p:nvSpPr>
          <p:cNvPr id="3" name="pole tekstowe 2">
            <a:extLst>
              <a:ext uri="{FF2B5EF4-FFF2-40B4-BE49-F238E27FC236}">
                <a16:creationId xmlns:a16="http://schemas.microsoft.com/office/drawing/2014/main" id="{3308973D-9522-E201-20F9-4B952AD70DD8}"/>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es-ES" sz="1800" spc="50" dirty="0">
                <a:latin typeface="+mj-lt"/>
                <a:cs typeface="Tahoma"/>
              </a:rPr>
              <a:t>SECTION 1.</a:t>
            </a:r>
            <a:r>
              <a:rPr lang="pl-PL" sz="1800" spc="50" dirty="0">
                <a:latin typeface="+mj-lt"/>
                <a:cs typeface="Tahoma"/>
              </a:rPr>
              <a:t>3</a:t>
            </a:r>
            <a:r>
              <a:rPr lang="es-ES" sz="1800" spc="50" dirty="0">
                <a:latin typeface="+mj-lt"/>
                <a:cs typeface="Tahoma"/>
              </a:rPr>
              <a:t>.: </a:t>
            </a:r>
            <a:r>
              <a:rPr lang="en-US" sz="1800" spc="50" dirty="0">
                <a:latin typeface="+mj-lt"/>
                <a:cs typeface="Tahoma"/>
              </a:rPr>
              <a:t>THE CONCEPT OF AN ENTERPRISE</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3465726822"/>
      </p:ext>
    </p:extLst>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32E39720-F948-AADF-7003-949FC088537A}"/>
              </a:ext>
            </a:extLst>
          </p:cNvPr>
          <p:cNvSpPr txBox="1"/>
          <p:nvPr/>
        </p:nvSpPr>
        <p:spPr>
          <a:xfrm>
            <a:off x="445417" y="1908202"/>
            <a:ext cx="5446336" cy="4375365"/>
          </a:xfrm>
          <a:prstGeom prst="rect">
            <a:avLst/>
          </a:prstGeom>
          <a:noFill/>
        </p:spPr>
        <p:txBody>
          <a:bodyPr wrap="square">
            <a:spAutoFit/>
          </a:bodyPr>
          <a:lstStyle/>
          <a:p>
            <a:pPr>
              <a:lnSpc>
                <a:spcPct val="107000"/>
              </a:lnSpc>
              <a:spcAft>
                <a:spcPts val="800"/>
              </a:spcAft>
            </a:pPr>
            <a:r>
              <a:rPr lang="pl-PL" sz="4000" b="1" dirty="0">
                <a:effectLst/>
                <a:latin typeface="Calibri" panose="020F0502020204030204" pitchFamily="34" charset="0"/>
                <a:ea typeface="Calibri" panose="020F0502020204030204" pitchFamily="34" charset="0"/>
                <a:cs typeface="Times New Roman" panose="02020603050405020304" pitchFamily="18" charset="0"/>
              </a:rPr>
              <a:t>The </a:t>
            </a:r>
            <a:r>
              <a:rPr lang="pl-PL" sz="4000" b="1" dirty="0" err="1">
                <a:effectLst/>
                <a:latin typeface="Calibri" panose="020F0502020204030204" pitchFamily="34" charset="0"/>
                <a:ea typeface="Calibri" panose="020F0502020204030204" pitchFamily="34" charset="0"/>
                <a:cs typeface="Times New Roman" panose="02020603050405020304" pitchFamily="18" charset="0"/>
              </a:rPr>
              <a:t>size</a:t>
            </a:r>
            <a:r>
              <a:rPr lang="pl-PL" sz="4000" b="1" dirty="0">
                <a:effectLst/>
                <a:latin typeface="Calibri" panose="020F0502020204030204" pitchFamily="34" charset="0"/>
                <a:ea typeface="Calibri" panose="020F0502020204030204" pitchFamily="34" charset="0"/>
                <a:cs typeface="Times New Roman" panose="02020603050405020304" pitchFamily="18" charset="0"/>
              </a:rPr>
              <a:t> of the </a:t>
            </a:r>
            <a:r>
              <a:rPr lang="pl-PL" sz="4000" b="1" dirty="0" err="1">
                <a:effectLst/>
                <a:latin typeface="Calibri" panose="020F0502020204030204" pitchFamily="34" charset="0"/>
                <a:ea typeface="Calibri" panose="020F0502020204030204" pitchFamily="34" charset="0"/>
                <a:cs typeface="Times New Roman" panose="02020603050405020304" pitchFamily="18" charset="0"/>
              </a:rPr>
              <a:t>enterprise</a:t>
            </a:r>
            <a:endParaRPr lang="pl-PL" sz="40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l-PL"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The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size</a:t>
            </a:r>
            <a:r>
              <a:rPr lang="pl-PL" sz="1800" dirty="0">
                <a:effectLst/>
                <a:latin typeface="Calibri" panose="020F0502020204030204" pitchFamily="34" charset="0"/>
                <a:ea typeface="Calibri" panose="020F0502020204030204" pitchFamily="34" charset="0"/>
                <a:cs typeface="Times New Roman" panose="02020603050405020304" pitchFamily="18" charset="0"/>
              </a:rPr>
              <a:t> of the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enterprise</a:t>
            </a:r>
            <a:r>
              <a:rPr lang="pl-PL" dirty="0">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is</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influenced</a:t>
            </a:r>
            <a:r>
              <a:rPr lang="pl-PL" sz="1800" dirty="0">
                <a:effectLst/>
                <a:latin typeface="Calibri" panose="020F0502020204030204" pitchFamily="34" charset="0"/>
                <a:ea typeface="Calibri" panose="020F0502020204030204" pitchFamily="34" charset="0"/>
                <a:cs typeface="Times New Roman" panose="02020603050405020304" pitchFamily="18" charset="0"/>
              </a:rPr>
              <a:t> not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only</a:t>
            </a:r>
            <a:r>
              <a:rPr lang="pl-PL" sz="1800" dirty="0">
                <a:effectLst/>
                <a:latin typeface="Calibri" panose="020F0502020204030204" pitchFamily="34" charset="0"/>
                <a:ea typeface="Calibri" panose="020F0502020204030204" pitchFamily="34" charset="0"/>
                <a:cs typeface="Times New Roman" panose="02020603050405020304" pitchFamily="18" charset="0"/>
              </a:rPr>
              <a:t> by the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number</a:t>
            </a:r>
            <a:r>
              <a:rPr lang="pl-PL" sz="1800" dirty="0">
                <a:effectLst/>
                <a:latin typeface="Calibri" panose="020F0502020204030204" pitchFamily="34" charset="0"/>
                <a:ea typeface="Calibri" panose="020F0502020204030204" pitchFamily="34" charset="0"/>
                <a:cs typeface="Times New Roman" panose="02020603050405020304" pitchFamily="18" charset="0"/>
              </a:rPr>
              <a:t> of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employees</a:t>
            </a:r>
            <a:r>
              <a:rPr lang="pl-PL" sz="1800" dirty="0">
                <a:effectLst/>
                <a:latin typeface="Calibri" panose="020F0502020204030204" pitchFamily="34" charset="0"/>
                <a:ea typeface="Calibri" panose="020F0502020204030204" pitchFamily="34" charset="0"/>
                <a:cs typeface="Times New Roman" panose="02020603050405020304" pitchFamily="18" charset="0"/>
              </a:rPr>
              <a:t>, but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also</a:t>
            </a:r>
            <a:r>
              <a:rPr lang="pl-PL" sz="1800" dirty="0">
                <a:effectLst/>
                <a:latin typeface="Calibri" panose="020F0502020204030204" pitchFamily="34" charset="0"/>
                <a:ea typeface="Calibri" panose="020F0502020204030204" pitchFamily="34" charset="0"/>
                <a:cs typeface="Times New Roman" panose="02020603050405020304" pitchFamily="18" charset="0"/>
              </a:rPr>
              <a:t> by the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annual</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turnover</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or</a:t>
            </a:r>
            <a:r>
              <a:rPr lang="pl-PL" sz="1800" dirty="0">
                <a:effectLst/>
                <a:latin typeface="Calibri" panose="020F0502020204030204" pitchFamily="34" charset="0"/>
                <a:ea typeface="Calibri" panose="020F0502020204030204" pitchFamily="34" charset="0"/>
                <a:cs typeface="Times New Roman" panose="02020603050405020304" pitchFamily="18" charset="0"/>
              </a:rPr>
              <a:t> the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annual</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balance</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sheet</a:t>
            </a:r>
            <a:r>
              <a:rPr lang="pl-PL" sz="1800" dirty="0">
                <a:effectLst/>
                <a:latin typeface="Calibri" panose="020F0502020204030204" pitchFamily="34" charset="0"/>
                <a:ea typeface="Calibri" panose="020F0502020204030204" pitchFamily="34" charset="0"/>
                <a:cs typeface="Times New Roman" panose="02020603050405020304" pitchFamily="18" charset="0"/>
              </a:rPr>
              <a:t> of the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enterprise</a:t>
            </a:r>
            <a:r>
              <a:rPr lang="pl-PL" sz="1800" dirty="0">
                <a:effectLst/>
                <a:latin typeface="Calibri" panose="020F0502020204030204" pitchFamily="34" charset="0"/>
                <a:ea typeface="Calibri" panose="020F0502020204030204" pitchFamily="34" charset="0"/>
                <a:cs typeface="Times New Roman" panose="02020603050405020304" pitchFamily="18" charset="0"/>
              </a:rPr>
              <a:t> as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well</a:t>
            </a:r>
            <a:r>
              <a:rPr lang="pl-PL" sz="1800" dirty="0">
                <a:effectLst/>
                <a:latin typeface="Calibri" panose="020F0502020204030204" pitchFamily="34" charset="0"/>
                <a:ea typeface="Calibri" panose="020F0502020204030204" pitchFamily="34" charset="0"/>
                <a:cs typeface="Times New Roman" panose="02020603050405020304" pitchFamily="18" charset="0"/>
              </a:rPr>
              <a:t> as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links</a:t>
            </a:r>
            <a:r>
              <a:rPr lang="pl-PL" sz="1800" dirty="0">
                <a:effectLst/>
                <a:latin typeface="Calibri" panose="020F0502020204030204" pitchFamily="34" charset="0"/>
                <a:ea typeface="Calibri" panose="020F0502020204030204" pitchFamily="34" charset="0"/>
                <a:cs typeface="Times New Roman" panose="02020603050405020304" pitchFamily="18" charset="0"/>
              </a:rPr>
              <a:t> with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other</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entities</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personal</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capital</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organizational</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economic</a:t>
            </a:r>
            <a:r>
              <a:rPr lang="pl-PL"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pl-PL" sz="1000" dirty="0"/>
              <a:t>Source: https://ec.europa.eu/competition/state_aid/what_is_new/maritime_transport_overview_sa_rules_during_coronavirus.pdf</a:t>
            </a:r>
          </a:p>
          <a:p>
            <a:pPr>
              <a:lnSpc>
                <a:spcPct val="107000"/>
              </a:lnSpc>
              <a:spcAft>
                <a:spcPts val="800"/>
              </a:spcAft>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Symbol zastępczy obrazu 9" descr="Nauczyciel objaśniający urządzenie klasie">
            <a:extLst>
              <a:ext uri="{FF2B5EF4-FFF2-40B4-BE49-F238E27FC236}">
                <a16:creationId xmlns:a16="http://schemas.microsoft.com/office/drawing/2014/main" id="{662B16D0-80B6-72AE-F088-B61CA3C90074}"/>
              </a:ext>
            </a:extLst>
          </p:cNvPr>
          <p:cNvPicPr>
            <a:picLocks noGrp="1" noChangeAspect="1"/>
          </p:cNvPicPr>
          <p:nvPr>
            <p:ph type="pic" sz="quarter" idx="14"/>
          </p:nvPr>
        </p:nvPicPr>
        <p:blipFill>
          <a:blip r:embed="rId2" cstate="email">
            <a:extLst>
              <a:ext uri="{28A0092B-C50C-407E-A947-70E740481C1C}">
                <a14:useLocalDpi xmlns:a14="http://schemas.microsoft.com/office/drawing/2010/main"/>
              </a:ext>
            </a:extLst>
          </a:blip>
          <a:srcRect/>
          <a:stretch>
            <a:fillRect/>
          </a:stretch>
        </p:blipFill>
        <p:spPr>
          <a:xfrm>
            <a:off x="6096000" y="876693"/>
            <a:ext cx="6096000" cy="5260156"/>
          </a:xfrm>
        </p:spPr>
      </p:pic>
      <p:sp>
        <p:nvSpPr>
          <p:cNvPr id="2" name="object 16">
            <a:extLst>
              <a:ext uri="{FF2B5EF4-FFF2-40B4-BE49-F238E27FC236}">
                <a16:creationId xmlns:a16="http://schemas.microsoft.com/office/drawing/2014/main" id="{3C52F84A-63D6-64CD-8ED0-472CE347F533}"/>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000" b="1" spc="-150" dirty="0"/>
              <a:t>UNIT 1:</a:t>
            </a:r>
            <a:r>
              <a:rPr lang="pl-PL" sz="4000" b="1" spc="-150" dirty="0"/>
              <a:t> STATE AID TO CO-FINANCE THE JOBS </a:t>
            </a:r>
            <a:endParaRPr lang="es-ES" sz="4000" b="1" spc="-150" dirty="0"/>
          </a:p>
        </p:txBody>
      </p:sp>
      <p:sp>
        <p:nvSpPr>
          <p:cNvPr id="3" name="pole tekstowe 2">
            <a:extLst>
              <a:ext uri="{FF2B5EF4-FFF2-40B4-BE49-F238E27FC236}">
                <a16:creationId xmlns:a16="http://schemas.microsoft.com/office/drawing/2014/main" id="{D857C8CB-F2F0-92B2-EF1E-D2FC4446EA31}"/>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es-ES" sz="1800" spc="50" dirty="0">
                <a:latin typeface="+mj-lt"/>
                <a:cs typeface="Tahoma"/>
              </a:rPr>
              <a:t>SECTION 1.</a:t>
            </a:r>
            <a:r>
              <a:rPr lang="pl-PL" spc="50" dirty="0">
                <a:latin typeface="+mj-lt"/>
                <a:cs typeface="Tahoma"/>
              </a:rPr>
              <a:t>4</a:t>
            </a:r>
            <a:r>
              <a:rPr lang="es-ES" sz="1800" spc="50" dirty="0">
                <a:latin typeface="+mj-lt"/>
                <a:cs typeface="Tahoma"/>
              </a:rPr>
              <a:t>.: </a:t>
            </a:r>
            <a:r>
              <a:rPr lang="en-US" sz="1800" spc="50" dirty="0">
                <a:latin typeface="+mj-lt"/>
                <a:cs typeface="Tahoma"/>
              </a:rPr>
              <a:t>THE </a:t>
            </a:r>
            <a:r>
              <a:rPr lang="pl-PL" sz="1800" spc="50" dirty="0">
                <a:latin typeface="+mj-lt"/>
                <a:cs typeface="Tahoma"/>
              </a:rPr>
              <a:t>SIZE OF THE</a:t>
            </a:r>
            <a:r>
              <a:rPr lang="en-US" sz="1800" spc="50" dirty="0">
                <a:latin typeface="+mj-lt"/>
                <a:cs typeface="Tahoma"/>
              </a:rPr>
              <a:t> ENTERPRISE</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1309757264"/>
      </p:ext>
    </p:extLst>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39365FE3-4225-9F4A-32BA-72205C0C98C7}"/>
              </a:ext>
            </a:extLst>
          </p:cNvPr>
          <p:cNvSpPr txBox="1"/>
          <p:nvPr/>
        </p:nvSpPr>
        <p:spPr>
          <a:xfrm>
            <a:off x="809828" y="2441643"/>
            <a:ext cx="10824453" cy="2862322"/>
          </a:xfrm>
          <a:prstGeom prst="rect">
            <a:avLst/>
          </a:prstGeom>
          <a:noFill/>
        </p:spPr>
        <p:txBody>
          <a:bodyPr wrap="square">
            <a:spAutoFit/>
          </a:bodyPr>
          <a:lstStyle/>
          <a:p>
            <a:r>
              <a:rPr lang="en-US" sz="4400" b="1" dirty="0"/>
              <a:t>Cumulation of aid</a:t>
            </a:r>
          </a:p>
          <a:p>
            <a:endParaRPr lang="pl-PL" dirty="0"/>
          </a:p>
          <a:p>
            <a:endParaRPr lang="pl-PL" dirty="0"/>
          </a:p>
          <a:p>
            <a:r>
              <a:rPr lang="en-US" dirty="0"/>
              <a:t>Before submitting an application for state aid, the entrepreneur should get acquainted </a:t>
            </a:r>
            <a:endParaRPr lang="pl-PL" dirty="0"/>
          </a:p>
          <a:p>
            <a:r>
              <a:rPr lang="en-US" dirty="0"/>
              <a:t>with the </a:t>
            </a:r>
            <a:r>
              <a:rPr lang="en-US" b="1" dirty="0"/>
              <a:t>general rules of aid accumulation</a:t>
            </a:r>
            <a:r>
              <a:rPr lang="en-US" dirty="0"/>
              <a:t>, because the Temporary Framework</a:t>
            </a:r>
            <a:r>
              <a:rPr lang="pl-PL" dirty="0"/>
              <a:t> </a:t>
            </a:r>
            <a:r>
              <a:rPr lang="en-US" dirty="0"/>
              <a:t> defines its maximum values ​​that can be used by an enterprise within individual sections (types of aid).</a:t>
            </a:r>
            <a:endParaRPr lang="pl-PL" dirty="0"/>
          </a:p>
          <a:p>
            <a:endParaRPr lang="pl-PL" dirty="0"/>
          </a:p>
          <a:p>
            <a:r>
              <a:rPr lang="pl-PL" sz="1000" dirty="0"/>
              <a:t>Source: https://ec.europa.eu/competition/state_aid/what_is_new/maritime_transport_overview_sa_rules_during_coronavirus.pdf</a:t>
            </a:r>
          </a:p>
          <a:p>
            <a:endParaRPr lang="pl-PL" dirty="0"/>
          </a:p>
        </p:txBody>
      </p:sp>
      <p:pic>
        <p:nvPicPr>
          <p:cNvPr id="6" name="Grafika 5" descr="Kasa z wypełnieniem pełnym">
            <a:extLst>
              <a:ext uri="{FF2B5EF4-FFF2-40B4-BE49-F238E27FC236}">
                <a16:creationId xmlns:a16="http://schemas.microsoft.com/office/drawing/2014/main" id="{92EC35A8-1B11-1266-0A2F-A25ED5051E73}"/>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0190374" y="4488224"/>
            <a:ext cx="1637957" cy="1637957"/>
          </a:xfrm>
          <a:prstGeom prst="rect">
            <a:avLst/>
          </a:prstGeom>
        </p:spPr>
      </p:pic>
      <p:sp>
        <p:nvSpPr>
          <p:cNvPr id="2" name="object 16">
            <a:extLst>
              <a:ext uri="{FF2B5EF4-FFF2-40B4-BE49-F238E27FC236}">
                <a16:creationId xmlns:a16="http://schemas.microsoft.com/office/drawing/2014/main" id="{628E4D0F-C0C1-A6A5-52B9-5A6509319DC6}"/>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000" b="1" spc="-150" dirty="0"/>
              <a:t>UNIT 1:</a:t>
            </a:r>
            <a:r>
              <a:rPr lang="pl-PL" sz="4000" b="1" spc="-150" dirty="0"/>
              <a:t> STATE AID TO CO-FINANCE THE JOBS </a:t>
            </a:r>
            <a:endParaRPr lang="es-ES" sz="4000" b="1" spc="-150" dirty="0"/>
          </a:p>
        </p:txBody>
      </p:sp>
      <p:sp>
        <p:nvSpPr>
          <p:cNvPr id="3" name="pole tekstowe 2">
            <a:extLst>
              <a:ext uri="{FF2B5EF4-FFF2-40B4-BE49-F238E27FC236}">
                <a16:creationId xmlns:a16="http://schemas.microsoft.com/office/drawing/2014/main" id="{F202C571-4ACC-0451-163E-BA3A83DB2ED5}"/>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es-ES" sz="1800" spc="50" dirty="0">
                <a:latin typeface="+mj-lt"/>
                <a:cs typeface="Tahoma"/>
              </a:rPr>
              <a:t>SECTION 1.</a:t>
            </a:r>
            <a:r>
              <a:rPr lang="pl-PL" sz="1800" spc="50" dirty="0">
                <a:latin typeface="+mj-lt"/>
                <a:cs typeface="Tahoma"/>
              </a:rPr>
              <a:t>5</a:t>
            </a:r>
            <a:r>
              <a:rPr lang="es-ES" sz="1800" spc="50" dirty="0">
                <a:latin typeface="+mj-lt"/>
                <a:cs typeface="Tahoma"/>
              </a:rPr>
              <a:t>.: </a:t>
            </a:r>
            <a:r>
              <a:rPr lang="pl-PL" spc="50" dirty="0">
                <a:latin typeface="+mj-lt"/>
                <a:cs typeface="Tahoma"/>
              </a:rPr>
              <a:t>CUMULATION OF AID</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235070888"/>
      </p:ext>
    </p:extLst>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13BF1574-FE63-6033-BB53-820A80B1A199}"/>
              </a:ext>
            </a:extLst>
          </p:cNvPr>
          <p:cNvGraphicFramePr/>
          <p:nvPr>
            <p:extLst>
              <p:ext uri="{D42A27DB-BD31-4B8C-83A1-F6EECF244321}">
                <p14:modId xmlns:p14="http://schemas.microsoft.com/office/powerpoint/2010/main" val="3274534337"/>
              </p:ext>
            </p:extLst>
          </p:nvPr>
        </p:nvGraphicFramePr>
        <p:xfrm>
          <a:off x="339365" y="1857924"/>
          <a:ext cx="11852635" cy="43260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bject 16">
            <a:extLst>
              <a:ext uri="{FF2B5EF4-FFF2-40B4-BE49-F238E27FC236}">
                <a16:creationId xmlns:a16="http://schemas.microsoft.com/office/drawing/2014/main" id="{6D4554A3-AE83-F37A-4D3E-7540E8CB709B}"/>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000" b="1" spc="-150" dirty="0"/>
              <a:t>UNIT 1:</a:t>
            </a:r>
            <a:r>
              <a:rPr lang="pl-PL" sz="4000" b="1" spc="-150" dirty="0"/>
              <a:t> STATE AID TO CO-FINANCE THE JOBS </a:t>
            </a:r>
            <a:endParaRPr lang="es-ES" sz="4000" b="1" spc="-150" dirty="0"/>
          </a:p>
        </p:txBody>
      </p:sp>
      <p:sp>
        <p:nvSpPr>
          <p:cNvPr id="4" name="pole tekstowe 3">
            <a:extLst>
              <a:ext uri="{FF2B5EF4-FFF2-40B4-BE49-F238E27FC236}">
                <a16:creationId xmlns:a16="http://schemas.microsoft.com/office/drawing/2014/main" id="{1BFCF0A6-2BAE-8CDA-AE3C-6867FECED860}"/>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es-ES" sz="1800" spc="50" dirty="0">
                <a:latin typeface="+mj-lt"/>
                <a:cs typeface="Tahoma"/>
              </a:rPr>
              <a:t>SECTION 1.</a:t>
            </a:r>
            <a:r>
              <a:rPr lang="pl-PL" spc="50" dirty="0">
                <a:latin typeface="+mj-lt"/>
                <a:cs typeface="Tahoma"/>
              </a:rPr>
              <a:t>6</a:t>
            </a:r>
            <a:r>
              <a:rPr lang="es-ES" sz="1800" spc="50" dirty="0">
                <a:latin typeface="+mj-lt"/>
                <a:cs typeface="Tahoma"/>
              </a:rPr>
              <a:t>.: </a:t>
            </a:r>
            <a:r>
              <a:rPr lang="pl-PL" sz="1800" spc="50" dirty="0">
                <a:latin typeface="+mj-lt"/>
                <a:cs typeface="Tahoma"/>
              </a:rPr>
              <a:t>HOW DO I GET STATE AID ?</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2539087757"/>
      </p:ext>
    </p:extLst>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ymbol zastępczy obrazu 10" descr="Skumuluj współpracowników">
            <a:extLst>
              <a:ext uri="{FF2B5EF4-FFF2-40B4-BE49-F238E27FC236}">
                <a16:creationId xmlns:a16="http://schemas.microsoft.com/office/drawing/2014/main" id="{5F18741F-4A2B-9CE8-CE29-B132A4C6F59E}"/>
              </a:ext>
            </a:extLst>
          </p:cNvPr>
          <p:cNvPicPr>
            <a:picLocks noGrp="1" noChangeAspect="1"/>
          </p:cNvPicPr>
          <p:nvPr>
            <p:ph type="pic" sz="quarter" idx="14"/>
          </p:nvPr>
        </p:nvPicPr>
        <p:blipFill>
          <a:blip r:embed="rId2" cstate="email">
            <a:extLst>
              <a:ext uri="{28A0092B-C50C-407E-A947-70E740481C1C}">
                <a14:useLocalDpi xmlns:a14="http://schemas.microsoft.com/office/drawing/2010/main"/>
              </a:ext>
            </a:extLst>
          </a:blip>
          <a:srcRect/>
          <a:stretch>
            <a:fillRect/>
          </a:stretch>
        </p:blipFill>
        <p:spPr>
          <a:xfrm>
            <a:off x="6815578" y="952106"/>
            <a:ext cx="5376421" cy="5194169"/>
          </a:xfrm>
        </p:spPr>
      </p:pic>
      <p:sp>
        <p:nvSpPr>
          <p:cNvPr id="9" name="pole tekstowe 8">
            <a:extLst>
              <a:ext uri="{FF2B5EF4-FFF2-40B4-BE49-F238E27FC236}">
                <a16:creationId xmlns:a16="http://schemas.microsoft.com/office/drawing/2014/main" id="{1E90E9D2-8C49-EA37-4127-B2C149181442}"/>
              </a:ext>
            </a:extLst>
          </p:cNvPr>
          <p:cNvSpPr txBox="1"/>
          <p:nvPr/>
        </p:nvSpPr>
        <p:spPr>
          <a:xfrm>
            <a:off x="445417" y="1885362"/>
            <a:ext cx="6370161" cy="4671663"/>
          </a:xfrm>
          <a:prstGeom prst="rect">
            <a:avLst/>
          </a:prstGeom>
          <a:noFill/>
        </p:spPr>
        <p:txBody>
          <a:bodyPr wrap="square">
            <a:spAutoFit/>
          </a:bodyPr>
          <a:lstStyle/>
          <a:p>
            <a:pPr>
              <a:lnSpc>
                <a:spcPct val="107000"/>
              </a:lnSpc>
              <a:spcAft>
                <a:spcPts val="800"/>
              </a:spcAft>
            </a:pPr>
            <a:r>
              <a:rPr lang="pl-PL" sz="4400" dirty="0">
                <a:effectLst/>
                <a:latin typeface="Calibri" panose="020F0502020204030204" pitchFamily="34" charset="0"/>
                <a:ea typeface="Calibri" panose="020F0502020204030204" pitchFamily="34" charset="0"/>
                <a:cs typeface="Times New Roman" panose="02020603050405020304" pitchFamily="18" charset="0"/>
              </a:rPr>
              <a:t>The </a:t>
            </a:r>
            <a:r>
              <a:rPr lang="pl-PL" sz="4400" dirty="0" err="1">
                <a:effectLst/>
                <a:latin typeface="Calibri" panose="020F0502020204030204" pitchFamily="34" charset="0"/>
                <a:ea typeface="Calibri" panose="020F0502020204030204" pitchFamily="34" charset="0"/>
                <a:cs typeface="Times New Roman" panose="02020603050405020304" pitchFamily="18" charset="0"/>
              </a:rPr>
              <a:t>conditions</a:t>
            </a:r>
            <a:endParaRPr lang="pl-PL" sz="4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The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conditions</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that</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must</a:t>
            </a:r>
            <a:r>
              <a:rPr lang="pl-PL" sz="1800" dirty="0">
                <a:effectLst/>
                <a:latin typeface="Calibri" panose="020F0502020204030204" pitchFamily="34" charset="0"/>
                <a:ea typeface="Calibri" panose="020F0502020204030204" pitchFamily="34" charset="0"/>
                <a:cs typeface="Times New Roman" panose="02020603050405020304" pitchFamily="18" charset="0"/>
              </a:rPr>
              <a:t> be met in order to benefit from the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support</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differ</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depending</a:t>
            </a:r>
            <a:r>
              <a:rPr lang="pl-PL" sz="1800" dirty="0">
                <a:effectLst/>
                <a:latin typeface="Calibri" panose="020F0502020204030204" pitchFamily="34" charset="0"/>
                <a:ea typeface="Calibri" panose="020F0502020204030204" pitchFamily="34" charset="0"/>
                <a:cs typeface="Times New Roman" panose="02020603050405020304" pitchFamily="18" charset="0"/>
              </a:rPr>
              <a:t> on the country - the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basic</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premise</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is</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however</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usually</a:t>
            </a:r>
            <a:r>
              <a:rPr lang="pl-PL" sz="1800" dirty="0">
                <a:effectLst/>
                <a:latin typeface="Calibri" panose="020F0502020204030204" pitchFamily="34" charset="0"/>
                <a:ea typeface="Calibri" panose="020F0502020204030204" pitchFamily="34" charset="0"/>
                <a:cs typeface="Times New Roman" panose="02020603050405020304" pitchFamily="18" charset="0"/>
              </a:rPr>
              <a:t> the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need</a:t>
            </a:r>
            <a:r>
              <a:rPr lang="pl-PL" sz="1800" dirty="0">
                <a:effectLst/>
                <a:latin typeface="Calibri" panose="020F0502020204030204" pitchFamily="34" charset="0"/>
                <a:ea typeface="Calibri" panose="020F0502020204030204" pitchFamily="34" charset="0"/>
                <a:cs typeface="Times New Roman" panose="02020603050405020304" pitchFamily="18" charset="0"/>
              </a:rPr>
              <a:t> to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suspend</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activities</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or</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reduce</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it</a:t>
            </a:r>
            <a:r>
              <a:rPr lang="pl-PL" sz="1800" dirty="0">
                <a:effectLst/>
                <a:latin typeface="Calibri" panose="020F0502020204030204" pitchFamily="34" charset="0"/>
                <a:ea typeface="Calibri" panose="020F0502020204030204" pitchFamily="34" charset="0"/>
                <a:cs typeface="Times New Roman" panose="02020603050405020304" pitchFamily="18" charset="0"/>
              </a:rPr>
              <a:t> to a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significant</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extent</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which</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is</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usually</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measured</a:t>
            </a:r>
            <a:r>
              <a:rPr lang="pl-PL" sz="1800" dirty="0">
                <a:effectLst/>
                <a:latin typeface="Calibri" panose="020F0502020204030204" pitchFamily="34" charset="0"/>
                <a:ea typeface="Calibri" panose="020F0502020204030204" pitchFamily="34" charset="0"/>
                <a:cs typeface="Times New Roman" panose="02020603050405020304" pitchFamily="18" charset="0"/>
              </a:rPr>
              <a:t> by a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decrease</a:t>
            </a:r>
            <a:r>
              <a:rPr lang="pl-PL" sz="1800" dirty="0">
                <a:effectLst/>
                <a:latin typeface="Calibri" panose="020F0502020204030204" pitchFamily="34" charset="0"/>
                <a:ea typeface="Calibri" panose="020F0502020204030204" pitchFamily="34" charset="0"/>
                <a:cs typeface="Times New Roman" panose="02020603050405020304" pitchFamily="18" charset="0"/>
              </a:rPr>
              <a:t> in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turnover</a:t>
            </a:r>
            <a:r>
              <a:rPr lang="pl-PL" sz="1800" dirty="0">
                <a:effectLst/>
                <a:latin typeface="Calibri" panose="020F0502020204030204" pitchFamily="34" charset="0"/>
                <a:ea typeface="Calibri" panose="020F0502020204030204" pitchFamily="34" charset="0"/>
                <a:cs typeface="Times New Roman" panose="02020603050405020304" pitchFamily="18" charset="0"/>
              </a:rPr>
              <a:t> by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specified</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percentage</a:t>
            </a:r>
            <a:r>
              <a:rPr lang="pl-PL" sz="1800" dirty="0">
                <a:effectLst/>
                <a:latin typeface="Calibri" panose="020F0502020204030204" pitchFamily="34" charset="0"/>
                <a:ea typeface="Calibri" panose="020F0502020204030204" pitchFamily="34" charset="0"/>
                <a:cs typeface="Times New Roman" panose="02020603050405020304" pitchFamily="18" charset="0"/>
              </a:rPr>
              <a:t>). The design of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subsidy</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programs</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varies</a:t>
            </a:r>
            <a:r>
              <a:rPr lang="pl-PL" sz="1800" dirty="0">
                <a:effectLst/>
                <a:latin typeface="Calibri" panose="020F0502020204030204" pitchFamily="34" charset="0"/>
                <a:ea typeface="Calibri" panose="020F0502020204030204" pitchFamily="34" charset="0"/>
                <a:cs typeface="Times New Roman" panose="02020603050405020304" pitchFamily="18" charset="0"/>
              </a:rPr>
              <a:t> in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some</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countries</a:t>
            </a:r>
            <a:r>
              <a:rPr lang="pl-PL" sz="1800" dirty="0">
                <a:effectLst/>
                <a:latin typeface="Calibri" panose="020F0502020204030204" pitchFamily="34" charset="0"/>
                <a:ea typeface="Calibri" panose="020F0502020204030204" pitchFamily="34" charset="0"/>
                <a:cs typeface="Times New Roman" panose="02020603050405020304" pitchFamily="18" charset="0"/>
              </a:rPr>
              <a:t> the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programs</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are</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rather</a:t>
            </a:r>
            <a:r>
              <a:rPr lang="pl-PL" sz="1800" dirty="0">
                <a:effectLst/>
                <a:latin typeface="Calibri" panose="020F0502020204030204" pitchFamily="34" charset="0"/>
                <a:ea typeface="Calibri" panose="020F0502020204030204" pitchFamily="34" charset="0"/>
                <a:cs typeface="Times New Roman" panose="02020603050405020304" pitchFamily="18" charset="0"/>
              </a:rPr>
              <a:t> of a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horizontal</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nature</a:t>
            </a:r>
            <a:r>
              <a:rPr lang="pl-PL" dirty="0">
                <a:latin typeface="Calibri" panose="020F0502020204030204" pitchFamily="34" charset="0"/>
                <a:ea typeface="Calibri" panose="020F0502020204030204" pitchFamily="34" charset="0"/>
                <a:cs typeface="Times New Roman" panose="02020603050405020304" pitchFamily="18" charset="0"/>
              </a:rPr>
              <a:t> </a:t>
            </a:r>
            <a:r>
              <a:rPr lang="pl-PL" sz="1800" dirty="0">
                <a:effectLst/>
                <a:latin typeface="Calibri" panose="020F0502020204030204" pitchFamily="34" charset="0"/>
                <a:ea typeface="Calibri" panose="020F0502020204030204" pitchFamily="34" charset="0"/>
                <a:cs typeface="Times New Roman" panose="02020603050405020304" pitchFamily="18" charset="0"/>
              </a:rPr>
              <a:t>and </a:t>
            </a:r>
            <a:r>
              <a:rPr lang="en-US" sz="1800" dirty="0">
                <a:effectLst/>
                <a:latin typeface="Calibri" panose="020F0502020204030204" pitchFamily="34" charset="0"/>
                <a:ea typeface="Calibri" panose="020F0502020204030204" pitchFamily="34" charset="0"/>
                <a:cs typeface="Times New Roman" panose="02020603050405020304" pitchFamily="18" charset="0"/>
              </a:rPr>
              <a:t>many governments offer subsidy support dedicated to entities from selected sectors</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sz="1000" dirty="0"/>
              <a:t>Source: </a:t>
            </a:r>
            <a:r>
              <a:rPr lang="en-US" sz="1000" dirty="0"/>
              <a:t>Nicolaides, P. (2020a). Application of Article 107(2)(b) TFUE to Covid-19 Measures: State Aid to Make Good the Damage Caused by an Exceptional </a:t>
            </a:r>
            <a:r>
              <a:rPr lang="en-US" sz="1000" dirty="0" err="1"/>
              <a:t>Occurance</a:t>
            </a:r>
            <a:r>
              <a:rPr lang="en-US" sz="1000" dirty="0"/>
              <a:t>. Journal of European Competition Law &amp; </a:t>
            </a:r>
            <a:r>
              <a:rPr lang="en-US" sz="1000" dirty="0" err="1"/>
              <a:t>Practise</a:t>
            </a:r>
            <a:r>
              <a:rPr lang="en-US" sz="1000" dirty="0"/>
              <a:t>, 11(5–6). http://doi.org/10.1093/jeclap/lpaa026</a:t>
            </a:r>
            <a:endParaRPr lang="pl-PL" sz="1000" dirty="0"/>
          </a:p>
          <a:p>
            <a:pPr>
              <a:lnSpc>
                <a:spcPct val="107000"/>
              </a:lnSpc>
              <a:spcAft>
                <a:spcPts val="800"/>
              </a:spcAft>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bject 16">
            <a:extLst>
              <a:ext uri="{FF2B5EF4-FFF2-40B4-BE49-F238E27FC236}">
                <a16:creationId xmlns:a16="http://schemas.microsoft.com/office/drawing/2014/main" id="{8F6F3476-9D01-CC65-20C7-E7CE528D6565}"/>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000" b="1" spc="-150" dirty="0"/>
              <a:t>UNIT 1:</a:t>
            </a:r>
            <a:r>
              <a:rPr lang="pl-PL" sz="4000" b="1" spc="-150" dirty="0"/>
              <a:t> STATE AID TO CO-FINANCE THE JOBS </a:t>
            </a:r>
            <a:endParaRPr lang="es-ES" sz="4000" b="1" spc="-150" dirty="0"/>
          </a:p>
        </p:txBody>
      </p:sp>
      <p:sp>
        <p:nvSpPr>
          <p:cNvPr id="3" name="pole tekstowe 2">
            <a:extLst>
              <a:ext uri="{FF2B5EF4-FFF2-40B4-BE49-F238E27FC236}">
                <a16:creationId xmlns:a16="http://schemas.microsoft.com/office/drawing/2014/main" id="{F02CE830-1196-A2DD-7C7F-EBEE8C8E92FA}"/>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es-ES" sz="1800" spc="50" dirty="0">
                <a:latin typeface="+mj-lt"/>
                <a:cs typeface="Tahoma"/>
              </a:rPr>
              <a:t>SECTION 1.</a:t>
            </a:r>
            <a:r>
              <a:rPr lang="pl-PL" spc="50" dirty="0">
                <a:latin typeface="+mj-lt"/>
                <a:cs typeface="Tahoma"/>
              </a:rPr>
              <a:t>7</a:t>
            </a:r>
            <a:r>
              <a:rPr lang="es-ES" sz="1800" spc="50" dirty="0">
                <a:latin typeface="+mj-lt"/>
                <a:cs typeface="Tahoma"/>
              </a:rPr>
              <a:t>.: </a:t>
            </a:r>
            <a:r>
              <a:rPr lang="pl-PL" sz="1800" spc="50" dirty="0">
                <a:latin typeface="+mj-lt"/>
                <a:cs typeface="Tahoma"/>
              </a:rPr>
              <a:t>THE CONDITIONS</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1540252424"/>
      </p:ext>
    </p:extLst>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ymbol zastępczy obrazu 10" descr="Skumuluj współpracowników">
            <a:extLst>
              <a:ext uri="{FF2B5EF4-FFF2-40B4-BE49-F238E27FC236}">
                <a16:creationId xmlns:a16="http://schemas.microsoft.com/office/drawing/2014/main" id="{5F18741F-4A2B-9CE8-CE29-B132A4C6F59E}"/>
              </a:ext>
            </a:extLst>
          </p:cNvPr>
          <p:cNvPicPr>
            <a:picLocks noGrp="1" noChangeAspect="1"/>
          </p:cNvPicPr>
          <p:nvPr>
            <p:ph type="pic" sz="quarter" idx="14"/>
          </p:nvPr>
        </p:nvPicPr>
        <p:blipFill>
          <a:blip r:embed="rId2" cstate="email">
            <a:extLst>
              <a:ext uri="{28A0092B-C50C-407E-A947-70E740481C1C}">
                <a14:useLocalDpi xmlns:a14="http://schemas.microsoft.com/office/drawing/2010/main"/>
              </a:ext>
            </a:extLst>
          </a:blip>
          <a:srcRect/>
          <a:stretch>
            <a:fillRect/>
          </a:stretch>
        </p:blipFill>
        <p:spPr>
          <a:xfrm>
            <a:off x="6096000" y="1762886"/>
            <a:ext cx="6096000" cy="4383390"/>
          </a:xfrm>
        </p:spPr>
      </p:pic>
      <p:sp>
        <p:nvSpPr>
          <p:cNvPr id="4" name="Shape 2782"/>
          <p:cNvSpPr/>
          <p:nvPr/>
        </p:nvSpPr>
        <p:spPr>
          <a:xfrm>
            <a:off x="397085" y="2957046"/>
            <a:ext cx="214532"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 name="CuadroTexto 2"/>
          <p:cNvSpPr txBox="1"/>
          <p:nvPr/>
        </p:nvSpPr>
        <p:spPr>
          <a:xfrm>
            <a:off x="843892" y="2680076"/>
            <a:ext cx="4331080" cy="923330"/>
          </a:xfrm>
          <a:prstGeom prst="rect">
            <a:avLst/>
          </a:prstGeom>
          <a:noFill/>
        </p:spPr>
        <p:txBody>
          <a:bodyPr wrap="square" rtlCol="0">
            <a:spAutoFit/>
          </a:bodyPr>
          <a:lstStyle/>
          <a:p>
            <a:r>
              <a:rPr lang="pl-PL" dirty="0" err="1"/>
              <a:t>What</a:t>
            </a:r>
            <a:r>
              <a:rPr lang="pl-PL" dirty="0"/>
              <a:t> </a:t>
            </a:r>
            <a:r>
              <a:rPr lang="pl-PL" dirty="0" err="1"/>
              <a:t>is</a:t>
            </a:r>
            <a:r>
              <a:rPr lang="pl-PL" dirty="0"/>
              <a:t> the </a:t>
            </a:r>
            <a:r>
              <a:rPr lang="pl-PL" dirty="0" err="1"/>
              <a:t>nature</a:t>
            </a:r>
            <a:r>
              <a:rPr lang="pl-PL" dirty="0"/>
              <a:t> of the </a:t>
            </a:r>
            <a:r>
              <a:rPr lang="pl-PL" dirty="0" err="1"/>
              <a:t>chosen</a:t>
            </a:r>
            <a:r>
              <a:rPr lang="pl-PL" dirty="0"/>
              <a:t> </a:t>
            </a:r>
            <a:r>
              <a:rPr lang="pl-PL" dirty="0" err="1"/>
              <a:t>supporting</a:t>
            </a:r>
            <a:r>
              <a:rPr lang="pl-PL" dirty="0"/>
              <a:t> </a:t>
            </a:r>
            <a:r>
              <a:rPr lang="pl-PL" dirty="0" err="1"/>
              <a:t>mechanism</a:t>
            </a:r>
            <a:r>
              <a:rPr lang="pl-PL" dirty="0"/>
              <a:t>? </a:t>
            </a:r>
            <a:r>
              <a:rPr lang="pl-PL" dirty="0" err="1"/>
              <a:t>Is</a:t>
            </a:r>
            <a:r>
              <a:rPr lang="pl-PL" dirty="0"/>
              <a:t> in </a:t>
            </a:r>
            <a:r>
              <a:rPr lang="pl-PL" dirty="0" err="1"/>
              <a:t>refundable</a:t>
            </a:r>
            <a:r>
              <a:rPr lang="pl-PL" dirty="0"/>
              <a:t> </a:t>
            </a:r>
            <a:r>
              <a:rPr lang="pl-PL" dirty="0" err="1"/>
              <a:t>or</a:t>
            </a:r>
            <a:r>
              <a:rPr lang="pl-PL" dirty="0"/>
              <a:t> non-</a:t>
            </a:r>
            <a:r>
              <a:rPr lang="pl-PL" dirty="0" err="1"/>
              <a:t>refundable</a:t>
            </a:r>
            <a:r>
              <a:rPr lang="pl-PL" dirty="0"/>
              <a:t>?</a:t>
            </a:r>
            <a:endParaRPr lang="en-US" dirty="0"/>
          </a:p>
        </p:txBody>
      </p:sp>
      <p:sp>
        <p:nvSpPr>
          <p:cNvPr id="6" name="object 2"/>
          <p:cNvSpPr txBox="1">
            <a:spLocks/>
          </p:cNvSpPr>
          <p:nvPr/>
        </p:nvSpPr>
        <p:spPr>
          <a:xfrm>
            <a:off x="491573" y="1936323"/>
            <a:ext cx="5176227"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err="1">
                <a:solidFill>
                  <a:schemeClr val="tx1"/>
                </a:solidFill>
                <a:latin typeface="+mj-lt"/>
                <a:ea typeface="Tahoma" panose="020B0604030504040204" pitchFamily="34" charset="0"/>
                <a:cs typeface="Tahoma" panose="020B0604030504040204" pitchFamily="34" charset="0"/>
              </a:rPr>
              <a:t>Final</a:t>
            </a:r>
            <a:r>
              <a:rPr lang="pl-PL" sz="4000" kern="0" spc="-150" dirty="0">
                <a:solidFill>
                  <a:schemeClr val="tx1"/>
                </a:solidFill>
                <a:latin typeface="+mj-lt"/>
                <a:ea typeface="Tahoma" panose="020B0604030504040204" pitchFamily="34" charset="0"/>
                <a:cs typeface="Tahoma" panose="020B0604030504040204" pitchFamily="34" charset="0"/>
              </a:rPr>
              <a:t> </a:t>
            </a:r>
            <a:r>
              <a:rPr lang="pl-PL" sz="4000" kern="0" spc="-150" dirty="0" err="1">
                <a:solidFill>
                  <a:schemeClr val="tx1"/>
                </a:solidFill>
                <a:latin typeface="+mj-lt"/>
                <a:ea typeface="Tahoma" panose="020B0604030504040204" pitchFamily="34" charset="0"/>
                <a:cs typeface="Tahoma" panose="020B0604030504040204" pitchFamily="34" charset="0"/>
              </a:rPr>
              <a:t>stage</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7" name="Shape 2782"/>
          <p:cNvSpPr/>
          <p:nvPr/>
        </p:nvSpPr>
        <p:spPr>
          <a:xfrm>
            <a:off x="364668" y="3774013"/>
            <a:ext cx="214532"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CuadroTexto 2"/>
          <p:cNvSpPr txBox="1"/>
          <p:nvPr/>
        </p:nvSpPr>
        <p:spPr>
          <a:xfrm>
            <a:off x="843892" y="3631415"/>
            <a:ext cx="4331080" cy="646331"/>
          </a:xfrm>
          <a:prstGeom prst="rect">
            <a:avLst/>
          </a:prstGeom>
          <a:noFill/>
        </p:spPr>
        <p:txBody>
          <a:bodyPr wrap="square" rtlCol="0">
            <a:spAutoFit/>
          </a:bodyPr>
          <a:lstStyle/>
          <a:p>
            <a:r>
              <a:rPr lang="pl-PL" dirty="0" err="1"/>
              <a:t>Is</a:t>
            </a:r>
            <a:r>
              <a:rPr lang="pl-PL" dirty="0"/>
              <a:t> </a:t>
            </a:r>
            <a:r>
              <a:rPr lang="pl-PL" dirty="0" err="1"/>
              <a:t>there</a:t>
            </a:r>
            <a:r>
              <a:rPr lang="pl-PL" dirty="0"/>
              <a:t> </a:t>
            </a:r>
            <a:r>
              <a:rPr lang="pl-PL" dirty="0" err="1"/>
              <a:t>any</a:t>
            </a:r>
            <a:r>
              <a:rPr lang="pl-PL" dirty="0"/>
              <a:t> </a:t>
            </a:r>
            <a:r>
              <a:rPr lang="pl-PL" dirty="0" err="1"/>
              <a:t>final</a:t>
            </a:r>
            <a:r>
              <a:rPr lang="pl-PL" dirty="0"/>
              <a:t> report </a:t>
            </a:r>
            <a:r>
              <a:rPr lang="pl-PL" dirty="0" err="1"/>
              <a:t>required</a:t>
            </a:r>
            <a:r>
              <a:rPr lang="pl-PL" dirty="0"/>
              <a:t>? </a:t>
            </a:r>
            <a:r>
              <a:rPr lang="pl-PL" dirty="0" err="1"/>
              <a:t>What</a:t>
            </a:r>
            <a:r>
              <a:rPr lang="pl-PL" dirty="0"/>
              <a:t> </a:t>
            </a:r>
            <a:r>
              <a:rPr lang="pl-PL" dirty="0" err="1"/>
              <a:t>must</a:t>
            </a:r>
            <a:r>
              <a:rPr lang="pl-PL" dirty="0"/>
              <a:t> be </a:t>
            </a:r>
            <a:r>
              <a:rPr lang="pl-PL" dirty="0" err="1"/>
              <a:t>shown</a:t>
            </a:r>
            <a:r>
              <a:rPr lang="pl-PL" dirty="0"/>
              <a:t> in the report?</a:t>
            </a:r>
            <a:endParaRPr lang="en-US" dirty="0"/>
          </a:p>
        </p:txBody>
      </p:sp>
      <p:sp>
        <p:nvSpPr>
          <p:cNvPr id="10" name="Shape 2782"/>
          <p:cNvSpPr/>
          <p:nvPr/>
        </p:nvSpPr>
        <p:spPr>
          <a:xfrm>
            <a:off x="364668" y="4444024"/>
            <a:ext cx="214532"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2" name="CuadroTexto 2"/>
          <p:cNvSpPr txBox="1"/>
          <p:nvPr/>
        </p:nvSpPr>
        <p:spPr>
          <a:xfrm>
            <a:off x="877795" y="4444024"/>
            <a:ext cx="4331080" cy="369332"/>
          </a:xfrm>
          <a:prstGeom prst="rect">
            <a:avLst/>
          </a:prstGeom>
          <a:noFill/>
        </p:spPr>
        <p:txBody>
          <a:bodyPr wrap="square" rtlCol="0">
            <a:spAutoFit/>
          </a:bodyPr>
          <a:lstStyle/>
          <a:p>
            <a:r>
              <a:rPr lang="pl-PL" dirty="0"/>
              <a:t>Was </a:t>
            </a:r>
            <a:r>
              <a:rPr lang="pl-PL" dirty="0" err="1"/>
              <a:t>there</a:t>
            </a:r>
            <a:r>
              <a:rPr lang="pl-PL" dirty="0"/>
              <a:t> </a:t>
            </a:r>
            <a:r>
              <a:rPr lang="pl-PL" dirty="0" err="1"/>
              <a:t>any</a:t>
            </a:r>
            <a:r>
              <a:rPr lang="pl-PL" dirty="0"/>
              <a:t> </a:t>
            </a:r>
            <a:r>
              <a:rPr lang="pl-PL" dirty="0" err="1"/>
              <a:t>information</a:t>
            </a:r>
            <a:r>
              <a:rPr lang="pl-PL" dirty="0"/>
              <a:t> </a:t>
            </a:r>
            <a:r>
              <a:rPr lang="pl-PL" dirty="0" err="1"/>
              <a:t>obligation</a:t>
            </a:r>
            <a:r>
              <a:rPr lang="pl-PL" dirty="0"/>
              <a:t>?</a:t>
            </a:r>
            <a:endParaRPr lang="en-US" dirty="0"/>
          </a:p>
        </p:txBody>
      </p:sp>
      <p:pic>
        <p:nvPicPr>
          <p:cNvPr id="13" name="Symbol zastępczy obrazu 8" descr="financial-gcaccdcf83_1280.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096000" y="1011397"/>
            <a:ext cx="6096000" cy="5121479"/>
          </a:xfrm>
          <a:prstGeom prst="rect">
            <a:avLst/>
          </a:prstGeom>
          <a:solidFill>
            <a:schemeClr val="bg1">
              <a:lumMod val="95000"/>
            </a:schemeClr>
          </a:solidFill>
          <a:effectLst/>
        </p:spPr>
      </p:pic>
      <p:sp>
        <p:nvSpPr>
          <p:cNvPr id="2" name="object 16">
            <a:extLst>
              <a:ext uri="{FF2B5EF4-FFF2-40B4-BE49-F238E27FC236}">
                <a16:creationId xmlns:a16="http://schemas.microsoft.com/office/drawing/2014/main" id="{80C34AEC-AB37-A263-F104-2E194CAD9CAC}"/>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000" b="1" spc="-150" dirty="0"/>
              <a:t>UNIT 1:</a:t>
            </a:r>
            <a:r>
              <a:rPr lang="pl-PL" sz="4000" b="1" spc="-150" dirty="0"/>
              <a:t> STATE AID TO CO-FINANCE THE JOBS </a:t>
            </a:r>
            <a:endParaRPr lang="es-ES" sz="4000" b="1" spc="-150" dirty="0"/>
          </a:p>
        </p:txBody>
      </p:sp>
      <p:sp>
        <p:nvSpPr>
          <p:cNvPr id="14" name="pole tekstowe 13">
            <a:extLst>
              <a:ext uri="{FF2B5EF4-FFF2-40B4-BE49-F238E27FC236}">
                <a16:creationId xmlns:a16="http://schemas.microsoft.com/office/drawing/2014/main" id="{BAD5C99F-6192-47B3-81B7-7C32644736D4}"/>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es-ES" sz="1800" spc="50" dirty="0">
                <a:latin typeface="+mj-lt"/>
                <a:cs typeface="Tahoma"/>
              </a:rPr>
              <a:t>SECTION 1.</a:t>
            </a:r>
            <a:r>
              <a:rPr lang="pl-PL" spc="50" dirty="0">
                <a:latin typeface="+mj-lt"/>
                <a:cs typeface="Tahoma"/>
              </a:rPr>
              <a:t>8</a:t>
            </a:r>
            <a:r>
              <a:rPr lang="es-ES" sz="1800" spc="50" dirty="0">
                <a:latin typeface="+mj-lt"/>
                <a:cs typeface="Tahoma"/>
              </a:rPr>
              <a:t>.: </a:t>
            </a:r>
            <a:r>
              <a:rPr lang="pl-PL" sz="1800" spc="50" dirty="0">
                <a:latin typeface="+mj-lt"/>
                <a:cs typeface="Tahoma"/>
              </a:rPr>
              <a:t>FINAL STAGE</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2955945293"/>
      </p:ext>
    </p:extLst>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B9635E2A-11B6-4BDE-8CF3-04836B132949}"/>
              </a:ext>
            </a:extLst>
          </p:cNvPr>
          <p:cNvSpPr/>
          <p:nvPr/>
        </p:nvSpPr>
        <p:spPr>
          <a:xfrm>
            <a:off x="1014500" y="1937284"/>
            <a:ext cx="4014700" cy="2690700"/>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7" name="object 3">
            <a:extLst>
              <a:ext uri="{FF2B5EF4-FFF2-40B4-BE49-F238E27FC236}">
                <a16:creationId xmlns:a16="http://schemas.microsoft.com/office/drawing/2014/main" id="{E7B82B49-33EF-4081-B2E7-2B7454BABB9D}"/>
              </a:ext>
            </a:extLst>
          </p:cNvPr>
          <p:cNvSpPr/>
          <p:nvPr/>
        </p:nvSpPr>
        <p:spPr>
          <a:xfrm>
            <a:off x="6963847" y="1937284"/>
            <a:ext cx="4014700" cy="2690700"/>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4" name="object 3">
            <a:extLst>
              <a:ext uri="{FF2B5EF4-FFF2-40B4-BE49-F238E27FC236}">
                <a16:creationId xmlns:a16="http://schemas.microsoft.com/office/drawing/2014/main" id="{44E41D54-BE3B-4CCA-A42F-E28DA4918057}"/>
              </a:ext>
            </a:extLst>
          </p:cNvPr>
          <p:cNvSpPr/>
          <p:nvPr/>
        </p:nvSpPr>
        <p:spPr>
          <a:xfrm>
            <a:off x="7116247" y="2089684"/>
            <a:ext cx="4014700" cy="2690700"/>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3" name="object 3">
            <a:extLst>
              <a:ext uri="{FF2B5EF4-FFF2-40B4-BE49-F238E27FC236}">
                <a16:creationId xmlns:a16="http://schemas.microsoft.com/office/drawing/2014/main" id="{D66DD0A3-3814-4B5C-B75F-66739F13AE1F}"/>
              </a:ext>
            </a:extLst>
          </p:cNvPr>
          <p:cNvSpPr/>
          <p:nvPr/>
        </p:nvSpPr>
        <p:spPr>
          <a:xfrm>
            <a:off x="1166900" y="2089684"/>
            <a:ext cx="4014700" cy="2690700"/>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4" name="object 5">
            <a:extLst>
              <a:ext uri="{FF2B5EF4-FFF2-40B4-BE49-F238E27FC236}">
                <a16:creationId xmlns:a16="http://schemas.microsoft.com/office/drawing/2014/main" id="{2F29875D-785F-4BA1-9954-A17D2F1C83EA}"/>
              </a:ext>
            </a:extLst>
          </p:cNvPr>
          <p:cNvSpPr/>
          <p:nvPr/>
        </p:nvSpPr>
        <p:spPr>
          <a:xfrm>
            <a:off x="2856936" y="1788945"/>
            <a:ext cx="329828" cy="296678"/>
          </a:xfrm>
          <a:custGeom>
            <a:avLst/>
            <a:gdLst/>
            <a:ahLst/>
            <a:cxnLst/>
            <a:rect l="l" t="t" r="r" b="b"/>
            <a:pathLst>
              <a:path w="581025" h="581025">
                <a:moveTo>
                  <a:pt x="581024" y="290512"/>
                </a:moveTo>
                <a:lnTo>
                  <a:pt x="577880" y="333139"/>
                </a:lnTo>
                <a:lnTo>
                  <a:pt x="568515" y="374843"/>
                </a:lnTo>
                <a:lnTo>
                  <a:pt x="553132" y="414722"/>
                </a:lnTo>
                <a:lnTo>
                  <a:pt x="532064" y="451912"/>
                </a:lnTo>
                <a:lnTo>
                  <a:pt x="505768" y="485608"/>
                </a:lnTo>
                <a:lnTo>
                  <a:pt x="474811" y="515081"/>
                </a:lnTo>
                <a:lnTo>
                  <a:pt x="439865" y="539693"/>
                </a:lnTo>
                <a:lnTo>
                  <a:pt x="401686" y="558911"/>
                </a:lnTo>
                <a:lnTo>
                  <a:pt x="361101" y="572318"/>
                </a:lnTo>
                <a:lnTo>
                  <a:pt x="318987" y="579626"/>
                </a:lnTo>
                <a:lnTo>
                  <a:pt x="290512" y="581024"/>
                </a:lnTo>
                <a:lnTo>
                  <a:pt x="283380" y="580937"/>
                </a:lnTo>
                <a:lnTo>
                  <a:pt x="240847" y="576748"/>
                </a:lnTo>
                <a:lnTo>
                  <a:pt x="199381" y="566361"/>
                </a:lnTo>
                <a:lnTo>
                  <a:pt x="159896" y="550006"/>
                </a:lnTo>
                <a:lnTo>
                  <a:pt x="123231" y="528029"/>
                </a:lnTo>
                <a:lnTo>
                  <a:pt x="90193" y="500916"/>
                </a:lnTo>
                <a:lnTo>
                  <a:pt x="61486" y="469243"/>
                </a:lnTo>
                <a:lnTo>
                  <a:pt x="37742" y="433707"/>
                </a:lnTo>
                <a:lnTo>
                  <a:pt x="19465" y="395064"/>
                </a:lnTo>
                <a:lnTo>
                  <a:pt x="7059" y="354166"/>
                </a:lnTo>
                <a:lnTo>
                  <a:pt x="786" y="311881"/>
                </a:lnTo>
                <a:lnTo>
                  <a:pt x="0" y="290512"/>
                </a:lnTo>
                <a:lnTo>
                  <a:pt x="87" y="283380"/>
                </a:lnTo>
                <a:lnTo>
                  <a:pt x="4276" y="240848"/>
                </a:lnTo>
                <a:lnTo>
                  <a:pt x="14663" y="199381"/>
                </a:lnTo>
                <a:lnTo>
                  <a:pt x="31018" y="159896"/>
                </a:lnTo>
                <a:lnTo>
                  <a:pt x="52995" y="123231"/>
                </a:lnTo>
                <a:lnTo>
                  <a:pt x="80108" y="90193"/>
                </a:lnTo>
                <a:lnTo>
                  <a:pt x="111781" y="61486"/>
                </a:lnTo>
                <a:lnTo>
                  <a:pt x="147317" y="37742"/>
                </a:lnTo>
                <a:lnTo>
                  <a:pt x="185960" y="19465"/>
                </a:lnTo>
                <a:lnTo>
                  <a:pt x="226858" y="7059"/>
                </a:lnTo>
                <a:lnTo>
                  <a:pt x="269143" y="786"/>
                </a:lnTo>
                <a:lnTo>
                  <a:pt x="290512" y="0"/>
                </a:lnTo>
                <a:lnTo>
                  <a:pt x="297644" y="87"/>
                </a:lnTo>
                <a:lnTo>
                  <a:pt x="340176" y="4276"/>
                </a:lnTo>
                <a:lnTo>
                  <a:pt x="381642" y="14663"/>
                </a:lnTo>
                <a:lnTo>
                  <a:pt x="421128" y="31018"/>
                </a:lnTo>
                <a:lnTo>
                  <a:pt x="457793" y="52995"/>
                </a:lnTo>
                <a:lnTo>
                  <a:pt x="490831" y="80108"/>
                </a:lnTo>
                <a:lnTo>
                  <a:pt x="519538" y="111781"/>
                </a:lnTo>
                <a:lnTo>
                  <a:pt x="543282" y="147317"/>
                </a:lnTo>
                <a:lnTo>
                  <a:pt x="561559" y="185960"/>
                </a:lnTo>
                <a:lnTo>
                  <a:pt x="573965" y="226858"/>
                </a:lnTo>
                <a:lnTo>
                  <a:pt x="580238" y="269143"/>
                </a:lnTo>
                <a:lnTo>
                  <a:pt x="581024" y="290512"/>
                </a:lnTo>
                <a:close/>
              </a:path>
            </a:pathLst>
          </a:custGeom>
          <a:solidFill>
            <a:srgbClr val="0CA373"/>
          </a:solidFill>
        </p:spPr>
        <p:txBody>
          <a:bodyPr wrap="square" lIns="0" tIns="0" rIns="0" bIns="0" rtlCol="0"/>
          <a:lstStyle/>
          <a:p>
            <a:endParaRPr/>
          </a:p>
        </p:txBody>
      </p:sp>
      <p:sp>
        <p:nvSpPr>
          <p:cNvPr id="6" name="object 8">
            <a:extLst>
              <a:ext uri="{FF2B5EF4-FFF2-40B4-BE49-F238E27FC236}">
                <a16:creationId xmlns:a16="http://schemas.microsoft.com/office/drawing/2014/main" id="{A6AAC976-F3A7-450C-8E9B-FF8324A01233}"/>
              </a:ext>
            </a:extLst>
          </p:cNvPr>
          <p:cNvSpPr/>
          <p:nvPr/>
        </p:nvSpPr>
        <p:spPr>
          <a:xfrm>
            <a:off x="8806283" y="1788945"/>
            <a:ext cx="329828" cy="296678"/>
          </a:xfrm>
          <a:custGeom>
            <a:avLst/>
            <a:gdLst/>
            <a:ahLst/>
            <a:cxnLst/>
            <a:rect l="l" t="t" r="r" b="b"/>
            <a:pathLst>
              <a:path w="581025" h="581025">
                <a:moveTo>
                  <a:pt x="581024" y="290512"/>
                </a:moveTo>
                <a:lnTo>
                  <a:pt x="577880" y="333139"/>
                </a:lnTo>
                <a:lnTo>
                  <a:pt x="568515" y="374843"/>
                </a:lnTo>
                <a:lnTo>
                  <a:pt x="553132" y="414722"/>
                </a:lnTo>
                <a:lnTo>
                  <a:pt x="532064" y="451912"/>
                </a:lnTo>
                <a:lnTo>
                  <a:pt x="505768" y="485608"/>
                </a:lnTo>
                <a:lnTo>
                  <a:pt x="474811" y="515081"/>
                </a:lnTo>
                <a:lnTo>
                  <a:pt x="439865" y="539693"/>
                </a:lnTo>
                <a:lnTo>
                  <a:pt x="401686" y="558911"/>
                </a:lnTo>
                <a:lnTo>
                  <a:pt x="361101" y="572318"/>
                </a:lnTo>
                <a:lnTo>
                  <a:pt x="318987" y="579626"/>
                </a:lnTo>
                <a:lnTo>
                  <a:pt x="290512" y="581024"/>
                </a:lnTo>
                <a:lnTo>
                  <a:pt x="283380" y="580937"/>
                </a:lnTo>
                <a:lnTo>
                  <a:pt x="240847" y="576748"/>
                </a:lnTo>
                <a:lnTo>
                  <a:pt x="199381" y="566361"/>
                </a:lnTo>
                <a:lnTo>
                  <a:pt x="159896" y="550006"/>
                </a:lnTo>
                <a:lnTo>
                  <a:pt x="123231" y="528029"/>
                </a:lnTo>
                <a:lnTo>
                  <a:pt x="90193" y="500916"/>
                </a:lnTo>
                <a:lnTo>
                  <a:pt x="61486" y="469243"/>
                </a:lnTo>
                <a:lnTo>
                  <a:pt x="37742" y="433707"/>
                </a:lnTo>
                <a:lnTo>
                  <a:pt x="19465" y="395064"/>
                </a:lnTo>
                <a:lnTo>
                  <a:pt x="7059" y="354166"/>
                </a:lnTo>
                <a:lnTo>
                  <a:pt x="786" y="311881"/>
                </a:lnTo>
                <a:lnTo>
                  <a:pt x="0" y="290512"/>
                </a:lnTo>
                <a:lnTo>
                  <a:pt x="87" y="283380"/>
                </a:lnTo>
                <a:lnTo>
                  <a:pt x="4276" y="240848"/>
                </a:lnTo>
                <a:lnTo>
                  <a:pt x="14663" y="199381"/>
                </a:lnTo>
                <a:lnTo>
                  <a:pt x="31018" y="159896"/>
                </a:lnTo>
                <a:lnTo>
                  <a:pt x="52995" y="123231"/>
                </a:lnTo>
                <a:lnTo>
                  <a:pt x="80108" y="90193"/>
                </a:lnTo>
                <a:lnTo>
                  <a:pt x="111781" y="61486"/>
                </a:lnTo>
                <a:lnTo>
                  <a:pt x="147317" y="37742"/>
                </a:lnTo>
                <a:lnTo>
                  <a:pt x="185960" y="19465"/>
                </a:lnTo>
                <a:lnTo>
                  <a:pt x="226858" y="7059"/>
                </a:lnTo>
                <a:lnTo>
                  <a:pt x="269143" y="786"/>
                </a:lnTo>
                <a:lnTo>
                  <a:pt x="290512" y="0"/>
                </a:lnTo>
                <a:lnTo>
                  <a:pt x="297644" y="87"/>
                </a:lnTo>
                <a:lnTo>
                  <a:pt x="340176" y="4276"/>
                </a:lnTo>
                <a:lnTo>
                  <a:pt x="381642" y="14663"/>
                </a:lnTo>
                <a:lnTo>
                  <a:pt x="421128" y="31018"/>
                </a:lnTo>
                <a:lnTo>
                  <a:pt x="457793" y="52995"/>
                </a:lnTo>
                <a:lnTo>
                  <a:pt x="490831" y="80108"/>
                </a:lnTo>
                <a:lnTo>
                  <a:pt x="519538" y="111781"/>
                </a:lnTo>
                <a:lnTo>
                  <a:pt x="543282" y="147317"/>
                </a:lnTo>
                <a:lnTo>
                  <a:pt x="561559" y="185960"/>
                </a:lnTo>
                <a:lnTo>
                  <a:pt x="573965" y="226858"/>
                </a:lnTo>
                <a:lnTo>
                  <a:pt x="580238" y="269143"/>
                </a:lnTo>
                <a:lnTo>
                  <a:pt x="581024" y="290512"/>
                </a:lnTo>
                <a:close/>
              </a:path>
            </a:pathLst>
          </a:custGeom>
          <a:solidFill>
            <a:srgbClr val="0CA373"/>
          </a:solidFill>
        </p:spPr>
        <p:txBody>
          <a:bodyPr wrap="square" lIns="0" tIns="0" rIns="0" bIns="0" rtlCol="0"/>
          <a:lstStyle/>
          <a:p>
            <a:endParaRPr/>
          </a:p>
        </p:txBody>
      </p:sp>
      <p:sp>
        <p:nvSpPr>
          <p:cNvPr id="11" name="Rectángulo 10"/>
          <p:cNvSpPr/>
          <p:nvPr/>
        </p:nvSpPr>
        <p:spPr>
          <a:xfrm>
            <a:off x="1433189" y="2413337"/>
            <a:ext cx="3177321" cy="1477328"/>
          </a:xfrm>
          <a:prstGeom prst="rect">
            <a:avLst/>
          </a:prstGeom>
        </p:spPr>
        <p:txBody>
          <a:bodyPr wrap="square">
            <a:spAutoFit/>
          </a:bodyPr>
          <a:lstStyle/>
          <a:p>
            <a:pPr marL="285750" indent="-285750">
              <a:buFontTx/>
              <a:buChar char="-"/>
              <a:defRPr/>
            </a:pPr>
            <a:r>
              <a:rPr lang="en-GB" altLang="es-ES" dirty="0">
                <a:latin typeface="Calibri" panose="020F0502020204030204" pitchFamily="34" charset="0"/>
                <a:cs typeface="Calibri" panose="020F0502020204030204" pitchFamily="34" charset="0"/>
              </a:rPr>
              <a:t>First lockdown and first state-aids </a:t>
            </a:r>
          </a:p>
          <a:p>
            <a:pPr marL="285750" indent="-285750">
              <a:buFontTx/>
              <a:buChar char="-"/>
              <a:defRPr/>
            </a:pPr>
            <a:r>
              <a:rPr lang="en-GB" altLang="es-ES" dirty="0">
                <a:latin typeface="Calibri" panose="020F0502020204030204" pitchFamily="34" charset="0"/>
                <a:cs typeface="Calibri" panose="020F0502020204030204" pitchFamily="34" charset="0"/>
              </a:rPr>
              <a:t>Changes in anti-crisis mechanisms </a:t>
            </a:r>
          </a:p>
          <a:p>
            <a:pPr marL="285750" indent="-285750">
              <a:buFontTx/>
              <a:buChar char="-"/>
              <a:defRPr/>
            </a:pPr>
            <a:endParaRPr lang="en-GB" altLang="es-ES" dirty="0">
              <a:latin typeface="Calibri" panose="020F0502020204030204" pitchFamily="34" charset="0"/>
              <a:cs typeface="Calibri" panose="020F0502020204030204" pitchFamily="34" charset="0"/>
            </a:endParaRPr>
          </a:p>
        </p:txBody>
      </p:sp>
      <p:sp>
        <p:nvSpPr>
          <p:cNvPr id="12" name="Rectángulo 11"/>
          <p:cNvSpPr/>
          <p:nvPr/>
        </p:nvSpPr>
        <p:spPr>
          <a:xfrm>
            <a:off x="7382536" y="2413336"/>
            <a:ext cx="3177321" cy="923330"/>
          </a:xfrm>
          <a:prstGeom prst="rect">
            <a:avLst/>
          </a:prstGeom>
        </p:spPr>
        <p:txBody>
          <a:bodyPr wrap="square">
            <a:spAutoFit/>
          </a:bodyPr>
          <a:lstStyle/>
          <a:p>
            <a:pPr marL="285750" indent="-285750">
              <a:buFontTx/>
              <a:buChar char="-"/>
              <a:defRPr/>
            </a:pPr>
            <a:r>
              <a:rPr lang="en-GB" altLang="es-ES" dirty="0">
                <a:latin typeface="Calibri" panose="020F0502020204030204" pitchFamily="34" charset="0"/>
                <a:cs typeface="Calibri" panose="020F0502020204030204" pitchFamily="34" charset="0"/>
              </a:rPr>
              <a:t>First anti-crisis shield</a:t>
            </a:r>
          </a:p>
          <a:p>
            <a:pPr marL="285750" indent="-285750">
              <a:buFontTx/>
              <a:buChar char="-"/>
              <a:defRPr/>
            </a:pPr>
            <a:r>
              <a:rPr lang="en-GB" altLang="es-ES" dirty="0">
                <a:latin typeface="Calibri" panose="020F0502020204030204" pitchFamily="34" charset="0"/>
                <a:cs typeface="Calibri" panose="020F0502020204030204" pitchFamily="34" charset="0"/>
              </a:rPr>
              <a:t>Second anti-crisis shield </a:t>
            </a:r>
          </a:p>
          <a:p>
            <a:pPr marL="285750" indent="-285750">
              <a:buFontTx/>
              <a:buChar char="-"/>
              <a:defRPr/>
            </a:pPr>
            <a:endParaRPr lang="en-GB" altLang="es-ES" dirty="0">
              <a:latin typeface="Calibri" panose="020F0502020204030204" pitchFamily="34" charset="0"/>
              <a:cs typeface="Calibri" panose="020F0502020204030204" pitchFamily="34" charset="0"/>
            </a:endParaRPr>
          </a:p>
        </p:txBody>
      </p:sp>
      <p:sp>
        <p:nvSpPr>
          <p:cNvPr id="2" name="object 16">
            <a:extLst>
              <a:ext uri="{FF2B5EF4-FFF2-40B4-BE49-F238E27FC236}">
                <a16:creationId xmlns:a16="http://schemas.microsoft.com/office/drawing/2014/main" id="{2AA93602-0EF1-B577-23AC-E96F7BF9AA48}"/>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000" b="1" spc="-150" dirty="0"/>
              <a:t>UNIT 1:</a:t>
            </a:r>
            <a:r>
              <a:rPr lang="pl-PL" sz="4000" b="1" spc="-150" dirty="0"/>
              <a:t> STATE AID TO CO-FINANCE THE JOBS </a:t>
            </a:r>
            <a:endParaRPr lang="es-ES" sz="4000" b="1" spc="-150" dirty="0"/>
          </a:p>
        </p:txBody>
      </p:sp>
      <p:sp>
        <p:nvSpPr>
          <p:cNvPr id="5" name="pole tekstowe 4">
            <a:extLst>
              <a:ext uri="{FF2B5EF4-FFF2-40B4-BE49-F238E27FC236}">
                <a16:creationId xmlns:a16="http://schemas.microsoft.com/office/drawing/2014/main" id="{24CFF5FA-07CD-9465-BAA2-B0C2AE4E102C}"/>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es-ES" sz="1800" spc="50" dirty="0">
                <a:latin typeface="+mj-lt"/>
                <a:cs typeface="Tahoma"/>
              </a:rPr>
              <a:t>SECTION 1.</a:t>
            </a:r>
            <a:r>
              <a:rPr lang="pl-PL" spc="50" dirty="0">
                <a:latin typeface="+mj-lt"/>
                <a:cs typeface="Tahoma"/>
              </a:rPr>
              <a:t>9</a:t>
            </a:r>
            <a:r>
              <a:rPr lang="es-ES" sz="1800" spc="50" dirty="0">
                <a:latin typeface="+mj-lt"/>
                <a:cs typeface="Tahoma"/>
              </a:rPr>
              <a:t>.:</a:t>
            </a:r>
            <a:r>
              <a:rPr lang="pl-PL" sz="1800" spc="50" dirty="0">
                <a:latin typeface="+mj-lt"/>
                <a:cs typeface="Tahoma"/>
              </a:rPr>
              <a:t> ANTI-CRISIS SHIELDS</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2323777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621600946"/>
              </p:ext>
            </p:extLst>
          </p:nvPr>
        </p:nvGraphicFramePr>
        <p:xfrm>
          <a:off x="606172" y="1838228"/>
          <a:ext cx="9329679" cy="3987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object 16">
            <a:extLst>
              <a:ext uri="{FF2B5EF4-FFF2-40B4-BE49-F238E27FC236}">
                <a16:creationId xmlns:a16="http://schemas.microsoft.com/office/drawing/2014/main" id="{2FF68360-CB7D-7B8C-CF11-B0F728BEF4EC}"/>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000" b="1" spc="-150" dirty="0"/>
              <a:t>UNIT 1:</a:t>
            </a:r>
            <a:r>
              <a:rPr lang="pl-PL" sz="4000" b="1" spc="-150" dirty="0"/>
              <a:t> STATE AID TO CO-FINANCE THE JOBS </a:t>
            </a:r>
            <a:endParaRPr lang="es-ES" sz="4000" b="1" spc="-150" dirty="0"/>
          </a:p>
        </p:txBody>
      </p:sp>
      <p:sp>
        <p:nvSpPr>
          <p:cNvPr id="16" name="pole tekstowe 15">
            <a:extLst>
              <a:ext uri="{FF2B5EF4-FFF2-40B4-BE49-F238E27FC236}">
                <a16:creationId xmlns:a16="http://schemas.microsoft.com/office/drawing/2014/main" id="{A783E9E3-B8FF-AD15-428E-2B513097B703}"/>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es-ES" sz="1800" spc="50" dirty="0">
                <a:latin typeface="+mj-lt"/>
                <a:cs typeface="Tahoma"/>
              </a:rPr>
              <a:t>SECTION 1.</a:t>
            </a:r>
            <a:r>
              <a:rPr lang="pl-PL" sz="1800" spc="50" dirty="0">
                <a:latin typeface="+mj-lt"/>
                <a:cs typeface="Tahoma"/>
              </a:rPr>
              <a:t>10</a:t>
            </a:r>
            <a:r>
              <a:rPr lang="es-ES" sz="1800" spc="50" dirty="0">
                <a:latin typeface="+mj-lt"/>
                <a:cs typeface="Tahoma"/>
              </a:rPr>
              <a:t>.:</a:t>
            </a:r>
            <a:r>
              <a:rPr lang="pl-PL" sz="1800" spc="50" dirty="0">
                <a:latin typeface="+mj-lt"/>
                <a:cs typeface="Tahoma"/>
              </a:rPr>
              <a:t> ANTI-CRISIS SHIELDS SOLUTIONS</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364247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14557" y="3711162"/>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51256" y="4337264"/>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29453" y="2856929"/>
            <a:ext cx="3856457" cy="646331"/>
          </a:xfrm>
          <a:prstGeom prst="rect">
            <a:avLst/>
          </a:prstGeom>
          <a:noFill/>
        </p:spPr>
        <p:txBody>
          <a:bodyPr wrap="none" rtlCol="0">
            <a:spAutoFit/>
          </a:bodyPr>
          <a:lstStyle/>
          <a:p>
            <a:r>
              <a:rPr lang="es-ES" dirty="0" err="1"/>
              <a:t>Objective</a:t>
            </a:r>
            <a:r>
              <a:rPr lang="es-ES" dirty="0"/>
              <a:t> 1: </a:t>
            </a:r>
            <a:r>
              <a:rPr lang="it-IT" dirty="0"/>
              <a:t>Know </a:t>
            </a:r>
            <a:r>
              <a:rPr lang="it-IT" dirty="0" err="1"/>
              <a:t>about</a:t>
            </a:r>
            <a:r>
              <a:rPr lang="it-IT" dirty="0"/>
              <a:t> </a:t>
            </a:r>
          </a:p>
          <a:p>
            <a:r>
              <a:rPr lang="it-IT" dirty="0" err="1"/>
              <a:t>government</a:t>
            </a:r>
            <a:r>
              <a:rPr lang="it-IT" dirty="0"/>
              <a:t> </a:t>
            </a:r>
            <a:r>
              <a:rPr lang="it-IT" dirty="0" err="1"/>
              <a:t>crisis</a:t>
            </a:r>
            <a:r>
              <a:rPr lang="it-IT" dirty="0"/>
              <a:t> </a:t>
            </a:r>
            <a:r>
              <a:rPr lang="it-IT" dirty="0" err="1"/>
              <a:t>support</a:t>
            </a:r>
            <a:r>
              <a:rPr lang="it-IT" dirty="0"/>
              <a:t> </a:t>
            </a:r>
            <a:r>
              <a:rPr lang="it-IT" dirty="0" err="1"/>
              <a:t>mechanisms</a:t>
            </a:r>
            <a:endParaRPr lang="it-IT" dirty="0"/>
          </a:p>
        </p:txBody>
      </p:sp>
      <p:sp>
        <p:nvSpPr>
          <p:cNvPr id="12" name="CuadroTexto 11"/>
          <p:cNvSpPr txBox="1"/>
          <p:nvPr/>
        </p:nvSpPr>
        <p:spPr>
          <a:xfrm>
            <a:off x="1629452" y="3602114"/>
            <a:ext cx="3925626" cy="646331"/>
          </a:xfrm>
          <a:prstGeom prst="rect">
            <a:avLst/>
          </a:prstGeom>
          <a:noFill/>
        </p:spPr>
        <p:txBody>
          <a:bodyPr wrap="none" rtlCol="0">
            <a:spAutoFit/>
          </a:bodyPr>
          <a:lstStyle/>
          <a:p>
            <a:pPr lvl="0"/>
            <a:r>
              <a:rPr lang="es-ES" dirty="0" err="1"/>
              <a:t>Objective</a:t>
            </a:r>
            <a:r>
              <a:rPr lang="es-ES" dirty="0"/>
              <a:t> 2: </a:t>
            </a:r>
            <a:r>
              <a:rPr lang="es-ES" dirty="0" err="1"/>
              <a:t>Identify</a:t>
            </a:r>
            <a:r>
              <a:rPr lang="es-ES" dirty="0"/>
              <a:t> </a:t>
            </a:r>
            <a:r>
              <a:rPr lang="es-ES" dirty="0" err="1"/>
              <a:t>the</a:t>
            </a:r>
            <a:r>
              <a:rPr lang="es-ES" dirty="0"/>
              <a:t> anti-crisis </a:t>
            </a:r>
          </a:p>
          <a:p>
            <a:pPr lvl="0"/>
            <a:r>
              <a:rPr lang="es-ES" dirty="0"/>
              <a:t>Instruments suitable for you</a:t>
            </a:r>
            <a:r>
              <a:rPr lang="pl-PL" dirty="0"/>
              <a:t>r</a:t>
            </a:r>
            <a:r>
              <a:rPr lang="es-ES" dirty="0"/>
              <a:t> enterprise</a:t>
            </a:r>
            <a:endParaRPr lang="pl-PL" dirty="0"/>
          </a:p>
        </p:txBody>
      </p:sp>
      <p:sp>
        <p:nvSpPr>
          <p:cNvPr id="13" name="CuadroTexto 12"/>
          <p:cNvSpPr txBox="1"/>
          <p:nvPr/>
        </p:nvSpPr>
        <p:spPr>
          <a:xfrm>
            <a:off x="1619835" y="4273437"/>
            <a:ext cx="3717033" cy="646331"/>
          </a:xfrm>
          <a:prstGeom prst="rect">
            <a:avLst/>
          </a:prstGeom>
          <a:noFill/>
        </p:spPr>
        <p:txBody>
          <a:bodyPr wrap="none" rtlCol="0">
            <a:spAutoFit/>
          </a:bodyPr>
          <a:lstStyle/>
          <a:p>
            <a:pPr lvl="0"/>
            <a:r>
              <a:rPr lang="es-ES" dirty="0" err="1"/>
              <a:t>Objective</a:t>
            </a:r>
            <a:r>
              <a:rPr lang="es-ES" dirty="0"/>
              <a:t> 3: </a:t>
            </a:r>
            <a:r>
              <a:rPr lang="sk-SK" dirty="0"/>
              <a:t>Succesfully use anti-crisis </a:t>
            </a:r>
          </a:p>
          <a:p>
            <a:pPr lvl="0"/>
            <a:r>
              <a:rPr lang="sk-SK" dirty="0"/>
              <a:t>instruments</a:t>
            </a:r>
            <a:endParaRPr lang="pl-PL" dirty="0"/>
          </a:p>
        </p:txBody>
      </p:sp>
      <p:sp>
        <p:nvSpPr>
          <p:cNvPr id="17" name="object 2"/>
          <p:cNvSpPr txBox="1">
            <a:spLocks/>
          </p:cNvSpPr>
          <p:nvPr/>
        </p:nvSpPr>
        <p:spPr>
          <a:xfrm>
            <a:off x="480794" y="1302505"/>
            <a:ext cx="5500127" cy="736099"/>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700" kern="0" spc="-150" dirty="0">
                <a:solidFill>
                  <a:schemeClr val="tx1"/>
                </a:solidFill>
                <a:latin typeface="+mj-lt"/>
                <a:ea typeface="Tahoma" panose="020B0604030504040204" pitchFamily="34" charset="0"/>
                <a:cs typeface="Tahoma" panose="020B0604030504040204" pitchFamily="34" charset="0"/>
              </a:rPr>
              <a:t>OBJECTIVES AND GOALS</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At the end of this module you will be able to:</a:t>
            </a:r>
          </a:p>
        </p:txBody>
      </p:sp>
      <p:pic>
        <p:nvPicPr>
          <p:cNvPr id="1026" name="Picture 2" descr="Logro objetivo y trabajo en equipo empresarial. vector gratuit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945884" y="758722"/>
            <a:ext cx="5800420" cy="52006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FECA8B17-DB12-33E7-2FB1-F3B23A371656}"/>
              </a:ext>
            </a:extLst>
          </p:cNvPr>
          <p:cNvSpPr txBox="1"/>
          <p:nvPr/>
        </p:nvSpPr>
        <p:spPr>
          <a:xfrm>
            <a:off x="942681" y="2441542"/>
            <a:ext cx="8592532" cy="3939540"/>
          </a:xfrm>
          <a:prstGeom prst="rect">
            <a:avLst/>
          </a:prstGeom>
          <a:noFill/>
        </p:spPr>
        <p:txBody>
          <a:bodyPr wrap="square">
            <a:spAutoFit/>
          </a:bodyPr>
          <a:lstStyle/>
          <a:p>
            <a:r>
              <a:rPr lang="pl-PL" sz="4000" b="1" dirty="0"/>
              <a:t>S</a:t>
            </a:r>
            <a:r>
              <a:rPr lang="en-US" sz="4000" b="1" dirty="0" err="1"/>
              <a:t>olutions</a:t>
            </a:r>
            <a:r>
              <a:rPr lang="en-US" sz="4000" b="1" dirty="0"/>
              <a:t> in the field of tax policy</a:t>
            </a:r>
            <a:endParaRPr lang="pl-PL" sz="4000" b="1" dirty="0"/>
          </a:p>
          <a:p>
            <a:endParaRPr lang="pl-PL" b="1" dirty="0"/>
          </a:p>
          <a:p>
            <a:r>
              <a:rPr lang="en-US" dirty="0"/>
              <a:t>In order to counteract the effects of COVID-19, a very wide range of solutions in the field of tax policy was applied. For example, we can indicate:</a:t>
            </a:r>
            <a:endParaRPr lang="pl-PL" dirty="0"/>
          </a:p>
          <a:p>
            <a:endParaRPr lang="en-US" dirty="0"/>
          </a:p>
          <a:p>
            <a:pPr marL="285750" indent="-285750">
              <a:buFont typeface="Wingdings" panose="05000000000000000000" pitchFamily="2" charset="2"/>
              <a:buChar char="ü"/>
            </a:pPr>
            <a:r>
              <a:rPr lang="en-US" dirty="0"/>
              <a:t>temporary exemptions from the obligation to settle certain tax liabilities, by</a:t>
            </a:r>
          </a:p>
          <a:p>
            <a:r>
              <a:rPr lang="en-US" dirty="0"/>
              <a:t>lowering tax rates;</a:t>
            </a:r>
            <a:endParaRPr lang="pl-PL" dirty="0"/>
          </a:p>
          <a:p>
            <a:pPr marL="285750" indent="-285750">
              <a:buFont typeface="Wingdings" panose="05000000000000000000" pitchFamily="2" charset="2"/>
              <a:buChar char="ü"/>
            </a:pPr>
            <a:r>
              <a:rPr lang="en-US" dirty="0"/>
              <a:t>shifting all possible maturities of liabilities;</a:t>
            </a:r>
          </a:p>
          <a:p>
            <a:pPr marL="285750" indent="-285750">
              <a:buFont typeface="Wingdings" panose="05000000000000000000" pitchFamily="2" charset="2"/>
              <a:buChar char="ü"/>
            </a:pPr>
            <a:r>
              <a:rPr lang="en-US" dirty="0"/>
              <a:t>accelerating the refund of overpaid taxes; flexibility - many countries have offered</a:t>
            </a:r>
          </a:p>
          <a:p>
            <a:pPr marL="285750" indent="-285750">
              <a:buFont typeface="Wingdings" panose="05000000000000000000" pitchFamily="2" charset="2"/>
              <a:buChar char="ü"/>
            </a:pPr>
            <a:r>
              <a:rPr lang="en-US" dirty="0"/>
              <a:t>tax payers a wide freedom to choose the method and time of settlement</a:t>
            </a:r>
            <a:endParaRPr lang="pl-PL" dirty="0"/>
          </a:p>
          <a:p>
            <a:endParaRPr lang="pl-PL" sz="4400" b="1" dirty="0"/>
          </a:p>
        </p:txBody>
      </p:sp>
      <p:sp>
        <p:nvSpPr>
          <p:cNvPr id="2" name="object 16">
            <a:extLst>
              <a:ext uri="{FF2B5EF4-FFF2-40B4-BE49-F238E27FC236}">
                <a16:creationId xmlns:a16="http://schemas.microsoft.com/office/drawing/2014/main" id="{0204C582-F391-403E-F73C-010287B27E2A}"/>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000" b="1" spc="-150" dirty="0"/>
              <a:t>UNIT 1:</a:t>
            </a:r>
            <a:r>
              <a:rPr lang="pl-PL" sz="4000" b="1" spc="-150" dirty="0"/>
              <a:t> STATE AID TO CO-FINANCE THE JOBS </a:t>
            </a:r>
            <a:endParaRPr lang="es-ES" sz="4000" b="1" spc="-150" dirty="0"/>
          </a:p>
        </p:txBody>
      </p:sp>
      <p:sp>
        <p:nvSpPr>
          <p:cNvPr id="5" name="pole tekstowe 4">
            <a:extLst>
              <a:ext uri="{FF2B5EF4-FFF2-40B4-BE49-F238E27FC236}">
                <a16:creationId xmlns:a16="http://schemas.microsoft.com/office/drawing/2014/main" id="{B0893CC4-FB52-0CD4-E150-FBEB56F4C787}"/>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es-ES" sz="1800" spc="50" dirty="0">
                <a:latin typeface="+mj-lt"/>
                <a:cs typeface="Tahoma"/>
              </a:rPr>
              <a:t>SECTION 1.</a:t>
            </a:r>
            <a:r>
              <a:rPr lang="pl-PL" sz="1800" spc="50" dirty="0">
                <a:latin typeface="+mj-lt"/>
                <a:cs typeface="Tahoma"/>
              </a:rPr>
              <a:t>11</a:t>
            </a:r>
            <a:r>
              <a:rPr lang="es-ES" sz="1800" spc="50" dirty="0">
                <a:latin typeface="+mj-lt"/>
                <a:cs typeface="Tahoma"/>
              </a:rPr>
              <a:t>.:</a:t>
            </a:r>
            <a:r>
              <a:rPr lang="pl-PL" sz="1800" spc="50" dirty="0">
                <a:latin typeface="+mj-lt"/>
                <a:cs typeface="Tahoma"/>
              </a:rPr>
              <a:t> </a:t>
            </a:r>
            <a:r>
              <a:rPr lang="en-US" sz="1800" spc="50" dirty="0">
                <a:latin typeface="+mj-lt"/>
                <a:cs typeface="Tahoma"/>
              </a:rPr>
              <a:t>SOLUTIONS IN THE FIELD OF TAX POLICY</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2172981501"/>
      </p:ext>
    </p:extLst>
  </p:cSld>
  <p:clrMapOvr>
    <a:masterClrMapping/>
  </p:clrMapOvr>
  <p:transition advClick="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FECA8B17-DB12-33E7-2FB1-F3B23A371656}"/>
              </a:ext>
            </a:extLst>
          </p:cNvPr>
          <p:cNvSpPr txBox="1"/>
          <p:nvPr/>
        </p:nvSpPr>
        <p:spPr>
          <a:xfrm>
            <a:off x="527900" y="1839920"/>
            <a:ext cx="10171522" cy="4124206"/>
          </a:xfrm>
          <a:prstGeom prst="rect">
            <a:avLst/>
          </a:prstGeom>
          <a:noFill/>
        </p:spPr>
        <p:txBody>
          <a:bodyPr wrap="square">
            <a:spAutoFit/>
          </a:bodyPr>
          <a:lstStyle/>
          <a:p>
            <a:r>
              <a:rPr lang="pl-PL" b="1" dirty="0"/>
              <a:t>L</a:t>
            </a:r>
            <a:r>
              <a:rPr lang="en-US" b="1" dirty="0" err="1"/>
              <a:t>abor</a:t>
            </a:r>
            <a:r>
              <a:rPr lang="en-US" b="1" dirty="0"/>
              <a:t> market support instruments </a:t>
            </a:r>
            <a:r>
              <a:rPr lang="en-US" dirty="0"/>
              <a:t>that help to sustain</a:t>
            </a:r>
            <a:r>
              <a:rPr lang="pl-PL" dirty="0"/>
              <a:t> </a:t>
            </a:r>
            <a:r>
              <a:rPr lang="en-US" dirty="0"/>
              <a:t>employment or subsidize wages. Solutions whereby governments finance part of people's salaries are popular</a:t>
            </a:r>
            <a:r>
              <a:rPr lang="pl-PL" dirty="0"/>
              <a:t> </a:t>
            </a:r>
            <a:r>
              <a:rPr lang="en-US" dirty="0"/>
              <a:t>part-time workers or compensate for the employee costs incurred in connection with the layoffs</a:t>
            </a:r>
            <a:r>
              <a:rPr lang="pl-PL" dirty="0"/>
              <a:t> </a:t>
            </a:r>
            <a:r>
              <a:rPr lang="en-US" dirty="0"/>
              <a:t>medical (e.g. Italy). Some countries rely on pre-existing programs in this regard (Spain</a:t>
            </a:r>
            <a:r>
              <a:rPr lang="pl-PL" dirty="0"/>
              <a:t> </a:t>
            </a:r>
            <a:r>
              <a:rPr lang="en-US" dirty="0"/>
              <a:t>expanded the ERTE program, Italy relies on the </a:t>
            </a:r>
            <a:r>
              <a:rPr lang="en-US" dirty="0" err="1"/>
              <a:t>Cassa</a:t>
            </a:r>
            <a:r>
              <a:rPr lang="en-US" dirty="0"/>
              <a:t> </a:t>
            </a:r>
            <a:r>
              <a:rPr lang="en-US" dirty="0" err="1"/>
              <a:t>Integrazione</a:t>
            </a:r>
            <a:r>
              <a:rPr lang="en-US" dirty="0"/>
              <a:t> fund). Such aid measures generally support directly</a:t>
            </a:r>
            <a:r>
              <a:rPr lang="pl-PL" dirty="0"/>
              <a:t> </a:t>
            </a:r>
            <a:r>
              <a:rPr lang="en-US" dirty="0"/>
              <a:t>entrepreneurs, but their final beneficiaries are, of course, employees. The state usually only compensates part of it</a:t>
            </a:r>
            <a:r>
              <a:rPr lang="pl-PL" dirty="0"/>
              <a:t> </a:t>
            </a:r>
            <a:r>
              <a:rPr lang="en-US" dirty="0"/>
              <a:t>remuneration for a specified period and up to a specified amount.</a:t>
            </a:r>
            <a:endParaRPr lang="pl-PL" dirty="0"/>
          </a:p>
          <a:p>
            <a:endParaRPr lang="pl-PL" dirty="0"/>
          </a:p>
          <a:p>
            <a:r>
              <a:rPr lang="en-US" dirty="0"/>
              <a:t>Equally popular are solutions consisting in exemptions from the obligation to pay advances for income tax and</a:t>
            </a:r>
            <a:r>
              <a:rPr lang="pl-PL" dirty="0"/>
              <a:t> </a:t>
            </a:r>
            <a:r>
              <a:rPr lang="en-US" dirty="0"/>
              <a:t>social security contributions, sometimes they take the form of deferring the maturity of tax liabilities</a:t>
            </a:r>
            <a:r>
              <a:rPr lang="pl-PL" dirty="0"/>
              <a:t> </a:t>
            </a:r>
            <a:r>
              <a:rPr lang="en-US" dirty="0"/>
              <a:t>or lowering the applicable rates. Solutions of this type have been used by, among others Spain,</a:t>
            </a:r>
            <a:r>
              <a:rPr lang="pl-PL" dirty="0"/>
              <a:t> </a:t>
            </a:r>
            <a:r>
              <a:rPr lang="en-US" dirty="0"/>
              <a:t>Italy. Various types of subsidies for working parents who have to close their schools are also popular</a:t>
            </a:r>
            <a:r>
              <a:rPr lang="pl-PL" dirty="0"/>
              <a:t> </a:t>
            </a:r>
            <a:r>
              <a:rPr lang="en-US" dirty="0"/>
              <a:t>arrange care for their children.</a:t>
            </a:r>
            <a:endParaRPr lang="pl-PL" dirty="0"/>
          </a:p>
          <a:p>
            <a:endParaRPr lang="pl-PL" dirty="0"/>
          </a:p>
          <a:p>
            <a:r>
              <a:rPr lang="pl-PL" sz="1000" dirty="0"/>
              <a:t>Source: https://www.bgk.pl/files/public/Pliki/Analizy_ekonomiczne/raport_BGK_narzedzia_pomocowe_COVID_styczen2021.pdf</a:t>
            </a:r>
          </a:p>
        </p:txBody>
      </p:sp>
      <p:pic>
        <p:nvPicPr>
          <p:cNvPr id="6" name="Grafika 5" descr="Rozwój biznesu z wypełnieniem pełnym">
            <a:extLst>
              <a:ext uri="{FF2B5EF4-FFF2-40B4-BE49-F238E27FC236}">
                <a16:creationId xmlns:a16="http://schemas.microsoft.com/office/drawing/2014/main" id="{457EF7FB-EDCB-0E57-53DE-32C95C476A32}"/>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0376553" y="428133"/>
            <a:ext cx="1268692" cy="1268692"/>
          </a:xfrm>
          <a:prstGeom prst="rect">
            <a:avLst/>
          </a:prstGeom>
        </p:spPr>
      </p:pic>
      <p:sp>
        <p:nvSpPr>
          <p:cNvPr id="2" name="object 16">
            <a:extLst>
              <a:ext uri="{FF2B5EF4-FFF2-40B4-BE49-F238E27FC236}">
                <a16:creationId xmlns:a16="http://schemas.microsoft.com/office/drawing/2014/main" id="{82630130-F789-523D-5263-CC3CAACA3182}"/>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000" b="1" spc="-150" dirty="0"/>
              <a:t>UNIT 1:</a:t>
            </a:r>
            <a:r>
              <a:rPr lang="pl-PL" sz="4000" b="1" spc="-150" dirty="0"/>
              <a:t> STATE AID TO CO-FINANCE THE JOBS </a:t>
            </a:r>
            <a:endParaRPr lang="es-ES" sz="4000" b="1" spc="-150" dirty="0"/>
          </a:p>
        </p:txBody>
      </p:sp>
      <p:sp>
        <p:nvSpPr>
          <p:cNvPr id="7" name="pole tekstowe 6">
            <a:extLst>
              <a:ext uri="{FF2B5EF4-FFF2-40B4-BE49-F238E27FC236}">
                <a16:creationId xmlns:a16="http://schemas.microsoft.com/office/drawing/2014/main" id="{9CA8CD86-6409-CE86-583D-4645CE39EB96}"/>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es-ES" sz="1800" spc="50" dirty="0">
                <a:latin typeface="+mj-lt"/>
                <a:cs typeface="Tahoma"/>
              </a:rPr>
              <a:t>SECTION 1.</a:t>
            </a:r>
            <a:r>
              <a:rPr lang="pl-PL" sz="1800" spc="50" dirty="0">
                <a:latin typeface="+mj-lt"/>
                <a:cs typeface="Tahoma"/>
              </a:rPr>
              <a:t>1</a:t>
            </a:r>
            <a:r>
              <a:rPr lang="pl-PL" spc="50" dirty="0">
                <a:latin typeface="+mj-lt"/>
                <a:cs typeface="Tahoma"/>
              </a:rPr>
              <a:t>2</a:t>
            </a:r>
            <a:r>
              <a:rPr lang="es-ES" sz="1800" spc="50" dirty="0">
                <a:latin typeface="+mj-lt"/>
                <a:cs typeface="Tahoma"/>
              </a:rPr>
              <a:t>.:</a:t>
            </a:r>
            <a:r>
              <a:rPr lang="pl-PL" sz="1800" spc="50" dirty="0">
                <a:latin typeface="+mj-lt"/>
                <a:cs typeface="Tahoma"/>
              </a:rPr>
              <a:t> LABOR MARKET SUPPORT INSTRUMENTS </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1658151353"/>
      </p:ext>
    </p:extLst>
  </p:cSld>
  <p:clrMapOvr>
    <a:masterClrMapping/>
  </p:clrMapOvr>
  <p:transition advClick="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801733317"/>
              </p:ext>
            </p:extLst>
          </p:nvPr>
        </p:nvGraphicFramePr>
        <p:xfrm>
          <a:off x="620605" y="1480008"/>
          <a:ext cx="11841630" cy="4450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bject 16">
            <a:extLst>
              <a:ext uri="{FF2B5EF4-FFF2-40B4-BE49-F238E27FC236}">
                <a16:creationId xmlns:a16="http://schemas.microsoft.com/office/drawing/2014/main" id="{B7F96E64-50B1-A8FB-EAC8-3CC35E3431D7}"/>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000" b="1" spc="-150" dirty="0"/>
              <a:t>UNIT 1:</a:t>
            </a:r>
            <a:r>
              <a:rPr lang="pl-PL" sz="4000" b="1" spc="-150" dirty="0"/>
              <a:t> STATE AID TO CO-FINANCE THE JOBS </a:t>
            </a:r>
            <a:endParaRPr lang="es-ES" sz="4000" b="1" spc="-150" dirty="0"/>
          </a:p>
        </p:txBody>
      </p:sp>
      <p:sp>
        <p:nvSpPr>
          <p:cNvPr id="4" name="pole tekstowe 3">
            <a:extLst>
              <a:ext uri="{FF2B5EF4-FFF2-40B4-BE49-F238E27FC236}">
                <a16:creationId xmlns:a16="http://schemas.microsoft.com/office/drawing/2014/main" id="{F3BB7551-D6F5-B3F6-F411-9AD30F4DEF06}"/>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es-ES" sz="1800" spc="50" dirty="0">
                <a:latin typeface="+mj-lt"/>
                <a:cs typeface="Tahoma"/>
              </a:rPr>
              <a:t>SECTION 1.</a:t>
            </a:r>
            <a:r>
              <a:rPr lang="pl-PL" sz="1800" spc="50" dirty="0">
                <a:latin typeface="+mj-lt"/>
                <a:cs typeface="Tahoma"/>
              </a:rPr>
              <a:t>13</a:t>
            </a:r>
            <a:r>
              <a:rPr lang="es-ES" sz="1800" spc="50" dirty="0">
                <a:latin typeface="+mj-lt"/>
                <a:cs typeface="Tahoma"/>
              </a:rPr>
              <a:t>.:</a:t>
            </a:r>
            <a:r>
              <a:rPr lang="pl-PL" sz="1800" spc="50" dirty="0">
                <a:latin typeface="+mj-lt"/>
                <a:cs typeface="Tahoma"/>
              </a:rPr>
              <a:t> ANTI-CRISIS SOLUTIONS </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383584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937900291"/>
              </p:ext>
            </p:extLst>
          </p:nvPr>
        </p:nvGraphicFramePr>
        <p:xfrm>
          <a:off x="1758623" y="1555422"/>
          <a:ext cx="8128000" cy="46017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bject 16">
            <a:extLst>
              <a:ext uri="{FF2B5EF4-FFF2-40B4-BE49-F238E27FC236}">
                <a16:creationId xmlns:a16="http://schemas.microsoft.com/office/drawing/2014/main" id="{2422A82D-CE3B-E188-77DB-A402D345F0C8}"/>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000" b="1" spc="-150" dirty="0"/>
              <a:t>UNIT 1:</a:t>
            </a:r>
            <a:r>
              <a:rPr lang="pl-PL" sz="4000" b="1" spc="-150" dirty="0"/>
              <a:t> STATE AID TO CO-FINANCE THE JOBS </a:t>
            </a:r>
            <a:endParaRPr lang="es-ES" sz="4000" b="1" spc="-150" dirty="0"/>
          </a:p>
        </p:txBody>
      </p:sp>
      <p:sp>
        <p:nvSpPr>
          <p:cNvPr id="4" name="pole tekstowe 3">
            <a:extLst>
              <a:ext uri="{FF2B5EF4-FFF2-40B4-BE49-F238E27FC236}">
                <a16:creationId xmlns:a16="http://schemas.microsoft.com/office/drawing/2014/main" id="{BF4D15A0-49C6-242D-0905-7000F4DFCD1C}"/>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es-ES" sz="1800" spc="50" dirty="0">
                <a:latin typeface="+mj-lt"/>
                <a:cs typeface="Tahoma"/>
              </a:rPr>
              <a:t>SECTION 1.</a:t>
            </a:r>
            <a:r>
              <a:rPr lang="pl-PL" sz="1800" spc="50" dirty="0">
                <a:latin typeface="+mj-lt"/>
                <a:cs typeface="Tahoma"/>
              </a:rPr>
              <a:t>1</a:t>
            </a:r>
            <a:r>
              <a:rPr lang="pl-PL" spc="50" dirty="0">
                <a:latin typeface="+mj-lt"/>
                <a:cs typeface="Tahoma"/>
              </a:rPr>
              <a:t>4</a:t>
            </a:r>
            <a:r>
              <a:rPr lang="es-ES" sz="1800" spc="50" dirty="0">
                <a:latin typeface="+mj-lt"/>
                <a:cs typeface="Tahoma"/>
              </a:rPr>
              <a:t>.:</a:t>
            </a:r>
            <a:r>
              <a:rPr lang="pl-PL" sz="1800" spc="50" dirty="0">
                <a:latin typeface="+mj-lt"/>
                <a:cs typeface="Tahoma"/>
              </a:rPr>
              <a:t> MAINTENANCE OF JOBS </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10215396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570672712"/>
              </p:ext>
            </p:extLst>
          </p:nvPr>
        </p:nvGraphicFramePr>
        <p:xfrm>
          <a:off x="663903" y="1673915"/>
          <a:ext cx="10911099" cy="44644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object 16">
            <a:extLst>
              <a:ext uri="{FF2B5EF4-FFF2-40B4-BE49-F238E27FC236}">
                <a16:creationId xmlns:a16="http://schemas.microsoft.com/office/drawing/2014/main" id="{7E04FD6C-8E18-B122-3E4E-B4BFA8878BC5}"/>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000" b="1" spc="-150" dirty="0"/>
              <a:t>UNIT 1:</a:t>
            </a:r>
            <a:r>
              <a:rPr lang="pl-PL" sz="4000" b="1" spc="-150" dirty="0"/>
              <a:t> STATE AID TO CO-FINANCE THE JOBS </a:t>
            </a:r>
            <a:endParaRPr lang="es-ES" sz="4000" b="1" spc="-150" dirty="0"/>
          </a:p>
        </p:txBody>
      </p:sp>
      <p:sp>
        <p:nvSpPr>
          <p:cNvPr id="5" name="pole tekstowe 4">
            <a:extLst>
              <a:ext uri="{FF2B5EF4-FFF2-40B4-BE49-F238E27FC236}">
                <a16:creationId xmlns:a16="http://schemas.microsoft.com/office/drawing/2014/main" id="{F71BC2A8-4AB0-936C-B62A-6162292F4A47}"/>
              </a:ext>
            </a:extLst>
          </p:cNvPr>
          <p:cNvSpPr txBox="1"/>
          <p:nvPr/>
        </p:nvSpPr>
        <p:spPr>
          <a:xfrm>
            <a:off x="663903" y="1052438"/>
            <a:ext cx="6094428" cy="369332"/>
          </a:xfrm>
          <a:prstGeom prst="rect">
            <a:avLst/>
          </a:prstGeom>
          <a:noFill/>
        </p:spPr>
        <p:txBody>
          <a:bodyPr wrap="square">
            <a:spAutoFit/>
          </a:bodyPr>
          <a:lstStyle/>
          <a:p>
            <a:pPr marL="12700">
              <a:spcBef>
                <a:spcPts val="110"/>
              </a:spcBef>
            </a:pPr>
            <a:r>
              <a:rPr lang="es-ES" sz="1800" spc="50" dirty="0">
                <a:latin typeface="+mj-lt"/>
                <a:cs typeface="Tahoma"/>
              </a:rPr>
              <a:t>SECTION 1.</a:t>
            </a:r>
            <a:r>
              <a:rPr lang="pl-PL" sz="1800" spc="50" dirty="0">
                <a:latin typeface="+mj-lt"/>
                <a:cs typeface="Tahoma"/>
              </a:rPr>
              <a:t>15</a:t>
            </a:r>
            <a:r>
              <a:rPr lang="es-ES" sz="1800" spc="50" dirty="0">
                <a:latin typeface="+mj-lt"/>
                <a:cs typeface="Tahoma"/>
              </a:rPr>
              <a:t>.:</a:t>
            </a:r>
            <a:r>
              <a:rPr lang="pl-PL" sz="1800" spc="50" dirty="0">
                <a:latin typeface="+mj-lt"/>
                <a:cs typeface="Tahoma"/>
              </a:rPr>
              <a:t> </a:t>
            </a:r>
            <a:r>
              <a:rPr lang="en-US" sz="1800" spc="50" dirty="0">
                <a:latin typeface="+mj-lt"/>
                <a:cs typeface="Tahoma"/>
              </a:rPr>
              <a:t>EVALUATION OF THE SUPPORT MECHANISMS </a:t>
            </a:r>
            <a:r>
              <a:rPr lang="pl-PL" sz="1800" spc="50" dirty="0">
                <a:latin typeface="+mj-lt"/>
                <a:cs typeface="Tahoma"/>
              </a:rPr>
              <a:t> </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484874256"/>
      </p:ext>
    </p:extLst>
  </p:cSld>
  <p:clrMapOvr>
    <a:masterClrMapping/>
  </p:clrMapOvr>
  <p:transition advClick="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Assessment</a:t>
            </a:r>
            <a:r>
              <a:rPr lang="pl-PL" sz="4800" kern="0" spc="-150" dirty="0">
                <a:solidFill>
                  <a:schemeClr val="tx1"/>
                </a:solidFill>
                <a:latin typeface="+mj-lt"/>
                <a:ea typeface="Tahoma" panose="020B0604030504040204" pitchFamily="34" charset="0"/>
                <a:cs typeface="Tahoma" panose="020B0604030504040204" pitchFamily="34" charset="0"/>
              </a:rPr>
              <a:t> test</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xmlns="">
                <a:solidFill>
                  <a:srgbClr val="FFFFFF"/>
                </a:solidFill>
              </a14:hiddenFill>
            </a:ext>
          </a:extLst>
        </p:spPr>
      </p:pic>
      <p:sp>
        <p:nvSpPr>
          <p:cNvPr id="4" name="CuadroTexto 3">
            <a:extLst>
              <a:ext uri="{FF2B5EF4-FFF2-40B4-BE49-F238E27FC236}">
                <a16:creationId xmlns:a16="http://schemas.microsoft.com/office/drawing/2014/main" id="{49C5602E-CF36-A10B-A2F2-D04E71E52484}"/>
              </a:ext>
            </a:extLst>
          </p:cNvPr>
          <p:cNvSpPr txBox="1"/>
          <p:nvPr/>
        </p:nvSpPr>
        <p:spPr>
          <a:xfrm>
            <a:off x="414807" y="2259848"/>
            <a:ext cx="2383386" cy="1754326"/>
          </a:xfrm>
          <a:prstGeom prst="rect">
            <a:avLst/>
          </a:prstGeom>
          <a:noFill/>
        </p:spPr>
        <p:txBody>
          <a:bodyPr wrap="square" rtlCol="0">
            <a:spAutoFit/>
          </a:bodyPr>
          <a:lstStyle/>
          <a:p>
            <a:pPr marL="342900" indent="-342900">
              <a:buAutoNum type="arabicPeriod"/>
            </a:pPr>
            <a:r>
              <a:rPr lang="en-US" b="1" dirty="0"/>
              <a:t>The anti-crisis shields was available for:</a:t>
            </a:r>
            <a:endParaRPr lang="es-ES" dirty="0"/>
          </a:p>
          <a:p>
            <a:r>
              <a:rPr lang="es-ES" dirty="0"/>
              <a:t>a.-</a:t>
            </a:r>
            <a:r>
              <a:rPr lang="pl-PL" dirty="0"/>
              <a:t> medium &amp;</a:t>
            </a:r>
            <a:r>
              <a:rPr lang="pl-PL" dirty="0" err="1"/>
              <a:t>large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es-ES" dirty="0"/>
              <a:t>b.-</a:t>
            </a:r>
            <a:r>
              <a:rPr lang="pl-PL" dirty="0"/>
              <a:t> </a:t>
            </a:r>
            <a:r>
              <a:rPr lang="sk-SK" sz="1800" dirty="0">
                <a:effectLst/>
                <a:latin typeface="Calibri" panose="020F0502020204030204" pitchFamily="34" charset="0"/>
                <a:ea typeface="Calibri" panose="020F0502020204030204" pitchFamily="34" charset="0"/>
                <a:cs typeface="Calibri" panose="020F0502020204030204" pitchFamily="34" charset="0"/>
              </a:rPr>
              <a:t>micro &amp; small</a:t>
            </a:r>
            <a:endParaRPr lang="es-ES" dirty="0"/>
          </a:p>
          <a:p>
            <a:r>
              <a:rPr lang="es-ES" dirty="0"/>
              <a:t>c.-</a:t>
            </a:r>
            <a:r>
              <a:rPr lang="sk-SK" dirty="0">
                <a:latin typeface="Calibri" panose="020F0502020204030204" pitchFamily="34" charset="0"/>
                <a:ea typeface="Calibri" panose="020F0502020204030204" pitchFamily="34" charset="0"/>
                <a:cs typeface="Calibri" panose="020F0502020204030204" pitchFamily="34" charset="0"/>
              </a:rPr>
              <a:t>all entrepreneurs</a:t>
            </a:r>
            <a:endParaRPr lang="es-ES" dirty="0"/>
          </a:p>
        </p:txBody>
      </p:sp>
      <p:sp>
        <p:nvSpPr>
          <p:cNvPr id="15" name="CuadroTexto 14">
            <a:extLst>
              <a:ext uri="{FF2B5EF4-FFF2-40B4-BE49-F238E27FC236}">
                <a16:creationId xmlns:a16="http://schemas.microsoft.com/office/drawing/2014/main" id="{8D1E1ACE-C6CE-7C52-9682-A570147BC185}"/>
              </a:ext>
            </a:extLst>
          </p:cNvPr>
          <p:cNvSpPr txBox="1"/>
          <p:nvPr/>
        </p:nvSpPr>
        <p:spPr>
          <a:xfrm>
            <a:off x="2492676" y="3002056"/>
            <a:ext cx="2632413" cy="2585323"/>
          </a:xfrm>
          <a:prstGeom prst="rect">
            <a:avLst/>
          </a:prstGeom>
          <a:noFill/>
        </p:spPr>
        <p:txBody>
          <a:bodyPr wrap="square" rtlCol="0">
            <a:spAutoFit/>
          </a:bodyPr>
          <a:lstStyle/>
          <a:p>
            <a:r>
              <a:rPr lang="es-ES" b="1" dirty="0"/>
              <a:t>2. </a:t>
            </a:r>
            <a:r>
              <a:rPr lang="sk-SK" sz="1800" b="1" dirty="0">
                <a:effectLst/>
                <a:latin typeface="Calibri" panose="020F0502020204030204" pitchFamily="34" charset="0"/>
                <a:ea typeface="Times New Roman" panose="02020603050405020304" pitchFamily="18" charset="0"/>
                <a:cs typeface="Calibri" panose="020F0502020204030204" pitchFamily="34" charset="0"/>
              </a:rPr>
              <a:t>As part of state aid, it was possible to apply for:</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es-ES" dirty="0"/>
              <a:t>a.-</a:t>
            </a:r>
            <a:r>
              <a:rPr lang="pl-PL" dirty="0"/>
              <a:t> </a:t>
            </a:r>
            <a:r>
              <a:rPr lang="en-US" dirty="0"/>
              <a:t>benefits for the protection of workplaces</a:t>
            </a:r>
            <a:endParaRPr lang="es-ES" dirty="0"/>
          </a:p>
          <a:p>
            <a:r>
              <a:rPr lang="es-ES" dirty="0"/>
              <a:t>b.-</a:t>
            </a:r>
            <a:r>
              <a:rPr lang="pl-PL" dirty="0"/>
              <a:t> </a:t>
            </a:r>
            <a:r>
              <a:rPr lang="sk-SK" sz="1800" dirty="0">
                <a:effectLst/>
                <a:latin typeface="Calibri" panose="020F0502020204030204" pitchFamily="34" charset="0"/>
                <a:ea typeface="Times New Roman" panose="02020603050405020304" pitchFamily="18" charset="0"/>
                <a:cs typeface="Calibri" panose="020F0502020204030204" pitchFamily="34" charset="0"/>
              </a:rPr>
              <a:t>the payment of subsidies from the Guaranteed Employee Benefits Fund’s</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es-ES" dirty="0"/>
              <a:t>c.-</a:t>
            </a:r>
            <a:r>
              <a:rPr lang="pl-PL" dirty="0"/>
              <a:t> </a:t>
            </a:r>
            <a:r>
              <a:rPr lang="pl-PL" dirty="0" err="1"/>
              <a:t>all</a:t>
            </a:r>
            <a:r>
              <a:rPr lang="pl-PL" dirty="0"/>
              <a:t> of </a:t>
            </a:r>
            <a:r>
              <a:rPr lang="pl-PL" dirty="0" err="1"/>
              <a:t>them</a:t>
            </a:r>
            <a:endParaRPr lang="es-ES" dirty="0"/>
          </a:p>
        </p:txBody>
      </p:sp>
      <p:sp>
        <p:nvSpPr>
          <p:cNvPr id="16" name="CuadroTexto 15">
            <a:extLst>
              <a:ext uri="{FF2B5EF4-FFF2-40B4-BE49-F238E27FC236}">
                <a16:creationId xmlns:a16="http://schemas.microsoft.com/office/drawing/2014/main" id="{18D330A9-806C-D786-7833-E489C0FD2380}"/>
              </a:ext>
            </a:extLst>
          </p:cNvPr>
          <p:cNvSpPr txBox="1"/>
          <p:nvPr/>
        </p:nvSpPr>
        <p:spPr>
          <a:xfrm>
            <a:off x="4697578" y="248618"/>
            <a:ext cx="4167121" cy="2308324"/>
          </a:xfrm>
          <a:prstGeom prst="rect">
            <a:avLst/>
          </a:prstGeom>
          <a:noFill/>
        </p:spPr>
        <p:txBody>
          <a:bodyPr wrap="square" rtlCol="0">
            <a:spAutoFit/>
          </a:bodyPr>
          <a:lstStyle/>
          <a:p>
            <a:r>
              <a:rPr lang="es-ES" b="1" dirty="0"/>
              <a:t>3. </a:t>
            </a:r>
            <a:r>
              <a:rPr lang="it-IT" sz="1800" b="1" dirty="0">
                <a:effectLst/>
                <a:latin typeface="Calibri" panose="020F0502020204030204" pitchFamily="34" charset="0"/>
                <a:ea typeface="Times New Roman" panose="02020603050405020304" pitchFamily="18" charset="0"/>
              </a:rPr>
              <a:t>The amount of the funding of renumeration was depended on:</a:t>
            </a:r>
            <a:endParaRPr lang="pl-PL" sz="1800" b="1" dirty="0">
              <a:effectLst/>
              <a:latin typeface="Calibri" panose="020F0502020204030204" pitchFamily="34" charset="0"/>
              <a:ea typeface="Times New Roman" panose="02020603050405020304" pitchFamily="18" charset="0"/>
            </a:endParaRPr>
          </a:p>
          <a:p>
            <a:r>
              <a:rPr lang="es-ES" dirty="0"/>
              <a:t>a.-</a:t>
            </a:r>
            <a:r>
              <a:rPr lang="pl-PL" dirty="0"/>
              <a:t> </a:t>
            </a:r>
            <a:r>
              <a:rPr lang="sk-SK" sz="1800" dirty="0">
                <a:effectLst/>
                <a:latin typeface="Calibri" panose="020F0502020204030204" pitchFamily="34" charset="0"/>
                <a:ea typeface="Times New Roman" panose="02020603050405020304" pitchFamily="18" charset="0"/>
                <a:cs typeface="Calibri" panose="020F0502020204030204" pitchFamily="34" charset="0"/>
              </a:rPr>
              <a:t>the amount of the decrease in economic turnover</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es-ES" dirty="0"/>
              <a:t>b.-</a:t>
            </a:r>
            <a:r>
              <a:rPr lang="pl-PL" dirty="0"/>
              <a:t> </a:t>
            </a:r>
            <a:r>
              <a:rPr lang="it-IT" sz="1800" dirty="0">
                <a:effectLst/>
                <a:latin typeface="Calibri" panose="020F0502020204030204" pitchFamily="34" charset="0"/>
                <a:ea typeface="Times New Roman" panose="02020603050405020304" pitchFamily="18" charset="0"/>
              </a:rPr>
              <a:t>the amount of infected workers</a:t>
            </a:r>
            <a:endParaRPr lang="es-ES" dirty="0"/>
          </a:p>
          <a:p>
            <a:r>
              <a:rPr lang="es-ES" dirty="0"/>
              <a:t>c.-</a:t>
            </a:r>
            <a:r>
              <a:rPr lang="pl-PL" dirty="0"/>
              <a:t> </a:t>
            </a:r>
            <a:r>
              <a:rPr lang="sk-SK" sz="1800" dirty="0">
                <a:effectLst/>
                <a:latin typeface="Calibri" panose="020F0502020204030204" pitchFamily="34" charset="0"/>
                <a:ea typeface="Times New Roman" panose="02020603050405020304" pitchFamily="18" charset="0"/>
                <a:cs typeface="Calibri" panose="020F0502020204030204" pitchFamily="34" charset="0"/>
              </a:rPr>
              <a:t>the amount of redundancies due to the crisis</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
        <p:nvSpPr>
          <p:cNvPr id="18" name="CuadroTexto 17">
            <a:extLst>
              <a:ext uri="{FF2B5EF4-FFF2-40B4-BE49-F238E27FC236}">
                <a16:creationId xmlns:a16="http://schemas.microsoft.com/office/drawing/2014/main" id="{2CFADFCA-782E-2E56-8E94-29B65F872C5E}"/>
              </a:ext>
            </a:extLst>
          </p:cNvPr>
          <p:cNvSpPr txBox="1"/>
          <p:nvPr/>
        </p:nvSpPr>
        <p:spPr>
          <a:xfrm>
            <a:off x="7697994" y="1966273"/>
            <a:ext cx="3921884" cy="2031325"/>
          </a:xfrm>
          <a:prstGeom prst="rect">
            <a:avLst/>
          </a:prstGeom>
          <a:noFill/>
        </p:spPr>
        <p:txBody>
          <a:bodyPr wrap="square" rtlCol="0">
            <a:spAutoFit/>
          </a:bodyPr>
          <a:lstStyle/>
          <a:p>
            <a:r>
              <a:rPr lang="es-ES" b="1" dirty="0"/>
              <a:t>4. </a:t>
            </a:r>
            <a:r>
              <a:rPr lang="en-US" b="1" dirty="0"/>
              <a:t>4.Key measures to support MSMEs’ liquidity include</a:t>
            </a:r>
            <a:endParaRPr lang="es-ES" b="1" dirty="0"/>
          </a:p>
          <a:p>
            <a:r>
              <a:rPr lang="es-ES" dirty="0"/>
              <a:t>a.-</a:t>
            </a:r>
            <a:r>
              <a:rPr lang="pl-PL" dirty="0"/>
              <a:t> </a:t>
            </a:r>
            <a:r>
              <a:rPr lang="sk-SK" sz="1800" dirty="0">
                <a:effectLst/>
                <a:latin typeface="Calibri" panose="020F0502020204030204" pitchFamily="34" charset="0"/>
                <a:ea typeface="Times New Roman" panose="02020603050405020304" pitchFamily="18" charset="0"/>
                <a:cs typeface="Calibri" panose="020F0502020204030204" pitchFamily="34" charset="0"/>
              </a:rPr>
              <a:t>facilitating bankruptcy procedures</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es-ES" dirty="0"/>
              <a:t>b.-</a:t>
            </a:r>
            <a:r>
              <a:rPr lang="pl-PL" dirty="0"/>
              <a:t> </a:t>
            </a:r>
            <a:r>
              <a:rPr lang="sk-SK" sz="1800" dirty="0">
                <a:effectLst/>
                <a:latin typeface="Calibri" panose="020F0502020204030204" pitchFamily="34" charset="0"/>
                <a:ea typeface="Times New Roman" panose="02020603050405020304" pitchFamily="18" charset="0"/>
                <a:cs typeface="Calibri" panose="020F0502020204030204" pitchFamily="34" charset="0"/>
              </a:rPr>
              <a:t>social insurance exemptions, wage subsidies or guarantee schemes</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es-ES" dirty="0"/>
              <a:t>c.-</a:t>
            </a:r>
            <a:r>
              <a:rPr lang="pl-PL" dirty="0"/>
              <a:t> </a:t>
            </a:r>
            <a:r>
              <a:rPr lang="sk-SK" sz="1800" dirty="0">
                <a:effectLst/>
                <a:latin typeface="Calibri" panose="020F0502020204030204" pitchFamily="34" charset="0"/>
                <a:ea typeface="Times New Roman" panose="02020603050405020304" pitchFamily="18" charset="0"/>
                <a:cs typeface="Calibri" panose="020F0502020204030204" pitchFamily="34" charset="0"/>
              </a:rPr>
              <a:t>tax reduction</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
        <p:nvSpPr>
          <p:cNvPr id="19" name="CuadroTexto 18">
            <a:extLst>
              <a:ext uri="{FF2B5EF4-FFF2-40B4-BE49-F238E27FC236}">
                <a16:creationId xmlns:a16="http://schemas.microsoft.com/office/drawing/2014/main" id="{E5094CB7-2CE4-F376-DA43-48BB81193839}"/>
              </a:ext>
            </a:extLst>
          </p:cNvPr>
          <p:cNvSpPr txBox="1"/>
          <p:nvPr/>
        </p:nvSpPr>
        <p:spPr>
          <a:xfrm>
            <a:off x="5598397" y="3750904"/>
            <a:ext cx="3997438" cy="2585323"/>
          </a:xfrm>
          <a:prstGeom prst="rect">
            <a:avLst/>
          </a:prstGeom>
          <a:noFill/>
        </p:spPr>
        <p:txBody>
          <a:bodyPr wrap="square" rtlCol="0">
            <a:spAutoFit/>
          </a:bodyPr>
          <a:lstStyle/>
          <a:p>
            <a:r>
              <a:rPr lang="es-ES" b="1" dirty="0"/>
              <a:t>5. </a:t>
            </a:r>
            <a:r>
              <a:rPr lang="sk-SK" sz="1800" b="1" dirty="0">
                <a:effectLst/>
                <a:latin typeface="Calibri" panose="020F0502020204030204" pitchFamily="34" charset="0"/>
                <a:ea typeface="Times New Roman" panose="02020603050405020304" pitchFamily="18" charset="0"/>
                <a:cs typeface="Calibri" panose="020F0502020204030204" pitchFamily="34" charset="0"/>
              </a:rPr>
              <a:t>Another solution provided for by the anti-crisis act was</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es-ES" dirty="0"/>
              <a:t>a.-</a:t>
            </a:r>
            <a:r>
              <a:rPr lang="pl-PL" dirty="0"/>
              <a:t> </a:t>
            </a:r>
            <a:r>
              <a:rPr lang="sk-SK" sz="1800" dirty="0">
                <a:effectLst/>
                <a:latin typeface="Calibri" panose="020F0502020204030204" pitchFamily="34" charset="0"/>
                <a:ea typeface="Times New Roman" panose="02020603050405020304" pitchFamily="18" charset="0"/>
                <a:cs typeface="Calibri" panose="020F0502020204030204" pitchFamily="34" charset="0"/>
              </a:rPr>
              <a:t>introducing restrictions on flexible working hours</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es-ES" dirty="0"/>
              <a:t>b.-</a:t>
            </a:r>
            <a:r>
              <a:rPr lang="pl-PL" dirty="0"/>
              <a:t> </a:t>
            </a:r>
            <a:r>
              <a:rPr lang="sk-SK" sz="1800" dirty="0">
                <a:effectLst/>
                <a:latin typeface="Calibri" panose="020F0502020204030204" pitchFamily="34" charset="0"/>
                <a:ea typeface="Times New Roman" panose="02020603050405020304" pitchFamily="18" charset="0"/>
                <a:cs typeface="Calibri" panose="020F0502020204030204" pitchFamily="34" charset="0"/>
              </a:rPr>
              <a:t>preventing employees from taking their leaves</a:t>
            </a:r>
            <a:endParaRPr lang="es-ES" dirty="0"/>
          </a:p>
          <a:p>
            <a:r>
              <a:rPr lang="es-ES" dirty="0"/>
              <a:t>c.-</a:t>
            </a:r>
            <a:r>
              <a:rPr lang="sk-SK" sz="1800" dirty="0">
                <a:effectLst/>
                <a:latin typeface="Calibri" panose="020F0502020204030204" pitchFamily="34" charset="0"/>
                <a:ea typeface="Times New Roman" panose="02020603050405020304" pitchFamily="18" charset="0"/>
                <a:cs typeface="Calibri" panose="020F0502020204030204" pitchFamily="34" charset="0"/>
              </a:rPr>
              <a:t>to grant employers the option of sending employees on overdue holidays</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361859760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Assessment</a:t>
            </a:r>
            <a:r>
              <a:rPr lang="pl-PL" sz="4800" kern="0" spc="-150" dirty="0">
                <a:solidFill>
                  <a:schemeClr val="tx1"/>
                </a:solidFill>
                <a:latin typeface="+mj-lt"/>
                <a:ea typeface="Tahoma" panose="020B0604030504040204" pitchFamily="34" charset="0"/>
                <a:cs typeface="Tahoma" panose="020B0604030504040204" pitchFamily="34" charset="0"/>
              </a:rPr>
              <a:t> test</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xmlns="">
                <a:solidFill>
                  <a:srgbClr val="FFFFFF"/>
                </a:solidFill>
              </a14:hiddenFill>
            </a:ext>
          </a:extLst>
        </p:spPr>
      </p:pic>
      <p:sp>
        <p:nvSpPr>
          <p:cNvPr id="4" name="CuadroTexto 3">
            <a:extLst>
              <a:ext uri="{FF2B5EF4-FFF2-40B4-BE49-F238E27FC236}">
                <a16:creationId xmlns:a16="http://schemas.microsoft.com/office/drawing/2014/main" id="{49C5602E-CF36-A10B-A2F2-D04E71E52484}"/>
              </a:ext>
            </a:extLst>
          </p:cNvPr>
          <p:cNvSpPr txBox="1"/>
          <p:nvPr/>
        </p:nvSpPr>
        <p:spPr>
          <a:xfrm>
            <a:off x="414807" y="2259848"/>
            <a:ext cx="2383386" cy="1754326"/>
          </a:xfrm>
          <a:prstGeom prst="rect">
            <a:avLst/>
          </a:prstGeom>
          <a:noFill/>
        </p:spPr>
        <p:txBody>
          <a:bodyPr wrap="square" rtlCol="0">
            <a:spAutoFit/>
          </a:bodyPr>
          <a:lstStyle/>
          <a:p>
            <a:pPr marL="342900" indent="-342900">
              <a:buAutoNum type="arabicPeriod"/>
            </a:pPr>
            <a:r>
              <a:rPr lang="en-US" b="1" dirty="0"/>
              <a:t>The anti-crisis shields was available for:</a:t>
            </a:r>
            <a:endParaRPr lang="es-ES" dirty="0"/>
          </a:p>
          <a:p>
            <a:r>
              <a:rPr lang="es-ES" dirty="0"/>
              <a:t>a.-</a:t>
            </a:r>
            <a:r>
              <a:rPr lang="pl-PL" dirty="0"/>
              <a:t> medium &amp;</a:t>
            </a:r>
            <a:r>
              <a:rPr lang="pl-PL" dirty="0" err="1"/>
              <a:t>large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es-ES" dirty="0"/>
              <a:t>b.-</a:t>
            </a:r>
            <a:r>
              <a:rPr lang="pl-PL" dirty="0"/>
              <a:t> </a:t>
            </a:r>
            <a:r>
              <a:rPr lang="sk-SK" sz="1800" dirty="0">
                <a:effectLst/>
                <a:latin typeface="Calibri" panose="020F0502020204030204" pitchFamily="34" charset="0"/>
                <a:ea typeface="Calibri" panose="020F0502020204030204" pitchFamily="34" charset="0"/>
                <a:cs typeface="Calibri" panose="020F0502020204030204" pitchFamily="34" charset="0"/>
              </a:rPr>
              <a:t>micro &amp; small</a:t>
            </a:r>
            <a:endParaRPr lang="es-ES" dirty="0"/>
          </a:p>
          <a:p>
            <a:r>
              <a:rPr lang="es-ES" dirty="0"/>
              <a:t>c.-</a:t>
            </a:r>
            <a:r>
              <a:rPr lang="sk-SK" b="1" dirty="0">
                <a:latin typeface="Calibri" panose="020F0502020204030204" pitchFamily="34" charset="0"/>
                <a:ea typeface="Calibri" panose="020F0502020204030204" pitchFamily="34" charset="0"/>
                <a:cs typeface="Calibri" panose="020F0502020204030204" pitchFamily="34" charset="0"/>
              </a:rPr>
              <a:t>all entrepreneurs</a:t>
            </a:r>
            <a:endParaRPr lang="es-ES" dirty="0"/>
          </a:p>
        </p:txBody>
      </p:sp>
      <p:sp>
        <p:nvSpPr>
          <p:cNvPr id="15" name="CuadroTexto 14">
            <a:extLst>
              <a:ext uri="{FF2B5EF4-FFF2-40B4-BE49-F238E27FC236}">
                <a16:creationId xmlns:a16="http://schemas.microsoft.com/office/drawing/2014/main" id="{8D1E1ACE-C6CE-7C52-9682-A570147BC185}"/>
              </a:ext>
            </a:extLst>
          </p:cNvPr>
          <p:cNvSpPr txBox="1"/>
          <p:nvPr/>
        </p:nvSpPr>
        <p:spPr>
          <a:xfrm>
            <a:off x="2492676" y="3002056"/>
            <a:ext cx="2632413" cy="2585323"/>
          </a:xfrm>
          <a:prstGeom prst="rect">
            <a:avLst/>
          </a:prstGeom>
          <a:noFill/>
        </p:spPr>
        <p:txBody>
          <a:bodyPr wrap="square" rtlCol="0">
            <a:spAutoFit/>
          </a:bodyPr>
          <a:lstStyle/>
          <a:p>
            <a:r>
              <a:rPr lang="es-ES" b="1" dirty="0"/>
              <a:t>2. </a:t>
            </a:r>
            <a:r>
              <a:rPr lang="sk-SK" sz="1800" b="1" dirty="0">
                <a:effectLst/>
                <a:latin typeface="Calibri" panose="020F0502020204030204" pitchFamily="34" charset="0"/>
                <a:ea typeface="Times New Roman" panose="02020603050405020304" pitchFamily="18" charset="0"/>
                <a:cs typeface="Calibri" panose="020F0502020204030204" pitchFamily="34" charset="0"/>
              </a:rPr>
              <a:t>As part of state aid, it was possible to apply for:</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es-ES" dirty="0"/>
              <a:t>a.-</a:t>
            </a:r>
            <a:r>
              <a:rPr lang="pl-PL" dirty="0"/>
              <a:t> </a:t>
            </a:r>
            <a:r>
              <a:rPr lang="en-US" dirty="0"/>
              <a:t>benefits for the protection of workplaces</a:t>
            </a:r>
            <a:endParaRPr lang="es-ES" dirty="0"/>
          </a:p>
          <a:p>
            <a:r>
              <a:rPr lang="es-ES" dirty="0"/>
              <a:t>b.-</a:t>
            </a:r>
            <a:r>
              <a:rPr lang="pl-PL" dirty="0"/>
              <a:t> </a:t>
            </a:r>
            <a:r>
              <a:rPr lang="sk-SK" sz="1800" dirty="0">
                <a:effectLst/>
                <a:latin typeface="Calibri" panose="020F0502020204030204" pitchFamily="34" charset="0"/>
                <a:ea typeface="Times New Roman" panose="02020603050405020304" pitchFamily="18" charset="0"/>
                <a:cs typeface="Calibri" panose="020F0502020204030204" pitchFamily="34" charset="0"/>
              </a:rPr>
              <a:t>the payment of subsidies from the Guaranteed Employee Benefits Fund’s</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es-ES" dirty="0"/>
              <a:t>c.-</a:t>
            </a:r>
            <a:r>
              <a:rPr lang="pl-PL" dirty="0"/>
              <a:t> </a:t>
            </a:r>
            <a:r>
              <a:rPr lang="pl-PL" b="1" dirty="0" err="1"/>
              <a:t>all</a:t>
            </a:r>
            <a:r>
              <a:rPr lang="pl-PL" b="1" dirty="0"/>
              <a:t> of </a:t>
            </a:r>
            <a:r>
              <a:rPr lang="pl-PL" b="1" dirty="0" err="1"/>
              <a:t>them</a:t>
            </a:r>
            <a:endParaRPr lang="es-ES" b="1" dirty="0"/>
          </a:p>
        </p:txBody>
      </p:sp>
      <p:sp>
        <p:nvSpPr>
          <p:cNvPr id="16" name="CuadroTexto 15">
            <a:extLst>
              <a:ext uri="{FF2B5EF4-FFF2-40B4-BE49-F238E27FC236}">
                <a16:creationId xmlns:a16="http://schemas.microsoft.com/office/drawing/2014/main" id="{18D330A9-806C-D786-7833-E489C0FD2380}"/>
              </a:ext>
            </a:extLst>
          </p:cNvPr>
          <p:cNvSpPr txBox="1"/>
          <p:nvPr/>
        </p:nvSpPr>
        <p:spPr>
          <a:xfrm>
            <a:off x="4697578" y="248618"/>
            <a:ext cx="4167121" cy="2308324"/>
          </a:xfrm>
          <a:prstGeom prst="rect">
            <a:avLst/>
          </a:prstGeom>
          <a:noFill/>
        </p:spPr>
        <p:txBody>
          <a:bodyPr wrap="square" rtlCol="0">
            <a:spAutoFit/>
          </a:bodyPr>
          <a:lstStyle/>
          <a:p>
            <a:r>
              <a:rPr lang="es-ES" b="1" dirty="0"/>
              <a:t>3. </a:t>
            </a:r>
            <a:r>
              <a:rPr lang="it-IT" sz="1800" b="1" dirty="0">
                <a:effectLst/>
                <a:latin typeface="Calibri" panose="020F0502020204030204" pitchFamily="34" charset="0"/>
                <a:ea typeface="Times New Roman" panose="02020603050405020304" pitchFamily="18" charset="0"/>
              </a:rPr>
              <a:t>The amount of the funding of renumeration was depended on:</a:t>
            </a:r>
            <a:endParaRPr lang="pl-PL" sz="1800" b="1" dirty="0">
              <a:effectLst/>
              <a:latin typeface="Calibri" panose="020F0502020204030204" pitchFamily="34" charset="0"/>
              <a:ea typeface="Times New Roman" panose="02020603050405020304" pitchFamily="18" charset="0"/>
            </a:endParaRPr>
          </a:p>
          <a:p>
            <a:r>
              <a:rPr lang="es-ES" dirty="0"/>
              <a:t>a.-</a:t>
            </a:r>
            <a:r>
              <a:rPr lang="pl-PL" dirty="0"/>
              <a:t> </a:t>
            </a:r>
            <a:r>
              <a:rPr lang="sk-SK" sz="1800" b="1" dirty="0">
                <a:effectLst/>
                <a:latin typeface="Calibri" panose="020F0502020204030204" pitchFamily="34" charset="0"/>
                <a:ea typeface="Times New Roman" panose="02020603050405020304" pitchFamily="18" charset="0"/>
                <a:cs typeface="Calibri" panose="020F0502020204030204" pitchFamily="34" charset="0"/>
              </a:rPr>
              <a:t>the amount of the decrease in economic turnover</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es-ES" dirty="0"/>
              <a:t>b.-</a:t>
            </a:r>
            <a:r>
              <a:rPr lang="pl-PL" dirty="0"/>
              <a:t> </a:t>
            </a:r>
            <a:r>
              <a:rPr lang="it-IT" sz="1800" dirty="0">
                <a:effectLst/>
                <a:latin typeface="Calibri" panose="020F0502020204030204" pitchFamily="34" charset="0"/>
                <a:ea typeface="Times New Roman" panose="02020603050405020304" pitchFamily="18" charset="0"/>
              </a:rPr>
              <a:t>the amount of infected workers</a:t>
            </a:r>
            <a:endParaRPr lang="es-ES" dirty="0"/>
          </a:p>
          <a:p>
            <a:r>
              <a:rPr lang="es-ES" dirty="0"/>
              <a:t>c.-</a:t>
            </a:r>
            <a:r>
              <a:rPr lang="pl-PL" dirty="0"/>
              <a:t> </a:t>
            </a:r>
            <a:r>
              <a:rPr lang="sk-SK" sz="1800" dirty="0">
                <a:effectLst/>
                <a:latin typeface="Calibri" panose="020F0502020204030204" pitchFamily="34" charset="0"/>
                <a:ea typeface="Times New Roman" panose="02020603050405020304" pitchFamily="18" charset="0"/>
                <a:cs typeface="Calibri" panose="020F0502020204030204" pitchFamily="34" charset="0"/>
              </a:rPr>
              <a:t>the amount of redundancies due to the crisis</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
        <p:nvSpPr>
          <p:cNvPr id="18" name="CuadroTexto 17">
            <a:extLst>
              <a:ext uri="{FF2B5EF4-FFF2-40B4-BE49-F238E27FC236}">
                <a16:creationId xmlns:a16="http://schemas.microsoft.com/office/drawing/2014/main" id="{2CFADFCA-782E-2E56-8E94-29B65F872C5E}"/>
              </a:ext>
            </a:extLst>
          </p:cNvPr>
          <p:cNvSpPr txBox="1"/>
          <p:nvPr/>
        </p:nvSpPr>
        <p:spPr>
          <a:xfrm>
            <a:off x="7697994" y="1966273"/>
            <a:ext cx="3921884" cy="2031325"/>
          </a:xfrm>
          <a:prstGeom prst="rect">
            <a:avLst/>
          </a:prstGeom>
          <a:noFill/>
        </p:spPr>
        <p:txBody>
          <a:bodyPr wrap="square" rtlCol="0">
            <a:spAutoFit/>
          </a:bodyPr>
          <a:lstStyle/>
          <a:p>
            <a:r>
              <a:rPr lang="es-ES" b="1" dirty="0"/>
              <a:t>4. </a:t>
            </a:r>
            <a:r>
              <a:rPr lang="en-US" b="1" dirty="0"/>
              <a:t>4.Key measures to support MSMEs’ liquidity include</a:t>
            </a:r>
            <a:endParaRPr lang="es-ES" b="1" dirty="0"/>
          </a:p>
          <a:p>
            <a:r>
              <a:rPr lang="es-ES" dirty="0"/>
              <a:t>a.-</a:t>
            </a:r>
            <a:r>
              <a:rPr lang="pl-PL" dirty="0"/>
              <a:t> </a:t>
            </a:r>
            <a:r>
              <a:rPr lang="sk-SK" sz="1800" dirty="0">
                <a:effectLst/>
                <a:latin typeface="Calibri" panose="020F0502020204030204" pitchFamily="34" charset="0"/>
                <a:ea typeface="Times New Roman" panose="02020603050405020304" pitchFamily="18" charset="0"/>
                <a:cs typeface="Calibri" panose="020F0502020204030204" pitchFamily="34" charset="0"/>
              </a:rPr>
              <a:t>facilitating bankruptcy procedures</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es-ES" dirty="0"/>
              <a:t>b.-</a:t>
            </a:r>
            <a:r>
              <a:rPr lang="pl-PL" dirty="0"/>
              <a:t> </a:t>
            </a:r>
            <a:r>
              <a:rPr lang="sk-SK" sz="1800" b="1" dirty="0">
                <a:effectLst/>
                <a:latin typeface="Calibri" panose="020F0502020204030204" pitchFamily="34" charset="0"/>
                <a:ea typeface="Times New Roman" panose="02020603050405020304" pitchFamily="18" charset="0"/>
                <a:cs typeface="Calibri" panose="020F0502020204030204" pitchFamily="34" charset="0"/>
              </a:rPr>
              <a:t>social insurance exemptions, wage subsidies or guarantee schemes</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es-ES" dirty="0"/>
              <a:t>c.-</a:t>
            </a:r>
            <a:r>
              <a:rPr lang="pl-PL" dirty="0"/>
              <a:t> </a:t>
            </a:r>
            <a:r>
              <a:rPr lang="sk-SK" sz="1800" dirty="0">
                <a:effectLst/>
                <a:latin typeface="Calibri" panose="020F0502020204030204" pitchFamily="34" charset="0"/>
                <a:ea typeface="Times New Roman" panose="02020603050405020304" pitchFamily="18" charset="0"/>
                <a:cs typeface="Calibri" panose="020F0502020204030204" pitchFamily="34" charset="0"/>
              </a:rPr>
              <a:t>tax reduction</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
        <p:nvSpPr>
          <p:cNvPr id="19" name="CuadroTexto 18">
            <a:extLst>
              <a:ext uri="{FF2B5EF4-FFF2-40B4-BE49-F238E27FC236}">
                <a16:creationId xmlns:a16="http://schemas.microsoft.com/office/drawing/2014/main" id="{E5094CB7-2CE4-F376-DA43-48BB81193839}"/>
              </a:ext>
            </a:extLst>
          </p:cNvPr>
          <p:cNvSpPr txBox="1"/>
          <p:nvPr/>
        </p:nvSpPr>
        <p:spPr>
          <a:xfrm>
            <a:off x="5598397" y="3750904"/>
            <a:ext cx="3997438" cy="2585323"/>
          </a:xfrm>
          <a:prstGeom prst="rect">
            <a:avLst/>
          </a:prstGeom>
          <a:noFill/>
        </p:spPr>
        <p:txBody>
          <a:bodyPr wrap="square" rtlCol="0">
            <a:spAutoFit/>
          </a:bodyPr>
          <a:lstStyle/>
          <a:p>
            <a:r>
              <a:rPr lang="es-ES" b="1" dirty="0"/>
              <a:t>5. </a:t>
            </a:r>
            <a:r>
              <a:rPr lang="sk-SK" sz="1800" b="1" dirty="0">
                <a:effectLst/>
                <a:latin typeface="Calibri" panose="020F0502020204030204" pitchFamily="34" charset="0"/>
                <a:ea typeface="Times New Roman" panose="02020603050405020304" pitchFamily="18" charset="0"/>
                <a:cs typeface="Calibri" panose="020F0502020204030204" pitchFamily="34" charset="0"/>
              </a:rPr>
              <a:t>Another solution provided for by the anti-crisis act was</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es-ES" dirty="0"/>
              <a:t>a.-</a:t>
            </a:r>
            <a:r>
              <a:rPr lang="pl-PL" dirty="0"/>
              <a:t> </a:t>
            </a:r>
            <a:r>
              <a:rPr lang="sk-SK" sz="1800" dirty="0">
                <a:effectLst/>
                <a:latin typeface="Calibri" panose="020F0502020204030204" pitchFamily="34" charset="0"/>
                <a:ea typeface="Times New Roman" panose="02020603050405020304" pitchFamily="18" charset="0"/>
                <a:cs typeface="Calibri" panose="020F0502020204030204" pitchFamily="34" charset="0"/>
              </a:rPr>
              <a:t>introducing restrictions on flexible working hours</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es-ES" dirty="0"/>
              <a:t>b.-</a:t>
            </a:r>
            <a:r>
              <a:rPr lang="pl-PL" dirty="0"/>
              <a:t> </a:t>
            </a:r>
            <a:r>
              <a:rPr lang="sk-SK" sz="1800" dirty="0">
                <a:effectLst/>
                <a:latin typeface="Calibri" panose="020F0502020204030204" pitchFamily="34" charset="0"/>
                <a:ea typeface="Times New Roman" panose="02020603050405020304" pitchFamily="18" charset="0"/>
                <a:cs typeface="Calibri" panose="020F0502020204030204" pitchFamily="34" charset="0"/>
              </a:rPr>
              <a:t>preventing employees from taking their leaves</a:t>
            </a:r>
            <a:endParaRPr lang="es-ES" dirty="0"/>
          </a:p>
          <a:p>
            <a:r>
              <a:rPr lang="es-ES" dirty="0"/>
              <a:t>c.-</a:t>
            </a:r>
            <a:r>
              <a:rPr lang="sk-SK" sz="1800" b="1" dirty="0">
                <a:effectLst/>
                <a:latin typeface="Calibri" panose="020F0502020204030204" pitchFamily="34" charset="0"/>
                <a:ea typeface="Times New Roman" panose="02020603050405020304" pitchFamily="18" charset="0"/>
                <a:cs typeface="Calibri" panose="020F0502020204030204" pitchFamily="34" charset="0"/>
              </a:rPr>
              <a:t>to grant employers the option of sending employees on overdue holidays</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11028499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9295918" cy="369332"/>
          </a:xfrm>
          <a:prstGeom prst="rect">
            <a:avLst/>
          </a:prstGeom>
          <a:noFill/>
        </p:spPr>
        <p:txBody>
          <a:bodyPr wrap="square" rtlCol="0">
            <a:spAutoFit/>
          </a:bodyPr>
          <a:lstStyle/>
          <a:p>
            <a:r>
              <a:rPr lang="en-US" dirty="0"/>
              <a:t>The anti-crisis shields covered changes from various areas of the economic system</a:t>
            </a:r>
          </a:p>
        </p:txBody>
      </p:sp>
      <p:sp>
        <p:nvSpPr>
          <p:cNvPr id="12" name="CuadroTexto 11"/>
          <p:cNvSpPr txBox="1"/>
          <p:nvPr/>
        </p:nvSpPr>
        <p:spPr>
          <a:xfrm>
            <a:off x="1615181" y="3530217"/>
            <a:ext cx="8069142" cy="646331"/>
          </a:xfrm>
          <a:prstGeom prst="rect">
            <a:avLst/>
          </a:prstGeom>
          <a:noFill/>
        </p:spPr>
        <p:txBody>
          <a:bodyPr wrap="square" rtlCol="0">
            <a:spAutoFit/>
          </a:bodyPr>
          <a:lstStyle/>
          <a:p>
            <a:r>
              <a:rPr lang="en-US" dirty="0"/>
              <a:t>The anti-crisis shields included direct state-aid as well as a number of indirect solutions (e.g. tax reliefs)</a:t>
            </a:r>
          </a:p>
        </p:txBody>
      </p:sp>
      <p:sp>
        <p:nvSpPr>
          <p:cNvPr id="13" name="CuadroTexto 12"/>
          <p:cNvSpPr txBox="1"/>
          <p:nvPr/>
        </p:nvSpPr>
        <p:spPr>
          <a:xfrm>
            <a:off x="1605564" y="4284374"/>
            <a:ext cx="7919999" cy="369332"/>
          </a:xfrm>
          <a:prstGeom prst="rect">
            <a:avLst/>
          </a:prstGeom>
          <a:noFill/>
        </p:spPr>
        <p:txBody>
          <a:bodyPr wrap="square" rtlCol="0">
            <a:spAutoFit/>
          </a:bodyPr>
          <a:lstStyle/>
          <a:p>
            <a:r>
              <a:rPr lang="en-US" dirty="0"/>
              <a:t>The anti-crisis shields included detailed changes in various areas of the law</a:t>
            </a:r>
          </a:p>
        </p:txBody>
      </p:sp>
      <p:sp>
        <p:nvSpPr>
          <p:cNvPr id="14" name="CuadroTexto 13"/>
          <p:cNvSpPr txBox="1"/>
          <p:nvPr/>
        </p:nvSpPr>
        <p:spPr>
          <a:xfrm>
            <a:off x="1578484" y="4994445"/>
            <a:ext cx="7470802" cy="646331"/>
          </a:xfrm>
          <a:prstGeom prst="rect">
            <a:avLst/>
          </a:prstGeom>
          <a:noFill/>
        </p:spPr>
        <p:txBody>
          <a:bodyPr wrap="square" rtlCol="0">
            <a:spAutoFit/>
          </a:bodyPr>
          <a:lstStyle/>
          <a:p>
            <a:r>
              <a:rPr lang="en-US" dirty="0"/>
              <a:t>The anti-crisis shields were subject to frequent changes and required adaptation to the rapidly changing reality</a:t>
            </a: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Key takeaways:</a:t>
            </a:r>
          </a:p>
        </p:txBody>
      </p:sp>
      <p:pic>
        <p:nvPicPr>
          <p:cNvPr id="1026" name="Picture 2" descr="Logro objetivo y trabajo en equipo empresarial. vector gratuit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Tekstowe 2"/>
          <p:cNvSpPr txBox="1"/>
          <p:nvPr/>
        </p:nvSpPr>
        <p:spPr>
          <a:xfrm>
            <a:off x="731124" y="1146257"/>
            <a:ext cx="10729751" cy="4801314"/>
          </a:xfrm>
          <a:prstGeom prst="rect">
            <a:avLst/>
          </a:prstGeom>
          <a:noFill/>
        </p:spPr>
        <p:txBody>
          <a:bodyPr wrap="square" rtlCol="0">
            <a:spAutoFit/>
          </a:bodyPr>
          <a:lstStyle/>
          <a:p>
            <a:r>
              <a:rPr lang="pl-PL" dirty="0" err="1"/>
              <a:t>Sources</a:t>
            </a:r>
            <a:r>
              <a:rPr lang="pl-PL" dirty="0"/>
              <a:t>:</a:t>
            </a:r>
          </a:p>
          <a:p>
            <a:endParaRPr lang="pl-PL" dirty="0"/>
          </a:p>
          <a:p>
            <a:r>
              <a:rPr lang="es-ES" dirty="0"/>
              <a:t>Coronavirus (COVID-19): SME </a:t>
            </a:r>
            <a:r>
              <a:rPr lang="es-ES" dirty="0" err="1"/>
              <a:t>Policy</a:t>
            </a:r>
            <a:r>
              <a:rPr lang="es-ES" dirty="0"/>
              <a:t> Responses, OECD, </a:t>
            </a:r>
            <a:r>
              <a:rPr lang="es-ES" dirty="0" err="1"/>
              <a:t>updated</a:t>
            </a:r>
            <a:r>
              <a:rPr lang="es-ES" dirty="0"/>
              <a:t> 15 </a:t>
            </a:r>
            <a:r>
              <a:rPr lang="es-ES" dirty="0" err="1"/>
              <a:t>July</a:t>
            </a:r>
            <a:r>
              <a:rPr lang="es-ES" dirty="0"/>
              <a:t> 2020. </a:t>
            </a:r>
            <a:endParaRPr lang="pl-PL" dirty="0"/>
          </a:p>
          <a:p>
            <a:endParaRPr lang="es-ES" dirty="0"/>
          </a:p>
          <a:p>
            <a:r>
              <a:rPr lang="es-ES" dirty="0"/>
              <a:t>OECD SME and </a:t>
            </a:r>
            <a:r>
              <a:rPr lang="es-ES" dirty="0" err="1"/>
              <a:t>Entrepreneurship</a:t>
            </a:r>
            <a:r>
              <a:rPr lang="es-ES" dirty="0"/>
              <a:t> Outlook 2021. </a:t>
            </a:r>
          </a:p>
          <a:p>
            <a:endParaRPr lang="es-ES" dirty="0"/>
          </a:p>
          <a:p>
            <a:r>
              <a:rPr lang="es-ES" dirty="0" err="1"/>
              <a:t>Dębkowska</a:t>
            </a:r>
            <a:r>
              <a:rPr lang="es-ES" dirty="0"/>
              <a:t>, K., </a:t>
            </a:r>
            <a:r>
              <a:rPr lang="es-ES" dirty="0" err="1"/>
              <a:t>Kłosiewicz-Górecka</a:t>
            </a:r>
            <a:r>
              <a:rPr lang="es-ES" dirty="0"/>
              <a:t>, U., </a:t>
            </a:r>
            <a:r>
              <a:rPr lang="es-ES" dirty="0" err="1"/>
              <a:t>Szymańska</a:t>
            </a:r>
            <a:r>
              <a:rPr lang="es-ES" dirty="0"/>
              <a:t>, A., </a:t>
            </a:r>
            <a:r>
              <a:rPr lang="es-ES" dirty="0" err="1"/>
              <a:t>Ważniewski</a:t>
            </a:r>
            <a:r>
              <a:rPr lang="es-ES" dirty="0"/>
              <a:t>, P., </a:t>
            </a:r>
            <a:r>
              <a:rPr lang="es-ES" dirty="0" err="1"/>
              <a:t>Zybertowicz</a:t>
            </a:r>
            <a:r>
              <a:rPr lang="es-ES" dirty="0"/>
              <a:t>, K. (2021), </a:t>
            </a:r>
            <a:r>
              <a:rPr lang="es-ES" dirty="0" err="1"/>
              <a:t>Tarcza</a:t>
            </a:r>
            <a:r>
              <a:rPr lang="es-ES" dirty="0"/>
              <a:t> </a:t>
            </a:r>
            <a:r>
              <a:rPr lang="es-ES" dirty="0" err="1"/>
              <a:t>Antykryzysowa</a:t>
            </a:r>
            <a:r>
              <a:rPr lang="es-ES" dirty="0"/>
              <a:t>... </a:t>
            </a:r>
            <a:r>
              <a:rPr lang="es-ES" dirty="0" err="1"/>
              <a:t>Koło</a:t>
            </a:r>
            <a:r>
              <a:rPr lang="es-ES" dirty="0"/>
              <a:t> </a:t>
            </a:r>
            <a:r>
              <a:rPr lang="es-ES" dirty="0" err="1"/>
              <a:t>ratunkowe</a:t>
            </a:r>
            <a:r>
              <a:rPr lang="es-ES" dirty="0"/>
              <a:t> </a:t>
            </a:r>
            <a:r>
              <a:rPr lang="es-ES" dirty="0" err="1"/>
              <a:t>dla</a:t>
            </a:r>
            <a:r>
              <a:rPr lang="es-ES" dirty="0"/>
              <a:t> </a:t>
            </a:r>
            <a:r>
              <a:rPr lang="es-ES" dirty="0" err="1"/>
              <a:t>firm</a:t>
            </a:r>
            <a:r>
              <a:rPr lang="es-ES" dirty="0"/>
              <a:t> i </a:t>
            </a:r>
            <a:r>
              <a:rPr lang="es-ES" dirty="0" err="1"/>
              <a:t>gospodarki</a:t>
            </a:r>
            <a:r>
              <a:rPr lang="es-ES" dirty="0"/>
              <a:t>?, </a:t>
            </a:r>
            <a:r>
              <a:rPr lang="es-ES" dirty="0" err="1"/>
              <a:t>Gniazdowski</a:t>
            </a:r>
            <a:r>
              <a:rPr lang="es-ES" dirty="0"/>
              <a:t>, M., </a:t>
            </a:r>
            <a:r>
              <a:rPr lang="es-ES" dirty="0" err="1"/>
              <a:t>Kubisiak</a:t>
            </a:r>
            <a:r>
              <a:rPr lang="es-ES" dirty="0"/>
              <a:t>, A., </a:t>
            </a:r>
            <a:r>
              <a:rPr lang="es-ES" dirty="0" err="1"/>
              <a:t>Kutwa</a:t>
            </a:r>
            <a:r>
              <a:rPr lang="es-ES" dirty="0"/>
              <a:t>, K., </a:t>
            </a:r>
            <a:r>
              <a:rPr lang="es-ES" dirty="0" err="1"/>
              <a:t>Rybacki</a:t>
            </a:r>
            <a:r>
              <a:rPr lang="es-ES" dirty="0"/>
              <a:t>, J. (współpr.), Polski Instytut Ekonomiczny, Warszawa. </a:t>
            </a:r>
            <a:endParaRPr lang="pl-PL" dirty="0"/>
          </a:p>
          <a:p>
            <a:endParaRPr lang="pl-PL" dirty="0"/>
          </a:p>
          <a:p>
            <a:r>
              <a:rPr lang="pl-PL" dirty="0" err="1"/>
              <a:t>Buendia</a:t>
            </a:r>
            <a:r>
              <a:rPr lang="pl-PL" dirty="0"/>
              <a:t>, J.L. i </a:t>
            </a:r>
            <a:r>
              <a:rPr lang="pl-PL" dirty="0" err="1"/>
              <a:t>Dovalo</a:t>
            </a:r>
            <a:r>
              <a:rPr lang="pl-PL" dirty="0"/>
              <a:t>, A. (2020). </a:t>
            </a:r>
            <a:r>
              <a:rPr lang="pl-PL" dirty="0" err="1"/>
              <a:t>State</a:t>
            </a:r>
            <a:r>
              <a:rPr lang="pl-PL" dirty="0"/>
              <a:t> Aid Versus COVID-19. The </a:t>
            </a:r>
            <a:r>
              <a:rPr lang="pl-PL" dirty="0" err="1"/>
              <a:t>Commission</a:t>
            </a:r>
            <a:r>
              <a:rPr lang="pl-PL" dirty="0"/>
              <a:t> </a:t>
            </a:r>
            <a:r>
              <a:rPr lang="pl-PL" dirty="0" err="1"/>
              <a:t>Adopts</a:t>
            </a:r>
            <a:r>
              <a:rPr lang="pl-PL" dirty="0"/>
              <a:t> a </a:t>
            </a:r>
            <a:r>
              <a:rPr lang="pl-PL" dirty="0" err="1"/>
              <a:t>Temporary</a:t>
            </a:r>
            <a:r>
              <a:rPr lang="pl-PL" dirty="0"/>
              <a:t> Framework. </a:t>
            </a:r>
            <a:r>
              <a:rPr lang="pl-PL" dirty="0" err="1"/>
              <a:t>European</a:t>
            </a:r>
            <a:r>
              <a:rPr lang="pl-PL" dirty="0"/>
              <a:t> </a:t>
            </a:r>
            <a:r>
              <a:rPr lang="pl-PL" dirty="0" err="1"/>
              <a:t>State</a:t>
            </a:r>
            <a:r>
              <a:rPr lang="pl-PL" dirty="0"/>
              <a:t> Aid Law </a:t>
            </a:r>
            <a:r>
              <a:rPr lang="pl-PL" dirty="0" err="1"/>
              <a:t>Quarterly</a:t>
            </a:r>
            <a:r>
              <a:rPr lang="pl-PL" dirty="0"/>
              <a:t>, 19(1).</a:t>
            </a:r>
          </a:p>
          <a:p>
            <a:endParaRPr lang="pl-PL" dirty="0"/>
          </a:p>
          <a:p>
            <a:r>
              <a:rPr lang="en-US" dirty="0"/>
              <a:t>Nicolaides, P. (2020a). Application of Article 107(2)(b) TFUE to Covid-19 Measures: State Aid to Make Good the Damage Caused by an Exceptional </a:t>
            </a:r>
            <a:r>
              <a:rPr lang="en-US" dirty="0" err="1"/>
              <a:t>Occurance</a:t>
            </a:r>
            <a:r>
              <a:rPr lang="en-US" dirty="0"/>
              <a:t>. Journal of European Competition Law &amp; </a:t>
            </a:r>
            <a:r>
              <a:rPr lang="en-US" dirty="0" err="1"/>
              <a:t>Practise</a:t>
            </a:r>
            <a:r>
              <a:rPr lang="en-US" dirty="0"/>
              <a:t>, 11(5–6). http://doi.org/10.1093/jeclap/lpaa026</a:t>
            </a:r>
            <a:endParaRPr lang="pl-PL" dirty="0"/>
          </a:p>
          <a:p>
            <a:endParaRPr lang="pl-PL" dirty="0"/>
          </a:p>
        </p:txBody>
      </p:sp>
    </p:spTree>
    <p:extLst>
      <p:ext uri="{BB962C8B-B14F-4D97-AF65-F5344CB8AC3E}">
        <p14:creationId xmlns:p14="http://schemas.microsoft.com/office/powerpoint/2010/main" val="3072834626"/>
      </p:ext>
    </p:extLst>
  </p:cSld>
  <p:clrMapOvr>
    <a:masterClrMapping/>
  </p:clrMapOvr>
  <p:transition advClick="0"/>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s-ES" sz="9600" b="1" spc="95" dirty="0">
                <a:solidFill>
                  <a:schemeClr val="bg1"/>
                </a:solidFill>
                <a:cs typeface="Roboto"/>
              </a:rPr>
              <a:t>Thank-</a:t>
            </a:r>
            <a:r>
              <a:rPr lang="es-ES" sz="9600" b="1" spc="-50" dirty="0">
                <a:solidFill>
                  <a:schemeClr val="bg1"/>
                </a:solidFill>
                <a:cs typeface="Roboto"/>
              </a:rPr>
              <a:t>you!</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6">
            <a:extLst>
              <a:ext uri="{FF2B5EF4-FFF2-40B4-BE49-F238E27FC236}">
                <a16:creationId xmlns:a16="http://schemas.microsoft.com/office/drawing/2014/main" id="{80FAD18F-87D5-5780-C8BD-DC319693EA7A}"/>
              </a:ext>
            </a:extLst>
          </p:cNvPr>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INDEX</a:t>
            </a:r>
          </a:p>
        </p:txBody>
      </p:sp>
      <p:sp>
        <p:nvSpPr>
          <p:cNvPr id="3" name="Shape 2633">
            <a:extLst>
              <a:ext uri="{FF2B5EF4-FFF2-40B4-BE49-F238E27FC236}">
                <a16:creationId xmlns:a16="http://schemas.microsoft.com/office/drawing/2014/main" id="{31A6D2C2-1A39-7EE0-FD68-D149CCF6FDA0}"/>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
        <p:nvSpPr>
          <p:cNvPr id="4" name="TextBox 31">
            <a:extLst>
              <a:ext uri="{FF2B5EF4-FFF2-40B4-BE49-F238E27FC236}">
                <a16:creationId xmlns:a16="http://schemas.microsoft.com/office/drawing/2014/main" id="{1AC6FFD1-B358-4715-525A-71C5387DBA88}"/>
              </a:ext>
            </a:extLst>
          </p:cNvPr>
          <p:cNvSpPr txBox="1"/>
          <p:nvPr/>
        </p:nvSpPr>
        <p:spPr>
          <a:xfrm>
            <a:off x="2413263" y="2713042"/>
            <a:ext cx="7324626" cy="830997"/>
          </a:xfrm>
          <a:prstGeom prst="rect">
            <a:avLst/>
          </a:prstGeom>
          <a:noFill/>
        </p:spPr>
        <p:txBody>
          <a:bodyPr wrap="square" rtlCol="0">
            <a:spAutoFit/>
          </a:bodyPr>
          <a:lstStyle/>
          <a:p>
            <a:r>
              <a:rPr lang="en-US" sz="2400" dirty="0">
                <a:solidFill>
                  <a:srgbClr val="0CA373"/>
                </a:solidFill>
                <a:latin typeface="Oxygen" panose="02000503000000090004" pitchFamily="2" charset="77"/>
                <a:ea typeface="Nunito Bold" charset="0"/>
                <a:cs typeface="Abhaya Libre SemiBold" panose="02000603000000000000" pitchFamily="2" charset="77"/>
              </a:rPr>
              <a:t>Unit 1: STATE AID TO CO-FINANCE THE JOBS</a:t>
            </a:r>
          </a:p>
          <a:p>
            <a:r>
              <a:rPr lang="en-US" sz="2400" dirty="0">
                <a:solidFill>
                  <a:srgbClr val="0CA373"/>
                </a:solidFill>
                <a:latin typeface="Oxygen" panose="02000503000000090004" pitchFamily="2" charset="77"/>
                <a:ea typeface="Nunito Bold" charset="0"/>
                <a:cs typeface="Abhaya Libre SemiBold" panose="02000603000000000000" pitchFamily="2" charset="77"/>
              </a:rPr>
              <a:t>  </a:t>
            </a:r>
          </a:p>
        </p:txBody>
      </p:sp>
      <p:sp>
        <p:nvSpPr>
          <p:cNvPr id="5" name="TextBox 30">
            <a:extLst>
              <a:ext uri="{FF2B5EF4-FFF2-40B4-BE49-F238E27FC236}">
                <a16:creationId xmlns:a16="http://schemas.microsoft.com/office/drawing/2014/main" id="{2197E3D5-9CAB-56DF-2702-C8281259BE4D}"/>
              </a:ext>
            </a:extLst>
          </p:cNvPr>
          <p:cNvSpPr txBox="1"/>
          <p:nvPr/>
        </p:nvSpPr>
        <p:spPr>
          <a:xfrm>
            <a:off x="2812820" y="3302390"/>
            <a:ext cx="5117155" cy="2324098"/>
          </a:xfrm>
          <a:prstGeom prst="rect">
            <a:avLst/>
          </a:prstGeom>
          <a:noFill/>
        </p:spPr>
        <p:txBody>
          <a:bodyPr wrap="square" rtlCol="0">
            <a:spAutoFit/>
          </a:bodyPr>
          <a:lstStyle/>
          <a:p>
            <a:pPr marL="457200" indent="-457200">
              <a:lnSpc>
                <a:spcPts val="2500"/>
              </a:lnSpc>
              <a:buFont typeface="+mj-lt"/>
              <a:buAutoNum type="arabicPeriod"/>
            </a:pPr>
            <a:r>
              <a:rPr lang="en-US" sz="2000" dirty="0">
                <a:ea typeface="Lato Light" panose="020F0502020204030203" pitchFamily="34" charset="0"/>
                <a:cs typeface="Abhaya Libre" panose="02000603000000000000" pitchFamily="2" charset="77"/>
              </a:rPr>
              <a:t>What is</a:t>
            </a:r>
            <a:r>
              <a:rPr lang="pl-PL" sz="2000" dirty="0">
                <a:ea typeface="Lato Light" panose="020F0502020204030203" pitchFamily="34" charset="0"/>
                <a:cs typeface="Abhaya Libre" panose="02000603000000000000" pitchFamily="2" charset="77"/>
              </a:rPr>
              <a:t> </a:t>
            </a:r>
            <a:r>
              <a:rPr lang="es-ES" sz="2000" dirty="0"/>
              <a:t>State-aid</a:t>
            </a:r>
            <a:endParaRPr lang="en-US"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en-US" sz="2000" dirty="0">
                <a:ea typeface="Lato Light" panose="020F0502020204030203" pitchFamily="34" charset="0"/>
                <a:cs typeface="Abhaya Libre" panose="02000603000000000000" pitchFamily="2" charset="77"/>
              </a:rPr>
              <a:t>Differences between</a:t>
            </a:r>
            <a:r>
              <a:rPr lang="pl-PL" sz="2000" dirty="0">
                <a:ea typeface="Lato Light" panose="020F0502020204030203" pitchFamily="34" charset="0"/>
                <a:cs typeface="Abhaya Libre" panose="02000603000000000000" pitchFamily="2" charset="77"/>
              </a:rPr>
              <a:t> </a:t>
            </a:r>
            <a:r>
              <a:rPr lang="es-ES" sz="2000" dirty="0"/>
              <a:t>State-aid, subsidies and loans</a:t>
            </a:r>
            <a:endParaRPr lang="pl-PL" sz="2000" dirty="0"/>
          </a:p>
          <a:p>
            <a:pPr marL="457200" indent="-457200">
              <a:lnSpc>
                <a:spcPts val="2500"/>
              </a:lnSpc>
              <a:buFont typeface="+mj-lt"/>
              <a:buAutoNum type="arabicPeriod"/>
            </a:pPr>
            <a:r>
              <a:rPr lang="es-ES" sz="2000" dirty="0"/>
              <a:t>Anti-crisis shields </a:t>
            </a:r>
            <a:r>
              <a:rPr lang="pl-PL" sz="2000" dirty="0"/>
              <a:t>and </a:t>
            </a:r>
            <a:r>
              <a:rPr lang="pl-PL" sz="2000" dirty="0" err="1"/>
              <a:t>other</a:t>
            </a:r>
            <a:r>
              <a:rPr lang="pl-PL" sz="2000" dirty="0"/>
              <a:t> mechanisms</a:t>
            </a:r>
          </a:p>
          <a:p>
            <a:pPr marL="457200" indent="-457200">
              <a:lnSpc>
                <a:spcPts val="2500"/>
              </a:lnSpc>
              <a:buFont typeface="+mj-lt"/>
              <a:buAutoNum type="arabicPeriod"/>
            </a:pPr>
            <a:r>
              <a:rPr lang="es-ES" sz="2000" dirty="0"/>
              <a:t>Maintenance of jobs</a:t>
            </a:r>
            <a:r>
              <a:rPr lang="pl-PL" sz="2000" dirty="0"/>
              <a:t> </a:t>
            </a:r>
          </a:p>
          <a:p>
            <a:pPr marL="457200" indent="-457200">
              <a:lnSpc>
                <a:spcPts val="2500"/>
              </a:lnSpc>
              <a:buFont typeface="+mj-lt"/>
              <a:buAutoNum type="arabicPeriod"/>
            </a:pPr>
            <a:r>
              <a:rPr lang="es-ES" sz="2000" dirty="0"/>
              <a:t>Relief mechanisms </a:t>
            </a:r>
          </a:p>
          <a:p>
            <a:pPr marL="457200" indent="-457200">
              <a:lnSpc>
                <a:spcPts val="2500"/>
              </a:lnSpc>
              <a:buFont typeface="+mj-lt"/>
              <a:buAutoNum type="arabicPeriod"/>
            </a:pPr>
            <a:r>
              <a:rPr lang="en-US" sz="2000" dirty="0">
                <a:ea typeface="Lato Light" panose="020F0502020204030203" pitchFamily="34" charset="0"/>
                <a:cs typeface="Abhaya Libre" panose="02000603000000000000" pitchFamily="2" charset="77"/>
              </a:rPr>
              <a:t>Benefits and challenges</a:t>
            </a:r>
          </a:p>
        </p:txBody>
      </p:sp>
    </p:spTree>
    <p:extLst>
      <p:ext uri="{BB962C8B-B14F-4D97-AF65-F5344CB8AC3E}">
        <p14:creationId xmlns:p14="http://schemas.microsoft.com/office/powerpoint/2010/main" val="2058289062"/>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7" name="object 16"/>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000" b="1" spc="-150" dirty="0"/>
              <a:t>UNIT 1:</a:t>
            </a:r>
            <a:r>
              <a:rPr lang="pl-PL" sz="4000" b="1" spc="-150" dirty="0"/>
              <a:t> STATE AID TO CO-FINANCE THE JOBS </a:t>
            </a:r>
            <a:endParaRPr lang="es-ES" sz="4000" b="1" spc="-150" dirty="0"/>
          </a:p>
        </p:txBody>
      </p:sp>
      <p:sp>
        <p:nvSpPr>
          <p:cNvPr id="9" name="Rectángulo: esquinas redondeadas 8">
            <a:extLst>
              <a:ext uri="{FF2B5EF4-FFF2-40B4-BE49-F238E27FC236}">
                <a16:creationId xmlns:a16="http://schemas.microsoft.com/office/drawing/2014/main" id="{554ADB93-A6E9-4F71-B961-C6EF3DD52932}"/>
              </a:ext>
            </a:extLst>
          </p:cNvPr>
          <p:cNvSpPr/>
          <p:nvPr/>
        </p:nvSpPr>
        <p:spPr>
          <a:xfrm>
            <a:off x="6382139" y="1502229"/>
            <a:ext cx="4813388" cy="979714"/>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2" name="Rectángulo: esquinas redondeadas 11">
            <a:extLst>
              <a:ext uri="{FF2B5EF4-FFF2-40B4-BE49-F238E27FC236}">
                <a16:creationId xmlns:a16="http://schemas.microsoft.com/office/drawing/2014/main" id="{B89F9313-5439-4194-A281-F6A954D8CA77}"/>
              </a:ext>
            </a:extLst>
          </p:cNvPr>
          <p:cNvSpPr/>
          <p:nvPr/>
        </p:nvSpPr>
        <p:spPr>
          <a:xfrm>
            <a:off x="6353543" y="2995451"/>
            <a:ext cx="4813388" cy="1072696"/>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3" name="Rectángulo: esquinas redondeadas 12">
            <a:extLst>
              <a:ext uri="{FF2B5EF4-FFF2-40B4-BE49-F238E27FC236}">
                <a16:creationId xmlns:a16="http://schemas.microsoft.com/office/drawing/2014/main" id="{D2D3C5CB-B99E-4633-AE47-554AF0DDEA2D}"/>
              </a:ext>
            </a:extLst>
          </p:cNvPr>
          <p:cNvSpPr/>
          <p:nvPr/>
        </p:nvSpPr>
        <p:spPr>
          <a:xfrm>
            <a:off x="6382139" y="4376058"/>
            <a:ext cx="4813388" cy="1157646"/>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0" name="CuadroTexto 9">
            <a:extLst>
              <a:ext uri="{FF2B5EF4-FFF2-40B4-BE49-F238E27FC236}">
                <a16:creationId xmlns:a16="http://schemas.microsoft.com/office/drawing/2014/main" id="{D0A40D07-E350-430B-B859-0C3304C761E7}"/>
              </a:ext>
            </a:extLst>
          </p:cNvPr>
          <p:cNvSpPr txBox="1"/>
          <p:nvPr/>
        </p:nvSpPr>
        <p:spPr>
          <a:xfrm>
            <a:off x="6644030" y="1730455"/>
            <a:ext cx="3535668" cy="369332"/>
          </a:xfrm>
          <a:prstGeom prst="rect">
            <a:avLst/>
          </a:prstGeom>
          <a:noFill/>
        </p:spPr>
        <p:txBody>
          <a:bodyPr wrap="square" rtlCol="0">
            <a:spAutoFit/>
          </a:bodyPr>
          <a:lstStyle/>
          <a:p>
            <a:r>
              <a:rPr lang="es-ES" dirty="0" err="1"/>
              <a:t>State-aid</a:t>
            </a:r>
            <a:r>
              <a:rPr lang="es-ES" dirty="0"/>
              <a:t>, subsidies and </a:t>
            </a:r>
            <a:r>
              <a:rPr lang="es-ES" dirty="0" err="1"/>
              <a:t>loans</a:t>
            </a:r>
            <a:endParaRPr lang="es-ES" dirty="0"/>
          </a:p>
        </p:txBody>
      </p:sp>
      <p:sp>
        <p:nvSpPr>
          <p:cNvPr id="14" name="CuadroTexto 13">
            <a:extLst>
              <a:ext uri="{FF2B5EF4-FFF2-40B4-BE49-F238E27FC236}">
                <a16:creationId xmlns:a16="http://schemas.microsoft.com/office/drawing/2014/main" id="{701166F9-9D9F-424A-A767-9FF2036FFAA8}"/>
              </a:ext>
            </a:extLst>
          </p:cNvPr>
          <p:cNvSpPr txBox="1"/>
          <p:nvPr/>
        </p:nvSpPr>
        <p:spPr>
          <a:xfrm>
            <a:off x="6719460" y="3296014"/>
            <a:ext cx="3535668" cy="369332"/>
          </a:xfrm>
          <a:prstGeom prst="rect">
            <a:avLst/>
          </a:prstGeom>
          <a:noFill/>
        </p:spPr>
        <p:txBody>
          <a:bodyPr wrap="square" rtlCol="0">
            <a:spAutoFit/>
          </a:bodyPr>
          <a:lstStyle/>
          <a:p>
            <a:r>
              <a:rPr lang="es-ES" dirty="0" err="1"/>
              <a:t>Maintenance</a:t>
            </a:r>
            <a:r>
              <a:rPr lang="es-ES" dirty="0"/>
              <a:t> of </a:t>
            </a:r>
            <a:r>
              <a:rPr lang="es-ES" dirty="0" err="1"/>
              <a:t>jobs</a:t>
            </a:r>
            <a:endParaRPr lang="es-ES" dirty="0"/>
          </a:p>
        </p:txBody>
      </p:sp>
      <p:sp>
        <p:nvSpPr>
          <p:cNvPr id="15" name="CuadroTexto 14">
            <a:extLst>
              <a:ext uri="{FF2B5EF4-FFF2-40B4-BE49-F238E27FC236}">
                <a16:creationId xmlns:a16="http://schemas.microsoft.com/office/drawing/2014/main" id="{3197D3E3-5DBB-4104-AAB1-1F035F64A205}"/>
              </a:ext>
            </a:extLst>
          </p:cNvPr>
          <p:cNvSpPr txBox="1"/>
          <p:nvPr/>
        </p:nvSpPr>
        <p:spPr>
          <a:xfrm>
            <a:off x="6719460" y="4719096"/>
            <a:ext cx="3535668" cy="369332"/>
          </a:xfrm>
          <a:prstGeom prst="rect">
            <a:avLst/>
          </a:prstGeom>
          <a:noFill/>
        </p:spPr>
        <p:txBody>
          <a:bodyPr wrap="square" rtlCol="0">
            <a:spAutoFit/>
          </a:bodyPr>
          <a:lstStyle/>
          <a:p>
            <a:r>
              <a:rPr lang="es-ES" dirty="0" err="1"/>
              <a:t>Relief</a:t>
            </a:r>
            <a:r>
              <a:rPr lang="es-ES" dirty="0"/>
              <a:t> </a:t>
            </a:r>
            <a:r>
              <a:rPr lang="es-ES" dirty="0" err="1"/>
              <a:t>mechanisms</a:t>
            </a:r>
            <a:r>
              <a:rPr lang="es-ES" dirty="0"/>
              <a:t> </a:t>
            </a:r>
          </a:p>
        </p:txBody>
      </p:sp>
      <p:sp>
        <p:nvSpPr>
          <p:cNvPr id="16" name="Rectángulo: esquinas redondeadas 8">
            <a:extLst>
              <a:ext uri="{FF2B5EF4-FFF2-40B4-BE49-F238E27FC236}">
                <a16:creationId xmlns:a16="http://schemas.microsoft.com/office/drawing/2014/main" id="{554ADB93-A6E9-4F71-B961-C6EF3DD52932}"/>
              </a:ext>
            </a:extLst>
          </p:cNvPr>
          <p:cNvSpPr/>
          <p:nvPr/>
        </p:nvSpPr>
        <p:spPr>
          <a:xfrm>
            <a:off x="1164951" y="2248275"/>
            <a:ext cx="4813388" cy="979714"/>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7" name="CuadroTexto 9">
            <a:extLst>
              <a:ext uri="{FF2B5EF4-FFF2-40B4-BE49-F238E27FC236}">
                <a16:creationId xmlns:a16="http://schemas.microsoft.com/office/drawing/2014/main" id="{D0A40D07-E350-430B-B859-0C3304C761E7}"/>
              </a:ext>
            </a:extLst>
          </p:cNvPr>
          <p:cNvSpPr txBox="1"/>
          <p:nvPr/>
        </p:nvSpPr>
        <p:spPr>
          <a:xfrm>
            <a:off x="1426842" y="2476501"/>
            <a:ext cx="3535668" cy="369332"/>
          </a:xfrm>
          <a:prstGeom prst="rect">
            <a:avLst/>
          </a:prstGeom>
          <a:noFill/>
        </p:spPr>
        <p:txBody>
          <a:bodyPr wrap="square" rtlCol="0">
            <a:spAutoFit/>
          </a:bodyPr>
          <a:lstStyle/>
          <a:p>
            <a:r>
              <a:rPr lang="es-ES" dirty="0"/>
              <a:t>Anti-crisis </a:t>
            </a:r>
            <a:r>
              <a:rPr lang="es-ES" dirty="0" err="1"/>
              <a:t>shields</a:t>
            </a:r>
            <a:r>
              <a:rPr lang="es-ES" dirty="0"/>
              <a:t> </a:t>
            </a:r>
          </a:p>
        </p:txBody>
      </p:sp>
      <p:sp>
        <p:nvSpPr>
          <p:cNvPr id="18" name="Rectángulo: esquinas redondeadas 11">
            <a:extLst>
              <a:ext uri="{FF2B5EF4-FFF2-40B4-BE49-F238E27FC236}">
                <a16:creationId xmlns:a16="http://schemas.microsoft.com/office/drawing/2014/main" id="{B89F9313-5439-4194-A281-F6A954D8CA77}"/>
              </a:ext>
            </a:extLst>
          </p:cNvPr>
          <p:cNvSpPr/>
          <p:nvPr/>
        </p:nvSpPr>
        <p:spPr>
          <a:xfrm>
            <a:off x="1163962" y="3838138"/>
            <a:ext cx="4813388" cy="1072696"/>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9" name="CuadroTexto 13">
            <a:extLst>
              <a:ext uri="{FF2B5EF4-FFF2-40B4-BE49-F238E27FC236}">
                <a16:creationId xmlns:a16="http://schemas.microsoft.com/office/drawing/2014/main" id="{701166F9-9D9F-424A-A767-9FF2036FFAA8}"/>
              </a:ext>
            </a:extLst>
          </p:cNvPr>
          <p:cNvSpPr txBox="1"/>
          <p:nvPr/>
        </p:nvSpPr>
        <p:spPr>
          <a:xfrm>
            <a:off x="1529879" y="4138701"/>
            <a:ext cx="3535668" cy="369332"/>
          </a:xfrm>
          <a:prstGeom prst="rect">
            <a:avLst/>
          </a:prstGeom>
          <a:noFill/>
        </p:spPr>
        <p:txBody>
          <a:bodyPr wrap="square" rtlCol="0">
            <a:spAutoFit/>
          </a:bodyPr>
          <a:lstStyle/>
          <a:p>
            <a:r>
              <a:rPr lang="es-ES" dirty="0" err="1"/>
              <a:t>Other</a:t>
            </a:r>
            <a:r>
              <a:rPr lang="es-ES" dirty="0"/>
              <a:t> </a:t>
            </a:r>
            <a:r>
              <a:rPr lang="es-ES" dirty="0" err="1"/>
              <a:t>mechanisms</a:t>
            </a:r>
            <a:r>
              <a:rPr lang="es-ES" dirty="0"/>
              <a:t> </a:t>
            </a:r>
          </a:p>
        </p:txBody>
      </p:sp>
      <p:sp>
        <p:nvSpPr>
          <p:cNvPr id="4" name="pole tekstowe 3">
            <a:extLst>
              <a:ext uri="{FF2B5EF4-FFF2-40B4-BE49-F238E27FC236}">
                <a16:creationId xmlns:a16="http://schemas.microsoft.com/office/drawing/2014/main" id="{23D878FC-BBDA-B6C8-5A91-B6594363F348}"/>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es-ES" sz="1800" spc="50" dirty="0">
                <a:latin typeface="+mj-lt"/>
                <a:cs typeface="Tahoma"/>
              </a:rPr>
              <a:t>SECTION 1.1.: SUPPORT SCHEMES</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620930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ymbol zastępczy obrazu 7" descr="Niskokątny widok różowej zjeżdżalni na tle nieba">
            <a:extLst>
              <a:ext uri="{FF2B5EF4-FFF2-40B4-BE49-F238E27FC236}">
                <a16:creationId xmlns:a16="http://schemas.microsoft.com/office/drawing/2014/main" id="{F64D9AD7-6E3A-1EC8-836E-BE56D8631FF4}"/>
              </a:ext>
            </a:extLst>
          </p:cNvPr>
          <p:cNvPicPr>
            <a:picLocks noGrp="1" noChangeAspect="1"/>
          </p:cNvPicPr>
          <p:nvPr>
            <p:ph type="pic" sz="quarter" idx="14"/>
          </p:nvPr>
        </p:nvPicPr>
        <p:blipFill>
          <a:blip r:embed="rId2" cstate="email">
            <a:extLst>
              <a:ext uri="{28A0092B-C50C-407E-A947-70E740481C1C}">
                <a14:useLocalDpi xmlns:a14="http://schemas.microsoft.com/office/drawing/2010/main"/>
              </a:ext>
            </a:extLst>
          </a:blip>
          <a:srcRect/>
          <a:stretch>
            <a:fillRect/>
          </a:stretch>
        </p:blipFill>
        <p:spPr>
          <a:xfrm>
            <a:off x="7956550" y="1244338"/>
            <a:ext cx="4235450" cy="4901938"/>
          </a:xfrm>
        </p:spPr>
      </p:pic>
      <p:sp>
        <p:nvSpPr>
          <p:cNvPr id="5" name="pole tekstowe 4">
            <a:extLst>
              <a:ext uri="{FF2B5EF4-FFF2-40B4-BE49-F238E27FC236}">
                <a16:creationId xmlns:a16="http://schemas.microsoft.com/office/drawing/2014/main" id="{1B62A7F7-D163-4564-1797-C43D2240A4D8}"/>
              </a:ext>
            </a:extLst>
          </p:cNvPr>
          <p:cNvSpPr txBox="1"/>
          <p:nvPr/>
        </p:nvSpPr>
        <p:spPr>
          <a:xfrm>
            <a:off x="521415" y="1853374"/>
            <a:ext cx="7145268" cy="3939540"/>
          </a:xfrm>
          <a:prstGeom prst="rect">
            <a:avLst/>
          </a:prstGeom>
          <a:noFill/>
        </p:spPr>
        <p:txBody>
          <a:bodyPr wrap="square">
            <a:spAutoFit/>
          </a:bodyPr>
          <a:lstStyle/>
          <a:p>
            <a:r>
              <a:rPr lang="en-US" sz="1600" dirty="0"/>
              <a:t>State aid is aid granted by the state or from state sources, which infringes or threatens to distort competition by favoring certain enterprises or the production of certain products.</a:t>
            </a:r>
            <a:endParaRPr lang="pl-PL" sz="1600" dirty="0"/>
          </a:p>
          <a:p>
            <a:endParaRPr lang="pl-PL" sz="1600" dirty="0"/>
          </a:p>
          <a:p>
            <a:r>
              <a:rPr lang="en-US" sz="1600" dirty="0"/>
              <a:t>State aid may be granted in particular in the form of:</a:t>
            </a:r>
          </a:p>
          <a:p>
            <a:r>
              <a:rPr lang="en-US" sz="1600" dirty="0"/>
              <a:t>• subsidies and tax credits;</a:t>
            </a:r>
          </a:p>
          <a:p>
            <a:r>
              <a:rPr lang="en-US" sz="1600" dirty="0"/>
              <a:t>• capital and investment subsidies;</a:t>
            </a:r>
          </a:p>
          <a:p>
            <a:r>
              <a:rPr lang="en-US" sz="1600" dirty="0"/>
              <a:t>• the so-called "Soft lending" (preferential and conditionally redeemable loans, deferral and payment in installments);</a:t>
            </a:r>
          </a:p>
          <a:p>
            <a:r>
              <a:rPr lang="en-US" sz="1600" dirty="0"/>
              <a:t>• sureties and guarantees.</a:t>
            </a:r>
          </a:p>
          <a:p>
            <a:endParaRPr lang="en-US" sz="1600" dirty="0"/>
          </a:p>
          <a:p>
            <a:r>
              <a:rPr lang="en-US" sz="1600" dirty="0"/>
              <a:t>The entities granting aid should be understood as public administration bodies and other entities that are authorized to provide aid, including a public entrepreneur. Assistance is most often provided as a result of making a decision or signing a contract.</a:t>
            </a:r>
            <a:endParaRPr lang="pl-PL" sz="1600" dirty="0"/>
          </a:p>
          <a:p>
            <a:r>
              <a:rPr lang="pl-PL" sz="1000" dirty="0"/>
              <a:t>Source: https://www.sejm.gov.pl/sejm8.nsf/BASLeksykon.xsp?id=6C69A9C632BBC917C1257A59003DD1CF&amp;litera=P</a:t>
            </a:r>
          </a:p>
        </p:txBody>
      </p:sp>
      <p:sp>
        <p:nvSpPr>
          <p:cNvPr id="7" name="object 16">
            <a:extLst>
              <a:ext uri="{FF2B5EF4-FFF2-40B4-BE49-F238E27FC236}">
                <a16:creationId xmlns:a16="http://schemas.microsoft.com/office/drawing/2014/main" id="{7F241C33-EEB0-1126-BE73-5581932DC36C}"/>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000" b="1" spc="-150" dirty="0"/>
              <a:t>UNIT 1:</a:t>
            </a:r>
            <a:r>
              <a:rPr lang="pl-PL" sz="4000" b="1" spc="-150" dirty="0"/>
              <a:t> STATE AID TO CO-FINANCE THE JOBS </a:t>
            </a:r>
            <a:endParaRPr lang="es-ES" sz="4000" b="1" spc="-150" dirty="0"/>
          </a:p>
        </p:txBody>
      </p:sp>
      <p:sp>
        <p:nvSpPr>
          <p:cNvPr id="9" name="pole tekstowe 8">
            <a:extLst>
              <a:ext uri="{FF2B5EF4-FFF2-40B4-BE49-F238E27FC236}">
                <a16:creationId xmlns:a16="http://schemas.microsoft.com/office/drawing/2014/main" id="{01ACE9A4-F599-AE10-2C4C-9B36012F0BA0}"/>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es-ES" sz="1800" spc="50" dirty="0">
                <a:latin typeface="+mj-lt"/>
                <a:cs typeface="Tahoma"/>
              </a:rPr>
              <a:t>SECTION 1.1.: S</a:t>
            </a:r>
            <a:r>
              <a:rPr lang="pl-PL" sz="1800" spc="50" dirty="0">
                <a:latin typeface="+mj-lt"/>
                <a:cs typeface="Tahoma"/>
              </a:rPr>
              <a:t>TATE AID</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1957008618"/>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C26149D3-702F-32B2-1089-79E88BD049E2}"/>
              </a:ext>
            </a:extLst>
          </p:cNvPr>
          <p:cNvGraphicFramePr/>
          <p:nvPr>
            <p:extLst>
              <p:ext uri="{D42A27DB-BD31-4B8C-83A1-F6EECF244321}">
                <p14:modId xmlns:p14="http://schemas.microsoft.com/office/powerpoint/2010/main" val="438635619"/>
              </p:ext>
            </p:extLst>
          </p:nvPr>
        </p:nvGraphicFramePr>
        <p:xfrm>
          <a:off x="245096" y="867265"/>
          <a:ext cx="11651531" cy="49396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bject 16">
            <a:extLst>
              <a:ext uri="{FF2B5EF4-FFF2-40B4-BE49-F238E27FC236}">
                <a16:creationId xmlns:a16="http://schemas.microsoft.com/office/drawing/2014/main" id="{5A16A90E-2262-DF77-CDDF-AE3D34F20CB6}"/>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000" b="1" spc="-150" dirty="0"/>
              <a:t>UNIT 1:</a:t>
            </a:r>
            <a:r>
              <a:rPr lang="pl-PL" sz="4000" b="1" spc="-150" dirty="0"/>
              <a:t> STATE AID TO CO-FINANCE THE JOBS </a:t>
            </a:r>
            <a:endParaRPr lang="es-ES" sz="4000" b="1" spc="-150" dirty="0"/>
          </a:p>
        </p:txBody>
      </p:sp>
      <p:sp>
        <p:nvSpPr>
          <p:cNvPr id="4" name="pole tekstowe 3">
            <a:extLst>
              <a:ext uri="{FF2B5EF4-FFF2-40B4-BE49-F238E27FC236}">
                <a16:creationId xmlns:a16="http://schemas.microsoft.com/office/drawing/2014/main" id="{F86C7FF8-9AB6-95F9-9A8C-4C97F7794ADC}"/>
              </a:ext>
            </a:extLst>
          </p:cNvPr>
          <p:cNvSpPr txBox="1"/>
          <p:nvPr/>
        </p:nvSpPr>
        <p:spPr>
          <a:xfrm>
            <a:off x="501978" y="1118500"/>
            <a:ext cx="6094428" cy="369332"/>
          </a:xfrm>
          <a:prstGeom prst="rect">
            <a:avLst/>
          </a:prstGeom>
          <a:noFill/>
        </p:spPr>
        <p:txBody>
          <a:bodyPr wrap="square">
            <a:spAutoFit/>
          </a:bodyPr>
          <a:lstStyle/>
          <a:p>
            <a:pPr marL="12700">
              <a:spcBef>
                <a:spcPts val="110"/>
              </a:spcBef>
            </a:pPr>
            <a:r>
              <a:rPr lang="es-ES" sz="1800" spc="50" dirty="0">
                <a:latin typeface="+mj-lt"/>
                <a:cs typeface="Tahoma"/>
              </a:rPr>
              <a:t>SECTION 1.1.: S</a:t>
            </a:r>
            <a:r>
              <a:rPr lang="pl-PL" sz="1800" spc="50" dirty="0">
                <a:latin typeface="+mj-lt"/>
                <a:cs typeface="Tahoma"/>
              </a:rPr>
              <a:t>TATE AID</a:t>
            </a:r>
            <a:endParaRPr lang="en-US" sz="1800" dirty="0">
              <a:latin typeface="+mj-lt"/>
              <a:ea typeface="Lato Light" panose="020F0502020204030203" pitchFamily="34" charset="0"/>
              <a:cs typeface="Abhaya Libre" panose="02000603000000000000" pitchFamily="2" charset="77"/>
            </a:endParaRPr>
          </a:p>
        </p:txBody>
      </p:sp>
      <p:sp>
        <p:nvSpPr>
          <p:cNvPr id="2" name="pole tekstowe 1">
            <a:extLst>
              <a:ext uri="{FF2B5EF4-FFF2-40B4-BE49-F238E27FC236}">
                <a16:creationId xmlns:a16="http://schemas.microsoft.com/office/drawing/2014/main" id="{23956D14-B113-3E76-6318-A3A7ABF6CD7E}"/>
              </a:ext>
            </a:extLst>
          </p:cNvPr>
          <p:cNvSpPr txBox="1"/>
          <p:nvPr/>
        </p:nvSpPr>
        <p:spPr>
          <a:xfrm>
            <a:off x="414779" y="5781349"/>
            <a:ext cx="8352149" cy="246221"/>
          </a:xfrm>
          <a:prstGeom prst="rect">
            <a:avLst/>
          </a:prstGeom>
          <a:noFill/>
        </p:spPr>
        <p:txBody>
          <a:bodyPr wrap="square" rtlCol="0">
            <a:spAutoFit/>
          </a:bodyPr>
          <a:lstStyle/>
          <a:p>
            <a:r>
              <a:rPr lang="pl-PL" sz="1000" dirty="0"/>
              <a:t>Source: https://ec.europa.eu/commission/presscorner/detail/en/STATEMENT_22_2980</a:t>
            </a:r>
          </a:p>
        </p:txBody>
      </p:sp>
    </p:spTree>
    <p:extLst>
      <p:ext uri="{BB962C8B-B14F-4D97-AF65-F5344CB8AC3E}">
        <p14:creationId xmlns:p14="http://schemas.microsoft.com/office/powerpoint/2010/main" val="1631176148"/>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ABBAE191-0C80-AA4D-2AE9-0670442B7A69}"/>
              </a:ext>
            </a:extLst>
          </p:cNvPr>
          <p:cNvSpPr txBox="1"/>
          <p:nvPr/>
        </p:nvSpPr>
        <p:spPr>
          <a:xfrm>
            <a:off x="864123" y="2201965"/>
            <a:ext cx="10727703" cy="3293209"/>
          </a:xfrm>
          <a:prstGeom prst="rect">
            <a:avLst/>
          </a:prstGeom>
          <a:noFill/>
        </p:spPr>
        <p:txBody>
          <a:bodyPr wrap="square">
            <a:spAutoFit/>
          </a:bodyPr>
          <a:lstStyle/>
          <a:p>
            <a:r>
              <a:rPr lang="pl-PL" b="1" dirty="0" err="1"/>
              <a:t>Attention</a:t>
            </a:r>
            <a:r>
              <a:rPr lang="pl-PL" b="1" dirty="0"/>
              <a:t>:</a:t>
            </a:r>
          </a:p>
          <a:p>
            <a:r>
              <a:rPr lang="en-US" dirty="0"/>
              <a:t>In light of the improvement in the sanitary crisis in Europe and the gradual lifting of the related restrictive measures, the European Commission, in line with its declaration of 12 May 2022, did not extend the validity of  Temporary Framework beyond the current date of application, i.e. 30 June 2022.</a:t>
            </a:r>
            <a:endParaRPr lang="pl-PL" dirty="0"/>
          </a:p>
          <a:p>
            <a:endParaRPr lang="pl-PL" dirty="0"/>
          </a:p>
          <a:p>
            <a:endParaRPr lang="pl-PL" dirty="0"/>
          </a:p>
          <a:p>
            <a:r>
              <a:rPr lang="en-US" b="1" dirty="0"/>
              <a:t>Information on all aid programs notified to the European Commission, EC decisions approving aid, legal acts and explanations related to public aid granted to entrepreneurs who have suffered as a result of COVID-19 can be found here:</a:t>
            </a:r>
            <a:endParaRPr lang="pl-PL" b="1" dirty="0"/>
          </a:p>
          <a:p>
            <a:endParaRPr lang="pl-PL" dirty="0"/>
          </a:p>
          <a:p>
            <a:r>
              <a:rPr lang="pl-PL" sz="2800" b="0" i="0" u="none" strike="noStrike" dirty="0">
                <a:solidFill>
                  <a:srgbClr val="133C8A"/>
                </a:solidFill>
                <a:effectLst/>
                <a:latin typeface="Tahoma" panose="020B0604030504040204" pitchFamily="34" charset="0"/>
                <a:hlinkClick r:id="rId2"/>
              </a:rPr>
              <a:t>https://ec.europa.eu/competition-policy/state-aid/coronavirus_en</a:t>
            </a:r>
            <a:endParaRPr lang="pl-PL" sz="2800" dirty="0"/>
          </a:p>
        </p:txBody>
      </p:sp>
      <p:sp>
        <p:nvSpPr>
          <p:cNvPr id="2" name="object 16">
            <a:extLst>
              <a:ext uri="{FF2B5EF4-FFF2-40B4-BE49-F238E27FC236}">
                <a16:creationId xmlns:a16="http://schemas.microsoft.com/office/drawing/2014/main" id="{ACD3B581-CFAF-2F8D-35C8-EF727FCA4311}"/>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000" b="1" spc="-150" dirty="0"/>
              <a:t>UNIT 1:</a:t>
            </a:r>
            <a:r>
              <a:rPr lang="pl-PL" sz="4000" b="1" spc="-150" dirty="0"/>
              <a:t> STATE AID TO CO-FINANCE THE JOBS </a:t>
            </a:r>
            <a:endParaRPr lang="es-ES" sz="4000" b="1" spc="-150" dirty="0"/>
          </a:p>
        </p:txBody>
      </p:sp>
      <p:sp>
        <p:nvSpPr>
          <p:cNvPr id="3" name="pole tekstowe 2">
            <a:extLst>
              <a:ext uri="{FF2B5EF4-FFF2-40B4-BE49-F238E27FC236}">
                <a16:creationId xmlns:a16="http://schemas.microsoft.com/office/drawing/2014/main" id="{0C855753-DD4E-7414-55C4-A4E3E385E456}"/>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es-ES" sz="1800" spc="50" dirty="0">
                <a:latin typeface="+mj-lt"/>
                <a:cs typeface="Tahoma"/>
              </a:rPr>
              <a:t>SECTION 1.1.: S</a:t>
            </a:r>
            <a:r>
              <a:rPr lang="pl-PL" sz="1800" spc="50" dirty="0">
                <a:latin typeface="+mj-lt"/>
                <a:cs typeface="Tahoma"/>
              </a:rPr>
              <a:t>TATE AID</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997074147"/>
      </p:ext>
    </p:extLst>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954680" y="4228390"/>
            <a:ext cx="1829006" cy="650178"/>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Conditions and requirements </a:t>
            </a:r>
          </a:p>
        </p:txBody>
      </p:sp>
      <p:sp>
        <p:nvSpPr>
          <p:cNvPr id="53" name="Rectangle 52"/>
          <p:cNvSpPr/>
          <p:nvPr/>
        </p:nvSpPr>
        <p:spPr>
          <a:xfrm>
            <a:off x="5332831" y="3783324"/>
            <a:ext cx="1069524" cy="369332"/>
          </a:xfrm>
          <a:prstGeom prst="rect">
            <a:avLst/>
          </a:prstGeom>
        </p:spPr>
        <p:txBody>
          <a:bodyPr wrap="none">
            <a:spAutoFit/>
          </a:bodyPr>
          <a:lstStyle/>
          <a:p>
            <a:pPr algn="ctr"/>
            <a:r>
              <a:rPr lang="en-US" b="1" dirty="0">
                <a:ea typeface="Roboto" charset="0"/>
                <a:cs typeface="Poppins" pitchFamily="2" charset="77"/>
              </a:rPr>
              <a:t>Eligibility</a:t>
            </a:r>
          </a:p>
        </p:txBody>
      </p:sp>
      <p:sp>
        <p:nvSpPr>
          <p:cNvPr id="54" name="TextBox 53"/>
          <p:cNvSpPr txBox="1"/>
          <p:nvPr/>
        </p:nvSpPr>
        <p:spPr>
          <a:xfrm>
            <a:off x="6321269" y="2820117"/>
            <a:ext cx="1829006" cy="650178"/>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Preparing successful application</a:t>
            </a:r>
          </a:p>
        </p:txBody>
      </p:sp>
      <p:sp>
        <p:nvSpPr>
          <p:cNvPr id="55" name="Rectangle 54"/>
          <p:cNvSpPr/>
          <p:nvPr/>
        </p:nvSpPr>
        <p:spPr>
          <a:xfrm>
            <a:off x="6593735" y="2375051"/>
            <a:ext cx="1280895" cy="369332"/>
          </a:xfrm>
          <a:prstGeom prst="rect">
            <a:avLst/>
          </a:prstGeom>
        </p:spPr>
        <p:txBody>
          <a:bodyPr wrap="none">
            <a:spAutoFit/>
          </a:bodyPr>
          <a:lstStyle/>
          <a:p>
            <a:pPr algn="ctr"/>
            <a:r>
              <a:rPr lang="en-US" b="1" dirty="0">
                <a:ea typeface="Roboto" charset="0"/>
                <a:cs typeface="Poppins" pitchFamily="2" charset="77"/>
              </a:rPr>
              <a:t>Application</a:t>
            </a:r>
          </a:p>
        </p:txBody>
      </p:sp>
      <p:sp>
        <p:nvSpPr>
          <p:cNvPr id="58" name="TextBox 57"/>
          <p:cNvSpPr txBox="1"/>
          <p:nvPr/>
        </p:nvSpPr>
        <p:spPr>
          <a:xfrm>
            <a:off x="3583218" y="2820117"/>
            <a:ext cx="1829006" cy="650178"/>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Learning about available instruments</a:t>
            </a:r>
          </a:p>
        </p:txBody>
      </p:sp>
      <p:sp>
        <p:nvSpPr>
          <p:cNvPr id="59" name="Rectangle 58"/>
          <p:cNvSpPr/>
          <p:nvPr/>
        </p:nvSpPr>
        <p:spPr>
          <a:xfrm>
            <a:off x="3828302" y="2375051"/>
            <a:ext cx="1335672" cy="369332"/>
          </a:xfrm>
          <a:prstGeom prst="rect">
            <a:avLst/>
          </a:prstGeom>
        </p:spPr>
        <p:txBody>
          <a:bodyPr wrap="none">
            <a:spAutoFit/>
          </a:bodyPr>
          <a:lstStyle/>
          <a:p>
            <a:pPr algn="ctr"/>
            <a:r>
              <a:rPr lang="en-US" b="1" dirty="0">
                <a:ea typeface="Roboto" charset="0"/>
                <a:cs typeface="Poppins" pitchFamily="2" charset="77"/>
              </a:rPr>
              <a:t>Information</a:t>
            </a:r>
          </a:p>
        </p:txBody>
      </p:sp>
      <p:sp>
        <p:nvSpPr>
          <p:cNvPr id="60" name="TextBox 59"/>
          <p:cNvSpPr txBox="1"/>
          <p:nvPr/>
        </p:nvSpPr>
        <p:spPr>
          <a:xfrm>
            <a:off x="7664323" y="4228390"/>
            <a:ext cx="1829006" cy="650178"/>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Reckoning and reporting</a:t>
            </a:r>
          </a:p>
        </p:txBody>
      </p:sp>
      <p:sp>
        <p:nvSpPr>
          <p:cNvPr id="61" name="Rectangle 60"/>
          <p:cNvSpPr/>
          <p:nvPr/>
        </p:nvSpPr>
        <p:spPr>
          <a:xfrm>
            <a:off x="7961784" y="3783324"/>
            <a:ext cx="1210588" cy="369332"/>
          </a:xfrm>
          <a:prstGeom prst="rect">
            <a:avLst/>
          </a:prstGeom>
        </p:spPr>
        <p:txBody>
          <a:bodyPr wrap="none">
            <a:spAutoFit/>
          </a:bodyPr>
          <a:lstStyle/>
          <a:p>
            <a:pPr algn="ctr"/>
            <a:r>
              <a:rPr lang="en-US" b="1" dirty="0">
                <a:ea typeface="Roboto" charset="0"/>
                <a:cs typeface="Poppins" pitchFamily="2" charset="77"/>
              </a:rPr>
              <a:t>Final stage</a:t>
            </a:r>
          </a:p>
        </p:txBody>
      </p:sp>
      <p:sp>
        <p:nvSpPr>
          <p:cNvPr id="62" name="TextBox 61"/>
          <p:cNvSpPr txBox="1"/>
          <p:nvPr/>
        </p:nvSpPr>
        <p:spPr>
          <a:xfrm>
            <a:off x="2241892" y="4228390"/>
            <a:ext cx="1829006" cy="650178"/>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Identifying threats </a:t>
            </a:r>
          </a:p>
          <a:p>
            <a:pPr algn="ctr">
              <a:lnSpc>
                <a:spcPts val="2220"/>
              </a:lnSpc>
            </a:pPr>
            <a:r>
              <a:rPr lang="en-US" sz="1400" dirty="0">
                <a:ea typeface="Lato Light" charset="0"/>
                <a:cs typeface="Poppins" pitchFamily="2" charset="77"/>
              </a:rPr>
              <a:t>and needs</a:t>
            </a:r>
          </a:p>
        </p:txBody>
      </p:sp>
      <p:sp>
        <p:nvSpPr>
          <p:cNvPr id="63" name="Rectangle 62"/>
          <p:cNvSpPr/>
          <p:nvPr/>
        </p:nvSpPr>
        <p:spPr>
          <a:xfrm>
            <a:off x="2609662" y="3783324"/>
            <a:ext cx="1090300" cy="369332"/>
          </a:xfrm>
          <a:prstGeom prst="rect">
            <a:avLst/>
          </a:prstGeom>
        </p:spPr>
        <p:txBody>
          <a:bodyPr wrap="none">
            <a:spAutoFit/>
          </a:bodyPr>
          <a:lstStyle/>
          <a:p>
            <a:pPr algn="ctr"/>
            <a:r>
              <a:rPr lang="en-US" b="1" dirty="0">
                <a:ea typeface="Roboto" charset="0"/>
                <a:cs typeface="Poppins" pitchFamily="2" charset="77"/>
              </a:rPr>
              <a:t>Problems</a:t>
            </a:r>
          </a:p>
        </p:txBody>
      </p:sp>
      <p:sp>
        <p:nvSpPr>
          <p:cNvPr id="9" name="pole tekstowe 8">
            <a:extLst>
              <a:ext uri="{FF2B5EF4-FFF2-40B4-BE49-F238E27FC236}">
                <a16:creationId xmlns:a16="http://schemas.microsoft.com/office/drawing/2014/main" id="{80331D8B-A0BF-380B-60F6-12F505584F81}"/>
              </a:ext>
            </a:extLst>
          </p:cNvPr>
          <p:cNvSpPr txBox="1"/>
          <p:nvPr/>
        </p:nvSpPr>
        <p:spPr>
          <a:xfrm>
            <a:off x="499307" y="1133841"/>
            <a:ext cx="6094428" cy="369332"/>
          </a:xfrm>
          <a:prstGeom prst="rect">
            <a:avLst/>
          </a:prstGeom>
          <a:noFill/>
        </p:spPr>
        <p:txBody>
          <a:bodyPr wrap="square">
            <a:spAutoFit/>
          </a:bodyPr>
          <a:lstStyle/>
          <a:p>
            <a:pPr marL="12700">
              <a:spcBef>
                <a:spcPts val="110"/>
              </a:spcBef>
            </a:pPr>
            <a:r>
              <a:rPr lang="es-ES" sz="1800" spc="50" dirty="0">
                <a:latin typeface="+mj-lt"/>
                <a:cs typeface="Tahoma"/>
              </a:rPr>
              <a:t>SECTION 1.</a:t>
            </a:r>
            <a:r>
              <a:rPr lang="pl-PL" sz="1800" spc="50" dirty="0">
                <a:latin typeface="+mj-lt"/>
                <a:cs typeface="Tahoma"/>
              </a:rPr>
              <a:t>2</a:t>
            </a:r>
            <a:r>
              <a:rPr lang="es-ES" sz="1800" spc="50" dirty="0">
                <a:latin typeface="+mj-lt"/>
                <a:cs typeface="Tahoma"/>
              </a:rPr>
              <a:t>.:</a:t>
            </a:r>
            <a:r>
              <a:rPr lang="pl-PL" sz="1800" spc="50" dirty="0">
                <a:latin typeface="+mj-lt"/>
                <a:cs typeface="Tahoma"/>
              </a:rPr>
              <a:t> USING ANTI-CRISIS INSTRUMENTS</a:t>
            </a:r>
            <a:r>
              <a:rPr lang="es-ES" sz="1800" spc="50" dirty="0">
                <a:latin typeface="+mj-lt"/>
                <a:cs typeface="Tahoma"/>
              </a:rPr>
              <a:t> </a:t>
            </a:r>
            <a:endParaRPr lang="en-US" sz="1800" dirty="0">
              <a:latin typeface="+mj-lt"/>
              <a:ea typeface="Lato Light" panose="020F0502020204030203" pitchFamily="34" charset="0"/>
              <a:cs typeface="Abhaya Libre" panose="02000603000000000000" pitchFamily="2" charset="77"/>
            </a:endParaRPr>
          </a:p>
        </p:txBody>
      </p:sp>
      <p:sp>
        <p:nvSpPr>
          <p:cNvPr id="10" name="object 16">
            <a:extLst>
              <a:ext uri="{FF2B5EF4-FFF2-40B4-BE49-F238E27FC236}">
                <a16:creationId xmlns:a16="http://schemas.microsoft.com/office/drawing/2014/main" id="{2181F9FC-18F3-7BAE-FBCB-BCF24F5D90B9}"/>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000" b="1" spc="-150" dirty="0"/>
              <a:t>UNIT 1:</a:t>
            </a:r>
            <a:r>
              <a:rPr lang="pl-PL" sz="4000" b="1" spc="-150" dirty="0"/>
              <a:t> STATE AID TO CO-FINANCE THE JOBS </a:t>
            </a:r>
            <a:endParaRPr lang="es-ES" sz="4000" b="1" spc="-150" dirty="0"/>
          </a:p>
        </p:txBody>
      </p:sp>
    </p:spTree>
    <p:extLst>
      <p:ext uri="{BB962C8B-B14F-4D97-AF65-F5344CB8AC3E}">
        <p14:creationId xmlns:p14="http://schemas.microsoft.com/office/powerpoint/2010/main" val="39625547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01D8C4A5-1FAC-684E-4171-A7FBF79C0148}"/>
              </a:ext>
            </a:extLst>
          </p:cNvPr>
          <p:cNvSpPr>
            <a:spLocks noChangeArrowheads="1"/>
          </p:cNvSpPr>
          <p:nvPr/>
        </p:nvSpPr>
        <p:spPr bwMode="auto">
          <a:xfrm>
            <a:off x="706876" y="2323117"/>
            <a:ext cx="11199178" cy="3267569"/>
          </a:xfrm>
          <a:prstGeom prst="rect">
            <a:avLst/>
          </a:prstGeom>
          <a:solidFill>
            <a:srgbClr val="F8F9FA"/>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2800" b="0" i="1" u="none" strike="noStrike" cap="none" normalizeH="0" baseline="0" dirty="0">
                <a:ln>
                  <a:noFill/>
                </a:ln>
                <a:solidFill>
                  <a:schemeClr val="accent6">
                    <a:lumMod val="50000"/>
                  </a:schemeClr>
                </a:solidFill>
                <a:effectLst/>
                <a:latin typeface="Informal Roman" panose="030604020304060B0204" pitchFamily="66" charset="0"/>
              </a:rPr>
              <a:t>„</a:t>
            </a:r>
            <a:r>
              <a:rPr lang="pl-PL" altLang="pl-PL" sz="2800" i="1" dirty="0" err="1">
                <a:solidFill>
                  <a:schemeClr val="accent6">
                    <a:lumMod val="50000"/>
                  </a:schemeClr>
                </a:solidFill>
                <a:latin typeface="Arial Nova Cond Light" panose="020B0306020202020204" pitchFamily="34" charset="0"/>
              </a:rPr>
              <a:t>E</a:t>
            </a:r>
            <a:r>
              <a:rPr kumimoji="0" lang="pl-PL" altLang="pl-PL" sz="2800" b="0" i="1" u="none" strike="noStrike" cap="none" normalizeH="0" baseline="0" dirty="0" err="1">
                <a:ln>
                  <a:noFill/>
                </a:ln>
                <a:solidFill>
                  <a:schemeClr val="accent6">
                    <a:lumMod val="50000"/>
                  </a:schemeClr>
                </a:solidFill>
                <a:effectLst/>
                <a:latin typeface="Arial Nova Cond Light" panose="020B0306020202020204" pitchFamily="34" charset="0"/>
              </a:rPr>
              <a:t>very</a:t>
            </a:r>
            <a:r>
              <a:rPr kumimoji="0" lang="pl-PL" altLang="pl-PL" sz="2800" b="0" i="1" u="none" strike="noStrike" cap="none" normalizeH="0" baseline="0" dirty="0">
                <a:ln>
                  <a:noFill/>
                </a:ln>
                <a:solidFill>
                  <a:schemeClr val="accent6">
                    <a:lumMod val="50000"/>
                  </a:schemeClr>
                </a:solidFill>
                <a:effectLst/>
                <a:latin typeface="Arial Nova Cond Light" panose="020B0306020202020204" pitchFamily="34" charset="0"/>
              </a:rPr>
              <a:t> </a:t>
            </a:r>
            <a:r>
              <a:rPr kumimoji="0" lang="pl-PL" altLang="pl-PL" sz="2800" b="0" i="1" u="none" strike="noStrike" cap="none" normalizeH="0" baseline="0" dirty="0" err="1">
                <a:ln>
                  <a:noFill/>
                </a:ln>
                <a:solidFill>
                  <a:schemeClr val="accent6">
                    <a:lumMod val="50000"/>
                  </a:schemeClr>
                </a:solidFill>
                <a:effectLst/>
                <a:latin typeface="Arial Nova Cond Light" panose="020B0306020202020204" pitchFamily="34" charset="0"/>
              </a:rPr>
              <a:t>great</a:t>
            </a:r>
            <a:r>
              <a:rPr kumimoji="0" lang="pl-PL" altLang="pl-PL" sz="2800" b="0" i="1" u="none" strike="noStrike" cap="none" normalizeH="0" baseline="0" dirty="0">
                <a:ln>
                  <a:noFill/>
                </a:ln>
                <a:solidFill>
                  <a:schemeClr val="accent6">
                    <a:lumMod val="50000"/>
                  </a:schemeClr>
                </a:solidFill>
                <a:effectLst/>
                <a:latin typeface="Arial Nova Cond Light" panose="020B0306020202020204" pitchFamily="34" charset="0"/>
              </a:rPr>
              <a:t> </a:t>
            </a:r>
            <a:r>
              <a:rPr kumimoji="0" lang="pl-PL" altLang="pl-PL" sz="2800" b="0" i="1" u="none" strike="noStrike" cap="none" normalizeH="0" baseline="0" dirty="0" err="1">
                <a:ln>
                  <a:noFill/>
                </a:ln>
                <a:solidFill>
                  <a:schemeClr val="accent6">
                    <a:lumMod val="50000"/>
                  </a:schemeClr>
                </a:solidFill>
                <a:effectLst/>
                <a:latin typeface="Arial Nova Cond Light" panose="020B0306020202020204" pitchFamily="34" charset="0"/>
              </a:rPr>
              <a:t>achievement</a:t>
            </a:r>
            <a:r>
              <a:rPr kumimoji="0" lang="pl-PL" altLang="pl-PL" sz="2800" b="0" i="1" u="none" strike="noStrike" cap="none" normalizeH="0" baseline="0" dirty="0">
                <a:ln>
                  <a:noFill/>
                </a:ln>
                <a:solidFill>
                  <a:schemeClr val="accent6">
                    <a:lumMod val="50000"/>
                  </a:schemeClr>
                </a:solidFill>
                <a:effectLst/>
                <a:latin typeface="Arial Nova Cond Light" panose="020B0306020202020204" pitchFamily="34" charset="0"/>
              </a:rPr>
              <a:t> </a:t>
            </a:r>
            <a:r>
              <a:rPr kumimoji="0" lang="pl-PL" altLang="pl-PL" sz="2800" b="0" i="1" u="none" strike="noStrike" cap="none" normalizeH="0" baseline="0" dirty="0" err="1">
                <a:ln>
                  <a:noFill/>
                </a:ln>
                <a:solidFill>
                  <a:schemeClr val="accent6">
                    <a:lumMod val="50000"/>
                  </a:schemeClr>
                </a:solidFill>
                <a:effectLst/>
                <a:latin typeface="Arial Nova Cond Light" panose="020B0306020202020204" pitchFamily="34" charset="0"/>
              </a:rPr>
              <a:t>begins</a:t>
            </a:r>
            <a:r>
              <a:rPr kumimoji="0" lang="pl-PL" altLang="pl-PL" sz="2800" b="0" i="1" u="none" strike="noStrike" cap="none" normalizeH="0" baseline="0" dirty="0">
                <a:ln>
                  <a:noFill/>
                </a:ln>
                <a:solidFill>
                  <a:schemeClr val="accent6">
                    <a:lumMod val="50000"/>
                  </a:schemeClr>
                </a:solidFill>
                <a:effectLst/>
                <a:latin typeface="Arial Nova Cond Light" panose="020B0306020202020204" pitchFamily="34" charset="0"/>
              </a:rPr>
              <a:t> with a </a:t>
            </a:r>
            <a:r>
              <a:rPr kumimoji="0" lang="pl-PL" altLang="pl-PL" sz="2800" b="0" i="1" u="none" strike="noStrike" cap="none" normalizeH="0" baseline="0" dirty="0" err="1">
                <a:ln>
                  <a:noFill/>
                </a:ln>
                <a:solidFill>
                  <a:schemeClr val="accent6">
                    <a:lumMod val="50000"/>
                  </a:schemeClr>
                </a:solidFill>
                <a:effectLst/>
                <a:latin typeface="Arial Nova Cond Light" panose="020B0306020202020204" pitchFamily="34" charset="0"/>
              </a:rPr>
              <a:t>decision</a:t>
            </a:r>
            <a:r>
              <a:rPr kumimoji="0" lang="pl-PL" altLang="pl-PL" sz="2800" b="0" i="1" u="none" strike="noStrike" cap="none" normalizeH="0" baseline="0" dirty="0">
                <a:ln>
                  <a:noFill/>
                </a:ln>
                <a:solidFill>
                  <a:schemeClr val="accent6">
                    <a:lumMod val="50000"/>
                  </a:schemeClr>
                </a:solidFill>
                <a:effectLst/>
                <a:latin typeface="Arial Nova Cond Light" panose="020B0306020202020204" pitchFamily="34" charset="0"/>
              </a:rPr>
              <a:t> to </a:t>
            </a:r>
            <a:r>
              <a:rPr kumimoji="0" lang="pl-PL" altLang="pl-PL" sz="2800" b="0" i="1" u="none" strike="noStrike" cap="none" normalizeH="0" baseline="0" dirty="0" err="1">
                <a:ln>
                  <a:noFill/>
                </a:ln>
                <a:solidFill>
                  <a:schemeClr val="accent6">
                    <a:lumMod val="50000"/>
                  </a:schemeClr>
                </a:solidFill>
                <a:effectLst/>
                <a:latin typeface="Arial Nova Cond Light" panose="020B0306020202020204" pitchFamily="34" charset="0"/>
              </a:rPr>
              <a:t>try</a:t>
            </a:r>
            <a:r>
              <a:rPr lang="pl-PL" altLang="pl-PL" sz="2800" i="1" dirty="0">
                <a:solidFill>
                  <a:schemeClr val="accent6">
                    <a:lumMod val="50000"/>
                  </a:schemeClr>
                </a:solidFill>
                <a:latin typeface="Arial Nova Cond Light" panose="020B0306020202020204" pitchFamily="34" charset="0"/>
              </a:rPr>
              <a:t>”</a:t>
            </a:r>
            <a:r>
              <a:rPr kumimoji="0" lang="pl-PL" altLang="pl-PL" sz="2800" b="0" i="1" u="none" strike="noStrike" cap="none" normalizeH="0" baseline="0" dirty="0">
                <a:ln>
                  <a:noFill/>
                </a:ln>
                <a:solidFill>
                  <a:schemeClr val="accent6">
                    <a:lumMod val="50000"/>
                  </a:schemeClr>
                </a:solidFill>
                <a:effectLst/>
                <a:latin typeface="Arial Nova Cond Light" panose="020B0306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pl-PL" altLang="pl-PL" sz="2100" dirty="0">
              <a:solidFill>
                <a:srgbClr val="202124"/>
              </a:solidFill>
              <a:latin typeface="Arial Nova Cond Light" panose="020B0306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altLang="pl-PL" sz="2100" dirty="0">
              <a:solidFill>
                <a:srgbClr val="202124"/>
              </a:solidFill>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lang="pl-PL" altLang="pl-PL" dirty="0" err="1">
                <a:solidFill>
                  <a:srgbClr val="202124"/>
                </a:solidFill>
                <a:latin typeface="Calibri" panose="020F0502020204030204" pitchFamily="34" charset="0"/>
                <a:cs typeface="Calibri" panose="020F0502020204030204" pitchFamily="34" charset="0"/>
              </a:rPr>
              <a:t>W</a:t>
            </a:r>
            <a:r>
              <a:rPr kumimoji="0" lang="pl-PL" altLang="pl-PL" b="0" i="0" u="none" strike="noStrike" cap="none" normalizeH="0" baseline="0" dirty="0" err="1">
                <a:ln>
                  <a:noFill/>
                </a:ln>
                <a:solidFill>
                  <a:srgbClr val="202124"/>
                </a:solidFill>
                <a:effectLst/>
                <a:latin typeface="Calibri" panose="020F0502020204030204" pitchFamily="34" charset="0"/>
                <a:cs typeface="Calibri" panose="020F0502020204030204" pitchFamily="34" charset="0"/>
              </a:rPr>
              <a:t>hen</a:t>
            </a:r>
            <a:r>
              <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a:t>
            </a:r>
            <a:r>
              <a:rPr kumimoji="0" lang="pl-PL" altLang="pl-PL" b="0" i="0" u="none" strike="noStrike" cap="none" normalizeH="0" baseline="0" dirty="0" err="1">
                <a:ln>
                  <a:noFill/>
                </a:ln>
                <a:solidFill>
                  <a:srgbClr val="202124"/>
                </a:solidFill>
                <a:effectLst/>
                <a:latin typeface="Calibri" panose="020F0502020204030204" pitchFamily="34" charset="0"/>
                <a:cs typeface="Calibri" panose="020F0502020204030204" pitchFamily="34" charset="0"/>
              </a:rPr>
              <a:t>applying</a:t>
            </a:r>
            <a:r>
              <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for </a:t>
            </a:r>
            <a:r>
              <a:rPr kumimoji="0" lang="pl-PL" altLang="pl-PL" b="0" i="0" u="none" strike="noStrike" cap="none" normalizeH="0" baseline="0" dirty="0" err="1">
                <a:ln>
                  <a:noFill/>
                </a:ln>
                <a:solidFill>
                  <a:srgbClr val="202124"/>
                </a:solidFill>
                <a:effectLst/>
                <a:latin typeface="Calibri" panose="020F0502020204030204" pitchFamily="34" charset="0"/>
                <a:cs typeface="Calibri" panose="020F0502020204030204" pitchFamily="34" charset="0"/>
              </a:rPr>
              <a:t>government</a:t>
            </a:r>
            <a:r>
              <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a:t>
            </a:r>
            <a:r>
              <a:rPr kumimoji="0" lang="pl-PL" altLang="pl-PL" b="0" i="0" u="none" strike="noStrike" cap="none" normalizeH="0" baseline="0" dirty="0" err="1">
                <a:ln>
                  <a:noFill/>
                </a:ln>
                <a:solidFill>
                  <a:srgbClr val="202124"/>
                </a:solidFill>
                <a:effectLst/>
                <a:latin typeface="Calibri" panose="020F0502020204030204" pitchFamily="34" charset="0"/>
                <a:cs typeface="Calibri" panose="020F0502020204030204" pitchFamily="34" charset="0"/>
              </a:rPr>
              <a:t>aid</a:t>
            </a:r>
            <a:r>
              <a:rPr lang="pl-PL" altLang="pl-PL" dirty="0">
                <a:solidFill>
                  <a:srgbClr val="202124"/>
                </a:solidFill>
                <a:latin typeface="Calibri" panose="020F0502020204030204" pitchFamily="34" charset="0"/>
                <a:cs typeface="Calibri" panose="020F0502020204030204" pitchFamily="34" charset="0"/>
              </a:rPr>
              <a:t> t</a:t>
            </a:r>
            <a:r>
              <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he </a:t>
            </a:r>
            <a:r>
              <a:rPr kumimoji="0" lang="pl-PL" altLang="pl-PL" b="0" i="0" u="none" strike="noStrike" cap="none" normalizeH="0" baseline="0" dirty="0" err="1">
                <a:ln>
                  <a:noFill/>
                </a:ln>
                <a:solidFill>
                  <a:srgbClr val="202124"/>
                </a:solidFill>
                <a:effectLst/>
                <a:latin typeface="Calibri" panose="020F0502020204030204" pitchFamily="34" charset="0"/>
                <a:cs typeface="Calibri" panose="020F0502020204030204" pitchFamily="34" charset="0"/>
              </a:rPr>
              <a:t>key</a:t>
            </a:r>
            <a:r>
              <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a:t>
            </a:r>
            <a:r>
              <a:rPr kumimoji="0" lang="pl-PL" altLang="pl-PL" b="0" i="0" u="none" strike="noStrike" cap="none" normalizeH="0" baseline="0" dirty="0" err="1">
                <a:ln>
                  <a:noFill/>
                </a:ln>
                <a:solidFill>
                  <a:srgbClr val="202124"/>
                </a:solidFill>
                <a:effectLst/>
                <a:latin typeface="Calibri" panose="020F0502020204030204" pitchFamily="34" charset="0"/>
                <a:cs typeface="Calibri" panose="020F0502020204030204" pitchFamily="34" charset="0"/>
              </a:rPr>
              <a:t>is</a:t>
            </a:r>
            <a:r>
              <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ü"/>
              <a:tabLst/>
            </a:pPr>
            <a:r>
              <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a:t>
            </a:r>
            <a:r>
              <a:rPr kumimoji="0" lang="pl-PL" altLang="pl-PL" b="1"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to </a:t>
            </a:r>
            <a:r>
              <a:rPr kumimoji="0" lang="pl-PL" altLang="pl-PL" b="1" i="0" u="none" strike="noStrike" cap="none" normalizeH="0" baseline="0" dirty="0" err="1">
                <a:ln>
                  <a:noFill/>
                </a:ln>
                <a:solidFill>
                  <a:srgbClr val="202124"/>
                </a:solidFill>
                <a:effectLst/>
                <a:latin typeface="Calibri" panose="020F0502020204030204" pitchFamily="34" charset="0"/>
                <a:cs typeface="Calibri" panose="020F0502020204030204" pitchFamily="34" charset="0"/>
              </a:rPr>
              <a:t>define</a:t>
            </a:r>
            <a:r>
              <a:rPr kumimoji="0" lang="pl-PL" altLang="pl-PL" b="1"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the </a:t>
            </a:r>
            <a:r>
              <a:rPr kumimoji="0" lang="pl-PL" altLang="pl-PL" b="1" i="0" u="none" strike="noStrike" cap="none" normalizeH="0" baseline="0" dirty="0" err="1">
                <a:ln>
                  <a:noFill/>
                </a:ln>
                <a:solidFill>
                  <a:srgbClr val="202124"/>
                </a:solidFill>
                <a:effectLst/>
                <a:latin typeface="Calibri" panose="020F0502020204030204" pitchFamily="34" charset="0"/>
                <a:cs typeface="Calibri" panose="020F0502020204030204" pitchFamily="34" charset="0"/>
              </a:rPr>
              <a:t>purpose</a:t>
            </a:r>
            <a:r>
              <a:rPr kumimoji="0" lang="pl-PL" altLang="pl-PL" b="1"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and </a:t>
            </a:r>
            <a:r>
              <a:rPr kumimoji="0" lang="pl-PL" altLang="pl-PL" b="1" i="0" u="none" strike="noStrike" cap="none" normalizeH="0" baseline="0" dirty="0" err="1">
                <a:ln>
                  <a:noFill/>
                </a:ln>
                <a:solidFill>
                  <a:srgbClr val="202124"/>
                </a:solidFill>
                <a:effectLst/>
                <a:latin typeface="Calibri" panose="020F0502020204030204" pitchFamily="34" charset="0"/>
                <a:cs typeface="Calibri" panose="020F0502020204030204" pitchFamily="34" charset="0"/>
              </a:rPr>
              <a:t>needs</a:t>
            </a:r>
            <a:r>
              <a:rPr kumimoji="0" lang="pl-PL" altLang="pl-PL" b="1"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of the </a:t>
            </a:r>
            <a:r>
              <a:rPr kumimoji="0" lang="pl-PL" altLang="pl-PL" b="1" i="0" u="none" strike="noStrike" cap="none" normalizeH="0" baseline="0" dirty="0" err="1">
                <a:ln>
                  <a:noFill/>
                </a:ln>
                <a:solidFill>
                  <a:srgbClr val="202124"/>
                </a:solidFill>
                <a:effectLst/>
                <a:latin typeface="Calibri" panose="020F0502020204030204" pitchFamily="34" charset="0"/>
                <a:cs typeface="Calibri" panose="020F0502020204030204" pitchFamily="34" charset="0"/>
              </a:rPr>
              <a:t>enterprise</a:t>
            </a:r>
            <a:r>
              <a:rPr kumimoji="0" lang="pl-PL" altLang="pl-PL" b="1"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a:t>
            </a: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ü"/>
              <a:tabLst/>
            </a:pPr>
            <a:endParaRPr lang="pl-PL" altLang="pl-PL" b="1" dirty="0">
              <a:solidFill>
                <a:srgbClr val="202124"/>
              </a:solidFill>
              <a:latin typeface="Calibri" panose="020F0502020204030204" pitchFamily="34" charset="0"/>
              <a:cs typeface="Calibri" panose="020F0502020204030204" pitchFamily="34" charset="0"/>
            </a:endParaRPr>
          </a:p>
          <a:p>
            <a:pPr marR="0" lvl="0" algn="l" defTabSz="914400" rtl="0" eaLnBrk="0" fontAlgn="base" latinLnBrk="0" hangingPunct="0">
              <a:lnSpc>
                <a:spcPct val="100000"/>
              </a:lnSpc>
              <a:spcBef>
                <a:spcPct val="0"/>
              </a:spcBef>
              <a:spcAft>
                <a:spcPct val="0"/>
              </a:spcAft>
              <a:buClrTx/>
              <a:buSzTx/>
              <a:tabLst/>
            </a:pPr>
            <a:r>
              <a:rPr kumimoji="0" lang="pl-PL" altLang="pl-PL" b="0" i="0" u="none" strike="noStrike" cap="none" normalizeH="0" baseline="0" dirty="0" err="1">
                <a:ln>
                  <a:noFill/>
                </a:ln>
                <a:solidFill>
                  <a:srgbClr val="202124"/>
                </a:solidFill>
                <a:effectLst/>
                <a:latin typeface="Calibri" panose="020F0502020204030204" pitchFamily="34" charset="0"/>
                <a:cs typeface="Calibri" panose="020F0502020204030204" pitchFamily="34" charset="0"/>
              </a:rPr>
              <a:t>So</a:t>
            </a:r>
            <a:r>
              <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a:t>
            </a:r>
            <a:r>
              <a:rPr kumimoji="0" lang="pl-PL" altLang="pl-PL" b="0" i="0" u="none" strike="noStrike" cap="none" normalizeH="0" baseline="0" dirty="0" err="1">
                <a:ln>
                  <a:noFill/>
                </a:ln>
                <a:solidFill>
                  <a:srgbClr val="202124"/>
                </a:solidFill>
                <a:effectLst/>
                <a:latin typeface="Calibri" panose="020F0502020204030204" pitchFamily="34" charset="0"/>
                <a:cs typeface="Calibri" panose="020F0502020204030204" pitchFamily="34" charset="0"/>
              </a:rPr>
              <a:t>think</a:t>
            </a:r>
            <a:r>
              <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a:t>
            </a:r>
            <a:r>
              <a:rPr kumimoji="0" lang="pl-PL" altLang="pl-PL" b="0" i="0" u="none" strike="noStrike" cap="none" normalizeH="0" baseline="0" dirty="0" err="1">
                <a:ln>
                  <a:noFill/>
                </a:ln>
                <a:solidFill>
                  <a:srgbClr val="202124"/>
                </a:solidFill>
                <a:effectLst/>
                <a:latin typeface="Calibri" panose="020F0502020204030204" pitchFamily="34" charset="0"/>
                <a:cs typeface="Calibri" panose="020F0502020204030204" pitchFamily="34" charset="0"/>
              </a:rPr>
              <a:t>about</a:t>
            </a:r>
            <a:r>
              <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a:t>
            </a:r>
            <a:r>
              <a:rPr kumimoji="0" lang="pl-PL" altLang="pl-PL" b="0" i="0" u="sng" strike="noStrike" cap="none" normalizeH="0" baseline="0" dirty="0" err="1">
                <a:ln>
                  <a:noFill/>
                </a:ln>
                <a:solidFill>
                  <a:srgbClr val="202124"/>
                </a:solidFill>
                <a:effectLst/>
                <a:latin typeface="Calibri" panose="020F0502020204030204" pitchFamily="34" charset="0"/>
                <a:cs typeface="Calibri" panose="020F0502020204030204" pitchFamily="34" charset="0"/>
              </a:rPr>
              <a:t>what</a:t>
            </a:r>
            <a:r>
              <a:rPr kumimoji="0" lang="pl-PL" altLang="pl-PL" b="0" i="0" u="sng" strike="noStrike" cap="none" normalizeH="0" baseline="0" dirty="0">
                <a:ln>
                  <a:noFill/>
                </a:ln>
                <a:solidFill>
                  <a:srgbClr val="202124"/>
                </a:solidFill>
                <a:effectLst/>
                <a:latin typeface="Calibri" panose="020F0502020204030204" pitchFamily="34" charset="0"/>
                <a:cs typeface="Calibri" panose="020F0502020204030204" pitchFamily="34" charset="0"/>
              </a:rPr>
              <a:t> </a:t>
            </a:r>
            <a:r>
              <a:rPr kumimoji="0" lang="pl-PL" altLang="pl-PL" b="0" i="0" u="sng" strike="noStrike" cap="none" normalizeH="0" baseline="0" dirty="0" err="1">
                <a:ln>
                  <a:noFill/>
                </a:ln>
                <a:solidFill>
                  <a:srgbClr val="202124"/>
                </a:solidFill>
                <a:effectLst/>
                <a:latin typeface="Calibri" panose="020F0502020204030204" pitchFamily="34" charset="0"/>
                <a:cs typeface="Calibri" panose="020F0502020204030204" pitchFamily="34" charset="0"/>
              </a:rPr>
              <a:t>is</a:t>
            </a:r>
            <a:r>
              <a:rPr kumimoji="0" lang="pl-PL" altLang="pl-PL" b="0" i="0" u="sng" strike="noStrike" cap="none" normalizeH="0" baseline="0" dirty="0">
                <a:ln>
                  <a:noFill/>
                </a:ln>
                <a:solidFill>
                  <a:srgbClr val="202124"/>
                </a:solidFill>
                <a:effectLst/>
                <a:latin typeface="Calibri" panose="020F0502020204030204" pitchFamily="34" charset="0"/>
                <a:cs typeface="Calibri" panose="020F0502020204030204" pitchFamily="34" charset="0"/>
              </a:rPr>
              <a:t> </a:t>
            </a:r>
            <a:r>
              <a:rPr kumimoji="0" lang="pl-PL" altLang="pl-PL" b="0" i="0" u="sng" strike="noStrike" cap="none" normalizeH="0" baseline="0" dirty="0" err="1">
                <a:ln>
                  <a:noFill/>
                </a:ln>
                <a:solidFill>
                  <a:srgbClr val="202124"/>
                </a:solidFill>
                <a:effectLst/>
                <a:latin typeface="Calibri" panose="020F0502020204030204" pitchFamily="34" charset="0"/>
                <a:cs typeface="Calibri" panose="020F0502020204030204" pitchFamily="34" charset="0"/>
              </a:rPr>
              <a:t>needed</a:t>
            </a:r>
            <a:r>
              <a:rPr kumimoji="0" lang="pl-PL" altLang="pl-PL" b="0" i="0" u="sng" strike="noStrike" cap="none" normalizeH="0" baseline="0" dirty="0">
                <a:ln>
                  <a:noFill/>
                </a:ln>
                <a:solidFill>
                  <a:srgbClr val="202124"/>
                </a:solidFill>
                <a:effectLst/>
                <a:latin typeface="Calibri" panose="020F0502020204030204" pitchFamily="34" charset="0"/>
                <a:cs typeface="Calibri" panose="020F0502020204030204" pitchFamily="34" charset="0"/>
              </a:rPr>
              <a:t> to </a:t>
            </a:r>
            <a:r>
              <a:rPr kumimoji="0" lang="pl-PL" altLang="pl-PL" b="0" i="0" u="sng" strike="noStrike" cap="none" normalizeH="0" baseline="0" dirty="0" err="1">
                <a:ln>
                  <a:noFill/>
                </a:ln>
                <a:solidFill>
                  <a:srgbClr val="202124"/>
                </a:solidFill>
                <a:effectLst/>
                <a:latin typeface="Calibri" panose="020F0502020204030204" pitchFamily="34" charset="0"/>
                <a:cs typeface="Calibri" panose="020F0502020204030204" pitchFamily="34" charset="0"/>
              </a:rPr>
              <a:t>achieve</a:t>
            </a:r>
            <a:r>
              <a:rPr kumimoji="0" lang="pl-PL" altLang="pl-PL" b="0" i="0" u="sng" strike="noStrike" cap="none" normalizeH="0" baseline="0" dirty="0">
                <a:ln>
                  <a:noFill/>
                </a:ln>
                <a:solidFill>
                  <a:srgbClr val="202124"/>
                </a:solidFill>
                <a:effectLst/>
                <a:latin typeface="Calibri" panose="020F0502020204030204" pitchFamily="34" charset="0"/>
                <a:cs typeface="Calibri" panose="020F0502020204030204" pitchFamily="34" charset="0"/>
              </a:rPr>
              <a:t> the </a:t>
            </a:r>
            <a:r>
              <a:rPr kumimoji="0" lang="pl-PL" altLang="pl-PL" b="0" i="0" u="sng" strike="noStrike" cap="none" normalizeH="0" baseline="0" dirty="0" err="1">
                <a:ln>
                  <a:noFill/>
                </a:ln>
                <a:solidFill>
                  <a:srgbClr val="202124"/>
                </a:solidFill>
                <a:effectLst/>
                <a:latin typeface="Calibri" panose="020F0502020204030204" pitchFamily="34" charset="0"/>
                <a:cs typeface="Calibri" panose="020F0502020204030204" pitchFamily="34" charset="0"/>
              </a:rPr>
              <a:t>goal</a:t>
            </a:r>
            <a:r>
              <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a:t>
            </a: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a:t>
            </a:r>
            <a:r>
              <a:rPr kumimoji="0" lang="pl-PL" altLang="pl-PL" b="0" i="0" u="none" strike="noStrike" cap="none" normalizeH="0" baseline="0" dirty="0" err="1">
                <a:ln>
                  <a:noFill/>
                </a:ln>
                <a:solidFill>
                  <a:srgbClr val="202124"/>
                </a:solidFill>
                <a:effectLst/>
                <a:latin typeface="Calibri" panose="020F0502020204030204" pitchFamily="34" charset="0"/>
                <a:cs typeface="Calibri" panose="020F0502020204030204" pitchFamily="34" charset="0"/>
              </a:rPr>
              <a:t>what</a:t>
            </a:r>
            <a:r>
              <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a:t>
            </a:r>
            <a:r>
              <a:rPr kumimoji="0" lang="pl-PL" altLang="pl-PL" b="0" i="0" u="none" strike="noStrike" cap="none" normalizeH="0" baseline="0" dirty="0" err="1">
                <a:ln>
                  <a:noFill/>
                </a:ln>
                <a:solidFill>
                  <a:srgbClr val="202124"/>
                </a:solidFill>
                <a:effectLst/>
                <a:latin typeface="Calibri" panose="020F0502020204030204" pitchFamily="34" charset="0"/>
                <a:cs typeface="Calibri" panose="020F0502020204030204" pitchFamily="34" charset="0"/>
              </a:rPr>
              <a:t>fixed</a:t>
            </a:r>
            <a:r>
              <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a:t>
            </a:r>
            <a:r>
              <a:rPr kumimoji="0" lang="pl-PL" altLang="pl-PL" b="0" i="0" u="none" strike="noStrike" cap="none" normalizeH="0" baseline="0" dirty="0" err="1">
                <a:ln>
                  <a:noFill/>
                </a:ln>
                <a:solidFill>
                  <a:srgbClr val="202124"/>
                </a:solidFill>
                <a:effectLst/>
                <a:latin typeface="Calibri" panose="020F0502020204030204" pitchFamily="34" charset="0"/>
                <a:cs typeface="Calibri" panose="020F0502020204030204" pitchFamily="34" charset="0"/>
              </a:rPr>
              <a:t>assets</a:t>
            </a:r>
            <a:r>
              <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a:t>
            </a:r>
            <a:r>
              <a:rPr kumimoji="0" lang="pl-PL" altLang="pl-PL" b="0" i="0" u="none" strike="noStrike" cap="none" normalizeH="0" baseline="0" dirty="0" err="1">
                <a:ln>
                  <a:noFill/>
                </a:ln>
                <a:solidFill>
                  <a:srgbClr val="202124"/>
                </a:solidFill>
                <a:effectLst/>
                <a:latin typeface="Calibri" panose="020F0502020204030204" pitchFamily="34" charset="0"/>
                <a:cs typeface="Calibri" panose="020F0502020204030204" pitchFamily="34" charset="0"/>
              </a:rPr>
              <a:t>need</a:t>
            </a:r>
            <a:r>
              <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to be </a:t>
            </a:r>
            <a:r>
              <a:rPr kumimoji="0" lang="pl-PL" altLang="pl-PL" b="0" i="0" u="none" strike="noStrike" cap="none" normalizeH="0" baseline="0" dirty="0" err="1">
                <a:ln>
                  <a:noFill/>
                </a:ln>
                <a:solidFill>
                  <a:srgbClr val="202124"/>
                </a:solidFill>
                <a:effectLst/>
                <a:latin typeface="Calibri" panose="020F0502020204030204" pitchFamily="34" charset="0"/>
                <a:cs typeface="Calibri" panose="020F0502020204030204" pitchFamily="34" charset="0"/>
              </a:rPr>
              <a:t>purchased</a:t>
            </a:r>
            <a:r>
              <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a:t>
            </a: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pl-PL" altLang="pl-PL" b="0" i="0" u="none" strike="noStrike" cap="none" normalizeH="0" baseline="0" dirty="0" err="1">
                <a:ln>
                  <a:noFill/>
                </a:ln>
                <a:solidFill>
                  <a:srgbClr val="202124"/>
                </a:solidFill>
                <a:effectLst/>
                <a:latin typeface="Calibri" panose="020F0502020204030204" pitchFamily="34" charset="0"/>
                <a:cs typeface="Calibri" panose="020F0502020204030204" pitchFamily="34" charset="0"/>
              </a:rPr>
              <a:t>what</a:t>
            </a:r>
            <a:r>
              <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a:t>
            </a:r>
            <a:r>
              <a:rPr kumimoji="0" lang="pl-PL" altLang="pl-PL" b="0" i="0" u="none" strike="noStrike" cap="none" normalizeH="0" baseline="0" dirty="0" err="1">
                <a:ln>
                  <a:noFill/>
                </a:ln>
                <a:solidFill>
                  <a:srgbClr val="202124"/>
                </a:solidFill>
                <a:effectLst/>
                <a:latin typeface="Calibri" panose="020F0502020204030204" pitchFamily="34" charset="0"/>
                <a:cs typeface="Calibri" panose="020F0502020204030204" pitchFamily="34" charset="0"/>
              </a:rPr>
              <a:t>technological</a:t>
            </a:r>
            <a:r>
              <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a:t>
            </a:r>
            <a:r>
              <a:rPr kumimoji="0" lang="pl-PL" altLang="pl-PL" b="0" i="0" u="none" strike="noStrike" cap="none" normalizeH="0" baseline="0" dirty="0" err="1">
                <a:ln>
                  <a:noFill/>
                </a:ln>
                <a:solidFill>
                  <a:srgbClr val="202124"/>
                </a:solidFill>
                <a:effectLst/>
                <a:latin typeface="Calibri" panose="020F0502020204030204" pitchFamily="34" charset="0"/>
                <a:cs typeface="Calibri" panose="020F0502020204030204" pitchFamily="34" charset="0"/>
              </a:rPr>
              <a:t>problems</a:t>
            </a:r>
            <a:r>
              <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to </a:t>
            </a:r>
            <a:r>
              <a:rPr kumimoji="0" lang="pl-PL" altLang="pl-PL" b="0" i="0" u="none" strike="noStrike" cap="none" normalizeH="0" baseline="0" dirty="0" err="1">
                <a:ln>
                  <a:noFill/>
                </a:ln>
                <a:solidFill>
                  <a:srgbClr val="202124"/>
                </a:solidFill>
                <a:effectLst/>
                <a:latin typeface="Calibri" panose="020F0502020204030204" pitchFamily="34" charset="0"/>
                <a:cs typeface="Calibri" panose="020F0502020204030204" pitchFamily="34" charset="0"/>
              </a:rPr>
              <a:t>solve</a:t>
            </a:r>
            <a:r>
              <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a:t>
            </a:r>
            <a:endParaRPr lang="pl-PL" altLang="pl-PL" dirty="0">
              <a:solidFill>
                <a:srgbClr val="202124"/>
              </a:solidFill>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pl-PL" altLang="pl-PL" b="0" i="0" u="none" strike="noStrike" cap="none" normalizeH="0" baseline="0" dirty="0" err="1">
                <a:ln>
                  <a:noFill/>
                </a:ln>
                <a:solidFill>
                  <a:srgbClr val="202124"/>
                </a:solidFill>
                <a:effectLst/>
                <a:latin typeface="Calibri" panose="020F0502020204030204" pitchFamily="34" charset="0"/>
                <a:cs typeface="Calibri" panose="020F0502020204030204" pitchFamily="34" charset="0"/>
              </a:rPr>
              <a:t>what</a:t>
            </a:r>
            <a:r>
              <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a:t>
            </a:r>
            <a:r>
              <a:rPr kumimoji="0" lang="pl-PL" altLang="pl-PL" b="0" i="0" u="none" strike="noStrike" cap="none" normalizeH="0" baseline="0" dirty="0" err="1">
                <a:ln>
                  <a:noFill/>
                </a:ln>
                <a:solidFill>
                  <a:srgbClr val="202124"/>
                </a:solidFill>
                <a:effectLst/>
                <a:latin typeface="Calibri" panose="020F0502020204030204" pitchFamily="34" charset="0"/>
                <a:cs typeface="Calibri" panose="020F0502020204030204" pitchFamily="34" charset="0"/>
              </a:rPr>
              <a:t>personal</a:t>
            </a:r>
            <a:r>
              <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a:t>
            </a:r>
            <a:r>
              <a:rPr kumimoji="0" lang="pl-PL" altLang="pl-PL" b="0" i="0" u="none" strike="noStrike" cap="none" normalizeH="0" baseline="0" dirty="0" err="1">
                <a:ln>
                  <a:noFill/>
                </a:ln>
                <a:solidFill>
                  <a:srgbClr val="202124"/>
                </a:solidFill>
                <a:effectLst/>
                <a:latin typeface="Calibri" panose="020F0502020204030204" pitchFamily="34" charset="0"/>
                <a:cs typeface="Calibri" panose="020F0502020204030204" pitchFamily="34" charset="0"/>
              </a:rPr>
              <a:t>resources</a:t>
            </a:r>
            <a:r>
              <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to </a:t>
            </a:r>
            <a:r>
              <a:rPr kumimoji="0" lang="pl-PL" altLang="pl-PL" b="0" i="0" u="none" strike="noStrike" cap="none" normalizeH="0" baseline="0" dirty="0" err="1">
                <a:ln>
                  <a:noFill/>
                </a:ln>
                <a:solidFill>
                  <a:srgbClr val="202124"/>
                </a:solidFill>
                <a:effectLst/>
                <a:latin typeface="Calibri" panose="020F0502020204030204" pitchFamily="34" charset="0"/>
                <a:cs typeface="Calibri" panose="020F0502020204030204" pitchFamily="34" charset="0"/>
              </a:rPr>
              <a:t>obtain</a:t>
            </a:r>
            <a:r>
              <a:rPr lang="pl-PL" altLang="pl-PL" dirty="0">
                <a:solidFill>
                  <a:srgbClr val="202124"/>
                </a:solidFill>
                <a:latin typeface="Calibri" panose="020F0502020204030204" pitchFamily="34" charset="0"/>
                <a:cs typeface="Calibri" panose="020F0502020204030204" pitchFamily="34" charset="0"/>
              </a:rPr>
              <a:t>?</a:t>
            </a:r>
            <a:endParaRPr kumimoji="0" lang="pl-PL" altLang="pl-PL"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pic>
        <p:nvPicPr>
          <p:cNvPr id="7" name="Grafika 6" descr="Laptop z telefonem i kalkulatorem">
            <a:extLst>
              <a:ext uri="{FF2B5EF4-FFF2-40B4-BE49-F238E27FC236}">
                <a16:creationId xmlns:a16="http://schemas.microsoft.com/office/drawing/2014/main" id="{9201139F-713B-60E1-39B6-88E6C534F467}"/>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8430839" y="2271860"/>
            <a:ext cx="3054285" cy="3054285"/>
          </a:xfrm>
          <a:prstGeom prst="rect">
            <a:avLst/>
          </a:prstGeom>
        </p:spPr>
      </p:pic>
      <p:sp>
        <p:nvSpPr>
          <p:cNvPr id="2" name="object 16">
            <a:extLst>
              <a:ext uri="{FF2B5EF4-FFF2-40B4-BE49-F238E27FC236}">
                <a16:creationId xmlns:a16="http://schemas.microsoft.com/office/drawing/2014/main" id="{7891A74C-360B-FF0B-F50C-308716C9384D}"/>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000" b="1" spc="-150" dirty="0"/>
              <a:t>UNIT 1:</a:t>
            </a:r>
            <a:r>
              <a:rPr lang="pl-PL" sz="4000" b="1" spc="-150" dirty="0"/>
              <a:t> STATE AID TO CO-FINANCE THE JOBS </a:t>
            </a:r>
            <a:endParaRPr lang="es-ES" sz="4000" b="1" spc="-150" dirty="0"/>
          </a:p>
        </p:txBody>
      </p:sp>
      <p:sp>
        <p:nvSpPr>
          <p:cNvPr id="3" name="pole tekstowe 2">
            <a:extLst>
              <a:ext uri="{FF2B5EF4-FFF2-40B4-BE49-F238E27FC236}">
                <a16:creationId xmlns:a16="http://schemas.microsoft.com/office/drawing/2014/main" id="{F047FA64-A76C-6D24-3DA7-CF90CAF30A63}"/>
              </a:ext>
            </a:extLst>
          </p:cNvPr>
          <p:cNvSpPr txBox="1"/>
          <p:nvPr/>
        </p:nvSpPr>
        <p:spPr>
          <a:xfrm>
            <a:off x="952026" y="1100040"/>
            <a:ext cx="6094428" cy="369332"/>
          </a:xfrm>
          <a:prstGeom prst="rect">
            <a:avLst/>
          </a:prstGeom>
          <a:noFill/>
        </p:spPr>
        <p:txBody>
          <a:bodyPr wrap="square">
            <a:spAutoFit/>
          </a:bodyPr>
          <a:lstStyle/>
          <a:p>
            <a:pPr marL="12700">
              <a:spcBef>
                <a:spcPts val="110"/>
              </a:spcBef>
            </a:pPr>
            <a:r>
              <a:rPr lang="es-ES" sz="1800" spc="50" dirty="0">
                <a:latin typeface="+mj-lt"/>
                <a:cs typeface="Tahoma"/>
              </a:rPr>
              <a:t>SECTION 1.</a:t>
            </a:r>
            <a:r>
              <a:rPr lang="pl-PL" sz="1800" spc="50" dirty="0">
                <a:latin typeface="+mj-lt"/>
                <a:cs typeface="Tahoma"/>
              </a:rPr>
              <a:t>2</a:t>
            </a:r>
            <a:r>
              <a:rPr lang="es-ES" sz="1800" spc="50" dirty="0">
                <a:latin typeface="+mj-lt"/>
                <a:cs typeface="Tahoma"/>
              </a:rPr>
              <a:t>.:</a:t>
            </a:r>
            <a:r>
              <a:rPr lang="pl-PL" sz="1800" spc="50" dirty="0">
                <a:latin typeface="+mj-lt"/>
                <a:cs typeface="Tahoma"/>
              </a:rPr>
              <a:t> USING ANTI-CRISIS INSTRUMENTS</a:t>
            </a:r>
            <a:r>
              <a:rPr lang="es-ES" sz="1800" spc="50" dirty="0">
                <a:latin typeface="+mj-lt"/>
                <a:cs typeface="Tahoma"/>
              </a:rPr>
              <a:t> </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182924303"/>
      </p:ext>
    </p:extLst>
  </p:cSld>
  <p:clrMapOvr>
    <a:masterClrMapping/>
  </p:clrMapOvr>
  <p:transition advClick="0"/>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700</TotalTime>
  <Words>2644</Words>
  <Application>Microsoft Office PowerPoint</Application>
  <PresentationFormat>Panorámica</PresentationFormat>
  <Paragraphs>261</Paragraphs>
  <Slides>29</Slides>
  <Notes>5</Notes>
  <HiddenSlides>0</HiddenSlides>
  <MMClips>0</MMClips>
  <ScaleCrop>false</ScaleCrop>
  <HeadingPairs>
    <vt:vector size="6" baseType="variant">
      <vt:variant>
        <vt:lpstr>Fuentes usadas</vt:lpstr>
      </vt:variant>
      <vt:variant>
        <vt:i4>12</vt:i4>
      </vt:variant>
      <vt:variant>
        <vt:lpstr>Tema</vt:lpstr>
      </vt:variant>
      <vt:variant>
        <vt:i4>1</vt:i4>
      </vt:variant>
      <vt:variant>
        <vt:lpstr>Títulos de diapositiva</vt:lpstr>
      </vt:variant>
      <vt:variant>
        <vt:i4>29</vt:i4>
      </vt:variant>
    </vt:vector>
  </HeadingPairs>
  <TitlesOfParts>
    <vt:vector size="42" baseType="lpstr">
      <vt:lpstr>Arial</vt:lpstr>
      <vt:lpstr>Arial Nova Cond Light</vt:lpstr>
      <vt:lpstr>Bahnschrift Light</vt:lpstr>
      <vt:lpstr>Calibri</vt:lpstr>
      <vt:lpstr>Calibri Light</vt:lpstr>
      <vt:lpstr>Informal Roman</vt:lpstr>
      <vt:lpstr>inherit</vt:lpstr>
      <vt:lpstr>Oxygen</vt:lpstr>
      <vt:lpstr>Roboto</vt:lpstr>
      <vt:lpstr>Tahoma</vt:lpstr>
      <vt:lpstr>Wingdings</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45</cp:revision>
  <dcterms:created xsi:type="dcterms:W3CDTF">2021-06-29T11:11:56Z</dcterms:created>
  <dcterms:modified xsi:type="dcterms:W3CDTF">2023-02-06T16:30:02Z</dcterms:modified>
</cp:coreProperties>
</file>