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C8AF6-E2A6-45AD-AFD5-F329C199A6AF}" v="367" dt="2022-09-26T13:49:40.13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05/10/2022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05/10/2022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10/5/2022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178680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523524" y="4221361"/>
            <a:ext cx="8851036"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800" b="1" dirty="0" err="1">
                <a:effectLst/>
                <a:ea typeface="Calibri" panose="020F0502020204030204" pitchFamily="34" charset="0"/>
                <a:cs typeface="Times New Roman" panose="02020603050405020304" pitchFamily="18" charset="0"/>
              </a:rPr>
              <a:t>Use</a:t>
            </a:r>
            <a:r>
              <a:rPr lang="pl-PL" sz="2800" b="1" dirty="0">
                <a:effectLst/>
                <a:ea typeface="Calibri" panose="020F0502020204030204" pitchFamily="34" charset="0"/>
                <a:cs typeface="Times New Roman" panose="02020603050405020304" pitchFamily="18" charset="0"/>
              </a:rPr>
              <a:t> of </a:t>
            </a:r>
            <a:r>
              <a:rPr lang="pl-PL" sz="2800" b="1" dirty="0" err="1">
                <a:effectLst/>
                <a:ea typeface="Calibri" panose="020F0502020204030204" pitchFamily="34" charset="0"/>
                <a:cs typeface="Times New Roman" panose="02020603050405020304" pitchFamily="18" charset="0"/>
              </a:rPr>
              <a:t>cashless</a:t>
            </a:r>
            <a:r>
              <a:rPr lang="pl-PL" sz="2800" b="1" dirty="0">
                <a:effectLst/>
                <a:ea typeface="Calibri" panose="020F0502020204030204" pitchFamily="34" charset="0"/>
                <a:cs typeface="Times New Roman" panose="02020603050405020304" pitchFamily="18" charset="0"/>
              </a:rPr>
              <a:t> </a:t>
            </a:r>
            <a:r>
              <a:rPr lang="pl-PL" sz="2800" b="1" dirty="0" err="1">
                <a:effectLst/>
                <a:ea typeface="Calibri" panose="020F0502020204030204" pitchFamily="34" charset="0"/>
                <a:cs typeface="Times New Roman" panose="02020603050405020304" pitchFamily="18" charset="0"/>
              </a:rPr>
              <a:t>solutions</a:t>
            </a:r>
            <a:endParaRPr lang="pl-PL" sz="2800" b="1" dirty="0">
              <a:effectLst/>
              <a:ea typeface="Calibri" panose="020F0502020204030204" pitchFamily="34" charset="0"/>
              <a:cs typeface="Times New Roman" panose="02020603050405020304" pitchFamily="18" charset="0"/>
            </a:endParaRPr>
          </a:p>
          <a:p>
            <a:pPr algn="ctr">
              <a:spcBef>
                <a:spcPts val="5"/>
              </a:spcBef>
              <a:tabLst>
                <a:tab pos="1205230" algn="l"/>
                <a:tab pos="1926589" algn="l"/>
                <a:tab pos="2915920" algn="l"/>
                <a:tab pos="3444875" algn="l"/>
                <a:tab pos="4383405" algn="l"/>
                <a:tab pos="6796405" algn="l"/>
              </a:tabLst>
              <a:defRPr/>
            </a:pPr>
            <a:r>
              <a:rPr lang="en-US" sz="2400" dirty="0"/>
              <a:t>current state, prospects and legal issues </a:t>
            </a:r>
            <a:endParaRPr lang="pl-PL" sz="2400" dirty="0"/>
          </a:p>
          <a:p>
            <a:pPr algn="ctr">
              <a:spcBef>
                <a:spcPts val="5"/>
              </a:spcBef>
              <a:tabLst>
                <a:tab pos="1205230" algn="l"/>
                <a:tab pos="1926589" algn="l"/>
                <a:tab pos="2915920" algn="l"/>
                <a:tab pos="3444875" algn="l"/>
                <a:tab pos="4383405" algn="l"/>
                <a:tab pos="6796405" algn="l"/>
              </a:tabLst>
              <a:defRPr/>
            </a:pPr>
            <a:r>
              <a:rPr kumimoji="0" lang="pt-BR" sz="2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By: </a:t>
            </a:r>
            <a:r>
              <a:rPr kumimoji="0" lang="pt-BR" sz="2800" b="1" i="0" u="none" strike="noStrike" kern="1200" cap="none" spc="-114" normalizeH="0" baseline="0" noProof="0" dirty="0">
                <a:ln>
                  <a:noFill/>
                </a:ln>
                <a:effectLst/>
                <a:uLnTx/>
                <a:uFillTx/>
                <a:ea typeface="Tahoma" panose="020B0604030504040204" pitchFamily="34" charset="0"/>
                <a:cs typeface="Tahoma" panose="020B0604030504040204" pitchFamily="34" charset="0"/>
              </a:rPr>
              <a:t>Cracow University of</a:t>
            </a:r>
            <a:r>
              <a:rPr kumimoji="0" lang="pt-BR" sz="2800" b="1" i="0" u="none" strike="noStrike" kern="1200" cap="none" spc="-114" normalizeH="0" noProof="0" dirty="0">
                <a:ln>
                  <a:noFill/>
                </a:ln>
                <a:effectLst/>
                <a:uLnTx/>
                <a:uFillTx/>
                <a:ea typeface="Tahoma" panose="020B0604030504040204" pitchFamily="34" charset="0"/>
                <a:cs typeface="Tahoma" panose="020B0604030504040204" pitchFamily="34" charset="0"/>
              </a:rPr>
              <a:t> Economics</a:t>
            </a:r>
            <a:endParaRPr lang="en-US" sz="2800" b="1" spc="-114" dirty="0">
              <a:solidFill>
                <a:srgbClr val="0CA373"/>
              </a:solidFill>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2036431" y="296097"/>
            <a:ext cx="10905066" cy="1135737"/>
          </a:xfrm>
        </p:spPr>
        <p:txBody>
          <a:bodyPr>
            <a:normAutofit/>
          </a:bodyPr>
          <a:lstStyle/>
          <a:p>
            <a:r>
              <a:rPr lang="pl-PL" sz="3800" dirty="0" err="1">
                <a:solidFill>
                  <a:srgbClr val="002060"/>
                </a:solidFill>
                <a:latin typeface="+mn-lt"/>
                <a:cs typeface="Times New Roman" panose="02020603050405020304" pitchFamily="18" charset="0"/>
              </a:rPr>
              <a:t>Legal</a:t>
            </a:r>
            <a:r>
              <a:rPr lang="pl-PL" sz="3800" dirty="0">
                <a:solidFill>
                  <a:srgbClr val="002060"/>
                </a:solidFill>
                <a:latin typeface="+mn-lt"/>
                <a:cs typeface="Times New Roman" panose="02020603050405020304" pitchFamily="18" charset="0"/>
              </a:rPr>
              <a:t> </a:t>
            </a:r>
            <a:r>
              <a:rPr lang="pl-PL" sz="3800" dirty="0" err="1">
                <a:solidFill>
                  <a:srgbClr val="002060"/>
                </a:solidFill>
                <a:latin typeface="+mn-lt"/>
                <a:cs typeface="Times New Roman" panose="02020603050405020304" pitchFamily="18" charset="0"/>
              </a:rPr>
              <a:t>issues</a:t>
            </a:r>
            <a:r>
              <a:rPr lang="pl-PL" sz="3800" dirty="0">
                <a:solidFill>
                  <a:srgbClr val="002060"/>
                </a:solidFill>
                <a:latin typeface="+mn-lt"/>
                <a:cs typeface="Times New Roman" panose="02020603050405020304" pitchFamily="18" charset="0"/>
              </a:rPr>
              <a:t> - </a:t>
            </a:r>
            <a:r>
              <a:rPr lang="pl-PL" altLang="pl-PL" sz="3800" dirty="0" err="1">
                <a:solidFill>
                  <a:srgbClr val="002060"/>
                </a:solidFill>
                <a:latin typeface="+mn-lt"/>
                <a:cs typeface="Times New Roman" panose="02020603050405020304" pitchFamily="18" charset="0"/>
              </a:rPr>
              <a:t>Regulation</a:t>
            </a:r>
            <a:r>
              <a:rPr lang="pl-PL" altLang="pl-PL" sz="3800" dirty="0">
                <a:solidFill>
                  <a:srgbClr val="002060"/>
                </a:solidFill>
                <a:latin typeface="+mn-lt"/>
                <a:cs typeface="Times New Roman" panose="02020603050405020304" pitchFamily="18" charset="0"/>
              </a:rPr>
              <a:t> (EU) 2015/751</a:t>
            </a:r>
            <a:r>
              <a:rPr lang="pl-PL" sz="3800" dirty="0">
                <a:solidFill>
                  <a:srgbClr val="002060"/>
                </a:solidFill>
                <a:latin typeface="+mn-lt"/>
                <a:cs typeface="Times New Roman" panose="02020603050405020304" pitchFamily="18" charset="0"/>
              </a:rPr>
              <a:t> (3)</a:t>
            </a:r>
          </a:p>
        </p:txBody>
      </p:sp>
      <p:pic>
        <p:nvPicPr>
          <p:cNvPr id="11" name="Symbol zastępczy zawartości 10" descr="Młotek sędziowski kontur">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77669" y="1021937"/>
            <a:ext cx="5836064" cy="5836064"/>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403869" y="1618221"/>
            <a:ext cx="11512797" cy="3993016"/>
          </a:xfrm>
          <a:prstGeom prst="rect">
            <a:avLst/>
          </a:prstGeom>
          <a:noFill/>
        </p:spPr>
        <p:txBody>
          <a:bodyPr wrap="square">
            <a:spAutoFit/>
          </a:bodyPr>
          <a:lstStyle/>
          <a:p>
            <a:pPr algn="just">
              <a:lnSpc>
                <a:spcPct val="25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en-US" sz="2100" b="1" dirty="0">
                <a:cs typeface="Times New Roman" panose="02020603050405020304" pitchFamily="18" charset="0"/>
              </a:rPr>
              <a:t>Co-badging and choice of payment brand or payment application</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article</a:t>
            </a:r>
            <a:r>
              <a:rPr lang="pl-PL" altLang="pl-PL" sz="2100" b="1" dirty="0">
                <a:cs typeface="Times New Roman" panose="02020603050405020304" pitchFamily="18" charset="0"/>
              </a:rPr>
              <a:t> 8) </a:t>
            </a:r>
          </a:p>
          <a:p>
            <a:pPr algn="just">
              <a:lnSpc>
                <a:spcPct val="25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    </a:t>
            </a:r>
            <a:r>
              <a:rPr lang="en-US" altLang="pl-PL" sz="2100" b="1" dirty="0">
                <a:cs typeface="Times New Roman" panose="02020603050405020304" pitchFamily="18" charset="0"/>
              </a:rPr>
              <a:t>Separation of payment card scheme and processing entities</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article</a:t>
            </a:r>
            <a:r>
              <a:rPr lang="pl-PL" altLang="pl-PL" sz="2100" b="1" dirty="0">
                <a:cs typeface="Times New Roman" panose="02020603050405020304" pitchFamily="18" charset="0"/>
              </a:rPr>
              <a:t> 9) </a:t>
            </a:r>
          </a:p>
          <a:p>
            <a:pPr algn="just">
              <a:lnSpc>
                <a:spcPct val="250000"/>
              </a:lnSpc>
              <a:buClr>
                <a:schemeClr val="bg2">
                  <a:lumMod val="25000"/>
                </a:schemeClr>
              </a:buClr>
              <a:buFont typeface="Wingdings" panose="05000000000000000000" pitchFamily="2" charset="2"/>
              <a:buChar char="§"/>
            </a:pPr>
            <a:r>
              <a:rPr lang="pl-PL" sz="2100" b="1" dirty="0">
                <a:cs typeface="Times New Roman" panose="02020603050405020304" pitchFamily="18" charset="0"/>
              </a:rPr>
              <a:t>    </a:t>
            </a:r>
            <a:r>
              <a:rPr lang="pl-PL" sz="2100" b="1" dirty="0" err="1">
                <a:cs typeface="Times New Roman" panose="02020603050405020304" pitchFamily="18" charset="0"/>
              </a:rPr>
              <a:t>Honour</a:t>
            </a:r>
            <a:r>
              <a:rPr lang="pl-PL" sz="2100" b="1" dirty="0">
                <a:cs typeface="Times New Roman" panose="02020603050405020304" pitchFamily="18" charset="0"/>
              </a:rPr>
              <a:t> </a:t>
            </a:r>
            <a:r>
              <a:rPr lang="pl-PL" sz="2100" b="1" dirty="0" err="1">
                <a:cs typeface="Times New Roman" panose="02020603050405020304" pitchFamily="18" charset="0"/>
              </a:rPr>
              <a:t>All</a:t>
            </a:r>
            <a:r>
              <a:rPr lang="pl-PL" sz="2100" b="1" dirty="0">
                <a:cs typeface="Times New Roman" panose="02020603050405020304" pitchFamily="18" charset="0"/>
              </a:rPr>
              <a:t> Cards’ </a:t>
            </a:r>
            <a:r>
              <a:rPr lang="pl-PL" sz="2100" b="1" dirty="0" err="1">
                <a:cs typeface="Times New Roman" panose="02020603050405020304" pitchFamily="18" charset="0"/>
              </a:rPr>
              <a:t>rule</a:t>
            </a:r>
            <a:r>
              <a:rPr lang="pl-PL" sz="2100" b="1" dirty="0">
                <a:cs typeface="Times New Roman" panose="02020603050405020304" pitchFamily="18" charset="0"/>
              </a:rPr>
              <a:t> (</a:t>
            </a:r>
            <a:r>
              <a:rPr lang="pl-PL" altLang="pl-PL" sz="2100" b="1" dirty="0" err="1">
                <a:cs typeface="Times New Roman" panose="02020603050405020304" pitchFamily="18" charset="0"/>
              </a:rPr>
              <a:t>article</a:t>
            </a:r>
            <a:r>
              <a:rPr lang="pl-PL" altLang="pl-PL" sz="2100" b="1" dirty="0">
                <a:cs typeface="Times New Roman" panose="02020603050405020304" pitchFamily="18" charset="0"/>
              </a:rPr>
              <a:t> 10) </a:t>
            </a:r>
            <a:endParaRPr lang="pl-PL" sz="2100" b="1" dirty="0">
              <a:cs typeface="Times New Roman" panose="02020603050405020304" pitchFamily="18" charset="0"/>
            </a:endParaRPr>
          </a:p>
          <a:p>
            <a:pPr algn="just">
              <a:lnSpc>
                <a:spcPct val="250000"/>
              </a:lnSpc>
              <a:buClr>
                <a:schemeClr val="bg2">
                  <a:lumMod val="25000"/>
                </a:schemeClr>
              </a:buClr>
              <a:buFont typeface="Wingdings" panose="05000000000000000000" pitchFamily="2" charset="2"/>
              <a:buChar char="§"/>
            </a:pPr>
            <a:r>
              <a:rPr lang="pl-PL" sz="2100" b="1" dirty="0">
                <a:cs typeface="Times New Roman" panose="02020603050405020304" pitchFamily="18" charset="0"/>
              </a:rPr>
              <a:t>    </a:t>
            </a:r>
            <a:r>
              <a:rPr lang="pl-PL" sz="2100" b="1" dirty="0" err="1">
                <a:cs typeface="Times New Roman" panose="02020603050405020304" pitchFamily="18" charset="0"/>
              </a:rPr>
              <a:t>Steering</a:t>
            </a:r>
            <a:r>
              <a:rPr lang="pl-PL" sz="2100" b="1" dirty="0">
                <a:cs typeface="Times New Roman" panose="02020603050405020304" pitchFamily="18" charset="0"/>
              </a:rPr>
              <a:t> </a:t>
            </a:r>
            <a:r>
              <a:rPr lang="pl-PL" sz="2100" b="1" dirty="0" err="1">
                <a:cs typeface="Times New Roman" panose="02020603050405020304" pitchFamily="18" charset="0"/>
              </a:rPr>
              <a:t>rules</a:t>
            </a:r>
            <a:r>
              <a:rPr lang="pl-PL" sz="2100" b="1" dirty="0">
                <a:cs typeface="Times New Roman" panose="02020603050405020304" pitchFamily="18" charset="0"/>
              </a:rPr>
              <a:t> (</a:t>
            </a:r>
            <a:r>
              <a:rPr lang="pl-PL" altLang="pl-PL" sz="2100" b="1" dirty="0" err="1">
                <a:cs typeface="Times New Roman" panose="02020603050405020304" pitchFamily="18" charset="0"/>
              </a:rPr>
              <a:t>article</a:t>
            </a:r>
            <a:r>
              <a:rPr lang="pl-PL" altLang="pl-PL" sz="2100" b="1" dirty="0">
                <a:cs typeface="Times New Roman" panose="02020603050405020304" pitchFamily="18" charset="0"/>
              </a:rPr>
              <a:t> 11) </a:t>
            </a:r>
            <a:endParaRPr lang="pl-PL" sz="2100" b="1" dirty="0">
              <a:cs typeface="Times New Roman" panose="02020603050405020304" pitchFamily="18" charset="0"/>
            </a:endParaRPr>
          </a:p>
          <a:p>
            <a:pPr algn="just">
              <a:lnSpc>
                <a:spcPct val="250000"/>
              </a:lnSpc>
              <a:buClr>
                <a:schemeClr val="bg2">
                  <a:lumMod val="25000"/>
                </a:schemeClr>
              </a:buClr>
              <a:buFont typeface="Wingdings" panose="05000000000000000000" pitchFamily="2" charset="2"/>
              <a:buChar char="§"/>
            </a:pPr>
            <a:r>
              <a:rPr lang="pl-PL" sz="2100" b="1" dirty="0">
                <a:cs typeface="Times New Roman" panose="02020603050405020304" pitchFamily="18" charset="0"/>
              </a:rPr>
              <a:t>    </a:t>
            </a:r>
            <a:r>
              <a:rPr lang="en-US" sz="2100" b="1" dirty="0">
                <a:cs typeface="Times New Roman" panose="02020603050405020304" pitchFamily="18" charset="0"/>
              </a:rPr>
              <a:t>Information to the payee on individual card-based payment transactions</a:t>
            </a:r>
            <a:r>
              <a:rPr lang="pl-PL" sz="2100" b="1" dirty="0">
                <a:cs typeface="Times New Roman" panose="02020603050405020304" pitchFamily="18" charset="0"/>
              </a:rPr>
              <a:t> (</a:t>
            </a:r>
            <a:r>
              <a:rPr lang="pl-PL" altLang="pl-PL" sz="2100" b="1" dirty="0" err="1">
                <a:cs typeface="Times New Roman" panose="02020603050405020304" pitchFamily="18" charset="0"/>
              </a:rPr>
              <a:t>article</a:t>
            </a:r>
            <a:r>
              <a:rPr lang="pl-PL" altLang="pl-PL" sz="2100" b="1" dirty="0">
                <a:cs typeface="Times New Roman" panose="02020603050405020304" pitchFamily="18" charset="0"/>
              </a:rPr>
              <a:t> 12) </a:t>
            </a:r>
            <a:endParaRPr lang="pl-PL" sz="2100" b="1" dirty="0">
              <a:cs typeface="Times New Roman" panose="02020603050405020304" pitchFamily="18" charset="0"/>
            </a:endParaRPr>
          </a:p>
        </p:txBody>
      </p:sp>
    </p:spTree>
    <p:extLst>
      <p:ext uri="{BB962C8B-B14F-4D97-AF65-F5344CB8AC3E}">
        <p14:creationId xmlns:p14="http://schemas.microsoft.com/office/powerpoint/2010/main" val="412480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(1)</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693372" y="718001"/>
            <a:ext cx="6771328" cy="5421997"/>
          </a:xfrm>
          <a:prstGeom prst="rect">
            <a:avLst/>
          </a:prstGeom>
          <a:noFill/>
        </p:spPr>
        <p:txBody>
          <a:bodyPr wrap="square">
            <a:spAutoFit/>
          </a:bodyPr>
          <a:lstStyle/>
          <a:p>
            <a:pPr marL="449580" algn="just" fontAlgn="base"/>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it-IT"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3-D </a:t>
            </a:r>
            <a:r>
              <a:rPr lang="pl-PL" b="1" dirty="0" err="1">
                <a:latin typeface="Calibri" panose="020F0502020204030204" pitchFamily="34" charset="0"/>
                <a:cs typeface="Calibri" panose="020F0502020204030204" pitchFamily="34" charset="0"/>
              </a:rPr>
              <a:t>Secure</a:t>
            </a:r>
            <a:r>
              <a:rPr lang="pl-PL" b="1" dirty="0">
                <a:latin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pl-PL" dirty="0" err="1">
                <a:latin typeface="Calibri" panose="020F0502020204030204" pitchFamily="34" charset="0"/>
                <a:cs typeface="Calibri" panose="020F0502020204030204" pitchFamily="34" charset="0"/>
              </a:rPr>
              <a:t>is</a:t>
            </a:r>
            <a:r>
              <a:rPr lang="pl-PL"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 method of authorizing transactions made with</a:t>
            </a:r>
            <a:r>
              <a:rPr lang="pl-PL"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physical use of the card used by payment organizations</a:t>
            </a:r>
            <a:endParaRPr lang="pl-PL" b="1" dirty="0">
              <a:effectLst/>
              <a:latin typeface="Calibri" panose="020F0502020204030204" pitchFamily="34" charset="0"/>
              <a:ea typeface="Times New Roman" panose="02020603050405020304" pitchFamily="18" charset="0"/>
              <a:cs typeface="Calibri" panose="020F0502020204030204" pitchFamily="34" charset="0"/>
            </a:endParaRPr>
          </a:p>
          <a:p>
            <a:pPr marL="1249680" lvl="1" indent="-342900" algn="just" fontAlgn="base">
              <a:spcAft>
                <a:spcPts val="1000"/>
              </a:spcAft>
              <a:buFont typeface="+mj-lt"/>
              <a:buAutoNum type="alphaLcPeriod"/>
            </a:pPr>
            <a:r>
              <a:rPr lang="pl-PL" b="1" dirty="0" err="1">
                <a:effectLst/>
                <a:latin typeface="Calibri" panose="020F0502020204030204" pitchFamily="34" charset="0"/>
                <a:ea typeface="Times New Roman" panose="02020603050405020304" pitchFamily="18" charset="0"/>
                <a:cs typeface="Calibri" panose="020F0502020204030204" pitchFamily="34" charset="0"/>
              </a:rPr>
              <a:t>uses</a:t>
            </a:r>
            <a:r>
              <a:rPr lang="pl-PL" b="1"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latin typeface="Calibri" panose="020F0502020204030204" pitchFamily="34" charset="0"/>
                <a:cs typeface="Calibri" panose="020F0502020204030204" pitchFamily="34" charset="0"/>
              </a:rPr>
              <a:t>additional, usually one-time password generated by a token or received via SMS</a:t>
            </a:r>
            <a:endParaRPr lang="pl-PL" b="1" dirty="0">
              <a:effectLst/>
              <a:latin typeface="Calibri" panose="020F0502020204030204" pitchFamily="34" charset="0"/>
              <a:ea typeface="Times New Roman" panose="02020603050405020304" pitchFamily="18" charset="0"/>
              <a:cs typeface="Calibri" panose="020F0502020204030204" pitchFamily="34" charset="0"/>
            </a:endParaRPr>
          </a:p>
          <a:p>
            <a:pPr marL="1249680" lvl="1" indent="-342900" algn="just" fontAlgn="base">
              <a:spcAft>
                <a:spcPts val="1000"/>
              </a:spcAft>
              <a:buFont typeface="+mj-lt"/>
              <a:buAutoNum type="alphaLcPeriod"/>
            </a:pPr>
            <a:r>
              <a:rPr lang="pl-PL" dirty="0" err="1">
                <a:latin typeface="Calibri" panose="020F0502020204030204" pitchFamily="34" charset="0"/>
                <a:cs typeface="Calibri" panose="020F0502020204030204" pitchFamily="34" charset="0"/>
              </a:rPr>
              <a:t>uses</a:t>
            </a:r>
            <a:r>
              <a:rPr lang="pl-PL" dirty="0">
                <a:latin typeface="Calibri" panose="020F0502020204030204" pitchFamily="34" charset="0"/>
                <a:cs typeface="Calibri" panose="020F0502020204030204" pitchFamily="34" charset="0"/>
              </a:rPr>
              <a:t> a </a:t>
            </a:r>
            <a:r>
              <a:rPr lang="en-US" dirty="0">
                <a:latin typeface="Calibri" panose="020F0502020204030204" pitchFamily="34" charset="0"/>
                <a:cs typeface="Calibri" panose="020F0502020204030204" pitchFamily="34" charset="0"/>
              </a:rPr>
              <a:t>PIN</a:t>
            </a:r>
            <a:r>
              <a:rPr lang="pl-PL" dirty="0">
                <a:latin typeface="Calibri" panose="020F0502020204030204" pitchFamily="34" charset="0"/>
                <a:cs typeface="Calibri" panose="020F0502020204030204" pitchFamily="34" charset="0"/>
              </a:rPr>
              <a:t> to </a:t>
            </a:r>
            <a:r>
              <a:rPr lang="en-US" dirty="0" err="1">
                <a:latin typeface="Calibri" panose="020F0502020204030204" pitchFamily="34" charset="0"/>
                <a:cs typeface="Calibri" panose="020F0502020204030204" pitchFamily="34" charset="0"/>
              </a:rPr>
              <a:t>authori</a:t>
            </a:r>
            <a:r>
              <a:rPr lang="pl-PL" dirty="0">
                <a:latin typeface="Calibri" panose="020F0502020204030204" pitchFamily="34" charset="0"/>
                <a:cs typeface="Calibri" panose="020F0502020204030204" pitchFamily="34" charset="0"/>
              </a:rPr>
              <a:t>ze a </a:t>
            </a:r>
            <a:r>
              <a:rPr lang="en-US" dirty="0">
                <a:latin typeface="Calibri" panose="020F0502020204030204" pitchFamily="34" charset="0"/>
                <a:cs typeface="Calibri" panose="020F0502020204030204" pitchFamily="34" charset="0"/>
              </a:rPr>
              <a:t>transaction</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449580" algn="just" fontAlgn="base">
              <a:spcAft>
                <a:spcPts val="1000"/>
              </a:spcAft>
            </a:pPr>
            <a:r>
              <a:rPr lang="it-IT" dirty="0">
                <a:effectLst/>
                <a:latin typeface="Calibri" panose="020F0502020204030204" pitchFamily="34" charset="0"/>
                <a:ea typeface="Times New Roman" panose="02020603050405020304" pitchFamily="18" charset="0"/>
                <a:cs typeface="Calibri" panose="020F0502020204030204" pitchFamily="34" charset="0"/>
              </a:rPr>
              <a:t>2.</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Interchange</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fee</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pl-PL" dirty="0" err="1">
                <a:latin typeface="Calibri" panose="020F0502020204030204" pitchFamily="34" charset="0"/>
                <a:ea typeface="Calibri" panose="020F0502020204030204" pitchFamily="34" charset="0"/>
                <a:cs typeface="Calibri" panose="020F0502020204030204" pitchFamily="34" charset="0"/>
              </a:rPr>
              <a:t>i</a:t>
            </a:r>
            <a:r>
              <a:rPr lang="pl-PL" dirty="0" err="1">
                <a:effectLst/>
                <a:latin typeface="Calibri" panose="020F0502020204030204" pitchFamily="34" charset="0"/>
                <a:ea typeface="Calibri" panose="020F0502020204030204" pitchFamily="34" charset="0"/>
                <a:cs typeface="Calibri" panose="020F0502020204030204" pitchFamily="34" charset="0"/>
              </a:rPr>
              <a:t>s</a:t>
            </a:r>
            <a:r>
              <a:rPr lang="pl-PL" dirty="0">
                <a:effectLst/>
                <a:latin typeface="Calibri" panose="020F0502020204030204" pitchFamily="34" charset="0"/>
                <a:ea typeface="Calibri" panose="020F0502020204030204" pitchFamily="34" charset="0"/>
                <a:cs typeface="Calibri" panose="020F0502020204030204" pitchFamily="34" charset="0"/>
              </a:rPr>
              <a:t>  a </a:t>
            </a:r>
            <a:r>
              <a:rPr lang="pl-PL" dirty="0" err="1">
                <a:effectLst/>
                <a:latin typeface="Calibri" panose="020F0502020204030204" pitchFamily="34" charset="0"/>
                <a:ea typeface="Calibri" panose="020F0502020204030204" pitchFamily="34" charset="0"/>
                <a:cs typeface="Calibri" panose="020F0502020204030204" pitchFamily="34" charset="0"/>
              </a:rPr>
              <a:t>fee</a:t>
            </a:r>
            <a:r>
              <a:rPr lang="pl-PL" dirty="0">
                <a:effectLst/>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fixed</a:t>
            </a:r>
            <a:r>
              <a:rPr lang="pl-PL" dirty="0">
                <a:latin typeface="Calibri" panose="020F0502020204030204" pitchFamily="34" charset="0"/>
                <a:cs typeface="Calibri" panose="020F0502020204030204" pitchFamily="34" charset="0"/>
              </a:rPr>
              <a:t> by the </a:t>
            </a:r>
            <a:r>
              <a:rPr lang="pl-PL" dirty="0" err="1">
                <a:latin typeface="Calibri" panose="020F0502020204030204" pitchFamily="34" charset="0"/>
                <a:cs typeface="Calibri" panose="020F0502020204030204" pitchFamily="34" charset="0"/>
              </a:rPr>
              <a:t>card</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organizations</a:t>
            </a:r>
            <a:r>
              <a:rPr lang="pl-PL" dirty="0">
                <a:latin typeface="Calibri" panose="020F0502020204030204" pitchFamily="34" charset="0"/>
                <a:cs typeface="Calibri" panose="020F0502020204030204" pitchFamily="34" charset="0"/>
              </a:rPr>
              <a:t> as a </a:t>
            </a:r>
            <a:r>
              <a:rPr lang="pl-PL" dirty="0" err="1">
                <a:latin typeface="Calibri" panose="020F0502020204030204" pitchFamily="34" charset="0"/>
                <a:cs typeface="Calibri" panose="020F0502020204030204" pitchFamily="34" charset="0"/>
              </a:rPr>
              <a:t>percentage</a:t>
            </a:r>
            <a:r>
              <a:rPr lang="pl-PL" dirty="0">
                <a:latin typeface="Calibri" panose="020F0502020204030204" pitchFamily="34" charset="0"/>
                <a:cs typeface="Calibri" panose="020F0502020204030204" pitchFamily="34" charset="0"/>
              </a:rPr>
              <a:t> and/</a:t>
            </a:r>
            <a:r>
              <a:rPr lang="pl-PL" dirty="0" err="1">
                <a:latin typeface="Calibri" panose="020F0502020204030204" pitchFamily="34" charset="0"/>
                <a:cs typeface="Calibri" panose="020F0502020204030204" pitchFamily="34" charset="0"/>
              </a:rPr>
              <a:t>or</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amount</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payable</a:t>
            </a:r>
            <a:r>
              <a:rPr lang="pl-PL" dirty="0">
                <a:latin typeface="Calibri" panose="020F0502020204030204" pitchFamily="34" charset="0"/>
                <a:cs typeface="Calibri" panose="020F0502020204030204" pitchFamily="34" charset="0"/>
              </a:rPr>
              <a:t> to </a:t>
            </a:r>
            <a:r>
              <a:rPr lang="pl-PL" dirty="0" err="1">
                <a:latin typeface="Calibri" panose="020F0502020204030204" pitchFamily="34" charset="0"/>
                <a:cs typeface="Calibri" panose="020F0502020204030204" pitchFamily="34" charset="0"/>
              </a:rPr>
              <a:t>these</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organizations</a:t>
            </a:r>
            <a:r>
              <a:rPr lang="pl-PL" dirty="0">
                <a:latin typeface="Calibri" panose="020F0502020204030204" pitchFamily="34" charset="0"/>
                <a:cs typeface="Calibri" panose="020F0502020204030204" pitchFamily="34" charset="0"/>
              </a:rPr>
              <a:t> on </a:t>
            </a:r>
            <a:r>
              <a:rPr lang="pl-PL" dirty="0" err="1">
                <a:latin typeface="Calibri" panose="020F0502020204030204" pitchFamily="34" charset="0"/>
                <a:cs typeface="Calibri" panose="020F0502020204030204" pitchFamily="34" charset="0"/>
              </a:rPr>
              <a:t>each</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completed</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payment</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transaction</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pl-PL" dirty="0">
                <a:latin typeface="Calibri" panose="020F0502020204030204" pitchFamily="34" charset="0"/>
                <a:cs typeface="Calibri" panose="020F0502020204030204" pitchFamily="34" charset="0"/>
              </a:rPr>
              <a:t>t</a:t>
            </a:r>
            <a:r>
              <a:rPr lang="en-US" dirty="0">
                <a:latin typeface="Calibri" panose="020F0502020204030204" pitchFamily="34" charset="0"/>
                <a:cs typeface="Calibri" panose="020F0502020204030204" pitchFamily="34" charset="0"/>
              </a:rPr>
              <a:t>he net compensation</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is</a:t>
            </a:r>
            <a:r>
              <a:rPr lang="pl-PL" dirty="0">
                <a:latin typeface="Calibri" panose="020F0502020204030204" pitchFamily="34" charset="0"/>
                <a:cs typeface="Calibri" panose="020F0502020204030204" pitchFamily="34" charset="0"/>
              </a:rPr>
              <a:t> not </a:t>
            </a:r>
            <a:r>
              <a:rPr lang="pl-PL" dirty="0" err="1">
                <a:latin typeface="Calibri" panose="020F0502020204030204" pitchFamily="34" charset="0"/>
                <a:cs typeface="Calibri" panose="020F0502020204030204" pitchFamily="34" charset="0"/>
              </a:rPr>
              <a:t>considered</a:t>
            </a:r>
            <a:r>
              <a:rPr lang="pl-PL" dirty="0">
                <a:latin typeface="Calibri" panose="020F0502020204030204" pitchFamily="34" charset="0"/>
                <a:cs typeface="Calibri" panose="020F0502020204030204" pitchFamily="34" charset="0"/>
              </a:rPr>
              <a:t> as a part of </a:t>
            </a:r>
            <a:r>
              <a:rPr lang="pl-PL" dirty="0" err="1">
                <a:latin typeface="Calibri" panose="020F0502020204030204" pitchFamily="34" charset="0"/>
                <a:cs typeface="Calibri" panose="020F0502020204030204" pitchFamily="34" charset="0"/>
              </a:rPr>
              <a:t>interchange</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fee</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pl-PL" b="1" dirty="0" err="1">
                <a:latin typeface="Calibri" panose="020F0502020204030204" pitchFamily="34" charset="0"/>
                <a:cs typeface="Calibri" panose="020F0502020204030204" pitchFamily="34" charset="0"/>
              </a:rPr>
              <a:t>is</a:t>
            </a:r>
            <a:r>
              <a:rPr lang="en-US" b="1" dirty="0">
                <a:latin typeface="Calibri" panose="020F0502020204030204" pitchFamily="34" charset="0"/>
                <a:cs typeface="Calibri" panose="020F0502020204030204" pitchFamily="34" charset="0"/>
              </a:rPr>
              <a:t> a fee paid for each transaction directly or indirectly between the issuer and the acquirer involved in a card-based payment transaction</a:t>
            </a:r>
            <a:endParaRPr lang="pl-PL" b="1" dirty="0">
              <a:effectLst/>
              <a:latin typeface="Calibri" panose="020F0502020204030204" pitchFamily="34" charset="0"/>
              <a:ea typeface="Calibri" panose="020F0502020204030204" pitchFamily="34" charset="0"/>
              <a:cs typeface="Calibri" panose="020F0502020204030204" pitchFamily="34" charset="0"/>
            </a:endParaRPr>
          </a:p>
          <a:p>
            <a:pPr marL="449580" algn="just" fontAlgn="base">
              <a:spcAft>
                <a:spcPts val="1000"/>
              </a:spcAft>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420" y="-149294"/>
            <a:ext cx="6955420" cy="6955420"/>
          </a:xfrm>
          <a:prstGeom prst="rect">
            <a:avLst/>
          </a:prstGeom>
        </p:spPr>
      </p:pic>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621792"/>
            <a:ext cx="4989890" cy="5413248"/>
          </a:xfrm>
        </p:spPr>
        <p:txBody>
          <a:bodyPr>
            <a:normAutofit/>
          </a:bodyPr>
          <a:lstStyle/>
          <a:p>
            <a:r>
              <a:rPr lang="pl-PL" sz="4200" kern="0" spc="-150" dirty="0" err="1">
                <a:solidFill>
                  <a:schemeClr val="tx1"/>
                </a:solidFill>
                <a:latin typeface="Georgia" panose="02040502050405020303" pitchFamily="18" charset="0"/>
                <a:ea typeface="Tahoma" panose="020B0604030504040204" pitchFamily="34" charset="0"/>
                <a:cs typeface="Tahoma" panose="020B0604030504040204" pitchFamily="34" charset="0"/>
              </a:rPr>
              <a:t>Assessment</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test (2)</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895817" y="1078825"/>
            <a:ext cx="7166209" cy="5338897"/>
          </a:xfrm>
          <a:prstGeom prst="rect">
            <a:avLst/>
          </a:prstGeom>
          <a:noFill/>
        </p:spPr>
        <p:txBody>
          <a:bodyPr wrap="square">
            <a:spAutoFit/>
          </a:bodyPr>
          <a:lstStyle/>
          <a:p>
            <a:pPr marL="449580" algn="just" fontAlgn="base">
              <a:spcAft>
                <a:spcPts val="1000"/>
              </a:spcAft>
            </a:pPr>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it-IT" dirty="0">
                <a:effectLst/>
                <a:latin typeface="Times New Roman" panose="02020603050405020304" pitchFamily="18" charset="0"/>
                <a:ea typeface="Calibri" panose="020F0502020204030204" pitchFamily="34" charset="0"/>
                <a:cs typeface="Times New Roman" panose="02020603050405020304" pitchFamily="18" charset="0"/>
              </a:rPr>
              <a:t> </a:t>
            </a:r>
            <a:r>
              <a:rPr lang="pl-PL" dirty="0" err="1">
                <a:ea typeface="Calibri" panose="020F0502020204030204" pitchFamily="34" charset="0"/>
                <a:cs typeface="Times New Roman" panose="02020603050405020304" pitchFamily="18" charset="0"/>
              </a:rPr>
              <a:t>According</a:t>
            </a:r>
            <a:r>
              <a:rPr lang="pl-PL" dirty="0">
                <a:ea typeface="Calibri" panose="020F0502020204030204" pitchFamily="34" charset="0"/>
                <a:cs typeface="Times New Roman" panose="02020603050405020304" pitchFamily="18" charset="0"/>
              </a:rPr>
              <a:t> to the </a:t>
            </a:r>
            <a:r>
              <a:rPr lang="pl-PL" dirty="0" err="1">
                <a:cs typeface="Times New Roman" panose="02020603050405020304" pitchFamily="18" charset="0"/>
              </a:rPr>
              <a:t>Regulation</a:t>
            </a:r>
            <a:r>
              <a:rPr lang="pl-PL" dirty="0">
                <a:cs typeface="Times New Roman" panose="02020603050405020304" pitchFamily="18" charset="0"/>
              </a:rPr>
              <a:t> (EU) 2015/751 </a:t>
            </a:r>
            <a:r>
              <a:rPr lang="it-IT" dirty="0">
                <a:effectLst/>
                <a:ea typeface="Times New Roman" panose="02020603050405020304" pitchFamily="18" charset="0"/>
                <a:cs typeface="Times New Roman" panose="02020603050405020304" pitchFamily="18" charset="0"/>
              </a:rPr>
              <a:t>:</a:t>
            </a:r>
            <a:endParaRPr lang="pl-PL" dirty="0">
              <a:effectLst/>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en-US" dirty="0">
                <a:cs typeface="Times New Roman" panose="02020603050405020304" pitchFamily="18" charset="0"/>
              </a:rPr>
              <a:t>0,</a:t>
            </a:r>
            <a:r>
              <a:rPr lang="pl-PL" dirty="0">
                <a:cs typeface="Times New Roman" panose="02020603050405020304" pitchFamily="18" charset="0"/>
              </a:rPr>
              <a:t>3</a:t>
            </a:r>
            <a:r>
              <a:rPr lang="en-US" dirty="0">
                <a:cs typeface="Times New Roman" panose="02020603050405020304" pitchFamily="18" charset="0"/>
              </a:rPr>
              <a:t> % of the value of the transaction for any debit card transaction</a:t>
            </a:r>
            <a:r>
              <a:rPr lang="pl-PL" dirty="0">
                <a:cs typeface="Times New Roman" panose="02020603050405020304" pitchFamily="18" charset="0"/>
              </a:rPr>
              <a:t> </a:t>
            </a:r>
            <a:r>
              <a:rPr lang="pl-PL" dirty="0" err="1">
                <a:cs typeface="Times New Roman" panose="02020603050405020304" pitchFamily="18" charset="0"/>
              </a:rPr>
              <a:t>is</a:t>
            </a:r>
            <a:r>
              <a:rPr lang="pl-PL" dirty="0">
                <a:cs typeface="Times New Roman" panose="02020603050405020304" pitchFamily="18" charset="0"/>
              </a:rPr>
              <a:t> the maximum </a:t>
            </a:r>
            <a:r>
              <a:rPr lang="pl-PL" dirty="0" err="1">
                <a:cs typeface="Times New Roman" panose="02020603050405020304" pitchFamily="18" charset="0"/>
              </a:rPr>
              <a:t>interchange</a:t>
            </a:r>
            <a:r>
              <a:rPr lang="pl-PL" dirty="0">
                <a:cs typeface="Times New Roman" panose="02020603050405020304" pitchFamily="18" charset="0"/>
              </a:rPr>
              <a:t> </a:t>
            </a:r>
            <a:r>
              <a:rPr lang="pl-PL" dirty="0" err="1">
                <a:cs typeface="Times New Roman" panose="02020603050405020304" pitchFamily="18" charset="0"/>
              </a:rPr>
              <a:t>fee</a:t>
            </a:r>
            <a:r>
              <a:rPr lang="pl-PL" dirty="0">
                <a:cs typeface="Times New Roman" panose="02020603050405020304" pitchFamily="18" charset="0"/>
              </a:rPr>
              <a:t> </a:t>
            </a:r>
            <a:r>
              <a:rPr lang="pl-PL" dirty="0" err="1">
                <a:cs typeface="Times New Roman" panose="02020603050405020304" pitchFamily="18" charset="0"/>
              </a:rPr>
              <a:t>that</a:t>
            </a:r>
            <a:r>
              <a:rPr lang="pl-PL" dirty="0">
                <a:cs typeface="Times New Roman" panose="02020603050405020304" pitchFamily="18" charset="0"/>
              </a:rPr>
              <a:t> PSP </a:t>
            </a:r>
            <a:r>
              <a:rPr lang="pl-PL" dirty="0" err="1">
                <a:cs typeface="Times New Roman" panose="02020603050405020304" pitchFamily="18" charset="0"/>
              </a:rPr>
              <a:t>is</a:t>
            </a:r>
            <a:r>
              <a:rPr lang="pl-PL" dirty="0">
                <a:cs typeface="Times New Roman" panose="02020603050405020304" pitchFamily="18" charset="0"/>
              </a:rPr>
              <a:t> </a:t>
            </a:r>
            <a:r>
              <a:rPr lang="pl-PL" dirty="0" err="1">
                <a:cs typeface="Times New Roman" panose="02020603050405020304" pitchFamily="18" charset="0"/>
              </a:rPr>
              <a:t>allowed</a:t>
            </a:r>
            <a:r>
              <a:rPr lang="pl-PL" dirty="0">
                <a:cs typeface="Times New Roman" panose="02020603050405020304" pitchFamily="18" charset="0"/>
              </a:rPr>
              <a:t> to </a:t>
            </a:r>
            <a:r>
              <a:rPr lang="pl-PL" dirty="0" err="1">
                <a:cs typeface="Times New Roman" panose="02020603050405020304" pitchFamily="18" charset="0"/>
              </a:rPr>
              <a:t>offer</a:t>
            </a:r>
            <a:r>
              <a:rPr lang="pl-PL" dirty="0">
                <a:cs typeface="Times New Roman" panose="02020603050405020304" pitchFamily="18" charset="0"/>
              </a:rPr>
              <a:t> </a:t>
            </a:r>
            <a:r>
              <a:rPr lang="pl-PL" dirty="0" err="1">
                <a:cs typeface="Times New Roman" panose="02020603050405020304" pitchFamily="18" charset="0"/>
              </a:rPr>
              <a:t>or</a:t>
            </a:r>
            <a:r>
              <a:rPr lang="pl-PL" dirty="0">
                <a:cs typeface="Times New Roman" panose="02020603050405020304" pitchFamily="18" charset="0"/>
              </a:rPr>
              <a:t> </a:t>
            </a:r>
            <a:r>
              <a:rPr lang="pl-PL" dirty="0" err="1">
                <a:cs typeface="Times New Roman" panose="02020603050405020304" pitchFamily="18" charset="0"/>
              </a:rPr>
              <a:t>request</a:t>
            </a:r>
            <a:r>
              <a:rPr lang="pl-PL" dirty="0">
                <a:cs typeface="Times New Roman" panose="02020603050405020304" pitchFamily="18" charset="0"/>
              </a:rPr>
              <a:t> a per </a:t>
            </a:r>
            <a:r>
              <a:rPr lang="pl-PL" dirty="0" err="1">
                <a:cs typeface="Times New Roman" panose="02020603050405020304" pitchFamily="18" charset="0"/>
              </a:rPr>
              <a:t>transaction</a:t>
            </a:r>
            <a:endParaRPr lang="pl-PL" dirty="0">
              <a:effectLst/>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pl-PL" dirty="0" err="1">
                <a:cs typeface="Times New Roman" panose="02020603050405020304" pitchFamily="18" charset="0"/>
              </a:rPr>
              <a:t>Member</a:t>
            </a:r>
            <a:r>
              <a:rPr lang="pl-PL" dirty="0">
                <a:cs typeface="Times New Roman" panose="02020603050405020304" pitchFamily="18" charset="0"/>
              </a:rPr>
              <a:t> </a:t>
            </a:r>
            <a:r>
              <a:rPr lang="pl-PL" dirty="0" err="1">
                <a:cs typeface="Times New Roman" panose="02020603050405020304" pitchFamily="18" charset="0"/>
              </a:rPr>
              <a:t>states</a:t>
            </a:r>
            <a:r>
              <a:rPr lang="pl-PL" dirty="0">
                <a:cs typeface="Times New Roman" panose="02020603050405020304" pitchFamily="18" charset="0"/>
              </a:rPr>
              <a:t> </a:t>
            </a:r>
            <a:r>
              <a:rPr lang="en-US" dirty="0">
                <a:cs typeface="Times New Roman" panose="02020603050405020304" pitchFamily="18" charset="0"/>
              </a:rPr>
              <a:t>may</a:t>
            </a:r>
            <a:r>
              <a:rPr lang="pl-PL" dirty="0">
                <a:cs typeface="Times New Roman" panose="02020603050405020304" pitchFamily="18" charset="0"/>
              </a:rPr>
              <a:t> </a:t>
            </a:r>
            <a:r>
              <a:rPr lang="pl-PL" dirty="0" err="1">
                <a:cs typeface="Times New Roman" panose="02020603050405020304" pitchFamily="18" charset="0"/>
              </a:rPr>
              <a:t>freely</a:t>
            </a:r>
            <a:r>
              <a:rPr lang="en-US" dirty="0">
                <a:cs typeface="Times New Roman" panose="02020603050405020304" pitchFamily="18" charset="0"/>
              </a:rPr>
              <a:t> define </a:t>
            </a:r>
            <a:r>
              <a:rPr lang="pl-PL" dirty="0">
                <a:cs typeface="Times New Roman" panose="02020603050405020304" pitchFamily="18" charset="0"/>
              </a:rPr>
              <a:t>the </a:t>
            </a:r>
            <a:r>
              <a:rPr lang="pl-PL" dirty="0" err="1">
                <a:cs typeface="Times New Roman" panose="02020603050405020304" pitchFamily="18" charset="0"/>
              </a:rPr>
              <a:t>amount</a:t>
            </a:r>
            <a:r>
              <a:rPr lang="pl-PL" dirty="0">
                <a:cs typeface="Times New Roman" panose="02020603050405020304" pitchFamily="18" charset="0"/>
              </a:rPr>
              <a:t> of the </a:t>
            </a:r>
            <a:r>
              <a:rPr lang="pl-PL" dirty="0" err="1">
                <a:cs typeface="Times New Roman" panose="02020603050405020304" pitchFamily="18" charset="0"/>
              </a:rPr>
              <a:t>interchange</a:t>
            </a:r>
            <a:r>
              <a:rPr lang="pl-PL" dirty="0">
                <a:cs typeface="Times New Roman" panose="02020603050405020304" pitchFamily="18" charset="0"/>
              </a:rPr>
              <a:t> </a:t>
            </a:r>
            <a:r>
              <a:rPr lang="pl-PL" dirty="0" err="1">
                <a:cs typeface="Times New Roman" panose="02020603050405020304" pitchFamily="18" charset="0"/>
              </a:rPr>
              <a:t>fee</a:t>
            </a:r>
            <a:endParaRPr lang="pl-PL" dirty="0">
              <a:cs typeface="Times New Roman" panose="02020603050405020304" pitchFamily="18" charset="0"/>
            </a:endParaRPr>
          </a:p>
          <a:p>
            <a:pPr marL="1249680" lvl="1" indent="-342900" algn="just" fontAlgn="base">
              <a:spcAft>
                <a:spcPts val="1000"/>
              </a:spcAft>
              <a:buFont typeface="+mj-lt"/>
              <a:buAutoNum type="alphaLcPeriod"/>
            </a:pPr>
            <a:r>
              <a:rPr lang="pl-PL" b="1" dirty="0" err="1">
                <a:effectLst/>
                <a:ea typeface="Calibri" panose="020F0502020204030204" pitchFamily="34" charset="0"/>
                <a:cs typeface="Times New Roman" panose="02020603050405020304" pitchFamily="18" charset="0"/>
              </a:rPr>
              <a:t>All</a:t>
            </a:r>
            <a:r>
              <a:rPr lang="pl-PL" b="1" dirty="0">
                <a:effectLst/>
                <a:ea typeface="Calibri" panose="020F0502020204030204" pitchFamily="34" charset="0"/>
                <a:cs typeface="Times New Roman" panose="02020603050405020304" pitchFamily="18" charset="0"/>
              </a:rPr>
              <a:t> </a:t>
            </a:r>
            <a:r>
              <a:rPr lang="pl-PL" b="1" dirty="0" err="1">
                <a:effectLst/>
                <a:ea typeface="Calibri" panose="020F0502020204030204" pitchFamily="34" charset="0"/>
                <a:cs typeface="Times New Roman" panose="02020603050405020304" pitchFamily="18" charset="0"/>
              </a:rPr>
              <a:t>answers</a:t>
            </a:r>
            <a:r>
              <a:rPr lang="pl-PL" b="1" dirty="0">
                <a:effectLst/>
                <a:ea typeface="Calibri" panose="020F0502020204030204" pitchFamily="34" charset="0"/>
                <a:cs typeface="Times New Roman" panose="02020603050405020304" pitchFamily="18" charset="0"/>
              </a:rPr>
              <a:t> </a:t>
            </a:r>
            <a:r>
              <a:rPr lang="pl-PL" b="1" dirty="0" err="1">
                <a:effectLst/>
                <a:ea typeface="Calibri" panose="020F0502020204030204" pitchFamily="34" charset="0"/>
                <a:cs typeface="Times New Roman" panose="02020603050405020304" pitchFamily="18" charset="0"/>
              </a:rPr>
              <a:t>are</a:t>
            </a:r>
            <a:r>
              <a:rPr lang="pl-PL" b="1" dirty="0">
                <a:effectLst/>
                <a:ea typeface="Calibri" panose="020F0502020204030204" pitchFamily="34" charset="0"/>
                <a:cs typeface="Times New Roman" panose="02020603050405020304" pitchFamily="18" charset="0"/>
              </a:rPr>
              <a:t> </a:t>
            </a:r>
            <a:r>
              <a:rPr lang="pl-PL" b="1" dirty="0" err="1">
                <a:effectLst/>
                <a:ea typeface="Calibri" panose="020F0502020204030204" pitchFamily="34" charset="0"/>
                <a:cs typeface="Times New Roman" panose="02020603050405020304" pitchFamily="18" charset="0"/>
              </a:rPr>
              <a:t>incorrect</a:t>
            </a:r>
            <a:endParaRPr lang="pl-PL" b="1" dirty="0">
              <a:effectLst/>
              <a:ea typeface="Calibri" panose="020F0502020204030204" pitchFamily="34" charset="0"/>
              <a:cs typeface="Times New Roman" panose="02020603050405020304" pitchFamily="18" charset="0"/>
            </a:endParaRPr>
          </a:p>
          <a:p>
            <a:pPr marL="457200" algn="just">
              <a:lnSpc>
                <a:spcPct val="115000"/>
              </a:lnSpc>
            </a:pPr>
            <a:r>
              <a:rPr lang="sk-SK" dirty="0">
                <a:effectLst/>
                <a:ea typeface="Times New Roman" panose="02020603050405020304" pitchFamily="18" charset="0"/>
                <a:cs typeface="Times New Roman" panose="02020603050405020304" pitchFamily="18" charset="0"/>
              </a:rPr>
              <a:t>4.</a:t>
            </a:r>
            <a:r>
              <a:rPr lang="sk-SK" dirty="0">
                <a:ea typeface="Calibri" panose="020F0502020204030204" pitchFamily="34" charset="0"/>
                <a:cs typeface="Times New Roman" panose="02020603050405020304" pitchFamily="18" charset="0"/>
              </a:rPr>
              <a:t> Choose the correct answer:</a:t>
            </a:r>
            <a:endParaRPr lang="pl-PL" dirty="0">
              <a:effectLst/>
              <a:ea typeface="Calibri" panose="020F0502020204030204" pitchFamily="34" charset="0"/>
              <a:cs typeface="Times New Roman" panose="02020603050405020304" pitchFamily="18" charset="0"/>
            </a:endParaRPr>
          </a:p>
          <a:p>
            <a:pPr marL="1249680" lvl="1" indent="-342900" algn="just" fontAlgn="base">
              <a:lnSpc>
                <a:spcPct val="115000"/>
              </a:lnSpc>
              <a:buFont typeface="+mj-lt"/>
              <a:buAutoNum type="alphaLcPeriod"/>
            </a:pPr>
            <a:r>
              <a:rPr lang="en-US" dirty="0">
                <a:cs typeface="Times New Roman" panose="02020603050405020304" pitchFamily="18" charset="0"/>
              </a:rPr>
              <a:t>territorial restrictions within the </a:t>
            </a:r>
            <a:r>
              <a:rPr lang="pl-PL" dirty="0">
                <a:cs typeface="Times New Roman" panose="02020603050405020304" pitchFamily="18" charset="0"/>
              </a:rPr>
              <a:t>EU </a:t>
            </a:r>
            <a:r>
              <a:rPr lang="en-US" dirty="0">
                <a:cs typeface="Times New Roman" panose="02020603050405020304" pitchFamily="18" charset="0"/>
              </a:rPr>
              <a:t>for issuing payment cards or acquiring card-based payment transactions </a:t>
            </a:r>
            <a:r>
              <a:rPr lang="pl-PL" dirty="0" err="1">
                <a:cs typeface="Times New Roman" panose="02020603050405020304" pitchFamily="18" charset="0"/>
              </a:rPr>
              <a:t>may</a:t>
            </a:r>
            <a:r>
              <a:rPr lang="pl-PL" dirty="0">
                <a:cs typeface="Times New Roman" panose="02020603050405020304" pitchFamily="18" charset="0"/>
              </a:rPr>
              <a:t> be </a:t>
            </a:r>
            <a:r>
              <a:rPr lang="pl-PL" dirty="0" err="1">
                <a:cs typeface="Times New Roman" panose="02020603050405020304" pitchFamily="18" charset="0"/>
              </a:rPr>
              <a:t>introduced</a:t>
            </a:r>
            <a:r>
              <a:rPr lang="pl-PL" dirty="0">
                <a:cs typeface="Times New Roman" panose="02020603050405020304" pitchFamily="18" charset="0"/>
              </a:rPr>
              <a:t> </a:t>
            </a:r>
            <a:r>
              <a:rPr lang="pl-PL" dirty="0" err="1">
                <a:cs typeface="Times New Roman" panose="02020603050405020304" pitchFamily="18" charset="0"/>
              </a:rPr>
              <a:t>into</a:t>
            </a:r>
            <a:r>
              <a:rPr lang="pl-PL" dirty="0">
                <a:cs typeface="Times New Roman" panose="02020603050405020304" pitchFamily="18" charset="0"/>
              </a:rPr>
              <a:t> </a:t>
            </a:r>
            <a:r>
              <a:rPr lang="pl-PL" dirty="0" err="1">
                <a:cs typeface="Times New Roman" panose="02020603050405020304" pitchFamily="18" charset="0"/>
              </a:rPr>
              <a:t>national</a:t>
            </a:r>
            <a:r>
              <a:rPr lang="pl-PL" dirty="0">
                <a:cs typeface="Times New Roman" panose="02020603050405020304" pitchFamily="18" charset="0"/>
              </a:rPr>
              <a:t> law</a:t>
            </a:r>
          </a:p>
          <a:p>
            <a:pPr marL="1249680" lvl="1" indent="-342900" algn="just" fontAlgn="base">
              <a:lnSpc>
                <a:spcPct val="115000"/>
              </a:lnSpc>
              <a:buFont typeface="+mj-lt"/>
              <a:buAutoNum type="alphaLcPeriod"/>
            </a:pPr>
            <a:r>
              <a:rPr lang="en-US" dirty="0">
                <a:cs typeface="Times New Roman" panose="02020603050405020304" pitchFamily="18" charset="0"/>
              </a:rPr>
              <a:t>territorial restrictions</a:t>
            </a:r>
            <a:r>
              <a:rPr lang="pl-PL" dirty="0">
                <a:cs typeface="Times New Roman" panose="02020603050405020304" pitchFamily="18" charset="0"/>
              </a:rPr>
              <a:t> </a:t>
            </a:r>
            <a:r>
              <a:rPr lang="en-US" dirty="0">
                <a:cs typeface="Times New Roman" panose="02020603050405020304" pitchFamily="18" charset="0"/>
              </a:rPr>
              <a:t>within the </a:t>
            </a:r>
            <a:r>
              <a:rPr lang="pl-PL" dirty="0">
                <a:cs typeface="Times New Roman" panose="02020603050405020304" pitchFamily="18" charset="0"/>
              </a:rPr>
              <a:t>EU for </a:t>
            </a:r>
            <a:r>
              <a:rPr lang="pl-PL" dirty="0" err="1">
                <a:cs typeface="Times New Roman" panose="02020603050405020304" pitchFamily="18" charset="0"/>
              </a:rPr>
              <a:t>issuing</a:t>
            </a:r>
            <a:r>
              <a:rPr lang="en-US" dirty="0">
                <a:cs typeface="Times New Roman" panose="02020603050405020304" pitchFamily="18" charset="0"/>
              </a:rPr>
              <a:t> payment cards or acquiring card-based payment </a:t>
            </a:r>
            <a:r>
              <a:rPr lang="pl-PL" dirty="0" err="1">
                <a:cs typeface="Times New Roman" panose="02020603050405020304" pitchFamily="18" charset="0"/>
              </a:rPr>
              <a:t>tr</a:t>
            </a:r>
            <a:r>
              <a:rPr lang="en-US" dirty="0" err="1">
                <a:cs typeface="Times New Roman" panose="02020603050405020304" pitchFamily="18" charset="0"/>
              </a:rPr>
              <a:t>ansactions</a:t>
            </a:r>
            <a:r>
              <a:rPr lang="en-US" dirty="0">
                <a:cs typeface="Times New Roman" panose="02020603050405020304" pitchFamily="18" charset="0"/>
              </a:rPr>
              <a:t> </a:t>
            </a:r>
            <a:r>
              <a:rPr lang="pl-PL" dirty="0" err="1">
                <a:cs typeface="Times New Roman" panose="02020603050405020304" pitchFamily="18" charset="0"/>
              </a:rPr>
              <a:t>may</a:t>
            </a:r>
            <a:r>
              <a:rPr lang="pl-PL" dirty="0">
                <a:cs typeface="Times New Roman" panose="02020603050405020304" pitchFamily="18" charset="0"/>
              </a:rPr>
              <a:t> be </a:t>
            </a:r>
            <a:r>
              <a:rPr lang="pl-PL" dirty="0" err="1">
                <a:cs typeface="Times New Roman" panose="02020603050405020304" pitchFamily="18" charset="0"/>
              </a:rPr>
              <a:t>introduced</a:t>
            </a:r>
            <a:r>
              <a:rPr lang="pl-PL" dirty="0">
                <a:cs typeface="Times New Roman" panose="02020603050405020304" pitchFamily="18" charset="0"/>
              </a:rPr>
              <a:t> </a:t>
            </a:r>
            <a:r>
              <a:rPr lang="pl-PL" dirty="0" err="1">
                <a:cs typeface="Times New Roman" panose="02020603050405020304" pitchFamily="18" charset="0"/>
              </a:rPr>
              <a:t>into</a:t>
            </a:r>
            <a:r>
              <a:rPr lang="pl-PL" dirty="0">
                <a:cs typeface="Times New Roman" panose="02020603050405020304" pitchFamily="18" charset="0"/>
              </a:rPr>
              <a:t> </a:t>
            </a:r>
            <a:r>
              <a:rPr lang="pl-PL" dirty="0" err="1">
                <a:cs typeface="Times New Roman" panose="02020603050405020304" pitchFamily="18" charset="0"/>
              </a:rPr>
              <a:t>contracts</a:t>
            </a:r>
            <a:endParaRPr lang="pl-PL" sz="1800" dirty="0">
              <a:cs typeface="Times New Roman" panose="02020603050405020304" pitchFamily="18" charset="0"/>
            </a:endParaRPr>
          </a:p>
          <a:p>
            <a:pPr marL="1249680" lvl="1" indent="-342900" algn="just" fontAlgn="base">
              <a:lnSpc>
                <a:spcPct val="115000"/>
              </a:lnSpc>
              <a:buFont typeface="+mj-lt"/>
              <a:buAutoNum type="alphaLcPeriod"/>
            </a:pPr>
            <a:r>
              <a:rPr lang="en-US" b="1" dirty="0">
                <a:ea typeface="Calibri" panose="020F0502020204030204" pitchFamily="34" charset="0"/>
                <a:cs typeface="Times New Roman" panose="02020603050405020304" pitchFamily="18" charset="0"/>
              </a:rPr>
              <a:t>any territorial restrictions on the above are not allowed</a:t>
            </a:r>
            <a:endParaRPr lang="pl-PL" sz="1600" dirty="0">
              <a:effectLst/>
              <a:ea typeface="Calibri" panose="020F0502020204030204" pitchFamily="34" charset="0"/>
              <a:cs typeface="Times New Roman" panose="02020603050405020304" pitchFamily="18" charset="0"/>
            </a:endParaRPr>
          </a:p>
          <a:p>
            <a:pPr marL="449580" algn="just" fontAlgn="base">
              <a:spcAft>
                <a:spcPts val="1000"/>
              </a:spcAft>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9420" y="-415237"/>
            <a:ext cx="6955420" cy="6955420"/>
          </a:xfrm>
          <a:prstGeom prst="rect">
            <a:avLst/>
          </a:prstGeom>
        </p:spPr>
      </p:pic>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209847-9BC6-4578-9086-BCFCBF7255AD}"/>
              </a:ext>
            </a:extLst>
          </p:cNvPr>
          <p:cNvSpPr>
            <a:spLocks noGrp="1"/>
          </p:cNvSpPr>
          <p:nvPr>
            <p:ph type="ctrTitle"/>
          </p:nvPr>
        </p:nvSpPr>
        <p:spPr>
          <a:xfrm>
            <a:off x="1524000" y="1122363"/>
            <a:ext cx="9144000" cy="477837"/>
          </a:xfrm>
        </p:spPr>
        <p:txBody>
          <a:bodyPr/>
          <a:lstStyle/>
          <a:p>
            <a:r>
              <a:rPr lang="en-US" sz="2400" dirty="0"/>
              <a:t>Sources:</a:t>
            </a:r>
            <a:br>
              <a:rPr lang="en-US" dirty="0"/>
            </a:br>
            <a:endParaRPr lang="en-US" dirty="0"/>
          </a:p>
        </p:txBody>
      </p:sp>
      <p:sp>
        <p:nvSpPr>
          <p:cNvPr id="3" name="Podtytuł 2">
            <a:extLst>
              <a:ext uri="{FF2B5EF4-FFF2-40B4-BE49-F238E27FC236}">
                <a16:creationId xmlns:a16="http://schemas.microsoft.com/office/drawing/2014/main" id="{AE2CBCBB-B8E7-4457-9101-7F309EC9A95A}"/>
              </a:ext>
            </a:extLst>
          </p:cNvPr>
          <p:cNvSpPr>
            <a:spLocks noGrp="1"/>
          </p:cNvSpPr>
          <p:nvPr>
            <p:ph type="subTitle" idx="1"/>
          </p:nvPr>
        </p:nvSpPr>
        <p:spPr>
          <a:xfrm>
            <a:off x="2057399" y="1076325"/>
            <a:ext cx="8715375" cy="2981325"/>
          </a:xfrm>
        </p:spPr>
        <p:txBody>
          <a:bodyPr/>
          <a:lstStyle/>
          <a:p>
            <a:pPr algn="just"/>
            <a:r>
              <a:rPr lang="en-US" sz="1400" dirty="0"/>
              <a:t>Banca IFIS. 2021. Lo smart working </a:t>
            </a:r>
            <a:r>
              <a:rPr lang="en-US" sz="1400" dirty="0" err="1"/>
              <a:t>conquista</a:t>
            </a:r>
            <a:r>
              <a:rPr lang="en-US" sz="1400" dirty="0"/>
              <a:t> </a:t>
            </a:r>
            <a:r>
              <a:rPr lang="en-US" sz="1400" dirty="0" err="1"/>
              <a:t>anche</a:t>
            </a:r>
            <a:r>
              <a:rPr lang="en-US" sz="1400" dirty="0"/>
              <a:t> le PMI, con </a:t>
            </a:r>
            <a:r>
              <a:rPr lang="en-US" sz="1400" dirty="0" err="1"/>
              <a:t>il</a:t>
            </a:r>
            <a:r>
              <a:rPr lang="en-US" sz="1400" dirty="0"/>
              <a:t> lockdown è </a:t>
            </a:r>
            <a:r>
              <a:rPr lang="en-US" sz="1400" dirty="0" err="1"/>
              <a:t>crescita</a:t>
            </a:r>
            <a:r>
              <a:rPr lang="en-US" sz="1400" dirty="0"/>
              <a:t> record, available at: &lt;https://www.bancaifis.it/app/uploads/2021/02/Bancaifis_Focus_01_2021-1.pdf</a:t>
            </a:r>
          </a:p>
          <a:p>
            <a:pPr algn="just"/>
            <a:r>
              <a:rPr lang="en-US" sz="1400" dirty="0"/>
              <a:t>  National Bank of Poland, Information on payment cards Q3 2020, 21-22, available at: https://www.nbp.pl/systemplatniczy/karty/q_03_2020.pdf </a:t>
            </a:r>
          </a:p>
          <a:p>
            <a:pPr algn="just"/>
            <a:r>
              <a:rPr lang="en-US" sz="1400" dirty="0"/>
              <a:t>Supervisory Stimulus Package for Security and Development to support the banking sector, 1, available at: https://www.knf.gov.pl/knf/pl/komponenty/img/SSP%E2%80%93Supervisory_Stimulus_Package_for_Security_and_Developm</a:t>
            </a:r>
            <a:r>
              <a:rPr lang="pl-PL" sz="1400" dirty="0"/>
              <a:t>e</a:t>
            </a:r>
            <a:r>
              <a:rPr lang="en-US" sz="1400" dirty="0"/>
              <a:t>nt_to_support_the_banking_sector.pdf </a:t>
            </a:r>
            <a:endParaRPr lang="pl-PL" sz="1400" dirty="0"/>
          </a:p>
          <a:p>
            <a:pPr algn="just"/>
            <a:r>
              <a:rPr lang="en-US" sz="1400" dirty="0"/>
              <a:t>https://www.funduszeeuropejskie.gov.pl/strony/o-funduszach/fe-koronawirus/fundusze-europejskie-wspieraja-msp-w-obszarze-cyfryzacji/ </a:t>
            </a:r>
            <a:endParaRPr lang="pl-PL" sz="1400" dirty="0"/>
          </a:p>
          <a:p>
            <a:pPr algn="just"/>
            <a:r>
              <a:rPr lang="en-US" sz="1400" dirty="0"/>
              <a:t>Regulation (EU) 2015/751</a:t>
            </a:r>
          </a:p>
        </p:txBody>
      </p:sp>
    </p:spTree>
    <p:extLst>
      <p:ext uri="{BB962C8B-B14F-4D97-AF65-F5344CB8AC3E}">
        <p14:creationId xmlns:p14="http://schemas.microsoft.com/office/powerpoint/2010/main" val="133251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03305" y="2644170"/>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372B25-C0B9-898A-5085-D064C8682CBC}"/>
              </a:ext>
            </a:extLst>
          </p:cNvPr>
          <p:cNvSpPr>
            <a:spLocks noGrp="1"/>
          </p:cNvSpPr>
          <p:nvPr>
            <p:ph type="title"/>
          </p:nvPr>
        </p:nvSpPr>
        <p:spPr>
          <a:xfrm>
            <a:off x="2079161" y="296097"/>
            <a:ext cx="10905066" cy="1135737"/>
          </a:xfrm>
        </p:spPr>
        <p:txBody>
          <a:bodyPr>
            <a:normAutofit/>
          </a:bodyPr>
          <a:lstStyle/>
          <a:p>
            <a:r>
              <a:rPr lang="pl-PL" sz="4200" dirty="0">
                <a:latin typeface="+mn-lt"/>
              </a:rPr>
              <a:t>Agenda</a:t>
            </a:r>
            <a:r>
              <a:rPr lang="pl-PL" sz="3600" dirty="0">
                <a:latin typeface="+mn-lt"/>
              </a:rPr>
              <a:t> </a:t>
            </a:r>
          </a:p>
        </p:txBody>
      </p:sp>
      <p:sp>
        <p:nvSpPr>
          <p:cNvPr id="3" name="Symbol zastępczy zawartości 2">
            <a:extLst>
              <a:ext uri="{FF2B5EF4-FFF2-40B4-BE49-F238E27FC236}">
                <a16:creationId xmlns:a16="http://schemas.microsoft.com/office/drawing/2014/main" id="{6C7B8D4B-64E1-8204-566F-AF7F88A16784}"/>
              </a:ext>
            </a:extLst>
          </p:cNvPr>
          <p:cNvSpPr>
            <a:spLocks noGrp="1"/>
          </p:cNvSpPr>
          <p:nvPr>
            <p:ph idx="1"/>
          </p:nvPr>
        </p:nvSpPr>
        <p:spPr>
          <a:xfrm>
            <a:off x="643467" y="1782981"/>
            <a:ext cx="10905066" cy="4393982"/>
          </a:xfrm>
        </p:spPr>
        <p:txBody>
          <a:bodyPr>
            <a:normAutofit/>
          </a:bodyPr>
          <a:lstStyle/>
          <a:p>
            <a:pPr marL="514350" indent="-514350">
              <a:buFont typeface="+mj-lt"/>
              <a:buAutoNum type="romanUcPeriod"/>
            </a:pPr>
            <a:r>
              <a:rPr lang="pl-PL" sz="2000" dirty="0" err="1">
                <a:cs typeface="Times New Roman" panose="02020603050405020304" pitchFamily="18" charset="0"/>
              </a:rPr>
              <a:t>Types</a:t>
            </a:r>
            <a:r>
              <a:rPr lang="pl-PL" sz="2000" dirty="0">
                <a:cs typeface="Times New Roman" panose="02020603050405020304" pitchFamily="18" charset="0"/>
              </a:rPr>
              <a:t> of </a:t>
            </a:r>
            <a:r>
              <a:rPr lang="pl-PL" sz="2000" dirty="0" err="1">
                <a:cs typeface="Times New Roman" panose="02020603050405020304" pitchFamily="18" charset="0"/>
              </a:rPr>
              <a:t>cashless</a:t>
            </a:r>
            <a:r>
              <a:rPr lang="pl-PL" sz="2000" dirty="0">
                <a:cs typeface="Times New Roman" panose="02020603050405020304" pitchFamily="18" charset="0"/>
              </a:rPr>
              <a:t> </a:t>
            </a:r>
            <a:r>
              <a:rPr lang="pl-PL" sz="2000" dirty="0" err="1">
                <a:cs typeface="Times New Roman" panose="02020603050405020304" pitchFamily="18" charset="0"/>
              </a:rPr>
              <a:t>solutions</a:t>
            </a:r>
            <a:endParaRPr lang="pl-PL" sz="2000" dirty="0">
              <a:cs typeface="Times New Roman" panose="02020603050405020304" pitchFamily="18" charset="0"/>
            </a:endParaRPr>
          </a:p>
          <a:p>
            <a:pPr marL="514350" indent="-514350">
              <a:buFont typeface="+mj-lt"/>
              <a:buAutoNum type="romanUcPeriod"/>
            </a:pPr>
            <a:r>
              <a:rPr lang="en-GB" sz="2000" dirty="0">
                <a:ea typeface="Times New Roman" panose="02020603050405020304" pitchFamily="18" charset="0"/>
                <a:cs typeface="Times New Roman" panose="02020603050405020304" pitchFamily="18" charset="0"/>
              </a:rPr>
              <a:t>Business opportunities</a:t>
            </a:r>
            <a:endParaRPr lang="pl-PL" sz="2000" dirty="0">
              <a:ea typeface="Times New Roman" panose="02020603050405020304" pitchFamily="18" charset="0"/>
              <a:cs typeface="Times New Roman" panose="02020603050405020304" pitchFamily="18" charset="0"/>
            </a:endParaRPr>
          </a:p>
          <a:p>
            <a:pPr marL="514350" indent="-514350">
              <a:buFont typeface="+mj-lt"/>
              <a:buAutoNum type="romanUcPeriod"/>
            </a:pPr>
            <a:r>
              <a:rPr lang="pl-PL" sz="2000" dirty="0" err="1">
                <a:ea typeface="Times New Roman" panose="02020603050405020304" pitchFamily="18" charset="0"/>
                <a:cs typeface="Times New Roman" panose="02020603050405020304" pitchFamily="18" charset="0"/>
              </a:rPr>
              <a:t>Fees</a:t>
            </a:r>
            <a:endParaRPr lang="pl-PL" sz="2000" dirty="0">
              <a:ea typeface="Times New Roman" panose="02020603050405020304" pitchFamily="18" charset="0"/>
              <a:cs typeface="Times New Roman" panose="02020603050405020304" pitchFamily="18" charset="0"/>
            </a:endParaRPr>
          </a:p>
          <a:p>
            <a:pPr marL="514350" indent="-514350">
              <a:buFont typeface="+mj-lt"/>
              <a:buAutoNum type="romanUcPeriod"/>
            </a:pPr>
            <a:r>
              <a:rPr lang="pl-PL" sz="2000" dirty="0">
                <a:cs typeface="Times New Roman" panose="02020603050405020304" pitchFamily="18" charset="0"/>
              </a:rPr>
              <a:t>Security </a:t>
            </a:r>
            <a:r>
              <a:rPr lang="pl-PL" sz="2000" dirty="0" err="1">
                <a:cs typeface="Times New Roman" panose="02020603050405020304" pitchFamily="18" charset="0"/>
              </a:rPr>
              <a:t>measures</a:t>
            </a:r>
            <a:endParaRPr lang="pl-PL" sz="2000" dirty="0">
              <a:cs typeface="Times New Roman" panose="02020603050405020304" pitchFamily="18" charset="0"/>
            </a:endParaRPr>
          </a:p>
          <a:p>
            <a:pPr marL="514350" indent="-514350">
              <a:buFont typeface="+mj-lt"/>
              <a:buAutoNum type="romanUcPeriod"/>
            </a:pPr>
            <a:r>
              <a:rPr lang="pl-PL" sz="2000" dirty="0">
                <a:cs typeface="Times New Roman" panose="02020603050405020304" pitchFamily="18" charset="0"/>
              </a:rPr>
              <a:t>Legal </a:t>
            </a:r>
            <a:r>
              <a:rPr lang="pl-PL" sz="2000" dirty="0" err="1">
                <a:cs typeface="Times New Roman" panose="02020603050405020304" pitchFamily="18" charset="0"/>
              </a:rPr>
              <a:t>issues</a:t>
            </a:r>
            <a:endParaRPr lang="pl-PL" sz="2000" dirty="0">
              <a:cs typeface="Times New Roman" panose="02020603050405020304" pitchFamily="18" charset="0"/>
            </a:endParaRPr>
          </a:p>
          <a:p>
            <a:pPr marL="514350" indent="-514350">
              <a:buFont typeface="+mj-lt"/>
              <a:buAutoNum type="romanUcPeriod"/>
            </a:pPr>
            <a:r>
              <a:rPr lang="pl-PL" sz="2000" dirty="0" err="1">
                <a:cs typeface="Times New Roman" panose="02020603050405020304" pitchFamily="18" charset="0"/>
              </a:rPr>
              <a:t>Assessment</a:t>
            </a:r>
            <a:r>
              <a:rPr lang="pl-PL" sz="2000" dirty="0">
                <a:cs typeface="Times New Roman" panose="02020603050405020304" pitchFamily="18" charset="0"/>
              </a:rPr>
              <a:t> test </a:t>
            </a:r>
          </a:p>
        </p:txBody>
      </p:sp>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9F147-0D52-D5E2-4965-023624740374}"/>
              </a:ext>
            </a:extLst>
          </p:cNvPr>
          <p:cNvSpPr>
            <a:spLocks noGrp="1"/>
          </p:cNvSpPr>
          <p:nvPr>
            <p:ph type="title"/>
          </p:nvPr>
        </p:nvSpPr>
        <p:spPr>
          <a:xfrm>
            <a:off x="1950974" y="229450"/>
            <a:ext cx="10905066" cy="1135737"/>
          </a:xfrm>
        </p:spPr>
        <p:txBody>
          <a:bodyPr>
            <a:normAutofit/>
          </a:bodyPr>
          <a:lstStyle/>
          <a:p>
            <a:r>
              <a:rPr lang="pl-PL" sz="4200" dirty="0" err="1">
                <a:solidFill>
                  <a:srgbClr val="002060"/>
                </a:solidFill>
                <a:latin typeface="+mn-lt"/>
              </a:rPr>
              <a:t>Types</a:t>
            </a:r>
            <a:r>
              <a:rPr lang="pl-PL" sz="4200" dirty="0">
                <a:solidFill>
                  <a:srgbClr val="002060"/>
                </a:solidFill>
                <a:latin typeface="+mn-lt"/>
              </a:rPr>
              <a:t> of </a:t>
            </a:r>
            <a:r>
              <a:rPr lang="pl-PL" sz="4200" dirty="0" err="1">
                <a:solidFill>
                  <a:srgbClr val="002060"/>
                </a:solidFill>
                <a:latin typeface="+mn-lt"/>
              </a:rPr>
              <a:t>cashless</a:t>
            </a:r>
            <a:r>
              <a:rPr lang="pl-PL" sz="4200" dirty="0">
                <a:solidFill>
                  <a:srgbClr val="002060"/>
                </a:solidFill>
                <a:latin typeface="+mn-lt"/>
              </a:rPr>
              <a:t> </a:t>
            </a:r>
            <a:r>
              <a:rPr lang="pl-PL" sz="4200" dirty="0" err="1">
                <a:solidFill>
                  <a:srgbClr val="002060"/>
                </a:solidFill>
                <a:latin typeface="+mn-lt"/>
              </a:rPr>
              <a:t>solutions</a:t>
            </a:r>
            <a:endParaRPr lang="pl-PL" sz="4200" dirty="0">
              <a:solidFill>
                <a:srgbClr val="002060"/>
              </a:solidFill>
              <a:latin typeface="+mn-lt"/>
            </a:endParaRPr>
          </a:p>
        </p:txBody>
      </p:sp>
      <p:sp>
        <p:nvSpPr>
          <p:cNvPr id="3" name="Symbol zastępczy zawartości 2">
            <a:extLst>
              <a:ext uri="{FF2B5EF4-FFF2-40B4-BE49-F238E27FC236}">
                <a16:creationId xmlns:a16="http://schemas.microsoft.com/office/drawing/2014/main" id="{078D2030-3A2E-D9A8-12BF-2B2F87CA9BF8}"/>
              </a:ext>
            </a:extLst>
          </p:cNvPr>
          <p:cNvSpPr>
            <a:spLocks noGrp="1"/>
          </p:cNvSpPr>
          <p:nvPr>
            <p:ph idx="1"/>
          </p:nvPr>
        </p:nvSpPr>
        <p:spPr>
          <a:xfrm>
            <a:off x="451200" y="1295570"/>
            <a:ext cx="5819331" cy="5019283"/>
          </a:xfrm>
        </p:spPr>
        <p:txBody>
          <a:bodyPr>
            <a:normAutofit/>
          </a:bodyPr>
          <a:lstStyle/>
          <a:p>
            <a:pPr>
              <a:lnSpc>
                <a:spcPct val="150000"/>
              </a:lnSpc>
            </a:pPr>
            <a:r>
              <a:rPr lang="pl-PL" sz="1800" dirty="0">
                <a:ea typeface="Calibri" panose="020F0502020204030204" pitchFamily="34" charset="0"/>
                <a:cs typeface="Times New Roman" panose="02020603050405020304" pitchFamily="18" charset="0"/>
              </a:rPr>
              <a:t>P</a:t>
            </a:r>
            <a:r>
              <a:rPr lang="en-GB" sz="1800" dirty="0" err="1">
                <a:ea typeface="Calibri" panose="020F0502020204030204" pitchFamily="34" charset="0"/>
                <a:cs typeface="Times New Roman" panose="02020603050405020304" pitchFamily="18" charset="0"/>
              </a:rPr>
              <a:t>ayment</a:t>
            </a:r>
            <a:r>
              <a:rPr lang="en-GB" sz="1800" dirty="0">
                <a:ea typeface="Calibri" panose="020F0502020204030204" pitchFamily="34" charset="0"/>
                <a:cs typeface="Times New Roman" panose="02020603050405020304" pitchFamily="18" charset="0"/>
              </a:rPr>
              <a:t> cards</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credit</a:t>
            </a:r>
            <a:r>
              <a:rPr lang="pl-PL" sz="1800" dirty="0">
                <a:ea typeface="Calibri" panose="020F0502020204030204" pitchFamily="34" charset="0"/>
                <a:cs typeface="Times New Roman" panose="02020603050405020304" pitchFamily="18" charset="0"/>
              </a:rPr>
              <a:t>, debit and </a:t>
            </a:r>
            <a:r>
              <a:rPr lang="pl-PL" sz="1800" dirty="0" err="1">
                <a:ea typeface="Calibri" panose="020F0502020204030204" pitchFamily="34" charset="0"/>
                <a:cs typeface="Times New Roman" panose="02020603050405020304" pitchFamily="18" charset="0"/>
              </a:rPr>
              <a:t>pre-paid</a:t>
            </a:r>
            <a:r>
              <a:rPr lang="pl-PL" sz="1800" dirty="0">
                <a:ea typeface="Calibri" panose="020F0502020204030204" pitchFamily="34" charset="0"/>
                <a:cs typeface="Times New Roman" panose="02020603050405020304" pitchFamily="18" charset="0"/>
              </a:rPr>
              <a:t>)</a:t>
            </a:r>
          </a:p>
          <a:p>
            <a:pPr>
              <a:lnSpc>
                <a:spcPct val="150000"/>
              </a:lnSpc>
            </a:pPr>
            <a:r>
              <a:rPr lang="pl-PL" sz="1800" dirty="0">
                <a:ea typeface="Calibri" panose="020F0502020204030204" pitchFamily="34" charset="0"/>
                <a:cs typeface="Times New Roman" panose="02020603050405020304" pitchFamily="18" charset="0"/>
              </a:rPr>
              <a:t>Bank transfer (</a:t>
            </a:r>
            <a:r>
              <a:rPr lang="pl-PL" sz="1800" dirty="0" err="1">
                <a:ea typeface="Calibri" panose="020F0502020204030204" pitchFamily="34" charset="0"/>
                <a:cs typeface="Times New Roman" panose="02020603050405020304" pitchFamily="18" charset="0"/>
              </a:rPr>
              <a:t>traditional</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Pay</a:t>
            </a:r>
            <a:r>
              <a:rPr lang="pl-PL" sz="1800" dirty="0">
                <a:ea typeface="Calibri" panose="020F0502020204030204" pitchFamily="34" charset="0"/>
                <a:cs typeface="Times New Roman" panose="02020603050405020304" pitchFamily="18" charset="0"/>
              </a:rPr>
              <a:t>-by-link)</a:t>
            </a:r>
          </a:p>
          <a:p>
            <a:pPr algn="just">
              <a:lnSpc>
                <a:spcPct val="150000"/>
              </a:lnSpc>
            </a:pPr>
            <a:r>
              <a:rPr lang="pl-PL" sz="1800" dirty="0" err="1">
                <a:ea typeface="Calibri" panose="020F0502020204030204" pitchFamily="34" charset="0"/>
                <a:cs typeface="Times New Roman" panose="02020603050405020304" pitchFamily="18" charset="0"/>
              </a:rPr>
              <a:t>Contactless</a:t>
            </a:r>
            <a:r>
              <a:rPr lang="pl-PL" sz="1800" dirty="0">
                <a:ea typeface="Calibri" panose="020F0502020204030204" pitchFamily="34" charset="0"/>
                <a:cs typeface="Times New Roman" panose="02020603050405020304" pitchFamily="18" charset="0"/>
              </a:rPr>
              <a:t> Payments (</a:t>
            </a:r>
            <a:r>
              <a:rPr lang="en-US" sz="1800" dirty="0">
                <a:ea typeface="Calibri" panose="020F0502020204030204" pitchFamily="34" charset="0"/>
                <a:cs typeface="Times New Roman" panose="02020603050405020304" pitchFamily="18" charset="0"/>
              </a:rPr>
              <a:t>near field communication </a:t>
            </a:r>
            <a:r>
              <a:rPr lang="pl-PL" sz="1800"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NFC</a:t>
            </a:r>
            <a:r>
              <a:rPr lang="pl-PL" sz="1800"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radio-frequency identification </a:t>
            </a:r>
            <a:r>
              <a:rPr lang="pl-PL" sz="1800"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RFID</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proximity</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cards</a:t>
            </a:r>
            <a:r>
              <a:rPr lang="en-US" sz="1800" dirty="0">
                <a:ea typeface="Calibri" panose="020F0502020204030204" pitchFamily="34" charset="0"/>
                <a:cs typeface="Times New Roman" panose="02020603050405020304" pitchFamily="18" charset="0"/>
              </a:rPr>
              <a:t>)</a:t>
            </a:r>
            <a:endParaRPr lang="pl-PL" sz="1800" dirty="0">
              <a:ea typeface="Calibri" panose="020F0502020204030204" pitchFamily="34" charset="0"/>
              <a:cs typeface="Times New Roman" panose="02020603050405020304" pitchFamily="18" charset="0"/>
            </a:endParaRPr>
          </a:p>
          <a:p>
            <a:pPr algn="just">
              <a:lnSpc>
                <a:spcPct val="150000"/>
              </a:lnSpc>
            </a:pPr>
            <a:r>
              <a:rPr lang="en-GB" sz="1800" dirty="0">
                <a:ea typeface="Calibri" panose="020F0502020204030204" pitchFamily="34" charset="0"/>
                <a:cs typeface="Times New Roman" panose="02020603050405020304" pitchFamily="18" charset="0"/>
              </a:rPr>
              <a:t>Mobile wallet apps</a:t>
            </a:r>
            <a:r>
              <a:rPr lang="pl-PL" sz="1800" dirty="0">
                <a:ea typeface="Calibri" panose="020F0502020204030204" pitchFamily="34" charset="0"/>
                <a:cs typeface="Times New Roman" panose="02020603050405020304" pitchFamily="18" charset="0"/>
              </a:rPr>
              <a:t>/ E-</a:t>
            </a:r>
            <a:r>
              <a:rPr lang="pl-PL" sz="1800" dirty="0" err="1">
                <a:ea typeface="Calibri" panose="020F0502020204030204" pitchFamily="34" charset="0"/>
                <a:cs typeface="Times New Roman" panose="02020603050405020304" pitchFamily="18" charset="0"/>
              </a:rPr>
              <a:t>wallets</a:t>
            </a:r>
            <a:endParaRPr lang="pl-PL" sz="1800" dirty="0">
              <a:ea typeface="Calibri" panose="020F0502020204030204" pitchFamily="34" charset="0"/>
              <a:cs typeface="Times New Roman" panose="02020603050405020304" pitchFamily="18" charset="0"/>
            </a:endParaRPr>
          </a:p>
          <a:p>
            <a:pPr algn="just">
              <a:lnSpc>
                <a:spcPct val="150000"/>
              </a:lnSpc>
            </a:pPr>
            <a:r>
              <a:rPr lang="pl-PL" sz="1800" dirty="0">
                <a:effectLst/>
                <a:ea typeface="Calibri" panose="020F0502020204030204" pitchFamily="34" charset="0"/>
                <a:cs typeface="Times New Roman" panose="02020603050405020304" pitchFamily="18" charset="0"/>
              </a:rPr>
              <a:t>SMS </a:t>
            </a:r>
            <a:r>
              <a:rPr lang="pl-PL" sz="1800" dirty="0" err="1">
                <a:effectLst/>
                <a:ea typeface="Calibri" panose="020F0502020204030204" pitchFamily="34" charset="0"/>
                <a:cs typeface="Times New Roman" panose="02020603050405020304" pitchFamily="18" charset="0"/>
              </a:rPr>
              <a:t>payments</a:t>
            </a:r>
            <a:endParaRPr lang="pl-PL" sz="1800" dirty="0">
              <a:effectLst/>
              <a:ea typeface="Calibri" panose="020F0502020204030204" pitchFamily="34" charset="0"/>
              <a:cs typeface="Times New Roman" panose="02020603050405020304" pitchFamily="18" charset="0"/>
            </a:endParaRPr>
          </a:p>
          <a:p>
            <a:pPr algn="just">
              <a:lnSpc>
                <a:spcPct val="150000"/>
              </a:lnSpc>
            </a:pPr>
            <a:r>
              <a:rPr lang="pl-PL" sz="1800" dirty="0">
                <a:ea typeface="Calibri" panose="020F0502020204030204" pitchFamily="34" charset="0"/>
                <a:cs typeface="Times New Roman" panose="02020603050405020304" pitchFamily="18" charset="0"/>
              </a:rPr>
              <a:t>QR </a:t>
            </a:r>
            <a:r>
              <a:rPr lang="pl-PL" sz="1800" dirty="0" err="1">
                <a:ea typeface="Calibri" panose="020F0502020204030204" pitchFamily="34" charset="0"/>
                <a:cs typeface="Times New Roman" panose="02020603050405020304" pitchFamily="18" charset="0"/>
              </a:rPr>
              <a:t>Codes</a:t>
            </a:r>
            <a:endParaRPr lang="pl-PL" sz="1800" dirty="0">
              <a:ea typeface="Calibri" panose="020F0502020204030204" pitchFamily="34" charset="0"/>
              <a:cs typeface="Times New Roman" panose="02020603050405020304" pitchFamily="18" charset="0"/>
            </a:endParaRPr>
          </a:p>
          <a:p>
            <a:pPr algn="just">
              <a:lnSpc>
                <a:spcPct val="150000"/>
              </a:lnSpc>
            </a:pPr>
            <a:r>
              <a:rPr lang="pl-PL" sz="1800" dirty="0">
                <a:ea typeface="Calibri" panose="020F0502020204030204" pitchFamily="34" charset="0"/>
                <a:cs typeface="Times New Roman" panose="02020603050405020304" pitchFamily="18" charset="0"/>
              </a:rPr>
              <a:t>BLIK (a </a:t>
            </a:r>
            <a:r>
              <a:rPr lang="pl-PL" sz="1800" dirty="0" err="1">
                <a:ea typeface="Calibri" panose="020F0502020204030204" pitchFamily="34" charset="0"/>
                <a:cs typeface="Times New Roman" panose="02020603050405020304" pitchFamily="18" charset="0"/>
              </a:rPr>
              <a:t>polish</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payment</a:t>
            </a:r>
            <a:r>
              <a:rPr lang="pl-PL" sz="1800" dirty="0">
                <a:ea typeface="Calibri" panose="020F0502020204030204" pitchFamily="34" charset="0"/>
                <a:cs typeface="Times New Roman" panose="02020603050405020304" pitchFamily="18" charset="0"/>
              </a:rPr>
              <a:t> system </a:t>
            </a:r>
            <a:r>
              <a:rPr lang="pl-PL" sz="1800" dirty="0" err="1">
                <a:ea typeface="Calibri" panose="020F0502020204030204" pitchFamily="34" charset="0"/>
                <a:cs typeface="Times New Roman" panose="02020603050405020304" pitchFamily="18" charset="0"/>
              </a:rPr>
              <a:t>that</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allows</a:t>
            </a:r>
            <a:r>
              <a:rPr lang="pl-PL" sz="1800" dirty="0">
                <a:ea typeface="Calibri" panose="020F0502020204030204" pitchFamily="34" charset="0"/>
                <a:cs typeface="Times New Roman" panose="02020603050405020304" pitchFamily="18" charset="0"/>
              </a:rPr>
              <a:t> to </a:t>
            </a:r>
            <a:r>
              <a:rPr lang="pl-PL" sz="1800" dirty="0" err="1">
                <a:ea typeface="Calibri" panose="020F0502020204030204" pitchFamily="34" charset="0"/>
                <a:cs typeface="Times New Roman" panose="02020603050405020304" pitchFamily="18" charset="0"/>
              </a:rPr>
              <a:t>make</a:t>
            </a:r>
            <a:r>
              <a:rPr lang="pl-PL" sz="1800" dirty="0">
                <a:ea typeface="Calibri" panose="020F0502020204030204" pitchFamily="34" charset="0"/>
                <a:cs typeface="Times New Roman" panose="02020603050405020304" pitchFamily="18" charset="0"/>
              </a:rPr>
              <a:t> instant </a:t>
            </a:r>
            <a:r>
              <a:rPr lang="pl-PL" sz="1800" dirty="0" err="1">
                <a:ea typeface="Calibri" panose="020F0502020204030204" pitchFamily="34" charset="0"/>
                <a:cs typeface="Times New Roman" panose="02020603050405020304" pitchFamily="18" charset="0"/>
              </a:rPr>
              <a:t>payments</a:t>
            </a:r>
            <a:r>
              <a:rPr lang="pl-PL" sz="1800" dirty="0">
                <a:ea typeface="Calibri" panose="020F0502020204030204" pitchFamily="34" charset="0"/>
                <a:cs typeface="Times New Roman" panose="02020603050405020304" pitchFamily="18" charset="0"/>
              </a:rPr>
              <a:t> and </a:t>
            </a:r>
            <a:r>
              <a:rPr lang="pl-PL" sz="1800" dirty="0" err="1">
                <a:ea typeface="Calibri" panose="020F0502020204030204" pitchFamily="34" charset="0"/>
                <a:cs typeface="Times New Roman" panose="02020603050405020304" pitchFamily="18" charset="0"/>
              </a:rPr>
              <a:t>cash</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withdraw</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using</a:t>
            </a:r>
            <a:r>
              <a:rPr lang="pl-PL" sz="1800" dirty="0">
                <a:ea typeface="Calibri" panose="020F0502020204030204" pitchFamily="34" charset="0"/>
                <a:cs typeface="Times New Roman" panose="02020603050405020304" pitchFamily="18" charset="0"/>
              </a:rPr>
              <a:t> a 6-digit one-</a:t>
            </a:r>
            <a:r>
              <a:rPr lang="pl-PL" sz="1800" dirty="0" err="1">
                <a:ea typeface="Calibri" panose="020F0502020204030204" pitchFamily="34" charset="0"/>
                <a:cs typeface="Times New Roman" panose="02020603050405020304" pitchFamily="18" charset="0"/>
              </a:rPr>
              <a:t>time</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code</a:t>
            </a:r>
            <a:r>
              <a:rPr lang="pl-PL" sz="1800" dirty="0">
                <a:ea typeface="Calibri" panose="020F0502020204030204" pitchFamily="34" charset="0"/>
                <a:cs typeface="Times New Roman" panose="02020603050405020304" pitchFamily="18" charset="0"/>
              </a:rPr>
              <a:t> </a:t>
            </a:r>
            <a:r>
              <a:rPr lang="pl-PL" sz="1800" dirty="0" err="1">
                <a:ea typeface="Calibri" panose="020F0502020204030204" pitchFamily="34" charset="0"/>
                <a:cs typeface="Times New Roman" panose="02020603050405020304" pitchFamily="18" charset="0"/>
              </a:rPr>
              <a:t>generated</a:t>
            </a:r>
            <a:r>
              <a:rPr lang="pl-PL" sz="1800" dirty="0">
                <a:ea typeface="Calibri" panose="020F0502020204030204" pitchFamily="34" charset="0"/>
                <a:cs typeface="Times New Roman" panose="02020603050405020304" pitchFamily="18" charset="0"/>
              </a:rPr>
              <a:t> by a mobile banking </a:t>
            </a:r>
            <a:r>
              <a:rPr lang="pl-PL" sz="1800" dirty="0" err="1">
                <a:ea typeface="Calibri" panose="020F0502020204030204" pitchFamily="34" charset="0"/>
                <a:cs typeface="Times New Roman" panose="02020603050405020304" pitchFamily="18" charset="0"/>
              </a:rPr>
              <a:t>app</a:t>
            </a:r>
            <a:r>
              <a:rPr lang="pl-PL" sz="1800" dirty="0">
                <a:ea typeface="Calibri" panose="020F0502020204030204" pitchFamily="34" charset="0"/>
                <a:cs typeface="Times New Roman" panose="02020603050405020304" pitchFamily="18" charset="0"/>
              </a:rPr>
              <a:t>)</a:t>
            </a:r>
            <a:endParaRPr lang="pl-PL" sz="2000" dirty="0">
              <a:cs typeface="Arial" panose="020B0604020202020204" pitchFamily="34" charset="0"/>
            </a:endParaRPr>
          </a:p>
        </p:txBody>
      </p:sp>
      <p:pic>
        <p:nvPicPr>
          <p:cNvPr id="6" name="Grafika 5" descr="Karta kredytowa z wypełnieniem pełnym">
            <a:extLst>
              <a:ext uri="{FF2B5EF4-FFF2-40B4-BE49-F238E27FC236}">
                <a16:creationId xmlns:a16="http://schemas.microsoft.com/office/drawing/2014/main" id="{80B36FD0-A219-FC9D-16D1-A274C408B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532" y="2172428"/>
            <a:ext cx="4858138" cy="4858138"/>
          </a:xfrm>
          <a:prstGeom prst="rect">
            <a:avLst/>
          </a:prstGeom>
        </p:spPr>
      </p:pic>
    </p:spTree>
    <p:extLst>
      <p:ext uri="{BB962C8B-B14F-4D97-AF65-F5344CB8AC3E}">
        <p14:creationId xmlns:p14="http://schemas.microsoft.com/office/powerpoint/2010/main" val="293479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58448-6961-BDA6-9CB7-A03394433924}"/>
              </a:ext>
            </a:extLst>
          </p:cNvPr>
          <p:cNvSpPr>
            <a:spLocks noGrp="1"/>
          </p:cNvSpPr>
          <p:nvPr>
            <p:ph type="title"/>
          </p:nvPr>
        </p:nvSpPr>
        <p:spPr>
          <a:xfrm>
            <a:off x="1862667" y="176672"/>
            <a:ext cx="10905066" cy="1135737"/>
          </a:xfrm>
        </p:spPr>
        <p:txBody>
          <a:bodyPr>
            <a:normAutofit/>
          </a:bodyPr>
          <a:lstStyle/>
          <a:p>
            <a:r>
              <a:rPr lang="en-GB" sz="3600" dirty="0">
                <a:solidFill>
                  <a:srgbClr val="002060"/>
                </a:solidFill>
                <a:latin typeface="+mn-lt"/>
                <a:ea typeface="Times New Roman" panose="02020603050405020304" pitchFamily="18" charset="0"/>
                <a:cs typeface="Times New Roman" panose="02020603050405020304" pitchFamily="18" charset="0"/>
              </a:rPr>
              <a:t>Business opportunities</a:t>
            </a:r>
            <a:r>
              <a:rPr lang="pl-PL" baseline="30000" dirty="0">
                <a:solidFill>
                  <a:srgbClr val="002060"/>
                </a:solidFill>
                <a:latin typeface="+mn-lt"/>
              </a:rPr>
              <a:t> </a:t>
            </a:r>
            <a:endParaRPr lang="pl-PL" sz="3600" dirty="0">
              <a:solidFill>
                <a:srgbClr val="002060"/>
              </a:solidFill>
              <a:latin typeface="+mn-lt"/>
              <a:ea typeface="Times New Roman" panose="02020603050405020304" pitchFamily="18" charset="0"/>
              <a:cs typeface="Times New Roman" panose="02020603050405020304" pitchFamily="18" charset="0"/>
            </a:endParaRPr>
          </a:p>
        </p:txBody>
      </p:sp>
      <p:sp>
        <p:nvSpPr>
          <p:cNvPr id="5" name="Symbol zastępczy zawartości 4">
            <a:extLst>
              <a:ext uri="{FF2B5EF4-FFF2-40B4-BE49-F238E27FC236}">
                <a16:creationId xmlns:a16="http://schemas.microsoft.com/office/drawing/2014/main" id="{773DB21E-C81B-E80D-B500-DE9E941A57AB}"/>
              </a:ext>
            </a:extLst>
          </p:cNvPr>
          <p:cNvSpPr>
            <a:spLocks noGrp="1"/>
          </p:cNvSpPr>
          <p:nvPr>
            <p:ph idx="1"/>
          </p:nvPr>
        </p:nvSpPr>
        <p:spPr>
          <a:xfrm>
            <a:off x="643466" y="1166995"/>
            <a:ext cx="9996047" cy="4938780"/>
          </a:xfrm>
        </p:spPr>
        <p:txBody>
          <a:bodyPr>
            <a:normAutofit fontScale="85000" lnSpcReduction="10000"/>
          </a:bodyPr>
          <a:lstStyle/>
          <a:p>
            <a:pPr algn="just">
              <a:lnSpc>
                <a:spcPct val="120000"/>
              </a:lnSpc>
              <a:buClr>
                <a:schemeClr val="bg2">
                  <a:lumMod val="25000"/>
                </a:schemeClr>
              </a:buClr>
              <a:buFont typeface="Wingdings" panose="05000000000000000000" pitchFamily="2" charset="2"/>
              <a:buChar char="§"/>
            </a:pPr>
            <a:r>
              <a:rPr lang="pl-PL" altLang="pl-PL" sz="2100" b="1" dirty="0" err="1">
                <a:cs typeface="Times New Roman" panose="02020603050405020304" pitchFamily="18" charset="0"/>
              </a:rPr>
              <a:t>Going</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Cashless</a:t>
            </a:r>
            <a:r>
              <a:rPr lang="pl-PL" altLang="pl-PL" sz="2100" b="1" dirty="0">
                <a:cs typeface="Times New Roman" panose="02020603050405020304" pitchFamily="18" charset="0"/>
              </a:rPr>
              <a:t> and </a:t>
            </a:r>
            <a:r>
              <a:rPr lang="pl-PL" altLang="pl-PL" sz="2100" b="1" dirty="0" err="1">
                <a:cs typeface="Times New Roman" panose="02020603050405020304" pitchFamily="18" charset="0"/>
              </a:rPr>
              <a:t>contact</a:t>
            </a:r>
            <a:r>
              <a:rPr lang="pl-PL" altLang="pl-PL" sz="2100" b="1" dirty="0">
                <a:cs typeface="Times New Roman" panose="02020603050405020304" pitchFamily="18" charset="0"/>
              </a:rPr>
              <a:t> – a </a:t>
            </a:r>
            <a:r>
              <a:rPr lang="pl-PL" altLang="pl-PL" sz="2100" b="1" dirty="0" err="1">
                <a:cs typeface="Times New Roman" panose="02020603050405020304" pitchFamily="18" charset="0"/>
              </a:rPr>
              <a:t>global</a:t>
            </a:r>
            <a:r>
              <a:rPr lang="pl-PL" altLang="pl-PL" sz="2100" b="1" dirty="0">
                <a:cs typeface="Times New Roman" panose="02020603050405020304" pitchFamily="18" charset="0"/>
              </a:rPr>
              <a:t> trend:</a:t>
            </a:r>
          </a:p>
          <a:p>
            <a:pPr lvl="1" algn="just">
              <a:lnSpc>
                <a:spcPct val="120000"/>
              </a:lnSpc>
              <a:spcBef>
                <a:spcPts val="588"/>
              </a:spcBef>
              <a:buClr>
                <a:schemeClr val="bg2">
                  <a:lumMod val="25000"/>
                </a:schemeClr>
              </a:buClr>
              <a:buFont typeface="Wingdings" panose="05000000000000000000" pitchFamily="2" charset="2"/>
              <a:buChar char="§"/>
            </a:pPr>
            <a:r>
              <a:rPr lang="en-US" altLang="pl-PL" sz="1800" dirty="0">
                <a:cs typeface="Times New Roman" panose="02020603050405020304" pitchFamily="18" charset="0"/>
              </a:rPr>
              <a:t>From February 2020 to the end of February 2021</a:t>
            </a:r>
            <a:r>
              <a:rPr lang="pl-PL" altLang="pl-PL" sz="1800" dirty="0">
                <a:cs typeface="Times New Roman" panose="02020603050405020304" pitchFamily="18" charset="0"/>
              </a:rPr>
              <a:t> </a:t>
            </a:r>
            <a:r>
              <a:rPr lang="en-US" altLang="pl-PL" sz="1800" dirty="0">
                <a:cs typeface="Times New Roman" panose="02020603050405020304" pitchFamily="18" charset="0"/>
              </a:rPr>
              <a:t>the number of American</a:t>
            </a:r>
            <a:r>
              <a:rPr lang="pl-PL" altLang="pl-PL" sz="1800" dirty="0">
                <a:cs typeface="Times New Roman" panose="02020603050405020304" pitchFamily="18" charset="0"/>
              </a:rPr>
              <a:t>, </a:t>
            </a:r>
            <a:r>
              <a:rPr lang="pl-PL" altLang="pl-PL" sz="1800" dirty="0" err="1">
                <a:cs typeface="Times New Roman" panose="02020603050405020304" pitchFamily="18" charset="0"/>
              </a:rPr>
              <a:t>Australian</a:t>
            </a:r>
            <a:r>
              <a:rPr lang="pl-PL" altLang="pl-PL" sz="1800" dirty="0">
                <a:cs typeface="Times New Roman" panose="02020603050405020304" pitchFamily="18" charset="0"/>
              </a:rPr>
              <a:t> Canadian and British</a:t>
            </a:r>
            <a:r>
              <a:rPr lang="en-US" altLang="pl-PL" sz="1800" dirty="0">
                <a:cs typeface="Times New Roman" panose="02020603050405020304" pitchFamily="18" charset="0"/>
              </a:rPr>
              <a:t> companies that have gone cashless </a:t>
            </a:r>
            <a:r>
              <a:rPr lang="en-US" altLang="pl-PL" sz="1800" b="1" dirty="0">
                <a:cs typeface="Times New Roman" panose="02020603050405020304" pitchFamily="18" charset="0"/>
              </a:rPr>
              <a:t>has doubled</a:t>
            </a:r>
            <a:r>
              <a:rPr lang="pl-PL" altLang="pl-PL" sz="1800" dirty="0">
                <a:cs typeface="Times New Roman" panose="02020603050405020304" pitchFamily="18" charset="0"/>
              </a:rPr>
              <a:t> </a:t>
            </a:r>
            <a:r>
              <a:rPr lang="en-US" altLang="pl-PL" sz="1800" dirty="0">
                <a:cs typeface="Times New Roman" panose="02020603050405020304" pitchFamily="18" charset="0"/>
              </a:rPr>
              <a:t>according to a 2021 analysis based on Square payments data</a:t>
            </a:r>
            <a:r>
              <a:rPr lang="pl-PL" altLang="pl-PL" sz="1800" dirty="0">
                <a:cs typeface="Times New Roman" panose="02020603050405020304" pitchFamily="18" charset="0"/>
              </a:rPr>
              <a:t>. </a:t>
            </a:r>
            <a:r>
              <a:rPr lang="en-US" altLang="pl-PL" sz="1800" dirty="0">
                <a:cs typeface="Times New Roman" panose="02020603050405020304" pitchFamily="18" charset="0"/>
              </a:rPr>
              <a:t>The acceleration of the shift away from cash was heavily affected by the COVID-19 pandemic</a:t>
            </a:r>
            <a:r>
              <a:rPr lang="pl-PL"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pl-PL" altLang="pl-PL" sz="1800" dirty="0" err="1">
                <a:cs typeface="Times New Roman" panose="02020603050405020304" pitchFamily="18" charset="0"/>
              </a:rPr>
              <a:t>According</a:t>
            </a:r>
            <a:r>
              <a:rPr lang="pl-PL" altLang="pl-PL" sz="1800" dirty="0">
                <a:cs typeface="Times New Roman" panose="02020603050405020304" pitchFamily="18" charset="0"/>
              </a:rPr>
              <a:t> to the </a:t>
            </a:r>
            <a:r>
              <a:rPr lang="pl-PL" altLang="pl-PL" sz="1800" dirty="0" err="1">
                <a:cs typeface="Times New Roman" panose="02020603050405020304" pitchFamily="18" charset="0"/>
              </a:rPr>
              <a:t>European</a:t>
            </a:r>
            <a:r>
              <a:rPr lang="pl-PL" altLang="pl-PL" sz="1800" dirty="0">
                <a:cs typeface="Times New Roman" panose="02020603050405020304" pitchFamily="18" charset="0"/>
              </a:rPr>
              <a:t> Central Bank, </a:t>
            </a:r>
            <a:r>
              <a:rPr lang="pl-PL" altLang="pl-PL" sz="1800" b="1" dirty="0">
                <a:cs typeface="Times New Roman" panose="02020603050405020304" pitchFamily="18" charset="0"/>
              </a:rPr>
              <a:t>the u</a:t>
            </a:r>
            <a:r>
              <a:rPr lang="en-US" altLang="pl-PL" sz="1800" b="1" dirty="0">
                <a:cs typeface="Times New Roman" panose="02020603050405020304" pitchFamily="18" charset="0"/>
              </a:rPr>
              <a:t>se of electronic payment instruments in the euro area</a:t>
            </a:r>
            <a:r>
              <a:rPr lang="pl-PL" altLang="pl-PL" sz="1800" b="1" dirty="0">
                <a:cs typeface="Times New Roman" panose="02020603050405020304" pitchFamily="18" charset="0"/>
              </a:rPr>
              <a:t> </a:t>
            </a:r>
            <a:r>
              <a:rPr lang="en-US" altLang="pl-PL" sz="1800" b="1" dirty="0">
                <a:cs typeface="Times New Roman" panose="02020603050405020304" pitchFamily="18" charset="0"/>
              </a:rPr>
              <a:t>is increasing year by year</a:t>
            </a:r>
            <a:r>
              <a:rPr lang="pl-PL" sz="1800" baseline="30000" dirty="0"/>
              <a:t> </a:t>
            </a:r>
            <a:r>
              <a:rPr lang="pl-PL" sz="1800" dirty="0">
                <a:cs typeface="Times New Roman" panose="02020603050405020304" pitchFamily="18" charset="0"/>
              </a:rPr>
              <a:t>;</a:t>
            </a:r>
            <a:endParaRPr lang="pl-PL" altLang="pl-PL" sz="1800" dirty="0">
              <a:cs typeface="Times New Roman" panose="02020603050405020304" pitchFamily="18" charset="0"/>
            </a:endParaRPr>
          </a:p>
          <a:p>
            <a:pPr lvl="1" algn="just">
              <a:lnSpc>
                <a:spcPct val="120000"/>
              </a:lnSpc>
              <a:spcBef>
                <a:spcPts val="588"/>
              </a:spcBef>
              <a:buClr>
                <a:schemeClr val="bg2">
                  <a:lumMod val="25000"/>
                </a:schemeClr>
              </a:buClr>
              <a:buFont typeface="Wingdings" panose="05000000000000000000" pitchFamily="2" charset="2"/>
              <a:buChar char="§"/>
            </a:pPr>
            <a:r>
              <a:rPr lang="en-US" altLang="pl-PL" sz="1800" dirty="0">
                <a:cs typeface="Times New Roman" panose="02020603050405020304" pitchFamily="18" charset="0"/>
              </a:rPr>
              <a:t>Majority of merchants in major European countries would like to be allowed to refuse accepting cash</a:t>
            </a:r>
            <a:r>
              <a:rPr lang="pl-PL"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en-US" altLang="pl-PL" sz="1800" dirty="0">
                <a:cs typeface="Times New Roman" panose="02020603050405020304" pitchFamily="18" charset="0"/>
              </a:rPr>
              <a:t>About</a:t>
            </a:r>
            <a:r>
              <a:rPr lang="pl-PL" altLang="pl-PL" sz="1800" dirty="0">
                <a:cs typeface="Times New Roman" panose="02020603050405020304" pitchFamily="18" charset="0"/>
              </a:rPr>
              <a:t> </a:t>
            </a:r>
            <a:r>
              <a:rPr lang="en-US" altLang="pl-PL" sz="1800" dirty="0">
                <a:cs typeface="Times New Roman" panose="02020603050405020304" pitchFamily="18" charset="0"/>
              </a:rPr>
              <a:t>2 in 3 </a:t>
            </a:r>
            <a:r>
              <a:rPr lang="pl-PL" altLang="pl-PL" sz="1800" dirty="0" err="1">
                <a:cs typeface="Times New Roman" panose="02020603050405020304" pitchFamily="18" charset="0"/>
              </a:rPr>
              <a:t>European</a:t>
            </a:r>
            <a:r>
              <a:rPr lang="pl-PL" altLang="pl-PL" sz="1800" dirty="0">
                <a:cs typeface="Times New Roman" panose="02020603050405020304" pitchFamily="18" charset="0"/>
              </a:rPr>
              <a:t> </a:t>
            </a:r>
            <a:r>
              <a:rPr lang="en-US" altLang="pl-PL" sz="1800" dirty="0">
                <a:cs typeface="Times New Roman" panose="02020603050405020304" pitchFamily="18" charset="0"/>
              </a:rPr>
              <a:t>consumers agree that they now prefer to pay contactless more often than before the </a:t>
            </a:r>
            <a:r>
              <a:rPr lang="pl-PL" altLang="pl-PL" sz="1800" dirty="0">
                <a:cs typeface="Times New Roman" panose="02020603050405020304" pitchFamily="18" charset="0"/>
              </a:rPr>
              <a:t>COVID-19 </a:t>
            </a:r>
            <a:r>
              <a:rPr lang="en-US" altLang="pl-PL" sz="1800" dirty="0" err="1">
                <a:cs typeface="Times New Roman" panose="02020603050405020304" pitchFamily="18" charset="0"/>
              </a:rPr>
              <a:t>pandem</a:t>
            </a:r>
            <a:r>
              <a:rPr lang="pl-PL" altLang="pl-PL" sz="1800" dirty="0" err="1">
                <a:cs typeface="Times New Roman" panose="02020603050405020304" pitchFamily="18" charset="0"/>
              </a:rPr>
              <a:t>ic</a:t>
            </a:r>
            <a:r>
              <a:rPr lang="pl-PL" altLang="pl-PL" sz="1800" dirty="0">
                <a:cs typeface="Times New Roman" panose="02020603050405020304" pitchFamily="18" charset="0"/>
              </a:rPr>
              <a:t>;</a:t>
            </a:r>
            <a:endParaRPr lang="en-US" altLang="pl-PL" sz="1800" dirty="0">
              <a:cs typeface="Times New Roman" panose="02020603050405020304" pitchFamily="18" charset="0"/>
            </a:endParaRPr>
          </a:p>
          <a:p>
            <a:pPr algn="just">
              <a:lnSpc>
                <a:spcPct val="120000"/>
              </a:lnSpc>
              <a:buClr>
                <a:schemeClr val="bg2">
                  <a:lumMod val="25000"/>
                </a:schemeClr>
              </a:buClr>
              <a:buFont typeface="Wingdings" panose="05000000000000000000" pitchFamily="2" charset="2"/>
              <a:buChar char="§"/>
            </a:pPr>
            <a:r>
              <a:rPr lang="pl-PL" altLang="pl-PL" sz="2100" b="1" dirty="0" err="1">
                <a:cs typeface="Times New Roman" panose="02020603050405020304" pitchFamily="18" charset="0"/>
              </a:rPr>
              <a:t>Benefits</a:t>
            </a:r>
            <a:r>
              <a:rPr lang="pl-PL" altLang="pl-PL" sz="2100" b="1" dirty="0">
                <a:cs typeface="Times New Roman" panose="02020603050405020304" pitchFamily="18" charset="0"/>
              </a:rPr>
              <a:t> of </a:t>
            </a:r>
            <a:r>
              <a:rPr lang="pl-PL" altLang="pl-PL" sz="2100" b="1" dirty="0" err="1">
                <a:cs typeface="Times New Roman" panose="02020603050405020304" pitchFamily="18" charset="0"/>
              </a:rPr>
              <a:t>cashless</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payments</a:t>
            </a:r>
            <a:r>
              <a:rPr lang="pl-PL" altLang="pl-PL" sz="2100" b="1"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pl-PL" altLang="pl-PL" sz="1800" dirty="0" err="1">
                <a:cs typeface="Times New Roman" panose="02020603050405020304" pitchFamily="18" charset="0"/>
              </a:rPr>
              <a:t>Improvement</a:t>
            </a:r>
            <a:r>
              <a:rPr lang="pl-PL" altLang="pl-PL" sz="1800" dirty="0">
                <a:cs typeface="Times New Roman" panose="02020603050405020304" pitchFamily="18" charset="0"/>
              </a:rPr>
              <a:t> of </a:t>
            </a:r>
            <a:r>
              <a:rPr lang="pl-PL" altLang="pl-PL" sz="1800" b="1" dirty="0" err="1">
                <a:cs typeface="Times New Roman" panose="02020603050405020304" pitchFamily="18" charset="0"/>
              </a:rPr>
              <a:t>customer</a:t>
            </a:r>
            <a:r>
              <a:rPr lang="pl-PL" altLang="pl-PL" sz="1800" b="1" dirty="0">
                <a:cs typeface="Times New Roman" panose="02020603050405020304" pitchFamily="18" charset="0"/>
              </a:rPr>
              <a:t> </a:t>
            </a:r>
            <a:r>
              <a:rPr lang="pl-PL" altLang="pl-PL" sz="1800" b="1" dirty="0" err="1">
                <a:cs typeface="Times New Roman" panose="02020603050405020304" pitchFamily="18" charset="0"/>
              </a:rPr>
              <a:t>experience</a:t>
            </a:r>
            <a:r>
              <a:rPr lang="pl-PL" altLang="pl-PL" sz="1800" b="1"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pl-PL" altLang="pl-PL" sz="1800" b="1" dirty="0">
                <a:cs typeface="Times New Roman" panose="02020603050405020304" pitchFamily="18" charset="0"/>
              </a:rPr>
              <a:t>Time-</a:t>
            </a:r>
            <a:r>
              <a:rPr lang="pl-PL" altLang="pl-PL" sz="1800" b="1" dirty="0" err="1">
                <a:cs typeface="Times New Roman" panose="02020603050405020304" pitchFamily="18" charset="0"/>
              </a:rPr>
              <a:t>saving</a:t>
            </a:r>
            <a:r>
              <a:rPr lang="pl-PL" altLang="pl-PL" sz="1800" dirty="0">
                <a:cs typeface="Times New Roman" panose="02020603050405020304" pitchFamily="18" charset="0"/>
              </a:rPr>
              <a:t> - </a:t>
            </a:r>
            <a:r>
              <a:rPr lang="pl-PL" altLang="pl-PL" sz="1800" dirty="0" err="1">
                <a:cs typeface="Times New Roman" panose="02020603050405020304" pitchFamily="18" charset="0"/>
              </a:rPr>
              <a:t>cashless</a:t>
            </a:r>
            <a:r>
              <a:rPr lang="pl-PL" altLang="pl-PL" sz="1800" dirty="0">
                <a:cs typeface="Times New Roman" panose="02020603050405020304" pitchFamily="18" charset="0"/>
              </a:rPr>
              <a:t> </a:t>
            </a:r>
            <a:r>
              <a:rPr lang="pl-PL" altLang="pl-PL" sz="1800" dirty="0" err="1">
                <a:cs typeface="Times New Roman" panose="02020603050405020304" pitchFamily="18" charset="0"/>
              </a:rPr>
              <a:t>payments</a:t>
            </a:r>
            <a:r>
              <a:rPr lang="pl-PL" altLang="pl-PL" sz="1800" dirty="0">
                <a:cs typeface="Times New Roman" panose="02020603050405020304" pitchFamily="18" charset="0"/>
              </a:rPr>
              <a:t> </a:t>
            </a:r>
            <a:r>
              <a:rPr lang="pl-PL" altLang="pl-PL" sz="1800" dirty="0" err="1">
                <a:cs typeface="Times New Roman" panose="02020603050405020304" pitchFamily="18" charset="0"/>
              </a:rPr>
              <a:t>help</a:t>
            </a:r>
            <a:r>
              <a:rPr lang="pl-PL" altLang="pl-PL" sz="1800" dirty="0">
                <a:cs typeface="Times New Roman" panose="02020603050405020304" pitchFamily="18" charset="0"/>
              </a:rPr>
              <a:t> </a:t>
            </a:r>
            <a:r>
              <a:rPr lang="pl-PL" altLang="pl-PL" sz="1800" dirty="0" err="1">
                <a:cs typeface="Times New Roman" panose="02020603050405020304" pitchFamily="18" charset="0"/>
              </a:rPr>
              <a:t>businesses</a:t>
            </a:r>
            <a:r>
              <a:rPr lang="pl-PL" altLang="pl-PL" sz="1800" dirty="0">
                <a:cs typeface="Times New Roman" panose="02020603050405020304" pitchFamily="18" charset="0"/>
              </a:rPr>
              <a:t> </a:t>
            </a:r>
            <a:r>
              <a:rPr lang="en-US" sz="1800" dirty="0">
                <a:cs typeface="Times New Roman" panose="02020603050405020304" pitchFamily="18" charset="0"/>
              </a:rPr>
              <a:t>save time over cash transactions and cash management costs like employee cost, cash monitoring cost, and guarding cash cost</a:t>
            </a:r>
            <a:r>
              <a:rPr 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pl-PL" altLang="pl-PL" sz="1800" dirty="0" err="1">
                <a:cs typeface="Times New Roman" panose="02020603050405020304" pitchFamily="18" charset="0"/>
              </a:rPr>
              <a:t>Higher</a:t>
            </a:r>
            <a:r>
              <a:rPr lang="pl-PL" altLang="pl-PL" sz="1800" dirty="0">
                <a:cs typeface="Times New Roman" panose="02020603050405020304" pitchFamily="18" charset="0"/>
              </a:rPr>
              <a:t> </a:t>
            </a:r>
            <a:r>
              <a:rPr lang="pl-PL" altLang="pl-PL" sz="1800" dirty="0" err="1">
                <a:cs typeface="Times New Roman" panose="02020603050405020304" pitchFamily="18" charset="0"/>
              </a:rPr>
              <a:t>level</a:t>
            </a:r>
            <a:r>
              <a:rPr lang="pl-PL" altLang="pl-PL" sz="1800" dirty="0">
                <a:cs typeface="Times New Roman" panose="02020603050405020304" pitchFamily="18" charset="0"/>
              </a:rPr>
              <a:t> of </a:t>
            </a:r>
            <a:r>
              <a:rPr lang="pl-PL" altLang="pl-PL" sz="1800" b="1" dirty="0" err="1">
                <a:cs typeface="Times New Roman" panose="02020603050405020304" pitchFamily="18" charset="0"/>
              </a:rPr>
              <a:t>security</a:t>
            </a:r>
            <a:r>
              <a:rPr lang="pl-PL" altLang="pl-PL" sz="1800" b="1"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pl-PL" altLang="pl-PL" sz="1800" b="1" dirty="0">
                <a:cs typeface="Times New Roman" panose="02020603050405020304" pitchFamily="18" charset="0"/>
              </a:rPr>
              <a:t>A</a:t>
            </a:r>
            <a:r>
              <a:rPr lang="en-US" altLang="pl-PL" sz="1800" b="1" dirty="0" err="1">
                <a:cs typeface="Times New Roman" panose="02020603050405020304" pitchFamily="18" charset="0"/>
              </a:rPr>
              <a:t>utomation</a:t>
            </a:r>
            <a:r>
              <a:rPr lang="en-US" altLang="pl-PL" sz="1800" b="1" dirty="0">
                <a:cs typeface="Times New Roman" panose="02020603050405020304" pitchFamily="18" charset="0"/>
              </a:rPr>
              <a:t> </a:t>
            </a:r>
            <a:r>
              <a:rPr lang="en-US" altLang="pl-PL" sz="1800" dirty="0">
                <a:cs typeface="Times New Roman" panose="02020603050405020304" pitchFamily="18" charset="0"/>
              </a:rPr>
              <a:t>of specific accounting and bookkeeping tasks</a:t>
            </a:r>
            <a:r>
              <a:rPr lang="pl-PL"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pic>
        <p:nvPicPr>
          <p:cNvPr id="4" name="Grafika 3" descr="Monety kontur">
            <a:extLst>
              <a:ext uri="{FF2B5EF4-FFF2-40B4-BE49-F238E27FC236}">
                <a16:creationId xmlns:a16="http://schemas.microsoft.com/office/drawing/2014/main" id="{C5A68073-9770-FB62-0C7F-AADAFF62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706" y="1374909"/>
            <a:ext cx="4522952" cy="4522952"/>
          </a:xfrm>
          <a:prstGeom prst="rect">
            <a:avLst/>
          </a:prstGeom>
        </p:spPr>
      </p:pic>
      <p:cxnSp>
        <p:nvCxnSpPr>
          <p:cNvPr id="8" name="Łącznik prosty 7">
            <a:extLst>
              <a:ext uri="{FF2B5EF4-FFF2-40B4-BE49-F238E27FC236}">
                <a16:creationId xmlns:a16="http://schemas.microsoft.com/office/drawing/2014/main" id="{F9B8265E-2CFA-568B-E176-4526B42EC55A}"/>
              </a:ext>
            </a:extLst>
          </p:cNvPr>
          <p:cNvCxnSpPr>
            <a:cxnSpLocks/>
          </p:cNvCxnSpPr>
          <p:nvPr/>
        </p:nvCxnSpPr>
        <p:spPr>
          <a:xfrm>
            <a:off x="7315200" y="1906859"/>
            <a:ext cx="4233333" cy="3479180"/>
          </a:xfrm>
          <a:prstGeom prst="line">
            <a:avLst/>
          </a:prstGeom>
          <a:ln w="107950">
            <a:solidFill>
              <a:srgbClr val="002060">
                <a:alpha val="12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9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Effect transition="in" filter="fade">
                                      <p:cBhvr>
                                        <p:cTn id="53" dur="1000"/>
                                        <p:tgtEl>
                                          <p:spTgt spid="5">
                                            <p:txEl>
                                              <p:pRg st="7" end="7"/>
                                            </p:txEl>
                                          </p:spTgt>
                                        </p:tgtEl>
                                      </p:cBhvr>
                                    </p:animEffect>
                                    <p:anim calcmode="lin" valueType="num">
                                      <p:cBhvr>
                                        <p:cTn id="5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8" end="8"/>
                                            </p:txEl>
                                          </p:spTgt>
                                        </p:tgtEl>
                                        <p:attrNameLst>
                                          <p:attrName>style.visibility</p:attrName>
                                        </p:attrNameLst>
                                      </p:cBhvr>
                                      <p:to>
                                        <p:strVal val="visible"/>
                                      </p:to>
                                    </p:set>
                                    <p:animEffect transition="in" filter="fade">
                                      <p:cBhvr>
                                        <p:cTn id="58" dur="1000"/>
                                        <p:tgtEl>
                                          <p:spTgt spid="5">
                                            <p:txEl>
                                              <p:pRg st="8" end="8"/>
                                            </p:txEl>
                                          </p:spTgt>
                                        </p:tgtEl>
                                      </p:cBhvr>
                                    </p:animEffect>
                                    <p:anim calcmode="lin" valueType="num">
                                      <p:cBhvr>
                                        <p:cTn id="5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animEffect transition="in" filter="fade">
                                      <p:cBhvr>
                                        <p:cTn id="63" dur="1000"/>
                                        <p:tgtEl>
                                          <p:spTgt spid="5">
                                            <p:txEl>
                                              <p:pRg st="9" end="9"/>
                                            </p:txEl>
                                          </p:spTgt>
                                        </p:tgtEl>
                                      </p:cBhvr>
                                    </p:animEffect>
                                    <p:anim calcmode="lin" valueType="num">
                                      <p:cBhvr>
                                        <p:cTn id="6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878675" y="250666"/>
            <a:ext cx="10539897" cy="1954328"/>
          </a:xfrm>
        </p:spPr>
        <p:txBody>
          <a:bodyPr>
            <a:normAutofit/>
          </a:bodyPr>
          <a:lstStyle/>
          <a:p>
            <a:r>
              <a:rPr lang="pl-PL"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Fees</a:t>
            </a:r>
            <a:r>
              <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usually</a:t>
            </a:r>
            <a:r>
              <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paid</a:t>
            </a:r>
            <a:endPar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ymbol zastępczy zawartości 1">
            <a:extLst>
              <a:ext uri="{FF2B5EF4-FFF2-40B4-BE49-F238E27FC236}">
                <a16:creationId xmlns:a16="http://schemas.microsoft.com/office/drawing/2014/main" id="{874ACD7A-709A-CF21-1B2A-4614E478D8D3}"/>
              </a:ext>
            </a:extLst>
          </p:cNvPr>
          <p:cNvSpPr>
            <a:spLocks noGrp="1"/>
          </p:cNvSpPr>
          <p:nvPr>
            <p:ph idx="1"/>
          </p:nvPr>
        </p:nvSpPr>
        <p:spPr>
          <a:xfrm>
            <a:off x="1194982" y="2528653"/>
            <a:ext cx="9802035" cy="2323655"/>
          </a:xfrm>
        </p:spPr>
        <p:txBody>
          <a:bodyPr anchor="ctr">
            <a:normAutofit/>
          </a:bodyPr>
          <a:lstStyle/>
          <a:p>
            <a:pPr marL="0" indent="0">
              <a:buNone/>
              <a:defRPr/>
            </a:pPr>
            <a:endParaRPr lang="pl-PL" sz="2000" dirty="0">
              <a:latin typeface="Times New Roman" panose="02020603050405020304" pitchFamily="18" charset="0"/>
              <a:cs typeface="Times New Roman" panose="02020603050405020304" pitchFamily="18" charset="0"/>
            </a:endParaRPr>
          </a:p>
          <a:p>
            <a:pPr marL="0" indent="0">
              <a:buNone/>
              <a:defRPr/>
            </a:pPr>
            <a:r>
              <a:rPr lang="pl-PL" sz="2000" dirty="0" err="1">
                <a:latin typeface="Calibri" panose="020F0502020204030204" pitchFamily="34" charset="0"/>
                <a:cs typeface="Calibri" panose="020F0502020204030204" pitchFamily="34" charset="0"/>
              </a:rPr>
              <a:t>Interchange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fee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Scheme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Fee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Margin</a:t>
            </a:r>
            <a:r>
              <a:rPr lang="pl-PL" sz="2000" dirty="0">
                <a:latin typeface="Calibri" panose="020F0502020204030204" pitchFamily="34" charset="0"/>
                <a:cs typeface="Calibri" panose="020F0502020204030204" pitchFamily="34" charset="0"/>
              </a:rPr>
              <a:t> of the </a:t>
            </a:r>
            <a:r>
              <a:rPr lang="pl-PL" sz="2000" dirty="0" err="1">
                <a:latin typeface="Calibri" panose="020F0502020204030204" pitchFamily="34" charset="0"/>
                <a:cs typeface="Calibri" panose="020F0502020204030204" pitchFamily="34" charset="0"/>
              </a:rPr>
              <a:t>acquirer</a:t>
            </a:r>
            <a:endParaRPr lang="pl-PL" sz="2000" dirty="0">
              <a:latin typeface="Calibri" panose="020F0502020204030204" pitchFamily="34" charset="0"/>
              <a:cs typeface="Calibri" panose="020F0502020204030204" pitchFamily="34" charset="0"/>
            </a:endParaRPr>
          </a:p>
          <a:p>
            <a:pPr>
              <a:defRPr/>
            </a:pPr>
            <a:endParaRPr lang="pl-PL" sz="1800" b="1" dirty="0">
              <a:latin typeface="Times New Roman" panose="02020603050405020304" pitchFamily="18" charset="0"/>
              <a:cs typeface="Times New Roman" panose="02020603050405020304" pitchFamily="18" charset="0"/>
            </a:endParaRPr>
          </a:p>
        </p:txBody>
      </p:sp>
      <p:pic>
        <p:nvPicPr>
          <p:cNvPr id="10" name="Grafika 9" descr="Pożyczka kontur">
            <a:extLst>
              <a:ext uri="{FF2B5EF4-FFF2-40B4-BE49-F238E27FC236}">
                <a16:creationId xmlns:a16="http://schemas.microsoft.com/office/drawing/2014/main" id="{96762633-6700-E109-C9DE-BF0E89E6D0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319489" y="1036821"/>
            <a:ext cx="6197600" cy="6197600"/>
          </a:xfrm>
          <a:prstGeom prst="rect">
            <a:avLst/>
          </a:prstGeom>
        </p:spPr>
      </p:pic>
      <p:sp>
        <p:nvSpPr>
          <p:cNvPr id="3" name="pole tekstowe 2">
            <a:extLst>
              <a:ext uri="{FF2B5EF4-FFF2-40B4-BE49-F238E27FC236}">
                <a16:creationId xmlns:a16="http://schemas.microsoft.com/office/drawing/2014/main" id="{E54A995E-58BD-C880-EB59-1BE2542CB022}"/>
              </a:ext>
            </a:extLst>
          </p:cNvPr>
          <p:cNvSpPr txBox="1"/>
          <p:nvPr/>
        </p:nvSpPr>
        <p:spPr>
          <a:xfrm>
            <a:off x="744965" y="4130696"/>
            <a:ext cx="3148258" cy="1815882"/>
          </a:xfrm>
          <a:prstGeom prst="rect">
            <a:avLst/>
          </a:prstGeom>
          <a:noFill/>
        </p:spPr>
        <p:txBody>
          <a:bodyPr wrap="square">
            <a:spAutoFit/>
          </a:bodyPr>
          <a:lstStyle/>
          <a:p>
            <a:pPr algn="just">
              <a:defRPr/>
            </a:pPr>
            <a:r>
              <a:rPr lang="en-US" sz="1400" dirty="0">
                <a:cs typeface="Times New Roman" panose="02020603050405020304" pitchFamily="18" charset="0"/>
              </a:rPr>
              <a:t>means a fee paid for each transaction directly or indirectly (i.e. through a third party) between the issuer and the acquirer involved in a card-based payment transaction. </a:t>
            </a:r>
            <a:r>
              <a:rPr lang="pl-PL" sz="1400" dirty="0" err="1">
                <a:cs typeface="Times New Roman" panose="02020603050405020304" pitchFamily="18" charset="0"/>
              </a:rPr>
              <a:t>According</a:t>
            </a:r>
            <a:r>
              <a:rPr lang="pl-PL" sz="1400" dirty="0">
                <a:cs typeface="Times New Roman" panose="02020603050405020304" pitchFamily="18" charset="0"/>
              </a:rPr>
              <a:t> to the EU law, t</a:t>
            </a:r>
            <a:r>
              <a:rPr lang="en-US" sz="1400" dirty="0">
                <a:cs typeface="Times New Roman" panose="02020603050405020304" pitchFamily="18" charset="0"/>
              </a:rPr>
              <a:t>he net compensation or other agreed remuneration is considered to be part of the interchange fee</a:t>
            </a:r>
            <a:r>
              <a:rPr lang="pl-PL" sz="1400" dirty="0">
                <a:cs typeface="Times New Roman" panose="02020603050405020304" pitchFamily="18" charset="0"/>
              </a:rPr>
              <a:t>.</a:t>
            </a:r>
          </a:p>
        </p:txBody>
      </p:sp>
      <p:sp>
        <p:nvSpPr>
          <p:cNvPr id="7" name="pole tekstowe 6">
            <a:extLst>
              <a:ext uri="{FF2B5EF4-FFF2-40B4-BE49-F238E27FC236}">
                <a16:creationId xmlns:a16="http://schemas.microsoft.com/office/drawing/2014/main" id="{B3D6F272-058A-033D-A9E7-AC502A4BEE5B}"/>
              </a:ext>
            </a:extLst>
          </p:cNvPr>
          <p:cNvSpPr txBox="1"/>
          <p:nvPr/>
        </p:nvSpPr>
        <p:spPr>
          <a:xfrm>
            <a:off x="4251528" y="4453861"/>
            <a:ext cx="3008238" cy="1169551"/>
          </a:xfrm>
          <a:prstGeom prst="rect">
            <a:avLst/>
          </a:prstGeom>
          <a:noFill/>
        </p:spPr>
        <p:txBody>
          <a:bodyPr wrap="square">
            <a:spAutoFit/>
          </a:bodyPr>
          <a:lstStyle/>
          <a:p>
            <a:pPr algn="just"/>
            <a:r>
              <a:rPr lang="pl-PL" sz="1400" dirty="0" err="1">
                <a:cs typeface="Times New Roman" panose="02020603050405020304" pitchFamily="18" charset="0"/>
              </a:rPr>
              <a:t>means</a:t>
            </a:r>
            <a:r>
              <a:rPr lang="pl-PL" sz="1400" dirty="0">
                <a:cs typeface="Times New Roman" panose="02020603050405020304" pitchFamily="18" charset="0"/>
              </a:rPr>
              <a:t> the </a:t>
            </a:r>
            <a:r>
              <a:rPr lang="pl-PL" sz="1400" dirty="0" err="1">
                <a:cs typeface="Times New Roman" panose="02020603050405020304" pitchFamily="18" charset="0"/>
              </a:rPr>
              <a:t>fees</a:t>
            </a:r>
            <a:r>
              <a:rPr lang="pl-PL" sz="1400" dirty="0">
                <a:cs typeface="Times New Roman" panose="02020603050405020304" pitchFamily="18" charset="0"/>
              </a:rPr>
              <a:t> </a:t>
            </a:r>
            <a:r>
              <a:rPr lang="pl-PL" sz="1400" dirty="0" err="1">
                <a:cs typeface="Times New Roman" panose="02020603050405020304" pitchFamily="18" charset="0"/>
              </a:rPr>
              <a:t>fixed</a:t>
            </a:r>
            <a:r>
              <a:rPr lang="pl-PL" sz="1400" dirty="0">
                <a:cs typeface="Times New Roman" panose="02020603050405020304" pitchFamily="18" charset="0"/>
              </a:rPr>
              <a:t> by the </a:t>
            </a:r>
            <a:r>
              <a:rPr lang="pl-PL" sz="1400" dirty="0" err="1">
                <a:cs typeface="Times New Roman" panose="02020603050405020304" pitchFamily="18" charset="0"/>
              </a:rPr>
              <a:t>card</a:t>
            </a:r>
            <a:r>
              <a:rPr lang="pl-PL" sz="1400" dirty="0">
                <a:cs typeface="Times New Roman" panose="02020603050405020304" pitchFamily="18" charset="0"/>
              </a:rPr>
              <a:t> </a:t>
            </a:r>
            <a:r>
              <a:rPr lang="pl-PL" sz="1400" dirty="0" err="1">
                <a:cs typeface="Times New Roman" panose="02020603050405020304" pitchFamily="18" charset="0"/>
              </a:rPr>
              <a:t>organizations</a:t>
            </a:r>
            <a:r>
              <a:rPr lang="pl-PL" sz="1400" dirty="0">
                <a:cs typeface="Times New Roman" panose="02020603050405020304" pitchFamily="18" charset="0"/>
              </a:rPr>
              <a:t> as a </a:t>
            </a:r>
            <a:r>
              <a:rPr lang="pl-PL" sz="1400" dirty="0" err="1">
                <a:cs typeface="Times New Roman" panose="02020603050405020304" pitchFamily="18" charset="0"/>
              </a:rPr>
              <a:t>percentage</a:t>
            </a:r>
            <a:r>
              <a:rPr lang="pl-PL" sz="1400" dirty="0">
                <a:cs typeface="Times New Roman" panose="02020603050405020304" pitchFamily="18" charset="0"/>
              </a:rPr>
              <a:t> and/</a:t>
            </a:r>
            <a:r>
              <a:rPr lang="pl-PL" sz="1400" dirty="0" err="1">
                <a:cs typeface="Times New Roman" panose="02020603050405020304" pitchFamily="18" charset="0"/>
              </a:rPr>
              <a:t>or</a:t>
            </a:r>
            <a:r>
              <a:rPr lang="pl-PL" sz="1400" dirty="0">
                <a:cs typeface="Times New Roman" panose="02020603050405020304" pitchFamily="18" charset="0"/>
              </a:rPr>
              <a:t> </a:t>
            </a:r>
            <a:r>
              <a:rPr lang="pl-PL" sz="1400" dirty="0" err="1">
                <a:cs typeface="Times New Roman" panose="02020603050405020304" pitchFamily="18" charset="0"/>
              </a:rPr>
              <a:t>amount</a:t>
            </a:r>
            <a:r>
              <a:rPr lang="pl-PL" sz="1400" dirty="0">
                <a:cs typeface="Times New Roman" panose="02020603050405020304" pitchFamily="18" charset="0"/>
              </a:rPr>
              <a:t> </a:t>
            </a:r>
            <a:r>
              <a:rPr lang="pl-PL" sz="1400" dirty="0" err="1">
                <a:cs typeface="Times New Roman" panose="02020603050405020304" pitchFamily="18" charset="0"/>
              </a:rPr>
              <a:t>payable</a:t>
            </a:r>
            <a:r>
              <a:rPr lang="pl-PL" sz="1400" dirty="0">
                <a:cs typeface="Times New Roman" panose="02020603050405020304" pitchFamily="18" charset="0"/>
              </a:rPr>
              <a:t> to </a:t>
            </a:r>
            <a:r>
              <a:rPr lang="pl-PL" sz="1400" dirty="0" err="1">
                <a:cs typeface="Times New Roman" panose="02020603050405020304" pitchFamily="18" charset="0"/>
              </a:rPr>
              <a:t>these</a:t>
            </a:r>
            <a:r>
              <a:rPr lang="pl-PL" sz="1400" dirty="0">
                <a:cs typeface="Times New Roman" panose="02020603050405020304" pitchFamily="18" charset="0"/>
              </a:rPr>
              <a:t> </a:t>
            </a:r>
            <a:r>
              <a:rPr lang="pl-PL" sz="1400" dirty="0" err="1">
                <a:cs typeface="Times New Roman" panose="02020603050405020304" pitchFamily="18" charset="0"/>
              </a:rPr>
              <a:t>organizations</a:t>
            </a:r>
            <a:r>
              <a:rPr lang="pl-PL" sz="1400" dirty="0">
                <a:cs typeface="Times New Roman" panose="02020603050405020304" pitchFamily="18" charset="0"/>
              </a:rPr>
              <a:t> on </a:t>
            </a:r>
            <a:r>
              <a:rPr lang="pl-PL" sz="1400" dirty="0" err="1">
                <a:cs typeface="Times New Roman" panose="02020603050405020304" pitchFamily="18" charset="0"/>
              </a:rPr>
              <a:t>each</a:t>
            </a:r>
            <a:r>
              <a:rPr lang="pl-PL" sz="1400" dirty="0">
                <a:cs typeface="Times New Roman" panose="02020603050405020304" pitchFamily="18" charset="0"/>
              </a:rPr>
              <a:t> </a:t>
            </a:r>
            <a:r>
              <a:rPr lang="pl-PL" sz="1400" dirty="0" err="1">
                <a:cs typeface="Times New Roman" panose="02020603050405020304" pitchFamily="18" charset="0"/>
              </a:rPr>
              <a:t>completed</a:t>
            </a:r>
            <a:r>
              <a:rPr lang="pl-PL" sz="1400" dirty="0">
                <a:cs typeface="Times New Roman" panose="02020603050405020304" pitchFamily="18" charset="0"/>
              </a:rPr>
              <a:t> </a:t>
            </a:r>
            <a:r>
              <a:rPr lang="pl-PL" sz="1400" dirty="0" err="1">
                <a:cs typeface="Times New Roman" panose="02020603050405020304" pitchFamily="18" charset="0"/>
              </a:rPr>
              <a:t>payment</a:t>
            </a:r>
            <a:r>
              <a:rPr lang="pl-PL" sz="1400" dirty="0">
                <a:cs typeface="Times New Roman" panose="02020603050405020304" pitchFamily="18" charset="0"/>
              </a:rPr>
              <a:t> </a:t>
            </a:r>
            <a:r>
              <a:rPr lang="pl-PL" sz="1400" dirty="0" err="1">
                <a:cs typeface="Times New Roman" panose="02020603050405020304" pitchFamily="18" charset="0"/>
              </a:rPr>
              <a:t>transaction</a:t>
            </a:r>
            <a:r>
              <a:rPr lang="pl-PL" sz="1400" dirty="0">
                <a:cs typeface="Times New Roman" panose="02020603050405020304" pitchFamily="18" charset="0"/>
              </a:rPr>
              <a:t>.</a:t>
            </a:r>
          </a:p>
        </p:txBody>
      </p:sp>
      <p:sp>
        <p:nvSpPr>
          <p:cNvPr id="9" name="pole tekstowe 8">
            <a:extLst>
              <a:ext uri="{FF2B5EF4-FFF2-40B4-BE49-F238E27FC236}">
                <a16:creationId xmlns:a16="http://schemas.microsoft.com/office/drawing/2014/main" id="{CFEEDC98-9832-6A61-E5EE-30C0EE7F36A1}"/>
              </a:ext>
            </a:extLst>
          </p:cNvPr>
          <p:cNvSpPr txBox="1"/>
          <p:nvPr/>
        </p:nvSpPr>
        <p:spPr>
          <a:xfrm>
            <a:off x="7611578" y="4526978"/>
            <a:ext cx="3426619" cy="738664"/>
          </a:xfrm>
          <a:prstGeom prst="rect">
            <a:avLst/>
          </a:prstGeom>
          <a:noFill/>
        </p:spPr>
        <p:txBody>
          <a:bodyPr wrap="square">
            <a:spAutoFit/>
          </a:bodyPr>
          <a:lstStyle/>
          <a:p>
            <a:pPr algn="just"/>
            <a:r>
              <a:rPr lang="pl-PL" sz="1400" dirty="0" err="1">
                <a:cs typeface="Times New Roman" panose="02020603050405020304" pitchFamily="18" charset="0"/>
              </a:rPr>
              <a:t>means</a:t>
            </a:r>
            <a:r>
              <a:rPr lang="pl-PL" sz="1400" dirty="0">
                <a:cs typeface="Times New Roman" panose="02020603050405020304" pitchFamily="18" charset="0"/>
              </a:rPr>
              <a:t> the </a:t>
            </a:r>
            <a:r>
              <a:rPr lang="pl-PL" sz="1400" dirty="0" err="1">
                <a:cs typeface="Times New Roman" panose="02020603050405020304" pitchFamily="18" charset="0"/>
              </a:rPr>
              <a:t>fee</a:t>
            </a:r>
            <a:r>
              <a:rPr lang="pl-PL" sz="1400" dirty="0">
                <a:cs typeface="Times New Roman" panose="02020603050405020304" pitchFamily="18" charset="0"/>
              </a:rPr>
              <a:t> </a:t>
            </a:r>
            <a:r>
              <a:rPr lang="pl-PL" sz="1400" dirty="0" err="1">
                <a:cs typeface="Times New Roman" panose="02020603050405020304" pitchFamily="18" charset="0"/>
              </a:rPr>
              <a:t>payable</a:t>
            </a:r>
            <a:r>
              <a:rPr lang="pl-PL" sz="1400" dirty="0">
                <a:cs typeface="Times New Roman" panose="02020603050405020304" pitchFamily="18" charset="0"/>
              </a:rPr>
              <a:t> to the </a:t>
            </a:r>
            <a:r>
              <a:rPr lang="pl-PL" sz="1400" dirty="0" err="1">
                <a:cs typeface="Times New Roman" panose="02020603050405020304" pitchFamily="18" charset="0"/>
              </a:rPr>
              <a:t>acquirer</a:t>
            </a:r>
            <a:r>
              <a:rPr lang="pl-PL" sz="1400" dirty="0">
                <a:cs typeface="Times New Roman" panose="02020603050405020304" pitchFamily="18" charset="0"/>
              </a:rPr>
              <a:t> </a:t>
            </a:r>
            <a:r>
              <a:rPr lang="pl-PL" sz="1400" dirty="0" err="1">
                <a:cs typeface="Times New Roman" panose="02020603050405020304" pitchFamily="18" charset="0"/>
              </a:rPr>
              <a:t>constituting</a:t>
            </a:r>
            <a:r>
              <a:rPr lang="pl-PL" sz="1400" dirty="0">
                <a:cs typeface="Times New Roman" panose="02020603050405020304" pitchFamily="18" charset="0"/>
              </a:rPr>
              <a:t> the </a:t>
            </a:r>
            <a:r>
              <a:rPr lang="pl-PL" sz="1400" dirty="0" err="1">
                <a:cs typeface="Times New Roman" panose="02020603050405020304" pitchFamily="18" charset="0"/>
              </a:rPr>
              <a:t>remuneration</a:t>
            </a:r>
            <a:r>
              <a:rPr lang="pl-PL" sz="1400" dirty="0">
                <a:cs typeface="Times New Roman" panose="02020603050405020304" pitchFamily="18" charset="0"/>
              </a:rPr>
              <a:t> for </a:t>
            </a:r>
            <a:r>
              <a:rPr lang="pl-PL" sz="1400" dirty="0" err="1">
                <a:cs typeface="Times New Roman" panose="02020603050405020304" pitchFamily="18" charset="0"/>
              </a:rPr>
              <a:t>processing</a:t>
            </a:r>
            <a:r>
              <a:rPr lang="pl-PL" sz="1400" dirty="0">
                <a:cs typeface="Times New Roman" panose="02020603050405020304" pitchFamily="18" charset="0"/>
              </a:rPr>
              <a:t> the </a:t>
            </a:r>
            <a:r>
              <a:rPr lang="pl-PL" sz="1400" dirty="0" err="1">
                <a:cs typeface="Times New Roman" panose="02020603050405020304" pitchFamily="18" charset="0"/>
              </a:rPr>
              <a:t>payment</a:t>
            </a:r>
            <a:r>
              <a:rPr lang="pl-PL" sz="1400" dirty="0">
                <a:cs typeface="Times New Roman" panose="02020603050405020304" pitchFamily="18" charset="0"/>
              </a:rPr>
              <a:t> </a:t>
            </a:r>
            <a:r>
              <a:rPr lang="pl-PL" sz="1400" dirty="0" err="1">
                <a:cs typeface="Times New Roman" panose="02020603050405020304" pitchFamily="18" charset="0"/>
              </a:rPr>
              <a:t>transaction</a:t>
            </a:r>
            <a:r>
              <a:rPr lang="pl-PL" sz="1400" dirty="0">
                <a:cs typeface="Times New Roman" panose="02020603050405020304" pitchFamily="18" charset="0"/>
              </a:rPr>
              <a:t>.</a:t>
            </a:r>
          </a:p>
        </p:txBody>
      </p:sp>
      <p:pic>
        <p:nvPicPr>
          <p:cNvPr id="12" name="Grafika 11" descr="Karta kredytowa z wypełnieniem pełnym">
            <a:extLst>
              <a:ext uri="{FF2B5EF4-FFF2-40B4-BE49-F238E27FC236}">
                <a16:creationId xmlns:a16="http://schemas.microsoft.com/office/drawing/2014/main" id="{DA73A4A3-B0EE-4B31-23EA-415AD801E5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21182" y="2145039"/>
            <a:ext cx="1397107" cy="1397107"/>
          </a:xfrm>
          <a:prstGeom prst="rect">
            <a:avLst/>
          </a:prstGeom>
          <a:effectLst>
            <a:outerShdw blurRad="50800" dist="50800" dir="5400000" sx="103000" sy="103000" algn="ctr" rotWithShape="0">
              <a:schemeClr val="tx1">
                <a:alpha val="39000"/>
              </a:schemeClr>
            </a:outerShdw>
          </a:effectLst>
        </p:spPr>
      </p:pic>
      <p:pic>
        <p:nvPicPr>
          <p:cNvPr id="14" name="Grafika 13" descr="Podatek z wypełnieniem pełnym">
            <a:extLst>
              <a:ext uri="{FF2B5EF4-FFF2-40B4-BE49-F238E27FC236}">
                <a16:creationId xmlns:a16="http://schemas.microsoft.com/office/drawing/2014/main" id="{6233A6F6-D71C-E28B-A617-31DD0A3F9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50399" y="2204633"/>
            <a:ext cx="1154534" cy="1154534"/>
          </a:xfrm>
          <a:prstGeom prst="rect">
            <a:avLst/>
          </a:prstGeom>
          <a:effectLst>
            <a:outerShdw blurRad="101600" dist="50800" dir="5400000" algn="ctr" rotWithShape="0">
              <a:schemeClr val="tx1">
                <a:alpha val="32000"/>
              </a:schemeClr>
            </a:outerShdw>
          </a:effectLst>
        </p:spPr>
      </p:pic>
      <p:pic>
        <p:nvPicPr>
          <p:cNvPr id="16" name="Grafika 15" descr="Filantropia z wypełnieniem pełnym">
            <a:extLst>
              <a:ext uri="{FF2B5EF4-FFF2-40B4-BE49-F238E27FC236}">
                <a16:creationId xmlns:a16="http://schemas.microsoft.com/office/drawing/2014/main" id="{C9AC30E9-BBF2-65EE-8120-DC2982C4A0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24759" y="2075278"/>
            <a:ext cx="1413243" cy="1413243"/>
          </a:xfrm>
          <a:prstGeom prst="rect">
            <a:avLst/>
          </a:prstGeom>
          <a:effectLst>
            <a:outerShdw blurRad="50800" dist="38100" dir="5400000" algn="t" rotWithShape="0">
              <a:prstClr val="black">
                <a:alpha val="37000"/>
              </a:prstClr>
            </a:outerShdw>
          </a:effectLst>
        </p:spPr>
      </p:pic>
    </p:spTree>
    <p:extLst>
      <p:ext uri="{BB962C8B-B14F-4D97-AF65-F5344CB8AC3E}">
        <p14:creationId xmlns:p14="http://schemas.microsoft.com/office/powerpoint/2010/main" val="175912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build="p"/>
      <p:bldP spid="3"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778125" y="323808"/>
            <a:ext cx="8227521" cy="2323655"/>
          </a:xfrm>
        </p:spPr>
        <p:txBody>
          <a:bodyPr>
            <a:normAutofit/>
          </a:bodyPr>
          <a:lstStyle/>
          <a:p>
            <a:r>
              <a:rPr lang="pl-PL" sz="4400" dirty="0">
                <a:solidFill>
                  <a:srgbClr val="002060"/>
                </a:solidFill>
                <a:latin typeface="+mn-lt"/>
                <a:cs typeface="Times New Roman" panose="02020603050405020304" pitchFamily="18" charset="0"/>
              </a:rPr>
              <a:t>Security </a:t>
            </a:r>
            <a:r>
              <a:rPr lang="pl-PL" sz="4400" dirty="0" err="1">
                <a:solidFill>
                  <a:srgbClr val="002060"/>
                </a:solidFill>
                <a:latin typeface="+mn-lt"/>
                <a:cs typeface="Times New Roman" panose="02020603050405020304" pitchFamily="18" charset="0"/>
              </a:rPr>
              <a:t>measures</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technological</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organizational</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legal</a:t>
            </a:r>
            <a:r>
              <a:rPr lang="pl-PL" dirty="0">
                <a:solidFill>
                  <a:srgbClr val="002060"/>
                </a:solidFill>
                <a:latin typeface="+mn-lt"/>
                <a:cs typeface="Times New Roman" panose="02020603050405020304" pitchFamily="18" charset="0"/>
              </a:rPr>
              <a:t>) (1) </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8308" y="-1233770"/>
            <a:ext cx="9325540" cy="9325540"/>
          </a:xfrm>
          <a:prstGeom prst="rect">
            <a:avLst/>
          </a:prstGeom>
        </p:spPr>
      </p:pic>
      <p:sp>
        <p:nvSpPr>
          <p:cNvPr id="5" name="Symbol zastępczy zawartości 4">
            <a:extLst>
              <a:ext uri="{FF2B5EF4-FFF2-40B4-BE49-F238E27FC236}">
                <a16:creationId xmlns:a16="http://schemas.microsoft.com/office/drawing/2014/main" id="{201681D3-1162-AF07-C89B-3134F4C1731C}"/>
              </a:ext>
            </a:extLst>
          </p:cNvPr>
          <p:cNvSpPr>
            <a:spLocks noGrp="1"/>
          </p:cNvSpPr>
          <p:nvPr>
            <p:ph idx="1"/>
          </p:nvPr>
        </p:nvSpPr>
        <p:spPr>
          <a:xfrm>
            <a:off x="531700" y="1815111"/>
            <a:ext cx="10720370" cy="4938780"/>
          </a:xfrm>
        </p:spPr>
        <p:txBody>
          <a:bodyPr>
            <a:normAutofit/>
          </a:bodyPr>
          <a:lstStyle/>
          <a:p>
            <a:pPr algn="just">
              <a:lnSpc>
                <a:spcPct val="120000"/>
              </a:lnSpc>
              <a:buClr>
                <a:schemeClr val="bg2">
                  <a:lumMod val="25000"/>
                </a:schemeClr>
              </a:buClr>
              <a:buFont typeface="Wingdings" panose="05000000000000000000" pitchFamily="2" charset="2"/>
              <a:buChar char="§"/>
            </a:pPr>
            <a:r>
              <a:rPr lang="pl-PL" altLang="pl-PL" sz="2100" b="1" dirty="0" err="1">
                <a:cs typeface="Times New Roman" panose="02020603050405020304" pitchFamily="18" charset="0"/>
              </a:rPr>
              <a:t>Organisational</a:t>
            </a:r>
            <a:r>
              <a:rPr lang="pl-PL" altLang="pl-PL" sz="2100" b="1" dirty="0">
                <a:cs typeface="Times New Roman" panose="02020603050405020304" pitchFamily="18" charset="0"/>
              </a:rPr>
              <a:t> and </a:t>
            </a:r>
            <a:r>
              <a:rPr lang="pl-PL" altLang="pl-PL" sz="2100" b="1" dirty="0" err="1">
                <a:cs typeface="Times New Roman" panose="02020603050405020304" pitchFamily="18" charset="0"/>
              </a:rPr>
              <a:t>legal</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measures</a:t>
            </a:r>
            <a:r>
              <a:rPr lang="pl-PL" altLang="pl-PL" sz="2100" b="1" dirty="0">
                <a:cs typeface="Times New Roman" panose="02020603050405020304" pitchFamily="18" charset="0"/>
              </a:rPr>
              <a:t>:</a:t>
            </a:r>
          </a:p>
          <a:p>
            <a:pPr lvl="1" algn="just">
              <a:lnSpc>
                <a:spcPct val="150000"/>
              </a:lnSpc>
              <a:spcBef>
                <a:spcPts val="588"/>
              </a:spcBef>
              <a:buClr>
                <a:schemeClr val="bg2">
                  <a:lumMod val="25000"/>
                </a:schemeClr>
              </a:buClr>
              <a:buFont typeface="Wingdings" panose="05000000000000000000" pitchFamily="2" charset="2"/>
              <a:buChar char="§"/>
            </a:pPr>
            <a:r>
              <a:rPr lang="en-US" altLang="pl-PL" sz="1800" b="1" dirty="0">
                <a:cs typeface="Times New Roman" panose="02020603050405020304" pitchFamily="18" charset="0"/>
              </a:rPr>
              <a:t>Principles and organization of the risk management and assessment process </a:t>
            </a:r>
            <a:r>
              <a:rPr lang="pl-PL" altLang="pl-PL" sz="1800" dirty="0">
                <a:cs typeface="Times New Roman" panose="02020603050405020304" pitchFamily="18" charset="0"/>
              </a:rPr>
              <a:t>- a</a:t>
            </a:r>
            <a:r>
              <a:rPr lang="en-US" altLang="pl-PL" sz="1800" dirty="0">
                <a:cs typeface="Times New Roman" panose="02020603050405020304" pitchFamily="18" charset="0"/>
              </a:rPr>
              <a:t> documented security policy and regularly conducted risk assessments in relation to online payments and related services. Analyses taking into account, among other things, the technological solutions used, the technical environment in which the client operates or outsourcing issues.</a:t>
            </a:r>
            <a:endParaRPr lang="pl-PL" altLang="pl-PL" sz="1800" dirty="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r>
              <a:rPr lang="en-US" altLang="pl-PL" sz="1800" b="1" dirty="0">
                <a:cs typeface="Times New Roman" panose="02020603050405020304" pitchFamily="18" charset="0"/>
              </a:rPr>
              <a:t>Specific control and security measures for online payments </a:t>
            </a:r>
            <a:r>
              <a:rPr lang="en-US" altLang="pl-PL" sz="1800" dirty="0">
                <a:cs typeface="Times New Roman" panose="02020603050405020304" pitchFamily="18" charset="0"/>
              </a:rPr>
              <a:t>(SCA, use of systems, that help to identify and block fraudulent transactions.</a:t>
            </a:r>
            <a:endParaRPr lang="pl-PL" altLang="pl-PL" sz="1800" dirty="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r>
              <a:rPr lang="en-US" altLang="pl-PL" sz="1800" b="1" dirty="0">
                <a:cs typeface="Times New Roman" panose="02020603050405020304" pitchFamily="18" charset="0"/>
              </a:rPr>
              <a:t>Awareness-raising and educating activities </a:t>
            </a:r>
            <a:r>
              <a:rPr lang="en-US" altLang="pl-PL" sz="1800" dirty="0">
                <a:cs typeface="Times New Roman" panose="02020603050405020304" pitchFamily="18" charset="0"/>
              </a:rPr>
              <a:t>towards customers and </a:t>
            </a:r>
            <a:r>
              <a:rPr lang="en-US" altLang="pl-PL" sz="1800" b="1" dirty="0">
                <a:cs typeface="Times New Roman" panose="02020603050405020304" pitchFamily="18" charset="0"/>
              </a:rPr>
              <a:t>efficient communication</a:t>
            </a:r>
            <a:r>
              <a:rPr lang="pl-PL" altLang="pl-PL" sz="1800" dirty="0">
                <a:cs typeface="Times New Roman" panose="02020603050405020304" pitchFamily="18" charset="0"/>
              </a:rPr>
              <a:t>.</a:t>
            </a:r>
            <a:r>
              <a:rPr lang="en-US" altLang="pl-PL" sz="1800" dirty="0">
                <a:cs typeface="Times New Roman" panose="02020603050405020304" pitchFamily="18" charset="0"/>
              </a:rPr>
              <a:t> </a:t>
            </a:r>
            <a:endParaRPr lang="pl-PL" altLang="pl-PL" sz="1800" dirty="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r>
              <a:rPr lang="en-US" sz="1800" b="1" dirty="0">
                <a:cs typeface="Times New Roman" panose="02020603050405020304" pitchFamily="18" charset="0"/>
              </a:rPr>
              <a:t>Payment Card Industry Data Security Standard</a:t>
            </a:r>
            <a:r>
              <a:rPr lang="pl-PL" sz="1800" b="1" dirty="0">
                <a:cs typeface="Times New Roman" panose="02020603050405020304" pitchFamily="18" charset="0"/>
              </a:rPr>
              <a:t>.</a:t>
            </a:r>
            <a:endParaRPr lang="en-US" sz="1800" b="1" dirty="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spTree>
    <p:extLst>
      <p:ext uri="{BB962C8B-B14F-4D97-AF65-F5344CB8AC3E}">
        <p14:creationId xmlns:p14="http://schemas.microsoft.com/office/powerpoint/2010/main" val="1822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1000"/>
                                        <p:tgtEl>
                                          <p:spTgt spid="5">
                                            <p:txEl>
                                              <p:pRg st="0" end="0"/>
                                            </p:txEl>
                                          </p:spTgt>
                                        </p:tgtEl>
                                      </p:cBhvr>
                                    </p:animEffect>
                                    <p:anim calcmode="lin" valueType="num">
                                      <p:cBhvr>
                                        <p:cTn id="2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fade">
                                      <p:cBhvr>
                                        <p:cTn id="31" dur="1000"/>
                                        <p:tgtEl>
                                          <p:spTgt spid="5">
                                            <p:txEl>
                                              <p:pRg st="1" end="1"/>
                                            </p:txEl>
                                          </p:spTgt>
                                        </p:tgtEl>
                                      </p:cBhvr>
                                    </p:animEffect>
                                    <p:anim calcmode="lin" valueType="num">
                                      <p:cBhvr>
                                        <p:cTn id="3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fade">
                                      <p:cBhvr>
                                        <p:cTn id="36" dur="1000"/>
                                        <p:tgtEl>
                                          <p:spTgt spid="5">
                                            <p:txEl>
                                              <p:pRg st="2" end="2"/>
                                            </p:txEl>
                                          </p:spTgt>
                                        </p:tgtEl>
                                      </p:cBhvr>
                                    </p:animEffect>
                                    <p:anim calcmode="lin" valueType="num">
                                      <p:cBhvr>
                                        <p:cTn id="3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1000"/>
                                        <p:tgtEl>
                                          <p:spTgt spid="5">
                                            <p:txEl>
                                              <p:pRg st="3" end="3"/>
                                            </p:txEl>
                                          </p:spTgt>
                                        </p:tgtEl>
                                      </p:cBhvr>
                                    </p:animEffect>
                                    <p:anim calcmode="lin" valueType="num">
                                      <p:cBhvr>
                                        <p:cTn id="4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3" end="3"/>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Effect transition="in" filter="fade">
                                      <p:cBhvr>
                                        <p:cTn id="46" dur="1000"/>
                                        <p:tgtEl>
                                          <p:spTgt spid="5">
                                            <p:txEl>
                                              <p:pRg st="4" end="4"/>
                                            </p:txEl>
                                          </p:spTgt>
                                        </p:tgtEl>
                                      </p:cBhvr>
                                    </p:animEffect>
                                    <p:anim calcmode="lin" valueType="num">
                                      <p:cBhvr>
                                        <p:cTn id="4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948442" y="982"/>
            <a:ext cx="8374878" cy="2323655"/>
          </a:xfrm>
        </p:spPr>
        <p:txBody>
          <a:bodyPr>
            <a:normAutofit/>
          </a:bodyPr>
          <a:lstStyle/>
          <a:p>
            <a:r>
              <a:rPr lang="pl-PL" sz="4400" dirty="0">
                <a:solidFill>
                  <a:srgbClr val="002060"/>
                </a:solidFill>
                <a:latin typeface="+mn-lt"/>
                <a:cs typeface="Times New Roman" panose="02020603050405020304" pitchFamily="18" charset="0"/>
              </a:rPr>
              <a:t>Security </a:t>
            </a:r>
            <a:r>
              <a:rPr lang="pl-PL" sz="4400" dirty="0" err="1">
                <a:solidFill>
                  <a:srgbClr val="002060"/>
                </a:solidFill>
                <a:latin typeface="+mn-lt"/>
                <a:cs typeface="Times New Roman" panose="02020603050405020304" pitchFamily="18" charset="0"/>
              </a:rPr>
              <a:t>measures</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technological</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organizational</a:t>
            </a:r>
            <a:r>
              <a:rPr lang="pl-PL" sz="4400" dirty="0">
                <a:solidFill>
                  <a:srgbClr val="002060"/>
                </a:solidFill>
                <a:latin typeface="+mn-lt"/>
                <a:cs typeface="Times New Roman" panose="02020603050405020304" pitchFamily="18" charset="0"/>
              </a:rPr>
              <a:t>, </a:t>
            </a:r>
            <a:r>
              <a:rPr lang="pl-PL" sz="4400" dirty="0" err="1">
                <a:solidFill>
                  <a:srgbClr val="002060"/>
                </a:solidFill>
                <a:latin typeface="+mn-lt"/>
                <a:cs typeface="Times New Roman" panose="02020603050405020304" pitchFamily="18" charset="0"/>
              </a:rPr>
              <a:t>legal</a:t>
            </a:r>
            <a:r>
              <a:rPr lang="pl-PL" dirty="0">
                <a:solidFill>
                  <a:srgbClr val="002060"/>
                </a:solidFill>
                <a:latin typeface="+mn-lt"/>
                <a:cs typeface="Times New Roman" panose="02020603050405020304" pitchFamily="18" charset="0"/>
              </a:rPr>
              <a:t>) (2) </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1697" y="1888620"/>
            <a:ext cx="9325540" cy="7195699"/>
          </a:xfrm>
          <a:prstGeom prst="rect">
            <a:avLst/>
          </a:prstGeom>
        </p:spPr>
      </p:pic>
      <p:sp>
        <p:nvSpPr>
          <p:cNvPr id="4" name="pole tekstowe 3">
            <a:extLst>
              <a:ext uri="{FF2B5EF4-FFF2-40B4-BE49-F238E27FC236}">
                <a16:creationId xmlns:a16="http://schemas.microsoft.com/office/drawing/2014/main" id="{4CC01AD3-82AB-7FF2-4BDD-9FE67AC93B44}"/>
              </a:ext>
            </a:extLst>
          </p:cNvPr>
          <p:cNvSpPr txBox="1"/>
          <p:nvPr/>
        </p:nvSpPr>
        <p:spPr>
          <a:xfrm>
            <a:off x="504123" y="1525331"/>
            <a:ext cx="11512797" cy="4169859"/>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pl-PL" altLang="pl-PL" sz="2100" b="1" dirty="0" err="1">
                <a:cs typeface="Times New Roman" panose="02020603050405020304" pitchFamily="18" charset="0"/>
              </a:rPr>
              <a:t>Examples</a:t>
            </a:r>
            <a:r>
              <a:rPr lang="pl-PL" altLang="pl-PL" sz="2100" b="1" dirty="0">
                <a:cs typeface="Times New Roman" panose="02020603050405020304" pitchFamily="18" charset="0"/>
              </a:rPr>
              <a:t> of </a:t>
            </a:r>
            <a:r>
              <a:rPr lang="pl-PL" altLang="pl-PL" sz="2100" b="1" dirty="0" err="1">
                <a:cs typeface="Times New Roman" panose="02020603050405020304" pitchFamily="18" charset="0"/>
              </a:rPr>
              <a:t>technological</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measures</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pl-PL" b="1" dirty="0">
                <a:cs typeface="Times New Roman" panose="02020603050405020304" pitchFamily="18" charset="0"/>
              </a:rPr>
              <a:t>3-D </a:t>
            </a:r>
            <a:r>
              <a:rPr lang="pl-PL" b="1" dirty="0" err="1">
                <a:cs typeface="Times New Roman" panose="02020603050405020304" pitchFamily="18" charset="0"/>
              </a:rPr>
              <a:t>Secure</a:t>
            </a:r>
            <a:r>
              <a:rPr lang="pl-PL" b="1" dirty="0">
                <a:cs typeface="Times New Roman" panose="02020603050405020304" pitchFamily="18" charset="0"/>
              </a:rPr>
              <a:t> </a:t>
            </a:r>
            <a:r>
              <a:rPr lang="pl-PL" dirty="0">
                <a:cs typeface="Times New Roman" panose="02020603050405020304" pitchFamily="18" charset="0"/>
              </a:rPr>
              <a:t>- </a:t>
            </a:r>
            <a:r>
              <a:rPr lang="en-US" dirty="0">
                <a:cs typeface="Times New Roman" panose="02020603050405020304" pitchFamily="18" charset="0"/>
              </a:rPr>
              <a:t>a method of authorizing transactions made without physical use of the card used by payment organizations (Visa, MasterCard, American Express and JCB) to enhance the security of card payments on the Internet.</a:t>
            </a:r>
            <a:r>
              <a:rPr lang="pl-PL" dirty="0">
                <a:cs typeface="Times New Roman" panose="02020603050405020304" pitchFamily="18" charset="0"/>
              </a:rPr>
              <a:t> </a:t>
            </a:r>
            <a:r>
              <a:rPr lang="en-US" dirty="0">
                <a:cs typeface="Times New Roman" panose="02020603050405020304" pitchFamily="18" charset="0"/>
              </a:rPr>
              <a:t>3-D Secure is a standard for securing transactions through the identification of the cardholder using an additional, usually one-time password generated by a token or received via SMS. This password is not used for transactions requiring physical use of the card, hence it is never identical to the PIN.</a:t>
            </a:r>
            <a:endParaRPr lang="pl-PL" dirty="0">
              <a:cs typeface="Times New Roman" panose="02020603050405020304" pitchFamily="18" charset="0"/>
            </a:endParaRPr>
          </a:p>
          <a:p>
            <a:pPr marL="800100" lvl="1" indent="-342900" algn="just">
              <a:lnSpc>
                <a:spcPct val="150000"/>
              </a:lnSpc>
              <a:buClr>
                <a:srgbClr val="002060"/>
              </a:buClr>
              <a:buFont typeface="Wingdings" panose="05000000000000000000" pitchFamily="2" charset="2"/>
              <a:buChar char="§"/>
            </a:pPr>
            <a:r>
              <a:rPr lang="pl-PL" b="1" dirty="0">
                <a:cs typeface="Times New Roman" panose="02020603050405020304" pitchFamily="18" charset="0"/>
              </a:rPr>
              <a:t>Personal </a:t>
            </a:r>
            <a:r>
              <a:rPr lang="pl-PL" b="1" dirty="0" err="1">
                <a:cs typeface="Times New Roman" panose="02020603050405020304" pitchFamily="18" charset="0"/>
              </a:rPr>
              <a:t>identification</a:t>
            </a:r>
            <a:r>
              <a:rPr lang="pl-PL" b="1" dirty="0">
                <a:cs typeface="Times New Roman" panose="02020603050405020304" pitchFamily="18" charset="0"/>
              </a:rPr>
              <a:t> numer (PIN) </a:t>
            </a:r>
            <a:r>
              <a:rPr lang="pl-PL" dirty="0">
                <a:cs typeface="Times New Roman" panose="02020603050405020304" pitchFamily="18" charset="0"/>
              </a:rPr>
              <a:t>- </a:t>
            </a:r>
            <a:r>
              <a:rPr lang="en-US" dirty="0">
                <a:cs typeface="Times New Roman" panose="02020603050405020304" pitchFamily="18" charset="0"/>
              </a:rPr>
              <a:t>An alphanumeric code or password used for authentication. A standard PIN consists of four digits, forming a number in the range 0000-9999. According to the ISO 9564 standard, the length of a PIN should be between 4 and 12 characters.</a:t>
            </a:r>
            <a:endParaRPr lang="pl-PL" dirty="0">
              <a:cs typeface="Times New Roman" panose="02020603050405020304" pitchFamily="18" charset="0"/>
            </a:endParaRPr>
          </a:p>
          <a:p>
            <a:pPr marL="800100" lvl="1" indent="-342900" algn="just">
              <a:lnSpc>
                <a:spcPct val="150000"/>
              </a:lnSpc>
              <a:buClr>
                <a:srgbClr val="002060"/>
              </a:buClr>
              <a:buFont typeface="Wingdings" panose="05000000000000000000" pitchFamily="2" charset="2"/>
              <a:buChar char="§"/>
            </a:pPr>
            <a:r>
              <a:rPr lang="en-US" b="1" dirty="0">
                <a:cs typeface="Times New Roman" panose="02020603050405020304" pitchFamily="18" charset="0"/>
              </a:rPr>
              <a:t>Authorization limits </a:t>
            </a:r>
            <a:r>
              <a:rPr lang="en-US" dirty="0">
                <a:cs typeface="Times New Roman" panose="02020603050405020304" pitchFamily="18" charset="0"/>
              </a:rPr>
              <a:t>- limits that specify the maximum value and number of possible transactions </a:t>
            </a:r>
            <a:endParaRPr lang="pl-PL" dirty="0">
              <a:cs typeface="Times New Roman" panose="02020603050405020304" pitchFamily="18" charset="0"/>
            </a:endParaRPr>
          </a:p>
        </p:txBody>
      </p:sp>
    </p:spTree>
    <p:extLst>
      <p:ext uri="{BB962C8B-B14F-4D97-AF65-F5344CB8AC3E}">
        <p14:creationId xmlns:p14="http://schemas.microsoft.com/office/powerpoint/2010/main" val="35016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926682" y="387085"/>
            <a:ext cx="9789602" cy="1135737"/>
          </a:xfrm>
        </p:spPr>
        <p:txBody>
          <a:bodyPr>
            <a:normAutofit/>
          </a:bodyPr>
          <a:lstStyle/>
          <a:p>
            <a:r>
              <a:rPr lang="pl-PL" sz="3800" dirty="0" err="1">
                <a:solidFill>
                  <a:srgbClr val="002060"/>
                </a:solidFill>
                <a:latin typeface="+mn-lt"/>
                <a:cs typeface="Times New Roman" panose="02020603050405020304" pitchFamily="18" charset="0"/>
              </a:rPr>
              <a:t>Legal</a:t>
            </a:r>
            <a:r>
              <a:rPr lang="pl-PL" sz="3800" dirty="0">
                <a:solidFill>
                  <a:srgbClr val="002060"/>
                </a:solidFill>
                <a:latin typeface="+mn-lt"/>
                <a:cs typeface="Times New Roman" panose="02020603050405020304" pitchFamily="18" charset="0"/>
              </a:rPr>
              <a:t> </a:t>
            </a:r>
            <a:r>
              <a:rPr lang="pl-PL" sz="3800" dirty="0" err="1">
                <a:solidFill>
                  <a:srgbClr val="002060"/>
                </a:solidFill>
                <a:latin typeface="+mn-lt"/>
                <a:cs typeface="Times New Roman" panose="02020603050405020304" pitchFamily="18" charset="0"/>
              </a:rPr>
              <a:t>issues</a:t>
            </a:r>
            <a:r>
              <a:rPr lang="pl-PL" sz="3800" dirty="0">
                <a:solidFill>
                  <a:srgbClr val="002060"/>
                </a:solidFill>
                <a:latin typeface="+mn-lt"/>
                <a:cs typeface="Times New Roman" panose="02020603050405020304" pitchFamily="18" charset="0"/>
              </a:rPr>
              <a:t> - </a:t>
            </a:r>
            <a:r>
              <a:rPr lang="pl-PL" sz="3800" dirty="0" err="1">
                <a:solidFill>
                  <a:srgbClr val="002060"/>
                </a:solidFill>
                <a:latin typeface="+mn-lt"/>
                <a:cs typeface="Times New Roman" panose="02020603050405020304" pitchFamily="18" charset="0"/>
              </a:rPr>
              <a:t>Regulation</a:t>
            </a:r>
            <a:r>
              <a:rPr lang="pl-PL" sz="3800" dirty="0">
                <a:solidFill>
                  <a:srgbClr val="002060"/>
                </a:solidFill>
                <a:latin typeface="+mn-lt"/>
                <a:cs typeface="Times New Roman" panose="02020603050405020304" pitchFamily="18" charset="0"/>
              </a:rPr>
              <a:t> (EU) 2015/751) (1)</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339601" y="1297654"/>
            <a:ext cx="11512797" cy="4129207"/>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 Maximum </a:t>
            </a:r>
            <a:r>
              <a:rPr lang="pl-PL" altLang="pl-PL" sz="2100" b="1" dirty="0" err="1">
                <a:cs typeface="Times New Roman" panose="02020603050405020304" pitchFamily="18" charset="0"/>
              </a:rPr>
              <a:t>interchange</a:t>
            </a:r>
            <a:r>
              <a:rPr lang="pl-PL" altLang="pl-PL" sz="2100" b="1" dirty="0">
                <a:cs typeface="Times New Roman" panose="02020603050405020304" pitchFamily="18" charset="0"/>
              </a:rPr>
              <a:t> </a:t>
            </a:r>
            <a:r>
              <a:rPr lang="pl-PL" altLang="pl-PL" sz="2100" b="1" dirty="0" err="1">
                <a:cs typeface="Times New Roman" panose="02020603050405020304" pitchFamily="18" charset="0"/>
              </a:rPr>
              <a:t>fee</a:t>
            </a:r>
            <a:r>
              <a:rPr lang="pl-PL" altLang="pl-PL" sz="2100" b="1" dirty="0">
                <a:cs typeface="Times New Roman" panose="02020603050405020304" pitchFamily="18" charset="0"/>
              </a:rPr>
              <a:t> for </a:t>
            </a:r>
            <a:r>
              <a:rPr lang="pl-PL" altLang="pl-PL" sz="2100" b="1" dirty="0" err="1">
                <a:cs typeface="Times New Roman" panose="02020603050405020304" pitchFamily="18" charset="0"/>
              </a:rPr>
              <a:t>consumers</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en-US" sz="1600" dirty="0">
                <a:cs typeface="Times New Roman" panose="02020603050405020304" pitchFamily="18" charset="0"/>
              </a:rPr>
              <a:t>Payment service providers</a:t>
            </a:r>
            <a:r>
              <a:rPr lang="pl-PL" sz="1600" dirty="0">
                <a:cs typeface="Times New Roman" panose="02020603050405020304" pitchFamily="18" charset="0"/>
              </a:rPr>
              <a:t> (PSP)</a:t>
            </a:r>
            <a:r>
              <a:rPr lang="en-US" sz="1600" dirty="0">
                <a:cs typeface="Times New Roman" panose="02020603050405020304" pitchFamily="18" charset="0"/>
              </a:rPr>
              <a:t> shall not offer or request a per transaction interchange fee of more than </a:t>
            </a:r>
            <a:r>
              <a:rPr lang="en-US" sz="1600" b="1" dirty="0">
                <a:cs typeface="Times New Roman" panose="02020603050405020304" pitchFamily="18" charset="0"/>
              </a:rPr>
              <a:t>0,2 % of the value of the transaction for any debit card transaction</a:t>
            </a:r>
            <a:r>
              <a:rPr lang="pl-PL" sz="1600" b="1" dirty="0">
                <a:cs typeface="Times New Roman" panose="02020603050405020304" pitchFamily="18" charset="0"/>
              </a:rPr>
              <a:t>. </a:t>
            </a:r>
            <a:r>
              <a:rPr lang="pl-PL" sz="1600" dirty="0" err="1">
                <a:cs typeface="Times New Roman" panose="02020603050405020304" pitchFamily="18" charset="0"/>
              </a:rPr>
              <a:t>Member</a:t>
            </a:r>
            <a:r>
              <a:rPr lang="pl-PL" sz="1600" dirty="0">
                <a:cs typeface="Times New Roman" panose="02020603050405020304" pitchFamily="18" charset="0"/>
              </a:rPr>
              <a:t> </a:t>
            </a:r>
            <a:r>
              <a:rPr lang="pl-PL" sz="1600" dirty="0" err="1">
                <a:cs typeface="Times New Roman" panose="02020603050405020304" pitchFamily="18" charset="0"/>
              </a:rPr>
              <a:t>states</a:t>
            </a:r>
            <a:r>
              <a:rPr lang="pl-PL" sz="1600" dirty="0">
                <a:cs typeface="Times New Roman" panose="02020603050405020304" pitchFamily="18" charset="0"/>
              </a:rPr>
              <a:t> </a:t>
            </a:r>
            <a:r>
              <a:rPr lang="en-US" sz="1600" dirty="0">
                <a:cs typeface="Times New Roman" panose="02020603050405020304" pitchFamily="18" charset="0"/>
              </a:rPr>
              <a:t>may define </a:t>
            </a:r>
            <a:r>
              <a:rPr lang="en-US" sz="1600" b="1" dirty="0">
                <a:cs typeface="Times New Roman" panose="02020603050405020304" pitchFamily="18" charset="0"/>
              </a:rPr>
              <a:t>a lower per transaction interchange fee cap</a:t>
            </a:r>
            <a:r>
              <a:rPr lang="pl-PL" sz="1600" dirty="0">
                <a:cs typeface="Times New Roman" panose="02020603050405020304" pitchFamily="18" charset="0"/>
              </a:rPr>
              <a:t> for</a:t>
            </a:r>
            <a:r>
              <a:rPr lang="en-US" sz="1600" dirty="0">
                <a:cs typeface="Times New Roman" panose="02020603050405020304" pitchFamily="18" charset="0"/>
              </a:rPr>
              <a:t> domestic </a:t>
            </a:r>
            <a:r>
              <a:rPr lang="pl-PL" sz="1600" dirty="0">
                <a:cs typeface="Times New Roman" panose="02020603050405020304" pitchFamily="18" charset="0"/>
              </a:rPr>
              <a:t>debit</a:t>
            </a:r>
            <a:r>
              <a:rPr lang="en-US" sz="1600" dirty="0">
                <a:cs typeface="Times New Roman" panose="02020603050405020304" pitchFamily="18" charset="0"/>
              </a:rPr>
              <a:t> card transactions</a:t>
            </a:r>
            <a:r>
              <a:rPr lang="pl-PL" sz="1600" dirty="0">
                <a:cs typeface="Times New Roman" panose="02020603050405020304" pitchFamily="18" charset="0"/>
              </a:rPr>
              <a:t> </a:t>
            </a:r>
            <a:r>
              <a:rPr lang="en-US" sz="1600" dirty="0">
                <a:cs typeface="Times New Roman" panose="02020603050405020304" pitchFamily="18" charset="0"/>
              </a:rPr>
              <a:t>and</a:t>
            </a:r>
            <a:r>
              <a:rPr lang="en-US" sz="1600" b="1" dirty="0">
                <a:cs typeface="Times New Roman" panose="02020603050405020304" pitchFamily="18" charset="0"/>
              </a:rPr>
              <a:t> may impose a fixed maximum fee</a:t>
            </a:r>
            <a:r>
              <a:rPr lang="en-US" sz="1600" dirty="0">
                <a:cs typeface="Times New Roman" panose="02020603050405020304" pitchFamily="18" charset="0"/>
              </a:rPr>
              <a:t> amount as a limit on the fee amount resulting from the applicable percentage rate</a:t>
            </a:r>
            <a:r>
              <a:rPr lang="pl-PL" sz="1600" dirty="0">
                <a:cs typeface="Times New Roman" panose="02020603050405020304" pitchFamily="18" charset="0"/>
              </a:rPr>
              <a:t>, </a:t>
            </a:r>
            <a:r>
              <a:rPr lang="pl-PL" sz="1600" b="1" dirty="0">
                <a:cs typeface="Times New Roman" panose="02020603050405020304" pitchFamily="18" charset="0"/>
              </a:rPr>
              <a:t>OR </a:t>
            </a:r>
            <a:r>
              <a:rPr lang="en-US" sz="1600" b="1" dirty="0">
                <a:cs typeface="Times New Roman" panose="02020603050405020304" pitchFamily="18" charset="0"/>
              </a:rPr>
              <a:t>allow </a:t>
            </a:r>
            <a:r>
              <a:rPr lang="pl-PL" sz="1600" b="1" dirty="0">
                <a:cs typeface="Times New Roman" panose="02020603050405020304" pitchFamily="18" charset="0"/>
              </a:rPr>
              <a:t>PSP </a:t>
            </a:r>
            <a:r>
              <a:rPr lang="en-US" sz="1600" b="1" dirty="0">
                <a:cs typeface="Times New Roman" panose="02020603050405020304" pitchFamily="18" charset="0"/>
              </a:rPr>
              <a:t>to apply a per transaction interchange fee of no more than EUR 0,05</a:t>
            </a:r>
            <a:r>
              <a:rPr lang="pl-PL" sz="1600" b="1" dirty="0">
                <a:cs typeface="Times New Roman" panose="02020603050405020304" pitchFamily="18" charset="0"/>
              </a:rPr>
              <a:t> (</a:t>
            </a:r>
            <a:r>
              <a:rPr lang="pl-PL" altLang="pl-PL" sz="1600" dirty="0" err="1">
                <a:cs typeface="Times New Roman" panose="02020603050405020304" pitchFamily="18" charset="0"/>
              </a:rPr>
              <a:t>Article</a:t>
            </a:r>
            <a:r>
              <a:rPr lang="pl-PL" altLang="pl-PL" sz="1600" dirty="0">
                <a:cs typeface="Times New Roman" panose="02020603050405020304" pitchFamily="18" charset="0"/>
              </a:rPr>
              <a:t> 3)</a:t>
            </a:r>
            <a:r>
              <a:rPr lang="pl-PL" sz="1600"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pl-PL" sz="1600" dirty="0">
                <a:cs typeface="Times New Roman" panose="02020603050405020304" pitchFamily="18" charset="0"/>
              </a:rPr>
              <a:t>PSP </a:t>
            </a:r>
            <a:r>
              <a:rPr lang="en-US" sz="1600" dirty="0">
                <a:cs typeface="Times New Roman" panose="02020603050405020304" pitchFamily="18" charset="0"/>
              </a:rPr>
              <a:t>shall not offer or request a per transaction interchange fee of </a:t>
            </a:r>
            <a:r>
              <a:rPr lang="en-US" sz="1600" b="1" dirty="0">
                <a:cs typeface="Times New Roman" panose="02020603050405020304" pitchFamily="18" charset="0"/>
              </a:rPr>
              <a:t>more than 0,3 % of the value of the transaction for any credit card transaction</a:t>
            </a:r>
            <a:r>
              <a:rPr lang="pl-PL" sz="1600" b="1" dirty="0">
                <a:cs typeface="Times New Roman" panose="02020603050405020304" pitchFamily="18" charset="0"/>
              </a:rPr>
              <a:t>. </a:t>
            </a:r>
            <a:r>
              <a:rPr lang="pl-PL" sz="1600" dirty="0" err="1">
                <a:cs typeface="Times New Roman" panose="02020603050405020304" pitchFamily="18" charset="0"/>
              </a:rPr>
              <a:t>Member</a:t>
            </a:r>
            <a:r>
              <a:rPr lang="pl-PL" sz="1600" dirty="0">
                <a:cs typeface="Times New Roman" panose="02020603050405020304" pitchFamily="18" charset="0"/>
              </a:rPr>
              <a:t> </a:t>
            </a:r>
            <a:r>
              <a:rPr lang="pl-PL" sz="1600" dirty="0" err="1">
                <a:cs typeface="Times New Roman" panose="02020603050405020304" pitchFamily="18" charset="0"/>
              </a:rPr>
              <a:t>states</a:t>
            </a:r>
            <a:r>
              <a:rPr lang="pl-PL" sz="1600" dirty="0">
                <a:cs typeface="Times New Roman" panose="02020603050405020304" pitchFamily="18" charset="0"/>
              </a:rPr>
              <a:t> </a:t>
            </a:r>
            <a:r>
              <a:rPr lang="en-US" sz="1600" dirty="0">
                <a:cs typeface="Times New Roman" panose="02020603050405020304" pitchFamily="18" charset="0"/>
              </a:rPr>
              <a:t>may define a lower per transaction interchange fee cap</a:t>
            </a:r>
            <a:r>
              <a:rPr lang="pl-PL" sz="1600" dirty="0">
                <a:cs typeface="Times New Roman" panose="02020603050405020304" pitchFamily="18" charset="0"/>
              </a:rPr>
              <a:t> for</a:t>
            </a:r>
            <a:r>
              <a:rPr lang="en-US" sz="1600" dirty="0">
                <a:cs typeface="Times New Roman" panose="02020603050405020304" pitchFamily="18" charset="0"/>
              </a:rPr>
              <a:t> domestic credit card transactions</a:t>
            </a:r>
            <a:r>
              <a:rPr lang="pl-PL" sz="1600" dirty="0">
                <a:cs typeface="Times New Roman" panose="02020603050405020304" pitchFamily="18" charset="0"/>
              </a:rPr>
              <a:t> (</a:t>
            </a:r>
            <a:r>
              <a:rPr lang="pl-PL" altLang="pl-PL" sz="1600" dirty="0" err="1">
                <a:cs typeface="Times New Roman" panose="02020603050405020304" pitchFamily="18" charset="0"/>
              </a:rPr>
              <a:t>Article</a:t>
            </a:r>
            <a:r>
              <a:rPr lang="pl-PL" altLang="pl-PL" sz="1600" dirty="0">
                <a:cs typeface="Times New Roman" panose="02020603050405020304" pitchFamily="18" charset="0"/>
              </a:rPr>
              <a:t> 4)</a:t>
            </a:r>
            <a:r>
              <a:rPr lang="pl-PL" sz="1600"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pl-PL" sz="1600" dirty="0" err="1">
                <a:cs typeface="Times New Roman" panose="02020603050405020304" pitchFamily="18" charset="0"/>
              </a:rPr>
              <a:t>Prohibition</a:t>
            </a:r>
            <a:r>
              <a:rPr lang="pl-PL" sz="1600" dirty="0">
                <a:cs typeface="Times New Roman" panose="02020603050405020304" pitchFamily="18" charset="0"/>
              </a:rPr>
              <a:t> of </a:t>
            </a:r>
            <a:r>
              <a:rPr lang="pl-PL" sz="1600" dirty="0" err="1">
                <a:cs typeface="Times New Roman" panose="02020603050405020304" pitchFamily="18" charset="0"/>
              </a:rPr>
              <a:t>circumvention</a:t>
            </a:r>
            <a:r>
              <a:rPr lang="pl-PL" sz="1600" dirty="0">
                <a:cs typeface="Times New Roman" panose="02020603050405020304" pitchFamily="18" charset="0"/>
              </a:rPr>
              <a:t> - </a:t>
            </a:r>
            <a:r>
              <a:rPr lang="en-US" sz="1600" b="1" dirty="0">
                <a:cs typeface="Times New Roman" panose="02020603050405020304" pitchFamily="18" charset="0"/>
              </a:rPr>
              <a:t>any agreed remuneration, including net compensation,</a:t>
            </a:r>
            <a:r>
              <a:rPr lang="en-US" sz="1600" dirty="0">
                <a:cs typeface="Times New Roman" panose="02020603050405020304" pitchFamily="18" charset="0"/>
              </a:rPr>
              <a:t> </a:t>
            </a:r>
            <a:r>
              <a:rPr lang="en-US" sz="1600" b="1" dirty="0">
                <a:cs typeface="Times New Roman" panose="02020603050405020304" pitchFamily="18" charset="0"/>
              </a:rPr>
              <a:t>with an equivalent object or effect of the interchange fee</a:t>
            </a:r>
            <a:r>
              <a:rPr lang="en-US" sz="1600" dirty="0">
                <a:cs typeface="Times New Roman" panose="02020603050405020304" pitchFamily="18" charset="0"/>
              </a:rPr>
              <a:t>, received by an issuer from the payment card scheme, acquirer or any other intermediary in relation to payment transactions or related activities </a:t>
            </a:r>
            <a:r>
              <a:rPr lang="pl-PL" sz="1600" b="1" dirty="0" err="1">
                <a:cs typeface="Times New Roman" panose="02020603050405020304" pitchFamily="18" charset="0"/>
              </a:rPr>
              <a:t>is</a:t>
            </a:r>
            <a:r>
              <a:rPr lang="pl-PL" sz="1600" b="1" dirty="0">
                <a:cs typeface="Times New Roman" panose="02020603050405020304" pitchFamily="18" charset="0"/>
              </a:rPr>
              <a:t> </a:t>
            </a:r>
            <a:r>
              <a:rPr lang="en-US" sz="1600" b="1" dirty="0">
                <a:cs typeface="Times New Roman" panose="02020603050405020304" pitchFamily="18" charset="0"/>
              </a:rPr>
              <a:t>treated as part of the interchange fee</a:t>
            </a:r>
            <a:r>
              <a:rPr lang="pl-PL" sz="1600" b="1" dirty="0">
                <a:cs typeface="Times New Roman" panose="02020603050405020304" pitchFamily="18" charset="0"/>
              </a:rPr>
              <a:t> (</a:t>
            </a:r>
            <a:r>
              <a:rPr lang="pl-PL" sz="1600" dirty="0" err="1">
                <a:cs typeface="Times New Roman" panose="02020603050405020304" pitchFamily="18" charset="0"/>
              </a:rPr>
              <a:t>Article</a:t>
            </a:r>
            <a:r>
              <a:rPr lang="pl-PL" sz="1600" dirty="0">
                <a:cs typeface="Times New Roman" panose="02020603050405020304" pitchFamily="18" charset="0"/>
              </a:rPr>
              <a:t> 5</a:t>
            </a:r>
            <a:r>
              <a:rPr lang="pl-PL" sz="1600" b="1" dirty="0">
                <a:cs typeface="Times New Roman" panose="02020603050405020304" pitchFamily="18" charset="0"/>
              </a:rPr>
              <a:t>)</a:t>
            </a:r>
            <a:r>
              <a:rPr lang="en-US" sz="1600" dirty="0">
                <a:cs typeface="Times New Roman" panose="02020603050405020304" pitchFamily="18" charset="0"/>
              </a:rPr>
              <a:t>.</a:t>
            </a:r>
            <a:endParaRPr lang="pl-PL" sz="1600" b="1" dirty="0">
              <a:cs typeface="Times New Roman" panose="02020603050405020304" pitchFamily="18" charset="0"/>
            </a:endParaRPr>
          </a:p>
        </p:txBody>
      </p:sp>
    </p:spTree>
    <p:extLst>
      <p:ext uri="{BB962C8B-B14F-4D97-AF65-F5344CB8AC3E}">
        <p14:creationId xmlns:p14="http://schemas.microsoft.com/office/powerpoint/2010/main" val="332786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2010794" y="304643"/>
            <a:ext cx="10905066" cy="1135737"/>
          </a:xfrm>
        </p:spPr>
        <p:txBody>
          <a:bodyPr>
            <a:normAutofit/>
          </a:bodyPr>
          <a:lstStyle/>
          <a:p>
            <a:r>
              <a:rPr lang="pl-PL" sz="3800" dirty="0" err="1">
                <a:solidFill>
                  <a:srgbClr val="002060"/>
                </a:solidFill>
                <a:latin typeface="+mn-lt"/>
                <a:cs typeface="Times New Roman" panose="02020603050405020304" pitchFamily="18" charset="0"/>
              </a:rPr>
              <a:t>Legal</a:t>
            </a:r>
            <a:r>
              <a:rPr lang="pl-PL" sz="3800" dirty="0">
                <a:solidFill>
                  <a:srgbClr val="002060"/>
                </a:solidFill>
                <a:latin typeface="+mn-lt"/>
                <a:cs typeface="Times New Roman" panose="02020603050405020304" pitchFamily="18" charset="0"/>
              </a:rPr>
              <a:t> </a:t>
            </a:r>
            <a:r>
              <a:rPr lang="pl-PL" sz="3800" dirty="0" err="1">
                <a:solidFill>
                  <a:srgbClr val="002060"/>
                </a:solidFill>
                <a:latin typeface="+mn-lt"/>
                <a:cs typeface="Times New Roman" panose="02020603050405020304" pitchFamily="18" charset="0"/>
              </a:rPr>
              <a:t>issues</a:t>
            </a:r>
            <a:r>
              <a:rPr lang="pl-PL" sz="3800" dirty="0">
                <a:solidFill>
                  <a:srgbClr val="002060"/>
                </a:solidFill>
                <a:latin typeface="+mn-lt"/>
                <a:cs typeface="Times New Roman" panose="02020603050405020304" pitchFamily="18" charset="0"/>
              </a:rPr>
              <a:t> - </a:t>
            </a:r>
            <a:r>
              <a:rPr lang="pl-PL" altLang="pl-PL" sz="3800" dirty="0" err="1">
                <a:solidFill>
                  <a:srgbClr val="002060"/>
                </a:solidFill>
                <a:latin typeface="+mn-lt"/>
                <a:cs typeface="Times New Roman" panose="02020603050405020304" pitchFamily="18" charset="0"/>
              </a:rPr>
              <a:t>Regulation</a:t>
            </a:r>
            <a:r>
              <a:rPr lang="pl-PL" altLang="pl-PL" sz="3800" dirty="0">
                <a:solidFill>
                  <a:srgbClr val="002060"/>
                </a:solidFill>
                <a:latin typeface="+mn-lt"/>
                <a:cs typeface="Times New Roman" panose="02020603050405020304" pitchFamily="18" charset="0"/>
              </a:rPr>
              <a:t> (EU) 2015/751</a:t>
            </a:r>
            <a:r>
              <a:rPr lang="pl-PL" sz="3800" dirty="0">
                <a:solidFill>
                  <a:srgbClr val="002060"/>
                </a:solidFill>
                <a:latin typeface="+mn-lt"/>
                <a:cs typeface="Times New Roman" panose="02020603050405020304" pitchFamily="18" charset="0"/>
              </a:rPr>
              <a:t> (2)</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463690" y="1131110"/>
            <a:ext cx="11512797" cy="4892237"/>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pl-PL" altLang="pl-PL" sz="2100" b="1" dirty="0" err="1">
                <a:latin typeface="Calibri" panose="020F0502020204030204" pitchFamily="34" charset="0"/>
                <a:cs typeface="Calibri" panose="020F0502020204030204" pitchFamily="34" charset="0"/>
              </a:rPr>
              <a:t>Licensing</a:t>
            </a:r>
            <a:r>
              <a:rPr lang="pl-PL" altLang="pl-PL" sz="2100" b="1" dirty="0">
                <a:latin typeface="Calibri" panose="020F0502020204030204" pitchFamily="34" charset="0"/>
                <a:cs typeface="Calibri" panose="020F0502020204030204" pitchFamily="34" charset="0"/>
              </a:rPr>
              <a:t> </a:t>
            </a:r>
            <a:r>
              <a:rPr lang="pl-PL" altLang="pl-PL" sz="2100" dirty="0">
                <a:latin typeface="Calibri" panose="020F0502020204030204" pitchFamily="34" charset="0"/>
                <a:cs typeface="Calibri" panose="020F0502020204030204" pitchFamily="34" charset="0"/>
              </a:rPr>
              <a:t>(</a:t>
            </a:r>
            <a:r>
              <a:rPr lang="pl-PL" altLang="pl-PL" sz="2100" dirty="0" err="1">
                <a:latin typeface="Calibri" panose="020F0502020204030204" pitchFamily="34" charset="0"/>
                <a:cs typeface="Calibri" panose="020F0502020204030204" pitchFamily="34" charset="0"/>
              </a:rPr>
              <a:t>article</a:t>
            </a:r>
            <a:r>
              <a:rPr lang="pl-PL" altLang="pl-PL" sz="2100" dirty="0">
                <a:latin typeface="Calibri" panose="020F0502020204030204" pitchFamily="34" charset="0"/>
                <a:cs typeface="Calibri" panose="020F0502020204030204" pitchFamily="34" charset="0"/>
              </a:rPr>
              <a:t> 6) </a:t>
            </a:r>
            <a:r>
              <a:rPr lang="pl-PL" altLang="pl-PL" sz="2100" b="1" dirty="0">
                <a:latin typeface="Calibri" panose="020F0502020204030204" pitchFamily="34" charset="0"/>
                <a:cs typeface="Calibri" panose="020F0502020204030204" pitchFamily="34" charset="0"/>
              </a:rPr>
              <a:t>:</a:t>
            </a:r>
          </a:p>
          <a:p>
            <a:pPr marL="800100" lvl="1" indent="-342900" algn="just">
              <a:lnSpc>
                <a:spcPct val="150000"/>
              </a:lnSpc>
              <a:buClr>
                <a:srgbClr val="002060"/>
              </a:buClr>
              <a:buFont typeface="Wingdings" panose="05000000000000000000" pitchFamily="2" charset="2"/>
              <a:buChar char="v"/>
            </a:pPr>
            <a:r>
              <a:rPr lang="en-US" dirty="0">
                <a:latin typeface="Calibri" panose="020F0502020204030204" pitchFamily="34" charset="0"/>
                <a:cs typeface="Calibri" panose="020F0502020204030204" pitchFamily="34" charset="0"/>
              </a:rPr>
              <a:t>A</a:t>
            </a:r>
            <a:r>
              <a:rPr lang="pl-PL" dirty="0" err="1">
                <a:latin typeface="Calibri" panose="020F0502020204030204" pitchFamily="34" charset="0"/>
                <a:cs typeface="Calibri" panose="020F0502020204030204" pitchFamily="34" charset="0"/>
              </a:rPr>
              <a:t>ny</a:t>
            </a:r>
            <a:r>
              <a:rPr lang="en-US" dirty="0">
                <a:latin typeface="Calibri" panose="020F0502020204030204" pitchFamily="34" charset="0"/>
                <a:cs typeface="Calibri" panose="020F0502020204030204" pitchFamily="34" charset="0"/>
              </a:rPr>
              <a:t> territorial restrictions within the </a:t>
            </a:r>
            <a:r>
              <a:rPr lang="pl-PL" dirty="0">
                <a:latin typeface="Calibri" panose="020F0502020204030204" pitchFamily="34" charset="0"/>
                <a:cs typeface="Calibri" panose="020F0502020204030204" pitchFamily="34" charset="0"/>
              </a:rPr>
              <a:t>EU</a:t>
            </a:r>
            <a:r>
              <a:rPr lang="en-US" dirty="0">
                <a:latin typeface="Calibri" panose="020F0502020204030204" pitchFamily="34" charset="0"/>
                <a:cs typeface="Calibri" panose="020F0502020204030204" pitchFamily="34" charset="0"/>
              </a:rPr>
              <a:t> </a:t>
            </a:r>
            <a:r>
              <a:rPr lang="pl-PL" dirty="0">
                <a:latin typeface="Calibri" panose="020F0502020204030204" pitchFamily="34" charset="0"/>
                <a:cs typeface="Calibri" panose="020F0502020204030204" pitchFamily="34" charset="0"/>
              </a:rPr>
              <a:t>(in </a:t>
            </a:r>
            <a:r>
              <a:rPr lang="pl-PL" dirty="0" err="1">
                <a:latin typeface="Calibri" panose="020F0502020204030204" pitchFamily="34" charset="0"/>
                <a:cs typeface="Calibri" panose="020F0502020204030204" pitchFamily="34" charset="0"/>
              </a:rPr>
              <a:t>national</a:t>
            </a:r>
            <a:r>
              <a:rPr lang="pl-PL" dirty="0">
                <a:latin typeface="Calibri" panose="020F0502020204030204" pitchFamily="34" charset="0"/>
                <a:cs typeface="Calibri" panose="020F0502020204030204" pitchFamily="34" charset="0"/>
              </a:rPr>
              <a:t> law and in </a:t>
            </a:r>
            <a:r>
              <a:rPr lang="pl-PL" dirty="0" err="1">
                <a:latin typeface="Calibri" panose="020F0502020204030204" pitchFamily="34" charset="0"/>
                <a:cs typeface="Calibri" panose="020F0502020204030204" pitchFamily="34" charset="0"/>
              </a:rPr>
              <a:t>contracts</a:t>
            </a:r>
            <a:r>
              <a:rPr lang="pl-PL"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 issuing payment cards or acquiring card-based payment transactions </a:t>
            </a:r>
            <a:r>
              <a:rPr lang="pl-PL" dirty="0" err="1">
                <a:latin typeface="Calibri" panose="020F0502020204030204" pitchFamily="34" charset="0"/>
                <a:cs typeface="Calibri" panose="020F0502020204030204" pitchFamily="34" charset="0"/>
              </a:rPr>
              <a:t>are</a:t>
            </a:r>
            <a:r>
              <a:rPr lang="pl-PL"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prohibited.</a:t>
            </a:r>
            <a:r>
              <a:rPr lang="pl-PL"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Any requirement or obligation to obtain a country specific </a:t>
            </a:r>
            <a:r>
              <a:rPr lang="en-US" dirty="0" err="1">
                <a:latin typeface="Calibri" panose="020F0502020204030204" pitchFamily="34" charset="0"/>
                <a:cs typeface="Calibri" panose="020F0502020204030204" pitchFamily="34" charset="0"/>
              </a:rPr>
              <a:t>licence</a:t>
            </a:r>
            <a:r>
              <a:rPr lang="en-US" dirty="0">
                <a:latin typeface="Calibri" panose="020F0502020204030204" pitchFamily="34" charset="0"/>
                <a:cs typeface="Calibri" panose="020F0502020204030204" pitchFamily="34" charset="0"/>
              </a:rPr>
              <a:t> or </a:t>
            </a:r>
            <a:r>
              <a:rPr lang="en-US" dirty="0" err="1">
                <a:latin typeface="Calibri" panose="020F0502020204030204" pitchFamily="34" charset="0"/>
                <a:cs typeface="Calibri" panose="020F0502020204030204" pitchFamily="34" charset="0"/>
              </a:rPr>
              <a:t>authorisation</a:t>
            </a:r>
            <a:r>
              <a:rPr lang="en-US" dirty="0">
                <a:latin typeface="Calibri" panose="020F0502020204030204" pitchFamily="34" charset="0"/>
                <a:cs typeface="Calibri" panose="020F0502020204030204" pitchFamily="34" charset="0"/>
              </a:rPr>
              <a:t> to operate on a cross-border basis for issuing payment cards or acquiring card-based payment transactions are prohibited as well. </a:t>
            </a:r>
            <a:endParaRPr lang="pl-PL" dirty="0">
              <a:latin typeface="Calibri" panose="020F0502020204030204" pitchFamily="34" charset="0"/>
              <a:cs typeface="Calibri" panose="020F0502020204030204" pitchFamily="34" charset="0"/>
            </a:endParaRPr>
          </a:p>
          <a:p>
            <a:pPr marL="342900" indent="-342900" algn="just">
              <a:lnSpc>
                <a:spcPct val="150000"/>
              </a:lnSpc>
              <a:buClr>
                <a:srgbClr val="002060"/>
              </a:buClr>
              <a:buFont typeface="Wingdings" panose="05000000000000000000" pitchFamily="2" charset="2"/>
              <a:buChar char="§"/>
            </a:pPr>
            <a:r>
              <a:rPr lang="pl-PL" altLang="pl-PL" sz="2100" b="1" dirty="0">
                <a:latin typeface="Calibri" panose="020F0502020204030204" pitchFamily="34" charset="0"/>
                <a:cs typeface="Calibri" panose="020F0502020204030204" pitchFamily="34" charset="0"/>
              </a:rPr>
              <a:t> </a:t>
            </a:r>
            <a:r>
              <a:rPr lang="en-US" altLang="pl-PL" sz="2100" b="1" dirty="0">
                <a:latin typeface="Calibri" panose="020F0502020204030204" pitchFamily="34" charset="0"/>
                <a:cs typeface="Calibri" panose="020F0502020204030204" pitchFamily="34" charset="0"/>
              </a:rPr>
              <a:t>Separation of payment card scheme and processing entities</a:t>
            </a:r>
            <a:r>
              <a:rPr lang="pl-PL" altLang="pl-PL" sz="2100" b="1" dirty="0">
                <a:latin typeface="Calibri" panose="020F0502020204030204" pitchFamily="34" charset="0"/>
                <a:cs typeface="Calibri" panose="020F0502020204030204" pitchFamily="34" charset="0"/>
              </a:rPr>
              <a:t> </a:t>
            </a:r>
            <a:r>
              <a:rPr lang="pl-PL" altLang="pl-PL" sz="2100" dirty="0">
                <a:latin typeface="Calibri" panose="020F0502020204030204" pitchFamily="34" charset="0"/>
                <a:cs typeface="Calibri" panose="020F0502020204030204" pitchFamily="34" charset="0"/>
              </a:rPr>
              <a:t>(</a:t>
            </a:r>
            <a:r>
              <a:rPr lang="pl-PL" altLang="pl-PL" sz="2100" dirty="0" err="1">
                <a:latin typeface="Calibri" panose="020F0502020204030204" pitchFamily="34" charset="0"/>
                <a:cs typeface="Calibri" panose="020F0502020204030204" pitchFamily="34" charset="0"/>
              </a:rPr>
              <a:t>article</a:t>
            </a:r>
            <a:r>
              <a:rPr lang="pl-PL" altLang="pl-PL" sz="2100" dirty="0">
                <a:latin typeface="Calibri" panose="020F0502020204030204" pitchFamily="34" charset="0"/>
                <a:cs typeface="Calibri" panose="020F0502020204030204" pitchFamily="34" charset="0"/>
              </a:rPr>
              <a:t> 7) </a:t>
            </a:r>
            <a:r>
              <a:rPr lang="pl-PL" altLang="pl-PL" sz="2100" b="1" dirty="0">
                <a:latin typeface="Calibri" panose="020F0502020204030204" pitchFamily="34" charset="0"/>
                <a:cs typeface="Calibri" panose="020F0502020204030204" pitchFamily="34" charset="0"/>
              </a:rPr>
              <a:t>:</a:t>
            </a:r>
            <a:endParaRPr lang="pl-PL" dirty="0">
              <a:latin typeface="Calibri" panose="020F0502020204030204" pitchFamily="34" charset="0"/>
              <a:cs typeface="Calibri" panose="020F0502020204030204" pitchFamily="34" charset="0"/>
            </a:endParaRPr>
          </a:p>
          <a:p>
            <a:pPr marL="800100" lvl="1" indent="-342900" algn="just">
              <a:lnSpc>
                <a:spcPct val="150000"/>
              </a:lnSpc>
              <a:buClr>
                <a:srgbClr val="002060"/>
              </a:buClr>
              <a:buFont typeface="Wingdings" panose="05000000000000000000" pitchFamily="2" charset="2"/>
              <a:buChar char="v"/>
            </a:pPr>
            <a:r>
              <a:rPr lang="en-US" dirty="0">
                <a:latin typeface="Calibri" panose="020F0502020204030204" pitchFamily="34" charset="0"/>
                <a:cs typeface="Calibri" panose="020F0502020204030204" pitchFamily="34" charset="0"/>
              </a:rPr>
              <a:t>Payment card schemes and processing entities</a:t>
            </a:r>
            <a:r>
              <a:rPr lang="pl-PL" dirty="0">
                <a:latin typeface="Calibri" panose="020F0502020204030204" pitchFamily="34" charset="0"/>
                <a:cs typeface="Calibri" panose="020F0502020204030204" pitchFamily="34" charset="0"/>
              </a:rPr>
              <a:t> </a:t>
            </a:r>
            <a:r>
              <a:rPr lang="pl-PL" dirty="0" err="1">
                <a:latin typeface="Calibri" panose="020F0502020204030204" pitchFamily="34" charset="0"/>
                <a:cs typeface="Calibri" panose="020F0502020204030204" pitchFamily="34" charset="0"/>
              </a:rPr>
              <a:t>shall</a:t>
            </a:r>
            <a:r>
              <a:rPr lang="pl-PL" dirty="0">
                <a:latin typeface="Calibri" panose="020F0502020204030204" pitchFamily="34" charset="0"/>
                <a:cs typeface="Calibri" panose="020F0502020204030204" pitchFamily="34" charset="0"/>
              </a:rPr>
              <a:t>:</a:t>
            </a:r>
          </a:p>
          <a:p>
            <a:pPr marL="1257300" lvl="2" indent="-342900" algn="just">
              <a:lnSpc>
                <a:spcPct val="150000"/>
              </a:lnSpc>
              <a:buClr>
                <a:srgbClr val="002060"/>
              </a:buClr>
              <a:buFont typeface="Wingdings" panose="05000000000000000000" pitchFamily="2" charset="2"/>
              <a:buChar char="ü"/>
            </a:pPr>
            <a:r>
              <a:rPr lang="pl-PL" sz="1600" dirty="0">
                <a:latin typeface="Calibri" panose="020F0502020204030204" pitchFamily="34" charset="0"/>
                <a:cs typeface="Calibri" panose="020F0502020204030204" pitchFamily="34" charset="0"/>
              </a:rPr>
              <a:t> be </a:t>
            </a:r>
            <a:r>
              <a:rPr lang="en-US" sz="1600" dirty="0">
                <a:latin typeface="Calibri" panose="020F0502020204030204" pitchFamily="34" charset="0"/>
                <a:cs typeface="Calibri" panose="020F0502020204030204" pitchFamily="34" charset="0"/>
              </a:rPr>
              <a:t>independent in terms of accounting, </a:t>
            </a:r>
            <a:r>
              <a:rPr lang="en-US" sz="1600" dirty="0" err="1">
                <a:latin typeface="Calibri" panose="020F0502020204030204" pitchFamily="34" charset="0"/>
                <a:cs typeface="Calibri" panose="020F0502020204030204" pitchFamily="34" charset="0"/>
              </a:rPr>
              <a:t>organisation</a:t>
            </a:r>
            <a:r>
              <a:rPr lang="en-US" sz="1600" dirty="0">
                <a:latin typeface="Calibri" panose="020F0502020204030204" pitchFamily="34" charset="0"/>
                <a:cs typeface="Calibri" panose="020F0502020204030204" pitchFamily="34" charset="0"/>
              </a:rPr>
              <a:t> and decision-making processes;</a:t>
            </a:r>
            <a:endParaRPr lang="pl-PL" sz="1600" dirty="0">
              <a:latin typeface="Calibri" panose="020F0502020204030204" pitchFamily="34" charset="0"/>
              <a:cs typeface="Calibri" panose="020F0502020204030204" pitchFamily="34" charset="0"/>
            </a:endParaRPr>
          </a:p>
          <a:p>
            <a:pPr marL="1257300" lvl="2" indent="-342900" algn="just">
              <a:lnSpc>
                <a:spcPct val="150000"/>
              </a:lnSpc>
              <a:buClr>
                <a:srgbClr val="002060"/>
              </a:buClr>
              <a:buFont typeface="Wingdings" panose="05000000000000000000" pitchFamily="2" charset="2"/>
              <a:buChar char="ü"/>
            </a:pPr>
            <a:r>
              <a:rPr lang="pl-PL"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not present prices for payment card scheme and processing activities in a bundled manner and shall not </a:t>
            </a:r>
            <a:r>
              <a:rPr lang="en-US" sz="1600" dirty="0" err="1">
                <a:latin typeface="Calibri" panose="020F0502020204030204" pitchFamily="34" charset="0"/>
                <a:cs typeface="Calibri" panose="020F0502020204030204" pitchFamily="34" charset="0"/>
              </a:rPr>
              <a:t>crosssubsidise</a:t>
            </a:r>
            <a:r>
              <a:rPr lang="pl-PL" sz="1600" dirty="0">
                <a:latin typeface="Calibri" panose="020F0502020204030204" pitchFamily="34" charset="0"/>
                <a:cs typeface="Calibri" panose="020F0502020204030204" pitchFamily="34" charset="0"/>
              </a:rPr>
              <a:t>;</a:t>
            </a:r>
          </a:p>
          <a:p>
            <a:pPr marL="1257300" lvl="2" indent="-342900" algn="just">
              <a:lnSpc>
                <a:spcPct val="150000"/>
              </a:lnSpc>
              <a:buClr>
                <a:srgbClr val="002060"/>
              </a:buClr>
              <a:buFont typeface="Wingdings" panose="05000000000000000000" pitchFamily="2" charset="2"/>
              <a:buChar char="ü"/>
            </a:pPr>
            <a:r>
              <a:rPr lang="pl-PL"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not discriminate in any way between their subsidiaries or shareholders and users of payment</a:t>
            </a:r>
            <a:r>
              <a:rPr lang="pl-PL"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card schemes and other </a:t>
            </a:r>
            <a:r>
              <a:rPr lang="pl-PL"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contractual partner</a:t>
            </a:r>
            <a:r>
              <a:rPr lang="pl-PL" sz="1600" dirty="0">
                <a:latin typeface="Calibri" panose="020F0502020204030204" pitchFamily="34" charset="0"/>
                <a:cs typeface="Calibri" panose="020F0502020204030204" pitchFamily="34" charset="0"/>
              </a:rPr>
              <a:t>s.</a:t>
            </a:r>
          </a:p>
          <a:p>
            <a:pPr marL="800100" lvl="1" indent="-342900" algn="just">
              <a:lnSpc>
                <a:spcPct val="150000"/>
              </a:lnSpc>
              <a:buClr>
                <a:srgbClr val="002060"/>
              </a:buClr>
              <a:buFont typeface="Wingdings" panose="05000000000000000000" pitchFamily="2" charset="2"/>
              <a:buChar char="v"/>
            </a:pPr>
            <a:r>
              <a:rPr lang="en-US" dirty="0">
                <a:latin typeface="Calibri" panose="020F0502020204030204" pitchFamily="34" charset="0"/>
                <a:cs typeface="Calibri" panose="020F0502020204030204" pitchFamily="34" charset="0"/>
              </a:rPr>
              <a:t>Any territorial discrimination in processing rules operated by payment card schemes </a:t>
            </a:r>
            <a:r>
              <a:rPr lang="pl-PL" dirty="0" err="1">
                <a:latin typeface="Calibri" panose="020F0502020204030204" pitchFamily="34" charset="0"/>
                <a:cs typeface="Calibri" panose="020F0502020204030204" pitchFamily="34" charset="0"/>
              </a:rPr>
              <a:t>is</a:t>
            </a:r>
            <a:r>
              <a:rPr lang="en-US" dirty="0">
                <a:latin typeface="Calibri" panose="020F0502020204030204" pitchFamily="34" charset="0"/>
                <a:cs typeface="Calibri" panose="020F0502020204030204" pitchFamily="34" charset="0"/>
              </a:rPr>
              <a:t> prohibited.</a:t>
            </a:r>
            <a:endParaRPr lang="pl-P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28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6462</TotalTime>
  <Words>1551</Words>
  <Application>Microsoft Office PowerPoint</Application>
  <PresentationFormat>Panoramiczny</PresentationFormat>
  <Paragraphs>94</Paragraphs>
  <Slides>14</Slides>
  <Notes>0</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14</vt:i4>
      </vt:variant>
    </vt:vector>
  </HeadingPairs>
  <TitlesOfParts>
    <vt:vector size="25" baseType="lpstr">
      <vt:lpstr>Arial</vt:lpstr>
      <vt:lpstr>Bahnschrift Light</vt:lpstr>
      <vt:lpstr>Calibri</vt:lpstr>
      <vt:lpstr>Calibri Light</vt:lpstr>
      <vt:lpstr>Georgia</vt:lpstr>
      <vt:lpstr>Roboto</vt:lpstr>
      <vt:lpstr>Tahoma</vt:lpstr>
      <vt:lpstr>Times New Roman</vt:lpstr>
      <vt:lpstr>Wingdings</vt:lpstr>
      <vt:lpstr>YADLjI9qxTA 0</vt:lpstr>
      <vt:lpstr>1_Tema de Office</vt:lpstr>
      <vt:lpstr>Prezentacja programu PowerPoint</vt:lpstr>
      <vt:lpstr>Agenda </vt:lpstr>
      <vt:lpstr>Types of cashless solutions</vt:lpstr>
      <vt:lpstr>Business opportunities </vt:lpstr>
      <vt:lpstr>Fees usually paid</vt:lpstr>
      <vt:lpstr>Security measures (technological, organizational, legal) (1) </vt:lpstr>
      <vt:lpstr>Security measures (technological, organizational, legal) (2) </vt:lpstr>
      <vt:lpstr>Legal issues - Regulation (EU) 2015/751) (1)</vt:lpstr>
      <vt:lpstr>Legal issues - Regulation (EU) 2015/751 (2)</vt:lpstr>
      <vt:lpstr>Legal issues - Regulation (EU) 2015/751 (3)</vt:lpstr>
      <vt:lpstr>Assessment test (1) </vt:lpstr>
      <vt:lpstr>Assessment test (2) </vt:lpstr>
      <vt:lpstr>Sources: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Szaraniec Monika</cp:lastModifiedBy>
  <cp:revision>147</cp:revision>
  <dcterms:created xsi:type="dcterms:W3CDTF">2021-06-29T11:11:56Z</dcterms:created>
  <dcterms:modified xsi:type="dcterms:W3CDTF">2022-10-05T07:49:03Z</dcterms:modified>
</cp:coreProperties>
</file>