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268" r:id="rId3"/>
    <p:sldId id="305" r:id="rId4"/>
    <p:sldId id="320" r:id="rId5"/>
    <p:sldId id="321" r:id="rId6"/>
    <p:sldId id="319" r:id="rId7"/>
    <p:sldId id="322" r:id="rId8"/>
    <p:sldId id="323" r:id="rId9"/>
    <p:sldId id="324" r:id="rId10"/>
    <p:sldId id="325" r:id="rId11"/>
    <p:sldId id="326" r:id="rId12"/>
    <p:sldId id="327" r:id="rId13"/>
    <p:sldId id="328" r:id="rId14"/>
    <p:sldId id="329" r:id="rId15"/>
    <p:sldId id="330" r:id="rId16"/>
    <p:sldId id="331" r:id="rId17"/>
    <p:sldId id="333" r:id="rId18"/>
    <p:sldId id="334" r:id="rId19"/>
    <p:sldId id="332" r:id="rId20"/>
    <p:sldId id="309" r:id="rId21"/>
    <p:sldId id="312" r:id="rId22"/>
    <p:sldId id="310" r:id="rId23"/>
    <p:sldId id="313" r:id="rId24"/>
    <p:sldId id="315" r:id="rId25"/>
    <p:sldId id="311" r:id="rId26"/>
    <p:sldId id="314" r:id="rId27"/>
    <p:sldId id="307" r:id="rId28"/>
    <p:sldId id="336" r:id="rId29"/>
    <p:sldId id="337" r:id="rId30"/>
    <p:sldId id="335" r:id="rId31"/>
    <p:sldId id="316" r:id="rId32"/>
    <p:sldId id="318" r:id="rId33"/>
    <p:sldId id="338" r:id="rId34"/>
    <p:sldId id="339" r:id="rId35"/>
    <p:sldId id="340" r:id="rId36"/>
    <p:sldId id="264" r:id="rId37"/>
  </p:sldIdLst>
  <p:sldSz cx="12192000" cy="6858000"/>
  <p:notesSz cx="6797675" cy="9929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0D296"/>
    <a:srgbClr val="17EDAB"/>
    <a:srgbClr val="075D42"/>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926" autoAdjust="0"/>
  </p:normalViewPr>
  <p:slideViewPr>
    <p:cSldViewPr snapToGrid="0">
      <p:cViewPr varScale="1">
        <p:scale>
          <a:sx n="65" d="100"/>
          <a:sy n="65" d="100"/>
        </p:scale>
        <p:origin x="858" y="78"/>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8BDEF21F-A6F0-41B8-AA0F-CC975C7895C1}"/>
              </a:ext>
            </a:extLst>
          </p:cNvPr>
          <p:cNvSpPr>
            <a:spLocks noGrp="1"/>
          </p:cNvSpPr>
          <p:nvPr>
            <p:ph type="hdr" sz="quarter"/>
          </p:nvPr>
        </p:nvSpPr>
        <p:spPr>
          <a:xfrm>
            <a:off x="3" y="0"/>
            <a:ext cx="2945659" cy="498215"/>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xmlns="" id="{880A2CBA-C9C0-4B3C-991A-F22DB63D15E6}"/>
              </a:ext>
            </a:extLst>
          </p:cNvPr>
          <p:cNvSpPr>
            <a:spLocks noGrp="1"/>
          </p:cNvSpPr>
          <p:nvPr>
            <p:ph type="dt" sz="quarter" idx="1"/>
          </p:nvPr>
        </p:nvSpPr>
        <p:spPr>
          <a:xfrm>
            <a:off x="3850446" y="0"/>
            <a:ext cx="2945659" cy="498215"/>
          </a:xfrm>
          <a:prstGeom prst="rect">
            <a:avLst/>
          </a:prstGeom>
        </p:spPr>
        <p:txBody>
          <a:bodyPr vert="horz" lIns="91440" tIns="45720" rIns="91440" bIns="45720" rtlCol="0"/>
          <a:lstStyle>
            <a:lvl1pPr algn="r">
              <a:defRPr sz="1200"/>
            </a:lvl1pPr>
          </a:lstStyle>
          <a:p>
            <a:fld id="{DFF4FA70-0E02-437E-A78C-CE05301291EA}" type="datetimeFigureOut">
              <a:rPr lang="es-ES" smtClean="0"/>
              <a:t>13/10/2022</a:t>
            </a:fld>
            <a:endParaRPr lang="es-ES"/>
          </a:p>
        </p:txBody>
      </p:sp>
      <p:sp>
        <p:nvSpPr>
          <p:cNvPr id="4" name="Marcador de pie de página 3">
            <a:extLst>
              <a:ext uri="{FF2B5EF4-FFF2-40B4-BE49-F238E27FC236}">
                <a16:creationId xmlns:a16="http://schemas.microsoft.com/office/drawing/2014/main" xmlns="" id="{CD4826BE-ACD3-48FC-B5A1-D33628CAB84C}"/>
              </a:ext>
            </a:extLst>
          </p:cNvPr>
          <p:cNvSpPr>
            <a:spLocks noGrp="1"/>
          </p:cNvSpPr>
          <p:nvPr>
            <p:ph type="ftr" sz="quarter" idx="2"/>
          </p:nvPr>
        </p:nvSpPr>
        <p:spPr>
          <a:xfrm>
            <a:off x="3" y="9431601"/>
            <a:ext cx="2945659" cy="498215"/>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xmlns="" id="{4CD73359-D707-4EAE-AAB6-6DC9146A8A97}"/>
              </a:ext>
            </a:extLst>
          </p:cNvPr>
          <p:cNvSpPr>
            <a:spLocks noGrp="1"/>
          </p:cNvSpPr>
          <p:nvPr>
            <p:ph type="sldNum" sz="quarter" idx="3"/>
          </p:nvPr>
        </p:nvSpPr>
        <p:spPr>
          <a:xfrm>
            <a:off x="3850446" y="9431601"/>
            <a:ext cx="2945659" cy="498215"/>
          </a:xfrm>
          <a:prstGeom prst="rect">
            <a:avLst/>
          </a:prstGeom>
        </p:spPr>
        <p:txBody>
          <a:bodyPr vert="horz" lIns="91440" tIns="45720" rIns="91440" bIns="45720" rtlCol="0" anchor="b"/>
          <a:lstStyle>
            <a:lvl1pPr algn="r">
              <a:defRPr sz="1200"/>
            </a:lvl1pPr>
          </a:lstStyle>
          <a:p>
            <a:fld id="{9D33C069-59B1-4A62-AB0D-C900094E721A}" type="slidenum">
              <a:rPr lang="es-ES" smtClean="0"/>
              <a:t>‹N›</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3" y="0"/>
            <a:ext cx="2945659" cy="49821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6" y="0"/>
            <a:ext cx="2945659" cy="498215"/>
          </a:xfrm>
          <a:prstGeom prst="rect">
            <a:avLst/>
          </a:prstGeom>
        </p:spPr>
        <p:txBody>
          <a:bodyPr vert="horz" lIns="91440" tIns="45720" rIns="91440" bIns="45720" rtlCol="0"/>
          <a:lstStyle>
            <a:lvl1pPr algn="r">
              <a:defRPr sz="1200"/>
            </a:lvl1pPr>
          </a:lstStyle>
          <a:p>
            <a:fld id="{28FFF3FB-DEDF-4780-82C6-53DC23E6D14E}" type="datetimeFigureOut">
              <a:rPr lang="es-ES" smtClean="0"/>
              <a:t>13/10/2022</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8724"/>
            <a:ext cx="5438140" cy="3909865"/>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3" y="9431601"/>
            <a:ext cx="2945659" cy="498215"/>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6" y="9431601"/>
            <a:ext cx="2945659" cy="498215"/>
          </a:xfrm>
          <a:prstGeom prst="rect">
            <a:avLst/>
          </a:prstGeom>
        </p:spPr>
        <p:txBody>
          <a:bodyPr vert="horz" lIns="91440" tIns="45720" rIns="91440" bIns="45720" rtlCol="0" anchor="b"/>
          <a:lstStyle>
            <a:lvl1pPr algn="r">
              <a:defRPr sz="1200"/>
            </a:lvl1pPr>
          </a:lstStyle>
          <a:p>
            <a:fld id="{3194B92E-D071-4B96-991C-97F62C0BDD53}" type="slidenum">
              <a:rPr lang="es-ES" smtClean="0"/>
              <a:t>‹N›</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7891125" y="-12809538"/>
            <a:ext cx="24061738" cy="13535026"/>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79768" y="4716663"/>
            <a:ext cx="5409816" cy="44373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xmlns=""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xmlns=""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xmlns=""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xmlns="" id="{22EA64A2-2236-4DEC-9BF1-00DE2AD69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xmlns=""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nhglobalpartners.com/remote-working-law-decree-spain/" TargetMode="External"/><Relationship Id="rId3" Type="http://schemas.openxmlformats.org/officeDocument/2006/relationships/hyperlink" Target="https://cms.law/en/int/expert-guides/cms-expert-guide-to-mobile-working/belgium" TargetMode="External"/><Relationship Id="rId7" Type="http://schemas.openxmlformats.org/officeDocument/2006/relationships/hyperlink" Target="https://www.bollettinoadapt.it/wp-content/uploads/TELELAVORO-tiraboschi.pdf" TargetMode="External"/><Relationship Id="rId2" Type="http://schemas.openxmlformats.org/officeDocument/2006/relationships/hyperlink" Target="https://www.etuc.org/en/rules-teleworking-belgium" TargetMode="External"/><Relationship Id="rId1" Type="http://schemas.openxmlformats.org/officeDocument/2006/relationships/slideLayout" Target="../slideLayouts/slideLayout1.xml"/><Relationship Id="rId6" Type="http://schemas.openxmlformats.org/officeDocument/2006/relationships/hyperlink" Target="https://en.sev.org.gr/wp-content/uploads/2020/06/Telework_SEV_english.pdf" TargetMode="External"/><Relationship Id="rId5" Type="http://schemas.openxmlformats.org/officeDocument/2006/relationships/hyperlink" Target="https://www.lexology.com/library/detail.aspx?g=ccd49a34-af61-46b2-9501-5dd31c421ecf" TargetMode="External"/><Relationship Id="rId4" Type="http://schemas.openxmlformats.org/officeDocument/2006/relationships/hyperlink" Target="https://cms.law/en/int/expert-guides/cms-expert-guide-to-mobile-working/croatia"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bruegel.org/blog-post/cross-border-telework-eu-fab-or-fad"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www.bruegel.org/blog-post/cross-border-telework-eu-fab-or-fad"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ySQyeCnpxnI" TargetMode="External"/><Relationship Id="rId2" Type="http://schemas.openxmlformats.org/officeDocument/2006/relationships/hyperlink" Target="https://www.youtube.com/watch?v=la5mBHbhpis" TargetMode="External"/><Relationship Id="rId1" Type="http://schemas.openxmlformats.org/officeDocument/2006/relationships/slideLayout" Target="../slideLayouts/slideLayout1.xml"/><Relationship Id="rId4" Type="http://schemas.openxmlformats.org/officeDocument/2006/relationships/hyperlink" Target="https://codozasady.pl/en/p/news-from-poland-business-law-episode-5-proposed-changes-in-labour-law-relating-to-remote-work"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E350C6F4-6589-4745-8D09-15078EE9ADB2}"/>
              </a:ext>
            </a:extLst>
          </p:cNvPr>
          <p:cNvSpPr txBox="1"/>
          <p:nvPr/>
        </p:nvSpPr>
        <p:spPr>
          <a:xfrm>
            <a:off x="1800629" y="3070699"/>
            <a:ext cx="7426957" cy="523220"/>
          </a:xfrm>
          <a:prstGeom prst="rect">
            <a:avLst/>
          </a:prstGeom>
          <a:noFill/>
        </p:spPr>
        <p:txBody>
          <a:bodyPr wrap="square">
            <a:spAutoFit/>
          </a:bodyPr>
          <a:lstStyle/>
          <a:p>
            <a:pPr algn="ctr"/>
            <a:r>
              <a:rPr lang="en-GB" sz="2800" b="1" dirty="0">
                <a:solidFill>
                  <a:srgbClr val="0CA373"/>
                </a:solidFill>
                <a:effectLst/>
                <a:ea typeface="Calibri" panose="020F0502020204030204" pitchFamily="34" charset="0"/>
              </a:rPr>
              <a:t>“Enhancing SMEs’ Resilience After Lock Down”</a:t>
            </a:r>
            <a:endParaRPr lang="es-ES" sz="2800" b="1" dirty="0">
              <a:solidFill>
                <a:srgbClr val="0CA373"/>
              </a:solidFill>
            </a:endParaRPr>
          </a:p>
        </p:txBody>
      </p:sp>
      <p:sp>
        <p:nvSpPr>
          <p:cNvPr id="5" name="CuadroTexto 4">
            <a:extLst>
              <a:ext uri="{FF2B5EF4-FFF2-40B4-BE49-F238E27FC236}">
                <a16:creationId xmlns:a16="http://schemas.microsoft.com/office/drawing/2014/main" xmlns="" id="{6A46D3C6-E20C-4FBA-B5EB-C2B5FDE05068}"/>
              </a:ext>
            </a:extLst>
          </p:cNvPr>
          <p:cNvSpPr txBox="1"/>
          <p:nvPr/>
        </p:nvSpPr>
        <p:spPr>
          <a:xfrm>
            <a:off x="232315" y="4007988"/>
            <a:ext cx="11759863"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3200" b="1" dirty="0">
                <a:solidFill>
                  <a:srgbClr val="0CA373"/>
                </a:solidFill>
              </a:rPr>
              <a:t>R</a:t>
            </a:r>
            <a:r>
              <a:rPr lang="en-US" sz="3200" b="1" dirty="0">
                <a:solidFill>
                  <a:srgbClr val="0CA373"/>
                </a:solidFill>
                <a:effectLst/>
              </a:rPr>
              <a:t>emote work regulations </a:t>
            </a:r>
            <a:r>
              <a:rPr lang="pl-PL" sz="3200" b="0" dirty="0">
                <a:solidFill>
                  <a:srgbClr val="0CA373"/>
                </a:solidFill>
                <a:effectLst/>
              </a:rPr>
              <a:t>(</a:t>
            </a:r>
            <a:r>
              <a:rPr lang="pl-PL" sz="3200" b="0" dirty="0" err="1">
                <a:solidFill>
                  <a:srgbClr val="0CA373"/>
                </a:solidFill>
                <a:effectLst/>
              </a:rPr>
              <a:t>including</a:t>
            </a:r>
            <a:r>
              <a:rPr lang="pl-PL" sz="3200" b="0" dirty="0">
                <a:solidFill>
                  <a:srgbClr val="0CA373"/>
                </a:solidFill>
                <a:effectLst/>
              </a:rPr>
              <a:t> the </a:t>
            </a:r>
            <a:r>
              <a:rPr lang="pl-PL" sz="3200" b="0" dirty="0" err="1">
                <a:solidFill>
                  <a:srgbClr val="0CA373"/>
                </a:solidFill>
                <a:effectLst/>
              </a:rPr>
              <a:t>projected</a:t>
            </a:r>
            <a:r>
              <a:rPr lang="pl-PL" sz="3200" b="0" dirty="0">
                <a:solidFill>
                  <a:srgbClr val="0CA373"/>
                </a:solidFill>
                <a:effectLst/>
              </a:rPr>
              <a:t> </a:t>
            </a:r>
            <a:r>
              <a:rPr lang="pl-PL" sz="3200" b="0" dirty="0" err="1">
                <a:solidFill>
                  <a:srgbClr val="0CA373"/>
                </a:solidFill>
                <a:effectLst/>
              </a:rPr>
              <a:t>ones</a:t>
            </a:r>
            <a:r>
              <a:rPr lang="pl-PL" sz="3200" b="0" dirty="0">
                <a:solidFill>
                  <a:srgbClr val="0CA373"/>
                </a:solidFill>
                <a:effectLst/>
              </a:rPr>
              <a:t> in Poland)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3200" b="1" dirty="0">
                <a:solidFill>
                  <a:srgbClr val="0CA373"/>
                </a:solidFill>
                <a:effectLst/>
              </a:rPr>
              <a:t>and practice of using them</a:t>
            </a:r>
            <a:endParaRPr lang="pl-PL" sz="3200" b="1" dirty="0">
              <a:solidFill>
                <a:srgbClr val="0CA373"/>
              </a:solidFill>
              <a:effectLst/>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pl-PL" sz="2800" b="1" dirty="0">
              <a:solidFill>
                <a:srgbClr val="0CA373"/>
              </a:solidFill>
              <a:effectLst/>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2400" spc="-114" dirty="0">
                <a:ea typeface="Tahoma" panose="020B0604030504040204" pitchFamily="34" charset="0"/>
                <a:cs typeface="Tahoma" panose="020B0604030504040204" pitchFamily="34" charset="0"/>
              </a:rPr>
              <a:t>Dr. Marcin Kiełbasa</a:t>
            </a:r>
            <a:r>
              <a:rPr lang="pl-PL" sz="2000" spc="-114" dirty="0">
                <a:ea typeface="Tahoma" panose="020B0604030504040204" pitchFamily="34" charset="0"/>
                <a:cs typeface="Tahoma" panose="020B0604030504040204" pitchFamily="34" charset="0"/>
              </a:rPr>
              <a:t>,</a:t>
            </a:r>
            <a:r>
              <a:rPr lang="pl-PL" sz="2400" b="1" spc="-114" dirty="0">
                <a:ea typeface="Tahoma" panose="020B0604030504040204" pitchFamily="34" charset="0"/>
                <a:cs typeface="Tahoma" panose="020B0604030504040204" pitchFamily="34" charset="0"/>
              </a:rPr>
              <a:t> </a:t>
            </a:r>
            <a:r>
              <a:rPr lang="pl-PL" sz="2400" spc="-114" dirty="0" err="1">
                <a:ea typeface="Tahoma" panose="020B0604030504040204" pitchFamily="34" charset="0"/>
                <a:cs typeface="Tahoma" panose="020B0604030504040204" pitchFamily="34" charset="0"/>
              </a:rPr>
              <a:t>Cracow</a:t>
            </a:r>
            <a:r>
              <a:rPr lang="pl-PL" sz="2400" spc="-114" dirty="0">
                <a:ea typeface="Tahoma" panose="020B0604030504040204" pitchFamily="34" charset="0"/>
                <a:cs typeface="Tahoma" panose="020B0604030504040204" pitchFamily="34" charset="0"/>
              </a:rPr>
              <a:t> University of </a:t>
            </a:r>
            <a:r>
              <a:rPr lang="pl-PL" sz="2400" spc="-114" dirty="0" err="1">
                <a:ea typeface="Tahoma" panose="020B0604030504040204" pitchFamily="34" charset="0"/>
                <a:cs typeface="Tahoma" panose="020B0604030504040204" pitchFamily="34" charset="0"/>
              </a:rPr>
              <a:t>Economics</a:t>
            </a:r>
            <a:r>
              <a:rPr lang="pl-PL" sz="2400" spc="-114" dirty="0">
                <a:ea typeface="Tahoma" panose="020B0604030504040204" pitchFamily="34" charset="0"/>
                <a:cs typeface="Tahoma" panose="020B0604030504040204" pitchFamily="34" charset="0"/>
              </a:rPr>
              <a:t> (CUE)</a:t>
            </a:r>
            <a:endParaRPr lang="en-US" sz="2400" spc="-114" dirty="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xmlns=""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728963" y="611888"/>
            <a:ext cx="4531601" cy="2077704"/>
          </a:xfrm>
          <a:prstGeom prst="rect">
            <a:avLst/>
          </a:prstGeom>
        </p:spPr>
      </p:pic>
      <p:sp>
        <p:nvSpPr>
          <p:cNvPr id="7" name="object 5">
            <a:extLst>
              <a:ext uri="{FF2B5EF4-FFF2-40B4-BE49-F238E27FC236}">
                <a16:creationId xmlns:a16="http://schemas.microsoft.com/office/drawing/2014/main" xmlns=""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xmlns=""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xmlns=""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xmlns=""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b="0" kern="0" spc="-150" dirty="0" err="1">
                <a:solidFill>
                  <a:schemeClr val="tx1"/>
                </a:solidFill>
                <a:latin typeface="+mn-lt"/>
                <a:ea typeface="Tahoma" panose="020B0604030504040204" pitchFamily="34" charset="0"/>
                <a:cs typeface="Tahoma" panose="020B0604030504040204" pitchFamily="34" charset="0"/>
              </a:rPr>
              <a:t>Issues</a:t>
            </a:r>
            <a:r>
              <a:rPr lang="pl-PL" sz="4000" b="0" kern="0" spc="-150" dirty="0">
                <a:solidFill>
                  <a:schemeClr val="tx1"/>
                </a:solidFill>
                <a:latin typeface="+mn-lt"/>
                <a:ea typeface="Tahoma" panose="020B0604030504040204" pitchFamily="34" charset="0"/>
                <a:cs typeface="Tahoma" panose="020B0604030504040204" pitchFamily="34" charset="0"/>
              </a:rPr>
              <a:t> </a:t>
            </a:r>
            <a:r>
              <a:rPr lang="pl-PL" sz="4000" b="0" kern="0" spc="-150" dirty="0" err="1">
                <a:solidFill>
                  <a:schemeClr val="tx1"/>
                </a:solidFill>
                <a:latin typeface="+mn-lt"/>
                <a:ea typeface="Tahoma" panose="020B0604030504040204" pitchFamily="34" charset="0"/>
                <a:cs typeface="Tahoma" panose="020B0604030504040204" pitchFamily="34" charset="0"/>
              </a:rPr>
              <a:t>concerning</a:t>
            </a:r>
            <a:r>
              <a:rPr lang="pl-PL" sz="4000" b="0" kern="0" spc="-150" dirty="0">
                <a:solidFill>
                  <a:schemeClr val="tx1"/>
                </a:solidFill>
                <a:latin typeface="+mn-lt"/>
                <a:ea typeface="Tahoma" panose="020B0604030504040204" pitchFamily="34" charset="0"/>
                <a:cs typeface="Tahoma" panose="020B0604030504040204" pitchFamily="34" charset="0"/>
              </a:rPr>
              <a:t> </a:t>
            </a:r>
            <a:r>
              <a:rPr lang="pl-PL" sz="4000" kern="0" spc="-150" dirty="0" err="1">
                <a:solidFill>
                  <a:schemeClr val="tx1"/>
                </a:solidFill>
                <a:latin typeface="+mn-lt"/>
                <a:ea typeface="Tahoma" panose="020B0604030504040204" pitchFamily="34" charset="0"/>
                <a:cs typeface="Tahoma" panose="020B0604030504040204" pitchFamily="34" charset="0"/>
              </a:rPr>
              <a:t>digitalization</a:t>
            </a:r>
            <a:r>
              <a:rPr lang="pl-PL" sz="4000" kern="0" spc="-150" dirty="0">
                <a:solidFill>
                  <a:schemeClr val="tx1"/>
                </a:solidFill>
                <a:latin typeface="+mn-lt"/>
                <a:ea typeface="Tahoma" panose="020B0604030504040204" pitchFamily="34" charset="0"/>
                <a:cs typeface="Tahoma" panose="020B0604030504040204" pitchFamily="34" charset="0"/>
              </a:rPr>
              <a:t> </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nSpc>
                <a:spcPct val="100000"/>
              </a:lnSpc>
              <a:spcBef>
                <a:spcPts val="110"/>
              </a:spcBef>
            </a:pPr>
            <a:r>
              <a:rPr lang="pl-PL" sz="2200" b="1" spc="50" dirty="0" err="1">
                <a:solidFill>
                  <a:srgbClr val="0CA373"/>
                </a:solidFill>
                <a:cs typeface="Tahoma"/>
              </a:rPr>
              <a:t>Digitalizations</a:t>
            </a:r>
            <a:r>
              <a:rPr lang="pl-PL" sz="2200" b="1" spc="50" dirty="0">
                <a:solidFill>
                  <a:srgbClr val="0CA373"/>
                </a:solidFill>
                <a:cs typeface="Tahoma"/>
              </a:rPr>
              <a:t> </a:t>
            </a:r>
            <a:r>
              <a:rPr lang="pl-PL" sz="2200" spc="50" dirty="0">
                <a:solidFill>
                  <a:srgbClr val="0CA373"/>
                </a:solidFill>
                <a:cs typeface="Tahoma"/>
              </a:rPr>
              <a:t>– </a:t>
            </a:r>
            <a:r>
              <a:rPr lang="pl-PL" sz="2200" spc="50" dirty="0" err="1">
                <a:solidFill>
                  <a:srgbClr val="0CA373"/>
                </a:solidFill>
                <a:cs typeface="Tahoma"/>
              </a:rPr>
              <a:t>socio-technical</a:t>
            </a:r>
            <a:r>
              <a:rPr lang="pl-PL" sz="2200" spc="50" dirty="0">
                <a:solidFill>
                  <a:srgbClr val="0CA373"/>
                </a:solidFill>
                <a:cs typeface="Tahoma"/>
              </a:rPr>
              <a:t>, </a:t>
            </a:r>
            <a:r>
              <a:rPr lang="pl-PL" sz="2200" spc="50" dirty="0" err="1">
                <a:solidFill>
                  <a:srgbClr val="0CA373"/>
                </a:solidFill>
                <a:cs typeface="Tahoma"/>
              </a:rPr>
              <a:t>evolving</a:t>
            </a:r>
            <a:r>
              <a:rPr lang="pl-PL" sz="2200" spc="50" dirty="0">
                <a:solidFill>
                  <a:srgbClr val="0CA373"/>
                </a:solidFill>
                <a:cs typeface="Tahoma"/>
              </a:rPr>
              <a:t> proces </a:t>
            </a:r>
            <a:r>
              <a:rPr lang="pl-PL" sz="2200" spc="50" dirty="0" err="1">
                <a:solidFill>
                  <a:srgbClr val="0CA373"/>
                </a:solidFill>
                <a:cs typeface="Tahoma"/>
              </a:rPr>
              <a:t>that</a:t>
            </a:r>
            <a:r>
              <a:rPr lang="pl-PL" sz="2200" spc="50" dirty="0">
                <a:solidFill>
                  <a:srgbClr val="0CA373"/>
                </a:solidFill>
                <a:cs typeface="Tahoma"/>
              </a:rPr>
              <a:t> </a:t>
            </a:r>
            <a:r>
              <a:rPr lang="pl-PL" sz="2200" spc="50" dirty="0" err="1">
                <a:solidFill>
                  <a:srgbClr val="0CA373"/>
                </a:solidFill>
                <a:cs typeface="Tahoma"/>
              </a:rPr>
              <a:t>takes</a:t>
            </a:r>
            <a:r>
              <a:rPr lang="pl-PL" sz="2200" spc="50" dirty="0">
                <a:solidFill>
                  <a:srgbClr val="0CA373"/>
                </a:solidFill>
                <a:cs typeface="Tahoma"/>
              </a:rPr>
              <a:t> place </a:t>
            </a:r>
            <a:r>
              <a:rPr lang="pl-PL" sz="2200" spc="50" dirty="0" err="1">
                <a:solidFill>
                  <a:srgbClr val="0CA373"/>
                </a:solidFill>
                <a:cs typeface="Tahoma"/>
              </a:rPr>
              <a:t>at</a:t>
            </a:r>
            <a:r>
              <a:rPr lang="pl-PL" sz="2200" spc="50" dirty="0">
                <a:solidFill>
                  <a:srgbClr val="0CA373"/>
                </a:solidFill>
                <a:cs typeface="Tahoma"/>
              </a:rPr>
              <a:t> the </a:t>
            </a:r>
            <a:r>
              <a:rPr lang="pl-PL" sz="2200" spc="50" dirty="0" err="1">
                <a:solidFill>
                  <a:srgbClr val="0CA373"/>
                </a:solidFill>
                <a:cs typeface="Tahoma"/>
              </a:rPr>
              <a:t>individual</a:t>
            </a:r>
            <a:r>
              <a:rPr lang="pl-PL" sz="2200" spc="50" dirty="0">
                <a:solidFill>
                  <a:srgbClr val="0CA373"/>
                </a:solidFill>
                <a:cs typeface="Tahoma"/>
              </a:rPr>
              <a:t>, </a:t>
            </a:r>
            <a:r>
              <a:rPr lang="pl-PL" sz="2200" spc="50" dirty="0" err="1">
                <a:solidFill>
                  <a:srgbClr val="0CA373"/>
                </a:solidFill>
                <a:cs typeface="Tahoma"/>
              </a:rPr>
              <a:t>organizational</a:t>
            </a:r>
            <a:r>
              <a:rPr lang="pl-PL" sz="2200" spc="50" dirty="0">
                <a:solidFill>
                  <a:srgbClr val="0CA373"/>
                </a:solidFill>
                <a:cs typeface="Tahoma"/>
              </a:rPr>
              <a:t>, </a:t>
            </a:r>
            <a:r>
              <a:rPr lang="pl-PL" sz="2200" spc="50" dirty="0" err="1">
                <a:solidFill>
                  <a:srgbClr val="0CA373"/>
                </a:solidFill>
                <a:cs typeface="Tahoma"/>
              </a:rPr>
              <a:t>societal</a:t>
            </a:r>
            <a:r>
              <a:rPr lang="pl-PL" sz="2200" spc="50" dirty="0">
                <a:solidFill>
                  <a:srgbClr val="0CA373"/>
                </a:solidFill>
                <a:cs typeface="Tahoma"/>
              </a:rPr>
              <a:t> and </a:t>
            </a:r>
            <a:r>
              <a:rPr lang="pl-PL" sz="2200" spc="50" dirty="0" err="1">
                <a:solidFill>
                  <a:srgbClr val="0CA373"/>
                </a:solidFill>
                <a:cs typeface="Tahoma"/>
              </a:rPr>
              <a:t>global</a:t>
            </a:r>
            <a:r>
              <a:rPr lang="pl-PL" sz="2200" spc="50" dirty="0">
                <a:solidFill>
                  <a:srgbClr val="0CA373"/>
                </a:solidFill>
                <a:cs typeface="Tahoma"/>
              </a:rPr>
              <a:t> </a:t>
            </a:r>
            <a:r>
              <a:rPr lang="pl-PL" sz="2200" spc="50" dirty="0" err="1">
                <a:solidFill>
                  <a:srgbClr val="0CA373"/>
                </a:solidFill>
                <a:cs typeface="Tahoma"/>
              </a:rPr>
              <a:t>levels</a:t>
            </a:r>
            <a:r>
              <a:rPr lang="pl-PL" sz="2200" spc="50" dirty="0">
                <a:solidFill>
                  <a:srgbClr val="0CA373"/>
                </a:solidFill>
                <a:cs typeface="Tahoma"/>
              </a:rPr>
              <a:t> </a:t>
            </a:r>
            <a:r>
              <a:rPr lang="pl-PL" sz="2200" b="1" spc="50" dirty="0">
                <a:solidFill>
                  <a:srgbClr val="0CA373"/>
                </a:solidFill>
                <a:cs typeface="Tahoma"/>
              </a:rPr>
              <a:t>(</a:t>
            </a:r>
            <a:r>
              <a:rPr lang="pl-PL" sz="2200" b="1" spc="50" dirty="0" err="1">
                <a:solidFill>
                  <a:srgbClr val="0CA373"/>
                </a:solidFill>
                <a:cs typeface="Tahoma"/>
              </a:rPr>
              <a:t>Legner</a:t>
            </a:r>
            <a:r>
              <a:rPr lang="pl-PL" sz="2200" b="1" spc="50" dirty="0">
                <a:solidFill>
                  <a:srgbClr val="0CA373"/>
                </a:solidFill>
                <a:cs typeface="Tahoma"/>
              </a:rPr>
              <a:t> et al., 2017). </a:t>
            </a:r>
            <a:r>
              <a:rPr lang="pl-PL" sz="2200" spc="50" dirty="0">
                <a:solidFill>
                  <a:srgbClr val="0CA373"/>
                </a:solidFill>
                <a:cs typeface="Tahoma"/>
              </a:rPr>
              <a:t>The </a:t>
            </a:r>
            <a:r>
              <a:rPr lang="pl-PL" sz="2200" spc="50" dirty="0" err="1">
                <a:solidFill>
                  <a:srgbClr val="0CA373"/>
                </a:solidFill>
                <a:cs typeface="Tahoma"/>
              </a:rPr>
              <a:t>steps</a:t>
            </a:r>
            <a:r>
              <a:rPr lang="pl-PL" sz="2200" spc="50" dirty="0">
                <a:solidFill>
                  <a:srgbClr val="0CA373"/>
                </a:solidFill>
                <a:cs typeface="Tahoma"/>
              </a:rPr>
              <a:t> to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 in </a:t>
            </a:r>
            <a:r>
              <a:rPr lang="pl-PL" sz="2200" spc="50" dirty="0" err="1">
                <a:solidFill>
                  <a:srgbClr val="0CA373"/>
                </a:solidFill>
                <a:cs typeface="Tahoma"/>
              </a:rPr>
              <a:t>this</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a:t>
            </a:r>
            <a:r>
              <a:rPr lang="pl-PL" sz="2200" spc="50" dirty="0" err="1">
                <a:solidFill>
                  <a:srgbClr val="0CA373"/>
                </a:solidFill>
                <a:cs typeface="Tahoma"/>
              </a:rPr>
              <a:t>include</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02552" y="1666430"/>
            <a:ext cx="12001140" cy="4252190"/>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Review</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technology needs and resources of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employees working from home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workers</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Reviewing</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employees</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level of skills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accessing and working with the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respective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devices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Setting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up</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policy on whether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remore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are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be permitted to use their own devices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or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are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receive ICT equipment provided by their employers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note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some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legal</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orders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may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provide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specific</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regulations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this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regard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or</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leave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the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parties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Reviewing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reimbursement modalities for supporting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employees</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financially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ensure they have the right kind of equipment, internet, bandwidth and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electronic</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tools</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Provid</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training opportunities to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employees</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on the different tools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they will be required to use, as well as self-assessment and external testing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thereon</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provide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for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schemes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delivery</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equipment</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employees</a:t>
            </a:r>
            <a:endPar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577703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b="0" kern="0" spc="-150" dirty="0" err="1">
                <a:solidFill>
                  <a:schemeClr val="tx1"/>
                </a:solidFill>
                <a:latin typeface="+mn-lt"/>
                <a:ea typeface="Tahoma" panose="020B0604030504040204" pitchFamily="34" charset="0"/>
                <a:cs typeface="Tahoma" panose="020B0604030504040204" pitchFamily="34" charset="0"/>
              </a:rPr>
              <a:t>Issues</a:t>
            </a:r>
            <a:r>
              <a:rPr lang="pl-PL" sz="4000" b="0" kern="0" spc="-150" dirty="0">
                <a:solidFill>
                  <a:schemeClr val="tx1"/>
                </a:solidFill>
                <a:latin typeface="+mn-lt"/>
                <a:ea typeface="Tahoma" panose="020B0604030504040204" pitchFamily="34" charset="0"/>
                <a:cs typeface="Tahoma" panose="020B0604030504040204" pitchFamily="34" charset="0"/>
              </a:rPr>
              <a:t> </a:t>
            </a:r>
            <a:r>
              <a:rPr lang="pl-PL" sz="4000" b="0" kern="0" spc="-150" dirty="0" err="1">
                <a:solidFill>
                  <a:schemeClr val="tx1"/>
                </a:solidFill>
                <a:latin typeface="+mn-lt"/>
                <a:ea typeface="Tahoma" panose="020B0604030504040204" pitchFamily="34" charset="0"/>
                <a:cs typeface="Tahoma" panose="020B0604030504040204" pitchFamily="34" charset="0"/>
              </a:rPr>
              <a:t>concerning</a:t>
            </a:r>
            <a:r>
              <a:rPr lang="pl-PL" sz="4000" b="0" kern="0" spc="-150" dirty="0">
                <a:solidFill>
                  <a:schemeClr val="tx1"/>
                </a:solidFill>
                <a:latin typeface="+mn-lt"/>
                <a:ea typeface="Tahoma" panose="020B0604030504040204" pitchFamily="34" charset="0"/>
                <a:cs typeface="Tahoma" panose="020B0604030504040204" pitchFamily="34" charset="0"/>
              </a:rPr>
              <a:t> </a:t>
            </a:r>
            <a:r>
              <a:rPr lang="pl-PL" sz="4000" kern="0" spc="-150" dirty="0" err="1">
                <a:solidFill>
                  <a:schemeClr val="tx1"/>
                </a:solidFill>
                <a:latin typeface="+mn-lt"/>
                <a:ea typeface="Tahoma" panose="020B0604030504040204" pitchFamily="34" charset="0"/>
                <a:cs typeface="Tahoma" panose="020B0604030504040204" pitchFamily="34" charset="0"/>
              </a:rPr>
              <a:t>communication</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102552" y="991312"/>
            <a:ext cx="12001140" cy="1042593"/>
          </a:xfrm>
          <a:prstGeom prst="rect">
            <a:avLst/>
          </a:prstGeom>
        </p:spPr>
        <p:txBody>
          <a:bodyPr vert="horz" wrap="square" lIns="0" tIns="13970" rIns="0" bIns="0" rtlCol="0">
            <a:spAutoFit/>
          </a:bodyPr>
          <a:lstStyle/>
          <a:p>
            <a:pPr marL="12700">
              <a:lnSpc>
                <a:spcPct val="100000"/>
              </a:lnSpc>
              <a:spcBef>
                <a:spcPts val="110"/>
              </a:spcBef>
            </a:pPr>
            <a:r>
              <a:rPr lang="pl-PL" sz="2200" b="1" spc="50" dirty="0" err="1">
                <a:solidFill>
                  <a:srgbClr val="0CA373"/>
                </a:solidFill>
                <a:cs typeface="Tahoma"/>
              </a:rPr>
              <a:t>There</a:t>
            </a:r>
            <a:r>
              <a:rPr lang="pl-PL" sz="2200" b="1" spc="50" dirty="0">
                <a:solidFill>
                  <a:srgbClr val="0CA373"/>
                </a:solidFill>
                <a:cs typeface="Tahoma"/>
              </a:rPr>
              <a:t> </a:t>
            </a:r>
            <a:r>
              <a:rPr lang="pl-PL" sz="2200" b="1" spc="50" dirty="0" err="1">
                <a:solidFill>
                  <a:srgbClr val="0CA373"/>
                </a:solidFill>
                <a:cs typeface="Tahoma"/>
              </a:rPr>
              <a:t>exists</a:t>
            </a:r>
            <a:r>
              <a:rPr lang="pl-PL" sz="2200" b="1" spc="50" dirty="0">
                <a:solidFill>
                  <a:srgbClr val="0CA373"/>
                </a:solidFill>
                <a:cs typeface="Tahoma"/>
              </a:rPr>
              <a:t> </a:t>
            </a:r>
            <a:r>
              <a:rPr lang="pl-PL" sz="2200" b="1" spc="50" dirty="0" err="1">
                <a:solidFill>
                  <a:srgbClr val="0CA373"/>
                </a:solidFill>
                <a:cs typeface="Tahoma"/>
              </a:rPr>
              <a:t>research</a:t>
            </a:r>
            <a:r>
              <a:rPr lang="pl-PL" sz="2200" b="1" spc="50" dirty="0">
                <a:solidFill>
                  <a:srgbClr val="0CA373"/>
                </a:solidFill>
                <a:cs typeface="Tahoma"/>
              </a:rPr>
              <a:t> </a:t>
            </a:r>
            <a:r>
              <a:rPr lang="pl-PL" sz="2200" b="1" spc="50" dirty="0" err="1">
                <a:solidFill>
                  <a:srgbClr val="0CA373"/>
                </a:solidFill>
                <a:cs typeface="Tahoma"/>
              </a:rPr>
              <a:t>evidence</a:t>
            </a:r>
            <a:r>
              <a:rPr lang="pl-PL" sz="2200" b="1" spc="50" dirty="0">
                <a:solidFill>
                  <a:srgbClr val="0CA373"/>
                </a:solidFill>
                <a:cs typeface="Tahoma"/>
              </a:rPr>
              <a:t> </a:t>
            </a:r>
            <a:r>
              <a:rPr lang="pl-PL" sz="2200" spc="50" dirty="0" err="1">
                <a:solidFill>
                  <a:srgbClr val="0CA373"/>
                </a:solidFill>
                <a:cs typeface="Tahoma"/>
              </a:rPr>
              <a:t>that</a:t>
            </a:r>
            <a:r>
              <a:rPr lang="pl-PL" sz="2200" spc="50" dirty="0">
                <a:solidFill>
                  <a:srgbClr val="0CA373"/>
                </a:solidFill>
                <a:cs typeface="Tahoma"/>
              </a:rPr>
              <a:t> </a:t>
            </a:r>
            <a:r>
              <a:rPr lang="pl-PL" sz="2200" spc="50" dirty="0" err="1">
                <a:solidFill>
                  <a:srgbClr val="0CA373"/>
                </a:solidFill>
                <a:cs typeface="Tahoma"/>
              </a:rPr>
              <a:t>teams</a:t>
            </a:r>
            <a:r>
              <a:rPr lang="pl-PL" sz="2200" spc="50" dirty="0">
                <a:solidFill>
                  <a:srgbClr val="0CA373"/>
                </a:solidFill>
                <a:cs typeface="Tahoma"/>
              </a:rPr>
              <a:t> </a:t>
            </a:r>
            <a:r>
              <a:rPr lang="pl-PL" sz="2200" spc="50" dirty="0" err="1">
                <a:solidFill>
                  <a:srgbClr val="0CA373"/>
                </a:solidFill>
                <a:cs typeface="Tahoma"/>
              </a:rPr>
              <a:t>that</a:t>
            </a:r>
            <a:r>
              <a:rPr lang="pl-PL" sz="2200" spc="50" dirty="0">
                <a:solidFill>
                  <a:srgbClr val="0CA373"/>
                </a:solidFill>
                <a:cs typeface="Tahoma"/>
              </a:rPr>
              <a:t> </a:t>
            </a:r>
            <a:r>
              <a:rPr lang="pl-PL" sz="2200" spc="50" dirty="0" err="1">
                <a:solidFill>
                  <a:srgbClr val="0CA373"/>
                </a:solidFill>
                <a:cs typeface="Tahoma"/>
              </a:rPr>
              <a:t>work</a:t>
            </a:r>
            <a:r>
              <a:rPr lang="pl-PL" sz="2200" spc="50" dirty="0">
                <a:solidFill>
                  <a:srgbClr val="0CA373"/>
                </a:solidFill>
                <a:cs typeface="Tahoma"/>
              </a:rPr>
              <a:t> </a:t>
            </a:r>
            <a:r>
              <a:rPr lang="pl-PL" sz="2200" spc="50" dirty="0" err="1">
                <a:solidFill>
                  <a:srgbClr val="0CA373"/>
                </a:solidFill>
                <a:cs typeface="Tahoma"/>
              </a:rPr>
              <a:t>remotely</a:t>
            </a:r>
            <a:r>
              <a:rPr lang="pl-PL" sz="2200" spc="50" dirty="0">
                <a:solidFill>
                  <a:srgbClr val="0CA373"/>
                </a:solidFill>
                <a:cs typeface="Tahoma"/>
              </a:rPr>
              <a:t> face </a:t>
            </a:r>
            <a:r>
              <a:rPr lang="pl-PL" sz="2200" spc="50" dirty="0" err="1">
                <a:solidFill>
                  <a:srgbClr val="0CA373"/>
                </a:solidFill>
                <a:cs typeface="Tahoma"/>
              </a:rPr>
              <a:t>more</a:t>
            </a:r>
            <a:r>
              <a:rPr lang="pl-PL" sz="2200" spc="50" dirty="0">
                <a:solidFill>
                  <a:srgbClr val="0CA373"/>
                </a:solidFill>
                <a:cs typeface="Tahoma"/>
              </a:rPr>
              <a:t> </a:t>
            </a:r>
            <a:r>
              <a:rPr lang="pl-PL" sz="2200" spc="50" dirty="0" err="1">
                <a:solidFill>
                  <a:srgbClr val="0CA373"/>
                </a:solidFill>
                <a:cs typeface="Tahoma"/>
              </a:rPr>
              <a:t>significant</a:t>
            </a:r>
            <a:r>
              <a:rPr lang="pl-PL" sz="2200" spc="50" dirty="0">
                <a:solidFill>
                  <a:srgbClr val="0CA373"/>
                </a:solidFill>
                <a:cs typeface="Tahoma"/>
              </a:rPr>
              <a:t> </a:t>
            </a:r>
            <a:r>
              <a:rPr lang="pl-PL" sz="2200" spc="50" dirty="0" err="1">
                <a:solidFill>
                  <a:srgbClr val="0CA373"/>
                </a:solidFill>
                <a:cs typeface="Tahoma"/>
              </a:rPr>
              <a:t>communication</a:t>
            </a:r>
            <a:r>
              <a:rPr lang="pl-PL" sz="2200" spc="50" dirty="0">
                <a:solidFill>
                  <a:srgbClr val="0CA373"/>
                </a:solidFill>
                <a:cs typeface="Tahoma"/>
              </a:rPr>
              <a:t> </a:t>
            </a:r>
            <a:r>
              <a:rPr lang="pl-PL" sz="2200" spc="50" dirty="0" err="1">
                <a:solidFill>
                  <a:srgbClr val="0CA373"/>
                </a:solidFill>
                <a:cs typeface="Tahoma"/>
              </a:rPr>
              <a:t>challenges</a:t>
            </a:r>
            <a:r>
              <a:rPr lang="pl-PL" sz="2200" spc="50" dirty="0">
                <a:solidFill>
                  <a:srgbClr val="0CA373"/>
                </a:solidFill>
                <a:cs typeface="Tahoma"/>
              </a:rPr>
              <a:t> </a:t>
            </a:r>
            <a:r>
              <a:rPr lang="pl-PL" sz="2200" spc="50" dirty="0" err="1">
                <a:solidFill>
                  <a:srgbClr val="0CA373"/>
                </a:solidFill>
                <a:cs typeface="Tahoma"/>
              </a:rPr>
              <a:t>than</a:t>
            </a:r>
            <a:r>
              <a:rPr lang="pl-PL" sz="2200" spc="50" dirty="0">
                <a:solidFill>
                  <a:srgbClr val="0CA373"/>
                </a:solidFill>
                <a:cs typeface="Tahoma"/>
              </a:rPr>
              <a:t> face-to-face </a:t>
            </a:r>
            <a:r>
              <a:rPr lang="pl-PL" sz="2200" spc="50" dirty="0" err="1">
                <a:solidFill>
                  <a:srgbClr val="0CA373"/>
                </a:solidFill>
                <a:cs typeface="Tahoma"/>
              </a:rPr>
              <a:t>teams</a:t>
            </a:r>
            <a:r>
              <a:rPr lang="pl-PL" sz="2200" spc="50" dirty="0">
                <a:solidFill>
                  <a:srgbClr val="0CA373"/>
                </a:solidFill>
                <a:cs typeface="Tahoma"/>
              </a:rPr>
              <a:t> </a:t>
            </a:r>
            <a:r>
              <a:rPr lang="pl-PL" sz="2200" b="1" spc="50" dirty="0">
                <a:solidFill>
                  <a:srgbClr val="0CA373"/>
                </a:solidFill>
                <a:cs typeface="Tahoma"/>
              </a:rPr>
              <a:t>(Hertel et al., 2005). </a:t>
            </a:r>
            <a:r>
              <a:rPr lang="pl-PL" sz="2200" spc="50" dirty="0">
                <a:solidFill>
                  <a:srgbClr val="0CA373"/>
                </a:solidFill>
                <a:cs typeface="Tahoma"/>
              </a:rPr>
              <a:t>To </a:t>
            </a:r>
            <a:r>
              <a:rPr lang="pl-PL" sz="2200" spc="50" dirty="0" err="1">
                <a:solidFill>
                  <a:srgbClr val="0CA373"/>
                </a:solidFill>
                <a:cs typeface="Tahoma"/>
              </a:rPr>
              <a:t>tackle</a:t>
            </a:r>
            <a:r>
              <a:rPr lang="pl-PL" sz="2200" spc="50" dirty="0">
                <a:solidFill>
                  <a:srgbClr val="0CA373"/>
                </a:solidFill>
                <a:cs typeface="Tahoma"/>
              </a:rPr>
              <a:t> </a:t>
            </a:r>
            <a:r>
              <a:rPr lang="pl-PL" sz="2200" spc="50" dirty="0" err="1">
                <a:solidFill>
                  <a:srgbClr val="0CA373"/>
                </a:solidFill>
                <a:cs typeface="Tahoma"/>
              </a:rPr>
              <a:t>such</a:t>
            </a:r>
            <a:r>
              <a:rPr lang="pl-PL" sz="2200" spc="50" dirty="0">
                <a:solidFill>
                  <a:srgbClr val="0CA373"/>
                </a:solidFill>
                <a:cs typeface="Tahoma"/>
              </a:rPr>
              <a:t> </a:t>
            </a:r>
            <a:r>
              <a:rPr lang="pl-PL" sz="2200" spc="50" dirty="0" err="1">
                <a:solidFill>
                  <a:srgbClr val="0CA373"/>
                </a:solidFill>
                <a:cs typeface="Tahoma"/>
              </a:rPr>
              <a:t>challenges</a:t>
            </a:r>
            <a:r>
              <a:rPr lang="pl-PL" sz="2200" spc="50" dirty="0">
                <a:solidFill>
                  <a:srgbClr val="0CA373"/>
                </a:solidFill>
                <a:cs typeface="Tahoma"/>
              </a:rPr>
              <a:t>, the </a:t>
            </a:r>
            <a:r>
              <a:rPr lang="pl-PL" sz="2200" spc="50" dirty="0" err="1">
                <a:solidFill>
                  <a:srgbClr val="0CA373"/>
                </a:solidFill>
                <a:cs typeface="Tahoma"/>
              </a:rPr>
              <a:t>following</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 in </a:t>
            </a:r>
            <a:r>
              <a:rPr lang="pl-PL" sz="2200" spc="50" dirty="0" err="1">
                <a:solidFill>
                  <a:srgbClr val="0CA373"/>
                </a:solidFill>
                <a:cs typeface="Tahoma"/>
              </a:rPr>
              <a:t>this</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4244" y="1563510"/>
            <a:ext cx="12103692" cy="4606133"/>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Establish</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internal</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communication norms</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focused</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on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predictability and certainty to virtual conversations.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They</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may</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include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preferred response time, writing style, and tone</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as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well</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as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length and level of detail of messages, turnaround time,</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etc. </a:t>
            </a: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Ensur</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know when and how they can reach their direct supervisors </a:t>
            </a:r>
            <a:endPar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Providing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timeframes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and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best ways to get in touch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with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supervisor</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colleagues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especially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when</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matter</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urgent</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Trying to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avoid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bias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communication</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who are always communicating with each other;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finding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out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which</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are silent</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as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well</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which are the most frequent connections among team members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lvl="0" algn="just">
              <a:lnSpc>
                <a:spcPct val="115000"/>
              </a:lnSpc>
              <a:spcAft>
                <a:spcPts val="1000"/>
              </a:spcAft>
              <a:buSzPts val="1000"/>
              <a:tabLst>
                <a:tab pos="457200" algn="l"/>
              </a:tabLst>
            </a:pP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Communication shouldn’t be limited to content but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should also include the social aspects of work</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continue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office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traditions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where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possible</a:t>
            </a:r>
            <a:endPar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7" name="Grafika 6" descr="Kwiat z wypełnieniem pełnym">
            <a:extLst>
              <a:ext uri="{FF2B5EF4-FFF2-40B4-BE49-F238E27FC236}">
                <a16:creationId xmlns:a16="http://schemas.microsoft.com/office/drawing/2014/main" xmlns="" id="{3DAD2013-8D42-CEFD-E886-9081FCFE7BA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0" y="5434424"/>
            <a:ext cx="605910" cy="605910"/>
          </a:xfrm>
          <a:prstGeom prst="rect">
            <a:avLst/>
          </a:prstGeom>
        </p:spPr>
      </p:pic>
    </p:spTree>
    <p:extLst>
      <p:ext uri="{BB962C8B-B14F-4D97-AF65-F5344CB8AC3E}">
        <p14:creationId xmlns:p14="http://schemas.microsoft.com/office/powerpoint/2010/main" val="1212518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089616" y="249775"/>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err="1">
                <a:solidFill>
                  <a:schemeClr val="tx1"/>
                </a:solidFill>
                <a:latin typeface="+mn-lt"/>
                <a:ea typeface="Tahoma" panose="020B0604030504040204" pitchFamily="34" charset="0"/>
                <a:cs typeface="Tahoma" panose="020B0604030504040204" pitchFamily="34" charset="0"/>
              </a:rPr>
              <a:t>Issues</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b="0" kern="0" spc="-150" dirty="0" err="1">
                <a:solidFill>
                  <a:schemeClr val="tx1"/>
                </a:solidFill>
                <a:latin typeface="+mn-lt"/>
                <a:ea typeface="Tahoma" panose="020B0604030504040204" pitchFamily="34" charset="0"/>
                <a:cs typeface="Tahoma" panose="020B0604030504040204" pitchFamily="34" charset="0"/>
              </a:rPr>
              <a:t>concerning</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kern="0" spc="-150" dirty="0">
                <a:solidFill>
                  <a:schemeClr val="tx1"/>
                </a:solidFill>
                <a:latin typeface="+mn-lt"/>
                <a:ea typeface="Tahoma" panose="020B0604030504040204" pitchFamily="34" charset="0"/>
                <a:cs typeface="Tahoma" panose="020B0604030504040204" pitchFamily="34" charset="0"/>
              </a:rPr>
              <a:t>Occupational </a:t>
            </a:r>
            <a:r>
              <a:rPr lang="pl-PL" sz="3600" kern="0" spc="-150" dirty="0" err="1">
                <a:solidFill>
                  <a:schemeClr val="tx1"/>
                </a:solidFill>
                <a:latin typeface="+mn-lt"/>
                <a:ea typeface="Tahoma" panose="020B0604030504040204" pitchFamily="34" charset="0"/>
                <a:cs typeface="Tahoma" panose="020B0604030504040204" pitchFamily="34" charset="0"/>
              </a:rPr>
              <a:t>Safety</a:t>
            </a:r>
            <a:r>
              <a:rPr lang="pl-PL" sz="3600" kern="0" spc="-150" dirty="0">
                <a:solidFill>
                  <a:schemeClr val="tx1"/>
                </a:solidFill>
                <a:latin typeface="+mn-lt"/>
                <a:ea typeface="Tahoma" panose="020B0604030504040204" pitchFamily="34" charset="0"/>
                <a:cs typeface="Tahoma" panose="020B0604030504040204" pitchFamily="34" charset="0"/>
              </a:rPr>
              <a:t> &amp; </a:t>
            </a:r>
            <a:r>
              <a:rPr lang="pl-PL" sz="3600" kern="0" spc="-150" dirty="0" err="1">
                <a:solidFill>
                  <a:schemeClr val="tx1"/>
                </a:solidFill>
                <a:latin typeface="+mn-lt"/>
                <a:ea typeface="Tahoma" panose="020B0604030504040204" pitchFamily="34" charset="0"/>
                <a:cs typeface="Tahoma" panose="020B0604030504040204" pitchFamily="34" charset="0"/>
              </a:rPr>
              <a:t>Health</a:t>
            </a:r>
            <a:r>
              <a:rPr lang="pl-PL" sz="3600" kern="0" spc="-150" dirty="0">
                <a:solidFill>
                  <a:schemeClr val="tx1"/>
                </a:solidFill>
                <a:latin typeface="+mn-lt"/>
                <a:ea typeface="Tahoma" panose="020B0604030504040204" pitchFamily="34" charset="0"/>
                <a:cs typeface="Tahoma" panose="020B0604030504040204" pitchFamily="34" charset="0"/>
              </a:rPr>
              <a:t> (OSH) [1]</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nSpc>
                <a:spcPct val="100000"/>
              </a:lnSpc>
              <a:spcBef>
                <a:spcPts val="110"/>
              </a:spcBef>
            </a:pPr>
            <a:r>
              <a:rPr lang="pl-PL" sz="2200" spc="50" dirty="0" err="1">
                <a:solidFill>
                  <a:srgbClr val="0CA373"/>
                </a:solidFill>
                <a:cs typeface="Tahoma"/>
              </a:rPr>
              <a:t>Apart</a:t>
            </a:r>
            <a:r>
              <a:rPr lang="pl-PL" sz="2200" spc="50" dirty="0">
                <a:solidFill>
                  <a:srgbClr val="0CA373"/>
                </a:solidFill>
                <a:cs typeface="Tahoma"/>
              </a:rPr>
              <a:t> from </a:t>
            </a:r>
            <a:r>
              <a:rPr lang="pl-PL" sz="2200" spc="50" dirty="0" err="1">
                <a:solidFill>
                  <a:srgbClr val="0CA373"/>
                </a:solidFill>
                <a:cs typeface="Tahoma"/>
              </a:rPr>
              <a:t>benefits</a:t>
            </a:r>
            <a:r>
              <a:rPr lang="pl-PL" sz="2200" spc="50" dirty="0">
                <a:solidFill>
                  <a:srgbClr val="0CA373"/>
                </a:solidFill>
                <a:cs typeface="Tahoma"/>
              </a:rPr>
              <a:t> to </a:t>
            </a:r>
            <a:r>
              <a:rPr lang="pl-PL" sz="2200" spc="50" dirty="0" err="1">
                <a:solidFill>
                  <a:srgbClr val="0CA373"/>
                </a:solidFill>
                <a:cs typeface="Tahoma"/>
              </a:rPr>
              <a:t>remote</a:t>
            </a:r>
            <a:r>
              <a:rPr lang="pl-PL" sz="2200" spc="50" dirty="0">
                <a:solidFill>
                  <a:srgbClr val="0CA373"/>
                </a:solidFill>
                <a:cs typeface="Tahoma"/>
              </a:rPr>
              <a:t> </a:t>
            </a:r>
            <a:r>
              <a:rPr lang="pl-PL" sz="2200" spc="50" dirty="0" err="1">
                <a:solidFill>
                  <a:srgbClr val="0CA373"/>
                </a:solidFill>
                <a:cs typeface="Tahoma"/>
              </a:rPr>
              <a:t>workers</a:t>
            </a:r>
            <a:r>
              <a:rPr lang="pl-PL" sz="2200" spc="50" dirty="0">
                <a:solidFill>
                  <a:srgbClr val="0CA373"/>
                </a:solidFill>
                <a:cs typeface="Tahoma"/>
              </a:rPr>
              <a:t>’ </a:t>
            </a:r>
            <a:r>
              <a:rPr lang="pl-PL" sz="2200" spc="50" dirty="0" err="1">
                <a:solidFill>
                  <a:srgbClr val="0CA373"/>
                </a:solidFill>
                <a:cs typeface="Tahoma"/>
              </a:rPr>
              <a:t>well-being</a:t>
            </a:r>
            <a:r>
              <a:rPr lang="pl-PL" sz="2200" spc="50" dirty="0">
                <a:solidFill>
                  <a:srgbClr val="0CA373"/>
                </a:solidFill>
                <a:cs typeface="Tahoma"/>
              </a:rPr>
              <a:t>,</a:t>
            </a:r>
            <a:r>
              <a:rPr lang="pl-PL" sz="2200" b="1" spc="50" dirty="0">
                <a:solidFill>
                  <a:srgbClr val="0CA373"/>
                </a:solidFill>
                <a:cs typeface="Tahoma"/>
              </a:rPr>
              <a:t> </a:t>
            </a:r>
            <a:r>
              <a:rPr lang="pl-PL" sz="2200" b="1" spc="50" dirty="0" err="1">
                <a:solidFill>
                  <a:srgbClr val="0CA373"/>
                </a:solidFill>
                <a:cs typeface="Tahoma"/>
              </a:rPr>
              <a:t>remote</a:t>
            </a:r>
            <a:r>
              <a:rPr lang="pl-PL" sz="2200" b="1" spc="50" dirty="0">
                <a:solidFill>
                  <a:srgbClr val="0CA373"/>
                </a:solidFill>
                <a:cs typeface="Tahoma"/>
              </a:rPr>
              <a:t> </a:t>
            </a:r>
            <a:r>
              <a:rPr lang="pl-PL" sz="2200" b="1" spc="50" dirty="0" err="1">
                <a:solidFill>
                  <a:srgbClr val="0CA373"/>
                </a:solidFill>
                <a:cs typeface="Tahoma"/>
              </a:rPr>
              <a:t>work</a:t>
            </a:r>
            <a:r>
              <a:rPr lang="pl-PL" sz="2200" b="1" spc="50" dirty="0">
                <a:solidFill>
                  <a:srgbClr val="0CA373"/>
                </a:solidFill>
                <a:cs typeface="Tahoma"/>
              </a:rPr>
              <a:t> </a:t>
            </a:r>
            <a:r>
              <a:rPr lang="pl-PL" sz="2200" b="1" spc="50" dirty="0" err="1">
                <a:solidFill>
                  <a:srgbClr val="0CA373"/>
                </a:solidFill>
                <a:cs typeface="Tahoma"/>
              </a:rPr>
              <a:t>may</a:t>
            </a:r>
            <a:r>
              <a:rPr lang="pl-PL" sz="2200" b="1" spc="50" dirty="0">
                <a:solidFill>
                  <a:srgbClr val="0CA373"/>
                </a:solidFill>
                <a:cs typeface="Tahoma"/>
              </a:rPr>
              <a:t> </a:t>
            </a:r>
            <a:r>
              <a:rPr lang="pl-PL" sz="2200" b="1" spc="50" dirty="0" err="1">
                <a:solidFill>
                  <a:srgbClr val="0CA373"/>
                </a:solidFill>
                <a:cs typeface="Tahoma"/>
              </a:rPr>
              <a:t>involve</a:t>
            </a:r>
            <a:r>
              <a:rPr lang="pl-PL" sz="2200" b="1" spc="50" dirty="0">
                <a:solidFill>
                  <a:srgbClr val="0CA373"/>
                </a:solidFill>
                <a:cs typeface="Tahoma"/>
              </a:rPr>
              <a:t> </a:t>
            </a:r>
            <a:r>
              <a:rPr lang="pl-PL" sz="2200" b="1" spc="50" dirty="0" err="1">
                <a:solidFill>
                  <a:srgbClr val="0CA373"/>
                </a:solidFill>
                <a:cs typeface="Tahoma"/>
              </a:rPr>
              <a:t>challenges</a:t>
            </a:r>
            <a:r>
              <a:rPr lang="pl-PL" sz="2200" b="1" spc="50" dirty="0">
                <a:solidFill>
                  <a:srgbClr val="0CA373"/>
                </a:solidFill>
                <a:cs typeface="Tahoma"/>
              </a:rPr>
              <a:t> – major </a:t>
            </a:r>
            <a:r>
              <a:rPr lang="pl-PL" sz="2200" b="1" spc="50" dirty="0" err="1">
                <a:solidFill>
                  <a:srgbClr val="0CA373"/>
                </a:solidFill>
                <a:cs typeface="Tahoma"/>
              </a:rPr>
              <a:t>ones</a:t>
            </a:r>
            <a:r>
              <a:rPr lang="pl-PL" sz="2200" b="1" spc="50" dirty="0">
                <a:solidFill>
                  <a:srgbClr val="0CA373"/>
                </a:solidFill>
                <a:cs typeface="Tahoma"/>
              </a:rPr>
              <a:t> </a:t>
            </a:r>
            <a:r>
              <a:rPr lang="pl-PL" sz="2200" b="1" spc="50" dirty="0" err="1">
                <a:solidFill>
                  <a:srgbClr val="0CA373"/>
                </a:solidFill>
                <a:cs typeface="Tahoma"/>
              </a:rPr>
              <a:t>are</a:t>
            </a:r>
            <a:r>
              <a:rPr lang="pl-PL" sz="2200" b="1" spc="50" dirty="0">
                <a:solidFill>
                  <a:srgbClr val="0CA373"/>
                </a:solidFill>
                <a:cs typeface="Tahoma"/>
              </a:rPr>
              <a:t> </a:t>
            </a:r>
            <a:r>
              <a:rPr lang="pl-PL" sz="2200" b="1" spc="50" dirty="0" err="1">
                <a:solidFill>
                  <a:srgbClr val="0CA373"/>
                </a:solidFill>
                <a:cs typeface="Tahoma"/>
              </a:rPr>
              <a:t>psychological</a:t>
            </a:r>
            <a:r>
              <a:rPr lang="pl-PL" sz="2200" b="1" spc="50" dirty="0">
                <a:solidFill>
                  <a:srgbClr val="0CA373"/>
                </a:solidFill>
                <a:cs typeface="Tahoma"/>
              </a:rPr>
              <a:t> </a:t>
            </a:r>
            <a:r>
              <a:rPr lang="pl-PL" sz="2200" b="1" spc="50" dirty="0" err="1">
                <a:solidFill>
                  <a:srgbClr val="0CA373"/>
                </a:solidFill>
                <a:cs typeface="Tahoma"/>
              </a:rPr>
              <a:t>risks</a:t>
            </a:r>
            <a:r>
              <a:rPr lang="pl-PL" sz="2200" b="1" spc="50" dirty="0">
                <a:solidFill>
                  <a:srgbClr val="0CA373"/>
                </a:solidFill>
                <a:cs typeface="Tahoma"/>
              </a:rPr>
              <a:t> and </a:t>
            </a:r>
            <a:r>
              <a:rPr lang="pl-PL" sz="2200" b="1" spc="50" dirty="0" err="1">
                <a:solidFill>
                  <a:srgbClr val="0CA373"/>
                </a:solidFill>
                <a:cs typeface="Tahoma"/>
              </a:rPr>
              <a:t>ergonomics</a:t>
            </a:r>
            <a:r>
              <a:rPr lang="pl-PL" sz="2200" b="1" spc="50" dirty="0">
                <a:solidFill>
                  <a:srgbClr val="0CA373"/>
                </a:solidFill>
                <a:cs typeface="Tahoma"/>
              </a:rPr>
              <a:t>. </a:t>
            </a:r>
            <a:r>
              <a:rPr lang="pl-PL" sz="2200" spc="50" dirty="0">
                <a:solidFill>
                  <a:srgbClr val="0CA373"/>
                </a:solidFill>
                <a:cs typeface="Tahoma"/>
              </a:rPr>
              <a:t>To </a:t>
            </a:r>
            <a:r>
              <a:rPr lang="pl-PL" sz="2200" spc="50" dirty="0" err="1">
                <a:solidFill>
                  <a:srgbClr val="0CA373"/>
                </a:solidFill>
                <a:cs typeface="Tahoma"/>
              </a:rPr>
              <a:t>tackle</a:t>
            </a:r>
            <a:r>
              <a:rPr lang="pl-PL" sz="2200" spc="50" dirty="0">
                <a:solidFill>
                  <a:srgbClr val="0CA373"/>
                </a:solidFill>
                <a:cs typeface="Tahoma"/>
              </a:rPr>
              <a:t> </a:t>
            </a:r>
            <a:r>
              <a:rPr lang="pl-PL" sz="2200" spc="50" dirty="0" err="1">
                <a:solidFill>
                  <a:srgbClr val="0CA373"/>
                </a:solidFill>
                <a:cs typeface="Tahoma"/>
              </a:rPr>
              <a:t>such</a:t>
            </a:r>
            <a:r>
              <a:rPr lang="pl-PL" sz="2200" spc="50" dirty="0">
                <a:solidFill>
                  <a:srgbClr val="0CA373"/>
                </a:solidFill>
                <a:cs typeface="Tahoma"/>
              </a:rPr>
              <a:t> </a:t>
            </a:r>
            <a:r>
              <a:rPr lang="pl-PL" sz="2200" spc="50" dirty="0" err="1">
                <a:solidFill>
                  <a:srgbClr val="0CA373"/>
                </a:solidFill>
                <a:cs typeface="Tahoma"/>
              </a:rPr>
              <a:t>challenges</a:t>
            </a:r>
            <a:r>
              <a:rPr lang="pl-PL" sz="2200" spc="50" dirty="0">
                <a:solidFill>
                  <a:srgbClr val="0CA373"/>
                </a:solidFill>
                <a:cs typeface="Tahoma"/>
              </a:rPr>
              <a:t>, the </a:t>
            </a:r>
            <a:r>
              <a:rPr lang="pl-PL" sz="2200" spc="50" dirty="0" err="1">
                <a:solidFill>
                  <a:srgbClr val="0CA373"/>
                </a:solidFill>
                <a:cs typeface="Tahoma"/>
              </a:rPr>
              <a:t>following</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 in </a:t>
            </a:r>
            <a:r>
              <a:rPr lang="pl-PL" sz="2200" spc="50" dirty="0" err="1">
                <a:solidFill>
                  <a:srgbClr val="0CA373"/>
                </a:solidFill>
                <a:cs typeface="Tahoma"/>
              </a:rPr>
              <a:t>this</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4244" y="1563510"/>
            <a:ext cx="12103692" cy="4477893"/>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Clarif</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ication</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rights and responsibilities of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regarding their health and safety while working from </a:t>
            </a: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hom</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e</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Clarify</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a:t>
            </a: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updat</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responsibilities of employers for the protection of the occupational health and safety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of the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 by taking stock of the health and safety risks and hazards, the home office environment, equipment, ergonomics, and stress</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Encourag</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managers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supervisors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be a role model for staff under their supervision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conduct themselves in ways that show how to mitigate </a:t>
            </a:r>
            <a:r>
              <a:rPr lang="en-US"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stres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 and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anxiety</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Establish</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ment</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new options or augment</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existing options for psychological support for workers to share their worries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anxieties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 a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confidential</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manner</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i.e., through access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direct</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counseling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employee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assistance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programmes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etc.</a:t>
            </a:r>
          </a:p>
        </p:txBody>
      </p:sp>
    </p:spTree>
    <p:extLst>
      <p:ext uri="{BB962C8B-B14F-4D97-AF65-F5344CB8AC3E}">
        <p14:creationId xmlns:p14="http://schemas.microsoft.com/office/powerpoint/2010/main" val="177316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err="1">
                <a:solidFill>
                  <a:schemeClr val="tx1"/>
                </a:solidFill>
                <a:latin typeface="+mn-lt"/>
                <a:ea typeface="Tahoma" panose="020B0604030504040204" pitchFamily="34" charset="0"/>
                <a:cs typeface="Tahoma" panose="020B0604030504040204" pitchFamily="34" charset="0"/>
              </a:rPr>
              <a:t>Issues</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b="0" kern="0" spc="-150" dirty="0" err="1">
                <a:solidFill>
                  <a:schemeClr val="tx1"/>
                </a:solidFill>
                <a:latin typeface="+mn-lt"/>
                <a:ea typeface="Tahoma" panose="020B0604030504040204" pitchFamily="34" charset="0"/>
                <a:cs typeface="Tahoma" panose="020B0604030504040204" pitchFamily="34" charset="0"/>
              </a:rPr>
              <a:t>concerning</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kern="0" spc="-150" dirty="0">
                <a:solidFill>
                  <a:schemeClr val="tx1"/>
                </a:solidFill>
                <a:latin typeface="+mn-lt"/>
                <a:ea typeface="Tahoma" panose="020B0604030504040204" pitchFamily="34" charset="0"/>
                <a:cs typeface="Tahoma" panose="020B0604030504040204" pitchFamily="34" charset="0"/>
              </a:rPr>
              <a:t>Occupational </a:t>
            </a:r>
            <a:r>
              <a:rPr lang="pl-PL" sz="3600" kern="0" spc="-150" dirty="0" err="1">
                <a:solidFill>
                  <a:schemeClr val="tx1"/>
                </a:solidFill>
                <a:latin typeface="+mn-lt"/>
                <a:ea typeface="Tahoma" panose="020B0604030504040204" pitchFamily="34" charset="0"/>
                <a:cs typeface="Tahoma" panose="020B0604030504040204" pitchFamily="34" charset="0"/>
              </a:rPr>
              <a:t>Safety</a:t>
            </a:r>
            <a:r>
              <a:rPr lang="pl-PL" sz="3600" kern="0" spc="-150" dirty="0">
                <a:solidFill>
                  <a:schemeClr val="tx1"/>
                </a:solidFill>
                <a:latin typeface="+mn-lt"/>
                <a:ea typeface="Tahoma" panose="020B0604030504040204" pitchFamily="34" charset="0"/>
                <a:cs typeface="Tahoma" panose="020B0604030504040204" pitchFamily="34" charset="0"/>
              </a:rPr>
              <a:t> &amp; </a:t>
            </a:r>
            <a:r>
              <a:rPr lang="pl-PL" sz="3600" kern="0" spc="-150" dirty="0" err="1">
                <a:solidFill>
                  <a:schemeClr val="tx1"/>
                </a:solidFill>
                <a:latin typeface="+mn-lt"/>
                <a:ea typeface="Tahoma" panose="020B0604030504040204" pitchFamily="34" charset="0"/>
                <a:cs typeface="Tahoma" panose="020B0604030504040204" pitchFamily="34" charset="0"/>
              </a:rPr>
              <a:t>Health</a:t>
            </a:r>
            <a:r>
              <a:rPr lang="pl-PL" sz="3600" kern="0" spc="-150" dirty="0">
                <a:solidFill>
                  <a:schemeClr val="tx1"/>
                </a:solidFill>
                <a:latin typeface="+mn-lt"/>
                <a:ea typeface="Tahoma" panose="020B0604030504040204" pitchFamily="34" charset="0"/>
                <a:cs typeface="Tahoma" panose="020B0604030504040204" pitchFamily="34" charset="0"/>
              </a:rPr>
              <a:t> (OSH) [2]</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102552" y="991312"/>
            <a:ext cx="12001140" cy="1042593"/>
          </a:xfrm>
          <a:prstGeom prst="rect">
            <a:avLst/>
          </a:prstGeom>
        </p:spPr>
        <p:txBody>
          <a:bodyPr vert="horz" wrap="square" lIns="0" tIns="13970" rIns="0" bIns="0" rtlCol="0">
            <a:spAutoFit/>
          </a:bodyPr>
          <a:lstStyle/>
          <a:p>
            <a:pPr marL="12700">
              <a:lnSpc>
                <a:spcPct val="100000"/>
              </a:lnSpc>
              <a:spcBef>
                <a:spcPts val="110"/>
              </a:spcBef>
            </a:pPr>
            <a:r>
              <a:rPr lang="pl-PL" sz="2200" spc="50" dirty="0" err="1">
                <a:solidFill>
                  <a:srgbClr val="0CA373"/>
                </a:solidFill>
                <a:cs typeface="Tahoma"/>
              </a:rPr>
              <a:t>Pursuant</a:t>
            </a:r>
            <a:r>
              <a:rPr lang="pl-PL" sz="2200" spc="50" dirty="0">
                <a:solidFill>
                  <a:srgbClr val="0CA373"/>
                </a:solidFill>
                <a:cs typeface="Tahoma"/>
              </a:rPr>
              <a:t> to the </a:t>
            </a:r>
            <a:r>
              <a:rPr lang="pl-PL" sz="2200" spc="50" dirty="0" err="1">
                <a:solidFill>
                  <a:srgbClr val="0CA373"/>
                </a:solidFill>
                <a:cs typeface="Tahoma"/>
              </a:rPr>
              <a:t>literature</a:t>
            </a:r>
            <a:r>
              <a:rPr lang="pl-PL" sz="2200" spc="50" dirty="0">
                <a:solidFill>
                  <a:srgbClr val="0CA373"/>
                </a:solidFill>
                <a:cs typeface="Tahoma"/>
              </a:rPr>
              <a:t> </a:t>
            </a:r>
            <a:r>
              <a:rPr lang="pl-PL" sz="2200" spc="50" dirty="0" err="1">
                <a:solidFill>
                  <a:srgbClr val="0CA373"/>
                </a:solidFill>
                <a:cs typeface="Tahoma"/>
              </a:rPr>
              <a:t>review</a:t>
            </a:r>
            <a:r>
              <a:rPr lang="pl-PL" sz="2200" spc="50" dirty="0">
                <a:solidFill>
                  <a:srgbClr val="0CA373"/>
                </a:solidFill>
                <a:cs typeface="Tahoma"/>
              </a:rPr>
              <a:t> of The Lancet </a:t>
            </a:r>
            <a:r>
              <a:rPr lang="pl-PL" sz="2200" spc="50" dirty="0" err="1">
                <a:solidFill>
                  <a:srgbClr val="0CA373"/>
                </a:solidFill>
                <a:cs typeface="Tahoma"/>
              </a:rPr>
              <a:t>journal</a:t>
            </a:r>
            <a:r>
              <a:rPr lang="pl-PL" sz="2200" spc="50" dirty="0">
                <a:solidFill>
                  <a:srgbClr val="0CA373"/>
                </a:solidFill>
                <a:cs typeface="Tahoma"/>
              </a:rPr>
              <a:t>, </a:t>
            </a:r>
            <a:r>
              <a:rPr lang="pl-PL" sz="2200" b="1" spc="50" dirty="0" err="1">
                <a:solidFill>
                  <a:srgbClr val="0CA373"/>
                </a:solidFill>
                <a:cs typeface="Tahoma"/>
              </a:rPr>
              <a:t>studies</a:t>
            </a:r>
            <a:r>
              <a:rPr lang="pl-PL" sz="2200" b="1" spc="50" dirty="0">
                <a:solidFill>
                  <a:srgbClr val="0CA373"/>
                </a:solidFill>
                <a:cs typeface="Tahoma"/>
              </a:rPr>
              <a:t> </a:t>
            </a:r>
            <a:r>
              <a:rPr lang="pl-PL" sz="2200" b="1" spc="50" dirty="0" err="1">
                <a:solidFill>
                  <a:srgbClr val="0CA373"/>
                </a:solidFill>
                <a:cs typeface="Tahoma"/>
              </a:rPr>
              <a:t>surveying</a:t>
            </a:r>
            <a:r>
              <a:rPr lang="pl-PL" sz="2200" b="1" spc="50" dirty="0">
                <a:solidFill>
                  <a:srgbClr val="0CA373"/>
                </a:solidFill>
                <a:cs typeface="Tahoma"/>
              </a:rPr>
              <a:t> </a:t>
            </a:r>
            <a:r>
              <a:rPr lang="pl-PL" sz="2200" b="1" spc="50" dirty="0" err="1">
                <a:solidFill>
                  <a:srgbClr val="0CA373"/>
                </a:solidFill>
                <a:cs typeface="Tahoma"/>
              </a:rPr>
              <a:t>quarantined</a:t>
            </a:r>
            <a:r>
              <a:rPr lang="pl-PL" sz="2200" b="1" spc="50" dirty="0">
                <a:solidFill>
                  <a:srgbClr val="0CA373"/>
                </a:solidFill>
                <a:cs typeface="Tahoma"/>
              </a:rPr>
              <a:t> </a:t>
            </a:r>
            <a:r>
              <a:rPr lang="pl-PL" sz="2200" b="1" spc="50" dirty="0" err="1">
                <a:solidFill>
                  <a:srgbClr val="0CA373"/>
                </a:solidFill>
                <a:cs typeface="Tahoma"/>
              </a:rPr>
              <a:t>persons</a:t>
            </a:r>
            <a:r>
              <a:rPr lang="pl-PL" sz="2200" b="1" spc="50" dirty="0">
                <a:solidFill>
                  <a:srgbClr val="0CA373"/>
                </a:solidFill>
                <a:cs typeface="Tahoma"/>
              </a:rPr>
              <a:t> </a:t>
            </a:r>
            <a:r>
              <a:rPr lang="pl-PL" sz="2200" b="1" spc="50" dirty="0" err="1">
                <a:solidFill>
                  <a:srgbClr val="0CA373"/>
                </a:solidFill>
                <a:cs typeface="Tahoma"/>
              </a:rPr>
              <a:t>reported</a:t>
            </a:r>
            <a:r>
              <a:rPr lang="pl-PL" sz="2200" b="1" spc="50" dirty="0">
                <a:solidFill>
                  <a:srgbClr val="0CA373"/>
                </a:solidFill>
                <a:cs typeface="Tahoma"/>
              </a:rPr>
              <a:t> </a:t>
            </a:r>
            <a:r>
              <a:rPr lang="pl-PL" sz="2200" b="1" spc="50" dirty="0" err="1">
                <a:solidFill>
                  <a:srgbClr val="0CA373"/>
                </a:solidFill>
                <a:cs typeface="Tahoma"/>
              </a:rPr>
              <a:t>e.g</a:t>
            </a:r>
            <a:r>
              <a:rPr lang="pl-PL" sz="2200" b="1" spc="50" dirty="0">
                <a:solidFill>
                  <a:srgbClr val="0CA373"/>
                </a:solidFill>
                <a:cs typeface="Tahoma"/>
              </a:rPr>
              <a:t>. </a:t>
            </a:r>
            <a:r>
              <a:rPr lang="pl-PL" sz="2200" b="1" spc="50" dirty="0" err="1">
                <a:solidFill>
                  <a:srgbClr val="0CA373"/>
                </a:solidFill>
                <a:cs typeface="Tahoma"/>
              </a:rPr>
              <a:t>depression</a:t>
            </a:r>
            <a:r>
              <a:rPr lang="pl-PL" sz="2200" b="1" spc="50" dirty="0">
                <a:solidFill>
                  <a:srgbClr val="0CA373"/>
                </a:solidFill>
                <a:cs typeface="Tahoma"/>
              </a:rPr>
              <a:t>, </a:t>
            </a:r>
            <a:r>
              <a:rPr lang="pl-PL" sz="2200" b="1" spc="50" dirty="0" err="1">
                <a:solidFill>
                  <a:srgbClr val="0CA373"/>
                </a:solidFill>
                <a:cs typeface="Tahoma"/>
              </a:rPr>
              <a:t>stress</a:t>
            </a:r>
            <a:r>
              <a:rPr lang="pl-PL" sz="2200" b="1" spc="50" dirty="0">
                <a:solidFill>
                  <a:srgbClr val="0CA373"/>
                </a:solidFill>
                <a:cs typeface="Tahoma"/>
              </a:rPr>
              <a:t>, </a:t>
            </a:r>
            <a:r>
              <a:rPr lang="pl-PL" sz="2200" b="1" spc="50" dirty="0" err="1">
                <a:solidFill>
                  <a:srgbClr val="0CA373"/>
                </a:solidFill>
                <a:cs typeface="Tahoma"/>
              </a:rPr>
              <a:t>low</a:t>
            </a:r>
            <a:r>
              <a:rPr lang="pl-PL" sz="2200" b="1" spc="50" dirty="0">
                <a:solidFill>
                  <a:srgbClr val="0CA373"/>
                </a:solidFill>
                <a:cs typeface="Tahoma"/>
              </a:rPr>
              <a:t> </a:t>
            </a:r>
            <a:r>
              <a:rPr lang="pl-PL" sz="2200" b="1" spc="50" dirty="0" err="1">
                <a:solidFill>
                  <a:srgbClr val="0CA373"/>
                </a:solidFill>
                <a:cs typeface="Tahoma"/>
              </a:rPr>
              <a:t>mood</a:t>
            </a:r>
            <a:r>
              <a:rPr lang="pl-PL" sz="2200" b="1" spc="50" dirty="0">
                <a:solidFill>
                  <a:srgbClr val="0CA373"/>
                </a:solidFill>
                <a:cs typeface="Tahoma"/>
              </a:rPr>
              <a:t>, </a:t>
            </a:r>
            <a:r>
              <a:rPr lang="pl-PL" sz="2200" b="1" spc="50" dirty="0" err="1">
                <a:solidFill>
                  <a:srgbClr val="0CA373"/>
                </a:solidFill>
                <a:cs typeface="Tahoma"/>
              </a:rPr>
              <a:t>irritability</a:t>
            </a:r>
            <a:r>
              <a:rPr lang="pl-PL" sz="2200" b="1" spc="50" dirty="0">
                <a:solidFill>
                  <a:srgbClr val="0CA373"/>
                </a:solidFill>
                <a:cs typeface="Tahoma"/>
              </a:rPr>
              <a:t>, </a:t>
            </a:r>
            <a:r>
              <a:rPr lang="pl-PL" sz="2200" b="1" spc="50" dirty="0" err="1">
                <a:solidFill>
                  <a:srgbClr val="0CA373"/>
                </a:solidFill>
                <a:cs typeface="Tahoma"/>
              </a:rPr>
              <a:t>anger</a:t>
            </a:r>
            <a:r>
              <a:rPr lang="pl-PL" sz="2200" b="1" spc="50" dirty="0">
                <a:solidFill>
                  <a:srgbClr val="0CA373"/>
                </a:solidFill>
                <a:cs typeface="Tahoma"/>
              </a:rPr>
              <a:t> </a:t>
            </a:r>
            <a:r>
              <a:rPr lang="pl-PL" sz="2200" spc="50" dirty="0">
                <a:solidFill>
                  <a:srgbClr val="0CA373"/>
                </a:solidFill>
                <a:cs typeface="Tahoma"/>
              </a:rPr>
              <a:t>(Brooks et al., 2020, ILO 2020).</a:t>
            </a:r>
          </a:p>
          <a:p>
            <a:pPr marL="12700">
              <a:lnSpc>
                <a:spcPct val="100000"/>
              </a:lnSpc>
              <a:spcBef>
                <a:spcPts val="110"/>
              </a:spcBef>
            </a:pPr>
            <a:r>
              <a:rPr lang="pl-PL" sz="2200" spc="50" dirty="0">
                <a:solidFill>
                  <a:srgbClr val="0CA373"/>
                </a:solidFill>
                <a:cs typeface="Tahoma"/>
              </a:rPr>
              <a:t>The </a:t>
            </a:r>
            <a:r>
              <a:rPr lang="pl-PL" sz="2200" spc="50" dirty="0" err="1">
                <a:solidFill>
                  <a:srgbClr val="0CA373"/>
                </a:solidFill>
                <a:cs typeface="Tahoma"/>
              </a:rPr>
              <a:t>following</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 in </a:t>
            </a:r>
            <a:r>
              <a:rPr lang="pl-PL" sz="2200" spc="50" dirty="0" err="1">
                <a:solidFill>
                  <a:srgbClr val="0CA373"/>
                </a:solidFill>
                <a:cs typeface="Tahoma"/>
              </a:rPr>
              <a:t>this</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0" y="1726250"/>
            <a:ext cx="12089448" cy="4501745"/>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Updat</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empower</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health and safety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(OSH)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professionals with tools and processes in terms of workers’ health support systems, the working environment, training, information, and compliance mechanism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regarding OSH and ergonomic protocols specifically designed for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Train</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raising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awareness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managers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supervisors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and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on the importance of taking sufficient rest breaks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during the workday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this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also</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involves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clarifying that such breaks won’t have negative career consequence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 nor influence the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results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Us</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opportunit</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ies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promote physical health, including exercise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&amp;</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encourage workers to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keep</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healthy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habits</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lvl="0" algn="just">
              <a:lnSpc>
                <a:spcPct val="115000"/>
              </a:lnSpc>
              <a:spcAft>
                <a:spcPts val="1000"/>
              </a:spcAft>
              <a:buSzPts val="1000"/>
              <a:tabLst>
                <a:tab pos="457200" algn="l"/>
              </a:tabLst>
            </a:pPr>
            <a:endParaRPr lang="pl-PL" sz="1800" b="0" i="0" u="none" strike="noStrike" baseline="0" dirty="0">
              <a:solidFill>
                <a:srgbClr val="000000"/>
              </a:solidFill>
              <a:latin typeface="Noto Sans" panose="020B0502040504020204" pitchFamily="34" charset="0"/>
            </a:endParaRPr>
          </a:p>
          <a:p>
            <a:pPr lvl="0" algn="just">
              <a:lnSpc>
                <a:spcPct val="115000"/>
              </a:lnSpc>
              <a:spcAft>
                <a:spcPts val="1000"/>
              </a:spcAft>
              <a:buSzPts val="1000"/>
              <a:tabLst>
                <a:tab pos="457200" algn="l"/>
              </a:tabLst>
            </a:pPr>
            <a:r>
              <a:rPr lang="pl-PL" dirty="0">
                <a:solidFill>
                  <a:srgbClr val="000000"/>
                </a:solidFill>
                <a:latin typeface="Noto Sans" panose="020B0502040504020204" pitchFamily="34" charset="0"/>
              </a:rPr>
              <a:t>		The </a:t>
            </a:r>
            <a:r>
              <a:rPr lang="en-US" sz="1800" b="0" i="0" u="none" strike="noStrike" baseline="0" dirty="0">
                <a:solidFill>
                  <a:srgbClr val="000000"/>
                </a:solidFill>
                <a:latin typeface="Noto Sans" panose="020B0502040504020204" pitchFamily="34" charset="0"/>
              </a:rPr>
              <a:t>provisions in the </a:t>
            </a:r>
            <a:r>
              <a:rPr lang="en-US" sz="1800" b="1" i="0" u="none" strike="noStrike" baseline="0" dirty="0">
                <a:solidFill>
                  <a:srgbClr val="000000"/>
                </a:solidFill>
                <a:latin typeface="Noto Sans" panose="020B0502040504020204" pitchFamily="34" charset="0"/>
              </a:rPr>
              <a:t>ILO </a:t>
            </a:r>
            <a:r>
              <a:rPr lang="en-US" sz="1800" b="1" i="0" u="sng" strike="noStrike" baseline="0" dirty="0">
                <a:solidFill>
                  <a:srgbClr val="000000"/>
                </a:solidFill>
                <a:latin typeface="Noto Sans" panose="020B0502040504020204" pitchFamily="34" charset="0"/>
              </a:rPr>
              <a:t>Occupational Safety and Health Convention, 1981 (No. 155) </a:t>
            </a:r>
            <a:r>
              <a:rPr lang="en-US" sz="1800" b="1" i="0" u="none" strike="noStrike" baseline="0" dirty="0">
                <a:solidFill>
                  <a:srgbClr val="000000"/>
                </a:solidFill>
                <a:latin typeface="Noto Sans" panose="020B0502040504020204" pitchFamily="34" charset="0"/>
              </a:rPr>
              <a:t>and its </a:t>
            </a:r>
            <a:r>
              <a:rPr lang="pl-PL" sz="1800" b="1" i="0" u="none" strike="noStrike" baseline="0" dirty="0">
                <a:solidFill>
                  <a:srgbClr val="000000"/>
                </a:solidFill>
                <a:latin typeface="Noto Sans" panose="020B0502040504020204" pitchFamily="34" charset="0"/>
              </a:rPr>
              <a:t>				</a:t>
            </a:r>
            <a:r>
              <a:rPr lang="en-US" sz="1800" b="1" i="0" u="none" strike="noStrike" baseline="0" dirty="0">
                <a:solidFill>
                  <a:srgbClr val="000000"/>
                </a:solidFill>
                <a:latin typeface="Noto Sans" panose="020B0502040504020204" pitchFamily="34" charset="0"/>
              </a:rPr>
              <a:t>accompanying</a:t>
            </a:r>
            <a:r>
              <a:rPr lang="pl-PL" sz="1800" b="1" i="0" u="none" strike="noStrike" baseline="0" dirty="0">
                <a:solidFill>
                  <a:srgbClr val="000000"/>
                </a:solidFill>
                <a:latin typeface="Noto Sans" panose="020B0502040504020204" pitchFamily="34" charset="0"/>
              </a:rPr>
              <a:t> </a:t>
            </a:r>
            <a:r>
              <a:rPr lang="en-US" sz="1800" b="1" i="0" u="sng" strike="noStrike" baseline="0" dirty="0">
                <a:solidFill>
                  <a:srgbClr val="000000"/>
                </a:solidFill>
                <a:latin typeface="Noto Sans" panose="020B0502040504020204" pitchFamily="34" charset="0"/>
              </a:rPr>
              <a:t>Recommendation (No. 164)</a:t>
            </a:r>
            <a:r>
              <a:rPr lang="en-US" sz="1800" b="1" i="0" strike="noStrike" baseline="0" dirty="0">
                <a:solidFill>
                  <a:srgbClr val="000000"/>
                </a:solidFill>
                <a:latin typeface="Noto Sans" panose="020B0502040504020204" pitchFamily="34" charset="0"/>
              </a:rPr>
              <a:t> </a:t>
            </a:r>
            <a:r>
              <a:rPr lang="en-US" sz="1800" b="0" i="0" u="none" strike="noStrike" baseline="0" dirty="0">
                <a:solidFill>
                  <a:srgbClr val="000000"/>
                </a:solidFill>
                <a:latin typeface="Noto Sans" panose="020B0502040504020204" pitchFamily="34" charset="0"/>
              </a:rPr>
              <a:t>offer relevant guidance and measures </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4" name="Grafika 3" descr="Komentarz — serce z wypełnieniem pełnym">
            <a:extLst>
              <a:ext uri="{FF2B5EF4-FFF2-40B4-BE49-F238E27FC236}">
                <a16:creationId xmlns:a16="http://schemas.microsoft.com/office/drawing/2014/main" xmlns="" id="{0811BD5B-B80B-4BD1-8B6E-C8424DF41DC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2552" y="5150021"/>
            <a:ext cx="828942" cy="873685"/>
          </a:xfrm>
          <a:prstGeom prst="rect">
            <a:avLst/>
          </a:prstGeom>
        </p:spPr>
      </p:pic>
    </p:spTree>
    <p:extLst>
      <p:ext uri="{BB962C8B-B14F-4D97-AF65-F5344CB8AC3E}">
        <p14:creationId xmlns:p14="http://schemas.microsoft.com/office/powerpoint/2010/main" val="238018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err="1">
                <a:solidFill>
                  <a:schemeClr val="tx1"/>
                </a:solidFill>
                <a:latin typeface="+mn-lt"/>
                <a:ea typeface="Tahoma" panose="020B0604030504040204" pitchFamily="34" charset="0"/>
                <a:cs typeface="Tahoma" panose="020B0604030504040204" pitchFamily="34" charset="0"/>
              </a:rPr>
              <a:t>Issues</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b="0" kern="0" spc="-150" dirty="0" err="1">
                <a:solidFill>
                  <a:schemeClr val="tx1"/>
                </a:solidFill>
                <a:latin typeface="+mn-lt"/>
                <a:ea typeface="Tahoma" panose="020B0604030504040204" pitchFamily="34" charset="0"/>
                <a:cs typeface="Tahoma" panose="020B0604030504040204" pitchFamily="34" charset="0"/>
              </a:rPr>
              <a:t>concerning</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work</a:t>
            </a:r>
            <a:r>
              <a:rPr lang="pl-PL" sz="3600" kern="0" spc="-150" dirty="0">
                <a:solidFill>
                  <a:schemeClr val="tx1"/>
                </a:solidFill>
                <a:latin typeface="+mn-lt"/>
                <a:ea typeface="Tahoma" panose="020B0604030504040204" pitchFamily="34" charset="0"/>
                <a:cs typeface="Tahoma" panose="020B0604030504040204" pitchFamily="34" charset="0"/>
              </a:rPr>
              <a:t>-life </a:t>
            </a:r>
            <a:r>
              <a:rPr lang="pl-PL" sz="3600" kern="0" spc="-150" dirty="0" err="1">
                <a:solidFill>
                  <a:schemeClr val="tx1"/>
                </a:solidFill>
                <a:latin typeface="+mn-lt"/>
                <a:ea typeface="Tahoma" panose="020B0604030504040204" pitchFamily="34" charset="0"/>
                <a:cs typeface="Tahoma" panose="020B0604030504040204" pitchFamily="34" charset="0"/>
              </a:rPr>
              <a:t>balance</a:t>
            </a:r>
            <a:r>
              <a:rPr lang="pl-PL" sz="3600" kern="0" spc="-150" dirty="0">
                <a:solidFill>
                  <a:schemeClr val="tx1"/>
                </a:solidFill>
                <a:latin typeface="+mn-lt"/>
                <a:ea typeface="Tahoma" panose="020B0604030504040204" pitchFamily="34" charset="0"/>
                <a:cs typeface="Tahoma" panose="020B0604030504040204" pitchFamily="34" charset="0"/>
              </a:rPr>
              <a:t> (WLB)</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102552" y="991312"/>
            <a:ext cx="12089448" cy="1029769"/>
          </a:xfrm>
          <a:prstGeom prst="rect">
            <a:avLst/>
          </a:prstGeom>
        </p:spPr>
        <p:txBody>
          <a:bodyPr vert="horz" wrap="square" lIns="0" tIns="13970" rIns="0" bIns="0" rtlCol="0">
            <a:spAutoFit/>
          </a:bodyPr>
          <a:lstStyle/>
          <a:p>
            <a:pPr marL="12700">
              <a:lnSpc>
                <a:spcPct val="100000"/>
              </a:lnSpc>
              <a:spcBef>
                <a:spcPts val="110"/>
              </a:spcBef>
            </a:pPr>
            <a:r>
              <a:rPr lang="pl-PL" sz="2200" spc="50" dirty="0">
                <a:solidFill>
                  <a:srgbClr val="0CA373"/>
                </a:solidFill>
                <a:cs typeface="Tahoma"/>
              </a:rPr>
              <a:t>One of </a:t>
            </a:r>
            <a:r>
              <a:rPr lang="pl-PL" sz="2200" spc="50" dirty="0" err="1">
                <a:solidFill>
                  <a:srgbClr val="0CA373"/>
                </a:solidFill>
                <a:cs typeface="Tahoma"/>
              </a:rPr>
              <a:t>crucial</a:t>
            </a:r>
            <a:r>
              <a:rPr lang="pl-PL" sz="2200" spc="50" dirty="0">
                <a:solidFill>
                  <a:srgbClr val="0CA373"/>
                </a:solidFill>
                <a:cs typeface="Tahoma"/>
              </a:rPr>
              <a:t> </a:t>
            </a:r>
            <a:r>
              <a:rPr lang="en-US" sz="2200" spc="50" dirty="0">
                <a:solidFill>
                  <a:srgbClr val="0CA373"/>
                </a:solidFill>
                <a:cs typeface="Tahoma"/>
              </a:rPr>
              <a:t>challenges </a:t>
            </a:r>
            <a:r>
              <a:rPr lang="pl-PL" sz="2200" spc="50" dirty="0">
                <a:solidFill>
                  <a:srgbClr val="0CA373"/>
                </a:solidFill>
                <a:cs typeface="Tahoma"/>
              </a:rPr>
              <a:t>for </a:t>
            </a:r>
            <a:r>
              <a:rPr lang="pl-PL" sz="2200" spc="50" dirty="0" err="1">
                <a:solidFill>
                  <a:srgbClr val="0CA373"/>
                </a:solidFill>
                <a:cs typeface="Tahoma"/>
              </a:rPr>
              <a:t>remote</a:t>
            </a:r>
            <a:r>
              <a:rPr lang="pl-PL" sz="2200" spc="50" dirty="0">
                <a:solidFill>
                  <a:srgbClr val="0CA373"/>
                </a:solidFill>
                <a:cs typeface="Tahoma"/>
              </a:rPr>
              <a:t> </a:t>
            </a:r>
            <a:r>
              <a:rPr lang="pl-PL" sz="2200" spc="50" dirty="0" err="1">
                <a:solidFill>
                  <a:srgbClr val="0CA373"/>
                </a:solidFill>
                <a:cs typeface="Tahoma"/>
              </a:rPr>
              <a:t>wo</a:t>
            </a:r>
            <a:r>
              <a:rPr lang="en-US" sz="2200" spc="50" dirty="0" err="1">
                <a:solidFill>
                  <a:srgbClr val="0CA373"/>
                </a:solidFill>
                <a:cs typeface="Tahoma"/>
              </a:rPr>
              <a:t>rking</a:t>
            </a:r>
            <a:r>
              <a:rPr lang="en-US" sz="2200" spc="50" dirty="0">
                <a:solidFill>
                  <a:srgbClr val="0CA373"/>
                </a:solidFill>
                <a:cs typeface="Tahoma"/>
              </a:rPr>
              <a:t> employees during the pandemic</a:t>
            </a:r>
            <a:r>
              <a:rPr lang="pl-PL" sz="2200" spc="50" dirty="0">
                <a:solidFill>
                  <a:srgbClr val="0CA373"/>
                </a:solidFill>
                <a:cs typeface="Tahoma"/>
              </a:rPr>
              <a:t> (and </a:t>
            </a:r>
            <a:r>
              <a:rPr lang="pl-PL" sz="2200" spc="50" dirty="0" err="1">
                <a:solidFill>
                  <a:srgbClr val="0CA373"/>
                </a:solidFill>
                <a:cs typeface="Tahoma"/>
              </a:rPr>
              <a:t>after</a:t>
            </a:r>
            <a:r>
              <a:rPr lang="pl-PL" sz="2200" spc="50" dirty="0">
                <a:solidFill>
                  <a:srgbClr val="0CA373"/>
                </a:solidFill>
                <a:cs typeface="Tahoma"/>
              </a:rPr>
              <a:t>)</a:t>
            </a:r>
            <a:r>
              <a:rPr lang="en-US" sz="2200" spc="50" dirty="0">
                <a:solidFill>
                  <a:srgbClr val="0CA373"/>
                </a:solidFill>
                <a:cs typeface="Tahoma"/>
              </a:rPr>
              <a:t> </a:t>
            </a:r>
            <a:r>
              <a:rPr lang="pl-PL" sz="2200" spc="50" dirty="0" err="1">
                <a:solidFill>
                  <a:srgbClr val="0CA373"/>
                </a:solidFill>
                <a:cs typeface="Tahoma"/>
              </a:rPr>
              <a:t>wa</a:t>
            </a:r>
            <a:r>
              <a:rPr lang="en-US" sz="2200" spc="50" dirty="0">
                <a:solidFill>
                  <a:srgbClr val="0CA373"/>
                </a:solidFill>
                <a:cs typeface="Tahoma"/>
              </a:rPr>
              <a:t>s </a:t>
            </a:r>
            <a:r>
              <a:rPr lang="en-US" sz="2200" b="1" spc="50" dirty="0">
                <a:solidFill>
                  <a:srgbClr val="0CA373"/>
                </a:solidFill>
                <a:cs typeface="Tahoma"/>
              </a:rPr>
              <a:t>the work-life conflict they are experiencing due to blurred boundaries between work and personal life</a:t>
            </a:r>
            <a:r>
              <a:rPr lang="pl-PL" sz="2200" spc="50" dirty="0">
                <a:solidFill>
                  <a:srgbClr val="0CA373"/>
                </a:solidFill>
                <a:cs typeface="Tahoma"/>
              </a:rPr>
              <a:t>. The </a:t>
            </a:r>
            <a:r>
              <a:rPr lang="pl-PL" sz="2200" spc="50" dirty="0" err="1">
                <a:solidFill>
                  <a:srgbClr val="0CA373"/>
                </a:solidFill>
                <a:cs typeface="Tahoma"/>
              </a:rPr>
              <a:t>following</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 to </a:t>
            </a:r>
            <a:r>
              <a:rPr lang="pl-PL" sz="2200" spc="50" dirty="0" err="1">
                <a:solidFill>
                  <a:srgbClr val="0CA373"/>
                </a:solidFill>
                <a:cs typeface="Tahoma"/>
              </a:rPr>
              <a:t>alleviate</a:t>
            </a:r>
            <a:r>
              <a:rPr lang="pl-PL" sz="2200" spc="50" dirty="0">
                <a:solidFill>
                  <a:srgbClr val="0CA373"/>
                </a:solidFill>
                <a:cs typeface="Tahoma"/>
              </a:rPr>
              <a:t> </a:t>
            </a:r>
            <a:r>
              <a:rPr lang="pl-PL" sz="2200" spc="50" dirty="0" err="1">
                <a:solidFill>
                  <a:srgbClr val="0CA373"/>
                </a:solidFill>
                <a:cs typeface="Tahoma"/>
              </a:rPr>
              <a:t>this</a:t>
            </a:r>
            <a:r>
              <a:rPr lang="pl-PL" sz="2200" spc="50" dirty="0">
                <a:solidFill>
                  <a:srgbClr val="0CA373"/>
                </a:solidFill>
                <a:cs typeface="Tahoma"/>
              </a:rPr>
              <a:t> </a:t>
            </a:r>
            <a:r>
              <a:rPr lang="pl-PL" sz="2200" spc="50" dirty="0" err="1">
                <a:solidFill>
                  <a:srgbClr val="0CA373"/>
                </a:solidFill>
                <a:cs typeface="Tahoma"/>
              </a:rPr>
              <a:t>conflict</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0" y="1726250"/>
            <a:ext cx="12089448" cy="3995709"/>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Supporting work-life boundary management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by setting clear expectations about work outputs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at the same time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offering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the flexibility to manage their own work schedules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based on their individual needs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preferences</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Encouraging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open communication and cooperation between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supervisors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and</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managers around scheduling, availability, and boundary-setting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within teams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making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agreements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this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regard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(and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sticking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them</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Supporting workers with small children or other care responsibilities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who may be facing difficulties getting their work done and living up to the expectations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 by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allowing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them</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special parental leave schemes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put in place in several countries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external</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help</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be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funded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by the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entrepreneur</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etc. </a:t>
            </a:r>
            <a:r>
              <a:rPr lang="pl-PL" dirty="0">
                <a:solidFill>
                  <a:srgbClr val="000000"/>
                </a:solidFill>
                <a:latin typeface="Noto Sans" panose="020B0502040504020204" pitchFamily="34" charset="0"/>
              </a:rPr>
              <a:t>	</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00777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err="1">
                <a:solidFill>
                  <a:schemeClr val="tx1"/>
                </a:solidFill>
                <a:latin typeface="+mn-lt"/>
                <a:ea typeface="Tahoma" panose="020B0604030504040204" pitchFamily="34" charset="0"/>
                <a:cs typeface="Tahoma" panose="020B0604030504040204" pitchFamily="34" charset="0"/>
              </a:rPr>
              <a:t>Issues</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b="0" kern="0" spc="-150" dirty="0" err="1">
                <a:solidFill>
                  <a:schemeClr val="tx1"/>
                </a:solidFill>
                <a:latin typeface="+mn-lt"/>
                <a:ea typeface="Tahoma" panose="020B0604030504040204" pitchFamily="34" charset="0"/>
                <a:cs typeface="Tahoma" panose="020B0604030504040204" pitchFamily="34" charset="0"/>
              </a:rPr>
              <a:t>concerning</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legal</a:t>
            </a:r>
            <a:r>
              <a:rPr lang="pl-PL" sz="3600" kern="0" spc="-150" dirty="0">
                <a:solidFill>
                  <a:schemeClr val="tx1"/>
                </a:solidFill>
                <a:latin typeface="+mn-lt"/>
                <a:ea typeface="Tahoma" panose="020B0604030504040204" pitchFamily="34" charset="0"/>
                <a:cs typeface="Tahoma" panose="020B0604030504040204" pitchFamily="34" charset="0"/>
              </a:rPr>
              <a:t> and </a:t>
            </a:r>
            <a:r>
              <a:rPr lang="pl-PL" sz="3600" kern="0" spc="-150" dirty="0" err="1">
                <a:solidFill>
                  <a:schemeClr val="tx1"/>
                </a:solidFill>
                <a:latin typeface="+mn-lt"/>
                <a:ea typeface="Tahoma" panose="020B0604030504040204" pitchFamily="34" charset="0"/>
                <a:cs typeface="Tahoma" panose="020B0604030504040204" pitchFamily="34" charset="0"/>
              </a:rPr>
              <a:t>contractual</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obligations</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nSpc>
                <a:spcPct val="100000"/>
              </a:lnSpc>
              <a:spcBef>
                <a:spcPts val="110"/>
              </a:spcBef>
            </a:pPr>
            <a:r>
              <a:rPr lang="pl-PL" sz="2200" spc="50" dirty="0">
                <a:solidFill>
                  <a:srgbClr val="0CA373"/>
                </a:solidFill>
                <a:cs typeface="Tahoma"/>
              </a:rPr>
              <a:t>One of </a:t>
            </a:r>
            <a:r>
              <a:rPr lang="pl-PL" sz="2200" spc="50" dirty="0" err="1">
                <a:solidFill>
                  <a:srgbClr val="0CA373"/>
                </a:solidFill>
                <a:cs typeface="Tahoma"/>
              </a:rPr>
              <a:t>crucial</a:t>
            </a:r>
            <a:r>
              <a:rPr lang="pl-PL" sz="2200" spc="50" dirty="0">
                <a:solidFill>
                  <a:srgbClr val="0CA373"/>
                </a:solidFill>
                <a:cs typeface="Tahoma"/>
              </a:rPr>
              <a:t> </a:t>
            </a:r>
            <a:r>
              <a:rPr lang="en-US" sz="2200" spc="50" dirty="0">
                <a:solidFill>
                  <a:srgbClr val="0CA373"/>
                </a:solidFill>
                <a:cs typeface="Tahoma"/>
              </a:rPr>
              <a:t>challenges </a:t>
            </a:r>
            <a:r>
              <a:rPr lang="pl-PL" sz="2200" spc="50" dirty="0">
                <a:solidFill>
                  <a:srgbClr val="0CA373"/>
                </a:solidFill>
                <a:cs typeface="Tahoma"/>
              </a:rPr>
              <a:t>for </a:t>
            </a:r>
            <a:r>
              <a:rPr lang="pl-PL" sz="2200" spc="50" dirty="0" err="1">
                <a:solidFill>
                  <a:srgbClr val="0CA373"/>
                </a:solidFill>
                <a:cs typeface="Tahoma"/>
              </a:rPr>
              <a:t>remote</a:t>
            </a:r>
            <a:r>
              <a:rPr lang="pl-PL" sz="2200" spc="50" dirty="0">
                <a:solidFill>
                  <a:srgbClr val="0CA373"/>
                </a:solidFill>
                <a:cs typeface="Tahoma"/>
              </a:rPr>
              <a:t> </a:t>
            </a:r>
            <a:r>
              <a:rPr lang="pl-PL" sz="2200" spc="50" dirty="0" err="1">
                <a:solidFill>
                  <a:srgbClr val="0CA373"/>
                </a:solidFill>
                <a:cs typeface="Tahoma"/>
              </a:rPr>
              <a:t>wo</a:t>
            </a:r>
            <a:r>
              <a:rPr lang="en-US" sz="2200" b="1" spc="50" dirty="0" err="1">
                <a:solidFill>
                  <a:srgbClr val="0CA373"/>
                </a:solidFill>
                <a:cs typeface="Tahoma"/>
              </a:rPr>
              <a:t>rking</a:t>
            </a:r>
            <a:r>
              <a:rPr lang="en-US" sz="2200" b="1" spc="50" dirty="0">
                <a:solidFill>
                  <a:srgbClr val="0CA373"/>
                </a:solidFill>
                <a:cs typeface="Tahoma"/>
              </a:rPr>
              <a:t> </a:t>
            </a:r>
            <a:r>
              <a:rPr lang="pl-PL" sz="2200" b="1" spc="50" dirty="0" err="1">
                <a:solidFill>
                  <a:srgbClr val="0CA373"/>
                </a:solidFill>
                <a:cs typeface="Tahoma"/>
              </a:rPr>
              <a:t>is</a:t>
            </a:r>
            <a:r>
              <a:rPr lang="pl-PL" sz="2200" b="1" spc="50" dirty="0">
                <a:solidFill>
                  <a:srgbClr val="0CA373"/>
                </a:solidFill>
                <a:cs typeface="Tahoma"/>
              </a:rPr>
              <a:t> in the </a:t>
            </a:r>
            <a:r>
              <a:rPr lang="pl-PL" sz="2200" b="1" spc="50" dirty="0" err="1">
                <a:solidFill>
                  <a:srgbClr val="0CA373"/>
                </a:solidFill>
                <a:cs typeface="Tahoma"/>
              </a:rPr>
              <a:t>clarifying</a:t>
            </a:r>
            <a:r>
              <a:rPr lang="pl-PL" sz="2200" b="1" spc="50" dirty="0">
                <a:solidFill>
                  <a:srgbClr val="0CA373"/>
                </a:solidFill>
                <a:cs typeface="Tahoma"/>
              </a:rPr>
              <a:t> the </a:t>
            </a:r>
            <a:r>
              <a:rPr lang="pl-PL" sz="2200" b="1" spc="50" dirty="0" err="1">
                <a:solidFill>
                  <a:srgbClr val="0CA373"/>
                </a:solidFill>
                <a:cs typeface="Tahoma"/>
              </a:rPr>
              <a:t>conditions</a:t>
            </a:r>
            <a:r>
              <a:rPr lang="pl-PL" sz="2200" b="1" spc="50" dirty="0">
                <a:solidFill>
                  <a:srgbClr val="0CA373"/>
                </a:solidFill>
                <a:cs typeface="Tahoma"/>
              </a:rPr>
              <a:t> of </a:t>
            </a:r>
            <a:r>
              <a:rPr lang="pl-PL" sz="2200" b="1" spc="50" dirty="0" err="1">
                <a:solidFill>
                  <a:srgbClr val="0CA373"/>
                </a:solidFill>
                <a:cs typeface="Tahoma"/>
              </a:rPr>
              <a:t>remote</a:t>
            </a:r>
            <a:r>
              <a:rPr lang="pl-PL" sz="2200" b="1" spc="50" dirty="0">
                <a:solidFill>
                  <a:srgbClr val="0CA373"/>
                </a:solidFill>
                <a:cs typeface="Tahoma"/>
              </a:rPr>
              <a:t> </a:t>
            </a:r>
            <a:r>
              <a:rPr lang="pl-PL" sz="2200" b="1" spc="50" dirty="0" err="1">
                <a:solidFill>
                  <a:srgbClr val="0CA373"/>
                </a:solidFill>
                <a:cs typeface="Tahoma"/>
              </a:rPr>
              <a:t>work</a:t>
            </a:r>
            <a:r>
              <a:rPr lang="pl-PL" sz="2200" b="1" spc="50" dirty="0">
                <a:solidFill>
                  <a:srgbClr val="0CA373"/>
                </a:solidFill>
                <a:cs typeface="Tahoma"/>
              </a:rPr>
              <a:t>, </a:t>
            </a:r>
            <a:r>
              <a:rPr lang="pl-PL" sz="2200" b="1" spc="50" dirty="0" err="1">
                <a:solidFill>
                  <a:srgbClr val="0CA373"/>
                </a:solidFill>
                <a:cs typeface="Tahoma"/>
              </a:rPr>
              <a:t>including</a:t>
            </a:r>
            <a:r>
              <a:rPr lang="pl-PL" sz="2200" b="1" spc="50" dirty="0">
                <a:solidFill>
                  <a:srgbClr val="0CA373"/>
                </a:solidFill>
                <a:cs typeface="Tahoma"/>
              </a:rPr>
              <a:t> </a:t>
            </a:r>
            <a:r>
              <a:rPr lang="pl-PL" sz="2200" b="1" spc="50" dirty="0" err="1">
                <a:solidFill>
                  <a:srgbClr val="0CA373"/>
                </a:solidFill>
                <a:cs typeface="Tahoma"/>
              </a:rPr>
              <a:t>location</a:t>
            </a:r>
            <a:r>
              <a:rPr lang="pl-PL" sz="2200" b="1" spc="50" dirty="0">
                <a:solidFill>
                  <a:srgbClr val="0CA373"/>
                </a:solidFill>
                <a:cs typeface="Tahoma"/>
              </a:rPr>
              <a:t>, </a:t>
            </a:r>
            <a:r>
              <a:rPr lang="pl-PL" sz="2200" b="1" spc="50" dirty="0" err="1">
                <a:solidFill>
                  <a:srgbClr val="0CA373"/>
                </a:solidFill>
                <a:cs typeface="Tahoma"/>
              </a:rPr>
              <a:t>reimbursement</a:t>
            </a:r>
            <a:r>
              <a:rPr lang="pl-PL" sz="2200" b="1" spc="50" dirty="0">
                <a:solidFill>
                  <a:srgbClr val="0CA373"/>
                </a:solidFill>
                <a:cs typeface="Tahoma"/>
              </a:rPr>
              <a:t> of </a:t>
            </a:r>
            <a:r>
              <a:rPr lang="pl-PL" sz="2200" b="1" spc="50" dirty="0" err="1">
                <a:solidFill>
                  <a:srgbClr val="0CA373"/>
                </a:solidFill>
                <a:cs typeface="Tahoma"/>
              </a:rPr>
              <a:t>remote</a:t>
            </a:r>
            <a:r>
              <a:rPr lang="pl-PL" sz="2200" b="1" spc="50" dirty="0">
                <a:solidFill>
                  <a:srgbClr val="0CA373"/>
                </a:solidFill>
                <a:cs typeface="Tahoma"/>
              </a:rPr>
              <a:t> </a:t>
            </a:r>
            <a:r>
              <a:rPr lang="pl-PL" sz="2200" b="1" spc="50" dirty="0" err="1">
                <a:solidFill>
                  <a:srgbClr val="0CA373"/>
                </a:solidFill>
                <a:cs typeface="Tahoma"/>
              </a:rPr>
              <a:t>work</a:t>
            </a:r>
            <a:r>
              <a:rPr lang="pl-PL" sz="2200" b="1" spc="50" dirty="0">
                <a:solidFill>
                  <a:srgbClr val="0CA373"/>
                </a:solidFill>
                <a:cs typeface="Tahoma"/>
              </a:rPr>
              <a:t> </a:t>
            </a:r>
            <a:r>
              <a:rPr lang="pl-PL" sz="2200" b="1" spc="50" dirty="0" err="1">
                <a:solidFill>
                  <a:srgbClr val="0CA373"/>
                </a:solidFill>
                <a:cs typeface="Tahoma"/>
              </a:rPr>
              <a:t>expenditure</a:t>
            </a:r>
            <a:r>
              <a:rPr lang="pl-PL" sz="2200" b="1" spc="50" dirty="0">
                <a:solidFill>
                  <a:srgbClr val="0CA373"/>
                </a:solidFill>
                <a:cs typeface="Tahoma"/>
              </a:rPr>
              <a:t>, as </a:t>
            </a:r>
            <a:r>
              <a:rPr lang="pl-PL" sz="2200" b="1" spc="50" dirty="0" err="1">
                <a:solidFill>
                  <a:srgbClr val="0CA373"/>
                </a:solidFill>
                <a:cs typeface="Tahoma"/>
              </a:rPr>
              <a:t>well</a:t>
            </a:r>
            <a:r>
              <a:rPr lang="pl-PL" sz="2200" b="1" spc="50" dirty="0">
                <a:solidFill>
                  <a:srgbClr val="0CA373"/>
                </a:solidFill>
                <a:cs typeface="Tahoma"/>
              </a:rPr>
              <a:t> as </a:t>
            </a:r>
            <a:r>
              <a:rPr lang="pl-PL" sz="2200" b="1" spc="50" dirty="0" err="1">
                <a:solidFill>
                  <a:srgbClr val="0CA373"/>
                </a:solidFill>
                <a:cs typeface="Tahoma"/>
              </a:rPr>
              <a:t>notification</a:t>
            </a:r>
            <a:r>
              <a:rPr lang="pl-PL" sz="2200" b="1" spc="50" dirty="0">
                <a:solidFill>
                  <a:srgbClr val="0CA373"/>
                </a:solidFill>
                <a:cs typeface="Tahoma"/>
              </a:rPr>
              <a:t> </a:t>
            </a:r>
            <a:r>
              <a:rPr lang="pl-PL" sz="2200" b="1" spc="50" dirty="0" err="1">
                <a:solidFill>
                  <a:srgbClr val="0CA373"/>
                </a:solidFill>
                <a:cs typeface="Tahoma"/>
              </a:rPr>
              <a:t>procedures</a:t>
            </a:r>
            <a:r>
              <a:rPr lang="pl-PL" sz="2200" b="1" spc="50" dirty="0">
                <a:solidFill>
                  <a:srgbClr val="0CA373"/>
                </a:solidFill>
                <a:cs typeface="Tahoma"/>
              </a:rPr>
              <a:t> in </a:t>
            </a:r>
            <a:r>
              <a:rPr lang="pl-PL" sz="2200" b="1" spc="50" dirty="0" err="1">
                <a:solidFill>
                  <a:srgbClr val="0CA373"/>
                </a:solidFill>
                <a:cs typeface="Tahoma"/>
              </a:rPr>
              <a:t>case</a:t>
            </a:r>
            <a:r>
              <a:rPr lang="pl-PL" sz="2200" b="1" spc="50" dirty="0">
                <a:solidFill>
                  <a:srgbClr val="0CA373"/>
                </a:solidFill>
                <a:cs typeface="Tahoma"/>
              </a:rPr>
              <a:t> of </a:t>
            </a:r>
            <a:r>
              <a:rPr lang="pl-PL" sz="2200" b="1" spc="50" dirty="0" err="1">
                <a:solidFill>
                  <a:srgbClr val="0CA373"/>
                </a:solidFill>
                <a:cs typeface="Tahoma"/>
              </a:rPr>
              <a:t>accidents</a:t>
            </a:r>
            <a:r>
              <a:rPr lang="pl-PL" sz="2200" spc="50" dirty="0">
                <a:solidFill>
                  <a:srgbClr val="0CA373"/>
                </a:solidFill>
                <a:cs typeface="Tahoma"/>
              </a:rPr>
              <a:t>. The </a:t>
            </a:r>
            <a:r>
              <a:rPr lang="pl-PL" sz="2200" spc="50" dirty="0" err="1">
                <a:solidFill>
                  <a:srgbClr val="0CA373"/>
                </a:solidFill>
                <a:cs typeface="Tahoma"/>
              </a:rPr>
              <a:t>following</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0" y="1726250"/>
            <a:ext cx="12089448" cy="4278864"/>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Monitoring whether </a:t>
            </a:r>
            <a:r>
              <a:rPr lang="pl-PL"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a:t>
            </a:r>
            <a:r>
              <a:rPr lang="pl-PL" sz="22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respective</a:t>
            </a:r>
            <a:r>
              <a:rPr lang="pl-PL"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2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legal</a:t>
            </a:r>
            <a:r>
              <a:rPr lang="pl-PL"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order </a:t>
            </a:r>
            <a:r>
              <a:rPr lang="en-US"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provides tax-free cost compensation for </a:t>
            </a:r>
            <a:r>
              <a:rPr lang="pl-PL" sz="22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a:t>
            </a:r>
            <a:r>
              <a:rPr lang="en-US"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for the costs related to working from home, and informing and supporting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to apply to receive this financial </a:t>
            </a:r>
            <a:r>
              <a:rPr lang="en-US"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suport</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or</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sorting</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it</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out for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them</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Revising employee benefits appropriately, if for example the continued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2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working</a:t>
            </a:r>
            <a:r>
              <a:rPr lang="en-US"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means that workers cannot avail themselves of some of their benefits (e.g., a gym membership, commuting compensation, free food and drinks, etc.) and </a:t>
            </a:r>
            <a:r>
              <a:rPr lang="en-US"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ensuring that the overall salary and benefits package remains at the same level as before the pandemic</a:t>
            </a:r>
            <a:r>
              <a:rPr lang="en-US"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by potentially replacing some benefits with other options of equal value (e.g., gym apps, online coaching and learning options, etc.).</a:t>
            </a:r>
            <a:endPar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618115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b="0" kern="0" spc="-150" dirty="0" err="1">
                <a:solidFill>
                  <a:schemeClr val="tx1"/>
                </a:solidFill>
                <a:latin typeface="+mn-lt"/>
                <a:ea typeface="Tahoma" panose="020B0604030504040204" pitchFamily="34" charset="0"/>
                <a:cs typeface="Tahoma" panose="020B0604030504040204" pitchFamily="34" charset="0"/>
              </a:rPr>
              <a:t>Issues</a:t>
            </a:r>
            <a:r>
              <a:rPr lang="pl-PL" sz="4000" b="0" kern="0" spc="-150" dirty="0">
                <a:solidFill>
                  <a:schemeClr val="tx1"/>
                </a:solidFill>
                <a:latin typeface="+mn-lt"/>
                <a:ea typeface="Tahoma" panose="020B0604030504040204" pitchFamily="34" charset="0"/>
                <a:cs typeface="Tahoma" panose="020B0604030504040204" pitchFamily="34" charset="0"/>
              </a:rPr>
              <a:t> </a:t>
            </a:r>
            <a:r>
              <a:rPr lang="pl-PL" sz="4000" b="0" kern="0" spc="-150" dirty="0" err="1">
                <a:solidFill>
                  <a:schemeClr val="tx1"/>
                </a:solidFill>
                <a:latin typeface="+mn-lt"/>
                <a:ea typeface="Tahoma" panose="020B0604030504040204" pitchFamily="34" charset="0"/>
                <a:cs typeface="Tahoma" panose="020B0604030504040204" pitchFamily="34" charset="0"/>
              </a:rPr>
              <a:t>concerning</a:t>
            </a:r>
            <a:r>
              <a:rPr lang="pl-PL" sz="4000" b="0" kern="0" spc="-150" dirty="0">
                <a:solidFill>
                  <a:schemeClr val="tx1"/>
                </a:solidFill>
                <a:latin typeface="+mn-lt"/>
                <a:ea typeface="Tahoma" panose="020B0604030504040204" pitchFamily="34" charset="0"/>
                <a:cs typeface="Tahoma" panose="020B0604030504040204" pitchFamily="34" charset="0"/>
              </a:rPr>
              <a:t> </a:t>
            </a:r>
            <a:r>
              <a:rPr lang="pl-PL" sz="4000" kern="0" spc="-150" dirty="0">
                <a:solidFill>
                  <a:schemeClr val="tx1"/>
                </a:solidFill>
                <a:latin typeface="+mn-lt"/>
                <a:ea typeface="Tahoma" panose="020B0604030504040204" pitchFamily="34" charset="0"/>
                <a:cs typeface="Tahoma" panose="020B0604030504040204" pitchFamily="34" charset="0"/>
              </a:rPr>
              <a:t>cross-</a:t>
            </a:r>
            <a:r>
              <a:rPr lang="pl-PL" sz="4000" kern="0" spc="-150" dirty="0" err="1">
                <a:solidFill>
                  <a:schemeClr val="tx1"/>
                </a:solidFill>
                <a:latin typeface="+mn-lt"/>
                <a:ea typeface="Tahoma" panose="020B0604030504040204" pitchFamily="34" charset="0"/>
                <a:cs typeface="Tahoma" panose="020B0604030504040204" pitchFamily="34" charset="0"/>
              </a:rPr>
              <a:t>border</a:t>
            </a:r>
            <a:r>
              <a:rPr lang="pl-PL" sz="4000" kern="0" spc="-150" dirty="0">
                <a:solidFill>
                  <a:schemeClr val="tx1"/>
                </a:solidFill>
                <a:latin typeface="+mn-lt"/>
                <a:ea typeface="Tahoma" panose="020B0604030504040204" pitchFamily="34" charset="0"/>
                <a:cs typeface="Tahoma" panose="020B0604030504040204" pitchFamily="34" charset="0"/>
              </a:rPr>
              <a:t> </a:t>
            </a:r>
            <a:r>
              <a:rPr lang="pl-PL" sz="4000" kern="0" spc="-150" dirty="0" err="1">
                <a:solidFill>
                  <a:schemeClr val="tx1"/>
                </a:solidFill>
                <a:latin typeface="+mn-lt"/>
                <a:ea typeface="Tahoma" panose="020B0604030504040204" pitchFamily="34" charset="0"/>
                <a:cs typeface="Tahoma" panose="020B0604030504040204" pitchFamily="34" charset="0"/>
              </a:rPr>
              <a:t>remote</a:t>
            </a:r>
            <a:r>
              <a:rPr lang="pl-PL" sz="4000" kern="0" spc="-150" dirty="0">
                <a:solidFill>
                  <a:schemeClr val="tx1"/>
                </a:solidFill>
                <a:latin typeface="+mn-lt"/>
                <a:ea typeface="Tahoma" panose="020B0604030504040204" pitchFamily="34" charset="0"/>
                <a:cs typeface="Tahoma" panose="020B0604030504040204" pitchFamily="34" charset="0"/>
              </a:rPr>
              <a:t> </a:t>
            </a:r>
            <a:r>
              <a:rPr lang="pl-PL" sz="4000" kern="0" spc="-150" dirty="0" err="1">
                <a:solidFill>
                  <a:schemeClr val="tx1"/>
                </a:solidFill>
                <a:latin typeface="+mn-lt"/>
                <a:ea typeface="Tahoma" panose="020B0604030504040204" pitchFamily="34" charset="0"/>
                <a:cs typeface="Tahoma" panose="020B0604030504040204" pitchFamily="34" charset="0"/>
              </a:rPr>
              <a:t>work</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102552" y="991312"/>
            <a:ext cx="12001140" cy="752770"/>
          </a:xfrm>
          <a:prstGeom prst="rect">
            <a:avLst/>
          </a:prstGeom>
        </p:spPr>
        <p:txBody>
          <a:bodyPr vert="horz" wrap="square" lIns="0" tIns="13970" rIns="0" bIns="0" rtlCol="0">
            <a:spAutoFit/>
          </a:bodyPr>
          <a:lstStyle/>
          <a:p>
            <a:pPr marL="12700">
              <a:lnSpc>
                <a:spcPct val="100000"/>
              </a:lnSpc>
              <a:spcBef>
                <a:spcPts val="110"/>
              </a:spcBef>
            </a:pPr>
            <a:r>
              <a:rPr lang="pl-PL" sz="2200" spc="50" dirty="0">
                <a:solidFill>
                  <a:srgbClr val="0CA373"/>
                </a:solidFill>
                <a:cs typeface="Tahoma"/>
              </a:rPr>
              <a:t>A </a:t>
            </a:r>
            <a:r>
              <a:rPr lang="pl-PL" sz="2200" spc="50" dirty="0" err="1">
                <a:solidFill>
                  <a:srgbClr val="0CA373"/>
                </a:solidFill>
                <a:cs typeface="Tahoma"/>
              </a:rPr>
              <a:t>very</a:t>
            </a:r>
            <a:r>
              <a:rPr lang="pl-PL" sz="2200" spc="50" dirty="0">
                <a:solidFill>
                  <a:srgbClr val="0CA373"/>
                </a:solidFill>
                <a:cs typeface="Tahoma"/>
              </a:rPr>
              <a:t> </a:t>
            </a:r>
            <a:r>
              <a:rPr lang="pl-PL" sz="2200" spc="50" dirty="0" err="1">
                <a:solidFill>
                  <a:srgbClr val="0CA373"/>
                </a:solidFill>
                <a:cs typeface="Tahoma"/>
              </a:rPr>
              <a:t>important</a:t>
            </a:r>
            <a:r>
              <a:rPr lang="pl-PL" sz="2200" spc="50" dirty="0">
                <a:solidFill>
                  <a:srgbClr val="0CA373"/>
                </a:solidFill>
                <a:cs typeface="Tahoma"/>
              </a:rPr>
              <a:t> and </a:t>
            </a:r>
            <a:r>
              <a:rPr lang="pl-PL" sz="2200" spc="50" dirty="0" err="1">
                <a:solidFill>
                  <a:srgbClr val="0CA373"/>
                </a:solidFill>
                <a:cs typeface="Tahoma"/>
              </a:rPr>
              <a:t>often</a:t>
            </a:r>
            <a:r>
              <a:rPr lang="pl-PL" sz="2200" spc="50" dirty="0">
                <a:solidFill>
                  <a:srgbClr val="0CA373"/>
                </a:solidFill>
                <a:cs typeface="Tahoma"/>
              </a:rPr>
              <a:t> </a:t>
            </a:r>
            <a:r>
              <a:rPr lang="pl-PL" sz="2200" spc="50" dirty="0" err="1">
                <a:solidFill>
                  <a:srgbClr val="0CA373"/>
                </a:solidFill>
                <a:cs typeface="Tahoma"/>
              </a:rPr>
              <a:t>neglected</a:t>
            </a:r>
            <a:r>
              <a:rPr lang="pl-PL" sz="2200" spc="50" dirty="0">
                <a:solidFill>
                  <a:srgbClr val="0CA373"/>
                </a:solidFill>
                <a:cs typeface="Tahoma"/>
              </a:rPr>
              <a:t> challenge </a:t>
            </a:r>
            <a:r>
              <a:rPr lang="pl-PL" sz="2400" b="1" spc="50" dirty="0" err="1">
                <a:solidFill>
                  <a:srgbClr val="0CA373"/>
                </a:solidFill>
                <a:cs typeface="Tahoma"/>
              </a:rPr>
              <a:t>are</a:t>
            </a:r>
            <a:r>
              <a:rPr lang="pl-PL" sz="2400" b="1" spc="50" dirty="0">
                <a:solidFill>
                  <a:srgbClr val="0CA373"/>
                </a:solidFill>
                <a:cs typeface="Tahoma"/>
              </a:rPr>
              <a:t> </a:t>
            </a:r>
            <a:r>
              <a:rPr lang="pl-PL" sz="2400" b="1" spc="50" dirty="0" err="1">
                <a:solidFill>
                  <a:srgbClr val="0CA373"/>
                </a:solidFill>
                <a:cs typeface="Tahoma"/>
              </a:rPr>
              <a:t>issues</a:t>
            </a:r>
            <a:r>
              <a:rPr lang="pl-PL" sz="2400" b="1" spc="50" dirty="0">
                <a:solidFill>
                  <a:srgbClr val="0CA373"/>
                </a:solidFill>
                <a:cs typeface="Tahoma"/>
              </a:rPr>
              <a:t> </a:t>
            </a:r>
            <a:r>
              <a:rPr lang="pl-PL" sz="2400" b="1" spc="50" dirty="0" err="1">
                <a:solidFill>
                  <a:srgbClr val="0CA373"/>
                </a:solidFill>
                <a:cs typeface="Tahoma"/>
              </a:rPr>
              <a:t>connected</a:t>
            </a:r>
            <a:r>
              <a:rPr lang="pl-PL" sz="2400" b="1" spc="50" dirty="0">
                <a:solidFill>
                  <a:srgbClr val="0CA373"/>
                </a:solidFill>
                <a:cs typeface="Tahoma"/>
              </a:rPr>
              <a:t> with </a:t>
            </a:r>
            <a:r>
              <a:rPr lang="pl-PL" sz="2400" b="1" spc="50" dirty="0" err="1">
                <a:solidFill>
                  <a:srgbClr val="0CA373"/>
                </a:solidFill>
                <a:cs typeface="Tahoma"/>
              </a:rPr>
              <a:t>providing</a:t>
            </a:r>
            <a:r>
              <a:rPr lang="pl-PL" sz="2400" b="1" spc="50" dirty="0">
                <a:solidFill>
                  <a:srgbClr val="0CA373"/>
                </a:solidFill>
                <a:cs typeface="Tahoma"/>
              </a:rPr>
              <a:t> </a:t>
            </a:r>
            <a:r>
              <a:rPr lang="pl-PL" sz="2400" b="1" spc="50" dirty="0" err="1">
                <a:solidFill>
                  <a:srgbClr val="0CA373"/>
                </a:solidFill>
                <a:cs typeface="Tahoma"/>
              </a:rPr>
              <a:t>remote</a:t>
            </a:r>
            <a:r>
              <a:rPr lang="pl-PL" sz="2400" b="1" spc="50" dirty="0">
                <a:solidFill>
                  <a:srgbClr val="0CA373"/>
                </a:solidFill>
                <a:cs typeface="Tahoma"/>
              </a:rPr>
              <a:t> </a:t>
            </a:r>
            <a:r>
              <a:rPr lang="pl-PL" sz="2400" b="1" spc="50" dirty="0" err="1">
                <a:solidFill>
                  <a:srgbClr val="0CA373"/>
                </a:solidFill>
                <a:cs typeface="Tahoma"/>
              </a:rPr>
              <a:t>work</a:t>
            </a:r>
            <a:r>
              <a:rPr lang="pl-PL" sz="2400" b="1" spc="50" dirty="0">
                <a:solidFill>
                  <a:srgbClr val="0CA373"/>
                </a:solidFill>
                <a:cs typeface="Tahoma"/>
              </a:rPr>
              <a:t> (</a:t>
            </a:r>
            <a:r>
              <a:rPr lang="pl-PL" sz="2400" b="1" spc="50" dirty="0" err="1">
                <a:solidFill>
                  <a:srgbClr val="0CA373"/>
                </a:solidFill>
                <a:cs typeface="Tahoma"/>
              </a:rPr>
              <a:t>teleworking</a:t>
            </a:r>
            <a:r>
              <a:rPr lang="pl-PL" sz="2400" b="1" spc="50" dirty="0">
                <a:solidFill>
                  <a:srgbClr val="0CA373"/>
                </a:solidFill>
                <a:cs typeface="Tahoma"/>
              </a:rPr>
              <a:t>) from </a:t>
            </a:r>
            <a:r>
              <a:rPr lang="pl-PL" sz="2400" b="1" spc="50" dirty="0" err="1">
                <a:solidFill>
                  <a:srgbClr val="0CA373"/>
                </a:solidFill>
                <a:cs typeface="Tahoma"/>
              </a:rPr>
              <a:t>abroad</a:t>
            </a:r>
            <a:r>
              <a:rPr lang="pl-PL" sz="2400" b="1" spc="50" dirty="0">
                <a:solidFill>
                  <a:srgbClr val="0CA373"/>
                </a:solidFill>
                <a:cs typeface="Tahoma"/>
              </a:rPr>
              <a:t>.</a:t>
            </a:r>
            <a:r>
              <a:rPr lang="pl-PL" sz="2200" spc="50" dirty="0">
                <a:solidFill>
                  <a:srgbClr val="0CA373"/>
                </a:solidFill>
                <a:cs typeface="Tahoma"/>
              </a:rPr>
              <a:t> The </a:t>
            </a:r>
            <a:r>
              <a:rPr lang="pl-PL" sz="2200" spc="50" dirty="0" err="1">
                <a:solidFill>
                  <a:srgbClr val="0CA373"/>
                </a:solidFill>
                <a:cs typeface="Tahoma"/>
              </a:rPr>
              <a:t>following</a:t>
            </a:r>
            <a:r>
              <a:rPr lang="pl-PL" sz="2200" spc="50" dirty="0">
                <a:solidFill>
                  <a:srgbClr val="0CA373"/>
                </a:solidFill>
                <a:cs typeface="Tahoma"/>
              </a:rPr>
              <a:t> </a:t>
            </a:r>
            <a:r>
              <a:rPr lang="pl-PL" sz="2200" spc="50" dirty="0" err="1">
                <a:solidFill>
                  <a:srgbClr val="0CA373"/>
                </a:solidFill>
                <a:cs typeface="Tahoma"/>
              </a:rPr>
              <a:t>issues</a:t>
            </a:r>
            <a:r>
              <a:rPr lang="pl-PL" sz="2200" spc="50" dirty="0">
                <a:solidFill>
                  <a:srgbClr val="0CA373"/>
                </a:solidFill>
                <a:cs typeface="Tahoma"/>
              </a:rPr>
              <a:t> </a:t>
            </a:r>
            <a:r>
              <a:rPr lang="pl-PL" sz="2200" spc="50" dirty="0" err="1">
                <a:solidFill>
                  <a:srgbClr val="0CA373"/>
                </a:solidFill>
                <a:cs typeface="Tahoma"/>
              </a:rPr>
              <a:t>should</a:t>
            </a:r>
            <a:r>
              <a:rPr lang="pl-PL" sz="2200" spc="50" dirty="0">
                <a:solidFill>
                  <a:srgbClr val="0CA373"/>
                </a:solidFill>
                <a:cs typeface="Tahoma"/>
              </a:rPr>
              <a:t> be </a:t>
            </a:r>
            <a:r>
              <a:rPr lang="pl-PL" sz="2200" spc="50" dirty="0" err="1">
                <a:solidFill>
                  <a:srgbClr val="0CA373"/>
                </a:solidFill>
                <a:cs typeface="Tahoma"/>
              </a:rPr>
              <a:t>taken</a:t>
            </a:r>
            <a:r>
              <a:rPr lang="pl-PL" sz="2200" spc="50" dirty="0">
                <a:solidFill>
                  <a:srgbClr val="0CA373"/>
                </a:solidFill>
                <a:cs typeface="Tahoma"/>
              </a:rPr>
              <a:t> by </a:t>
            </a:r>
            <a:r>
              <a:rPr lang="pl-PL" sz="2200" spc="50" dirty="0" err="1">
                <a:solidFill>
                  <a:srgbClr val="0CA373"/>
                </a:solidFill>
                <a:cs typeface="Tahoma"/>
              </a:rPr>
              <a:t>entrepreneurs</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0" y="1726250"/>
            <a:ext cx="12089448" cy="4349652"/>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Clarifying the implications regarding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personal</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income taxes </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and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social</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security</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payments</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if workers are working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remotely</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from a different country than the country in which the premise of the employer is located.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application</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for </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a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Portable</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Document</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A1 (PD A1)</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may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prove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indispensable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Checking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whether</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work</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remotely</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for the benefit of a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contracting</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party to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their</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employer</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whether</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they</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are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posted</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abroad</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within</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the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so-called</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’intra-</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corporate</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posting</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or</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hired</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out to a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user</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undertaking</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or</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placement</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agency</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abroad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see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Directive 96/71/EC in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conjunction</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with Directive 2018/957/EU) – in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such</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case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they</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could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become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posted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workers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why</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carrying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out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from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abroad</a:t>
            </a:r>
            <a:endPar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Requesting work visas and residency permits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for those workers who are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remotely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teleworking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outside their country of origin and cannot return to that country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due to pandemic-related restrictions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concerning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free movement across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internal</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external</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border</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 of the EU</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28720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008261" y="92304"/>
            <a:ext cx="9203821"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rgbClr val="0CA373"/>
                </a:solidFill>
                <a:latin typeface="+mn-lt"/>
                <a:ea typeface="Tahoma" panose="020B0604030504040204" pitchFamily="34" charset="0"/>
                <a:cs typeface="Tahoma" panose="020B0604030504040204" pitchFamily="34" charset="0"/>
              </a:rPr>
              <a:t>Remote </a:t>
            </a:r>
            <a:r>
              <a:rPr lang="pl-PL" sz="4000" kern="0" spc="-150" dirty="0" err="1">
                <a:solidFill>
                  <a:srgbClr val="0CA373"/>
                </a:solidFill>
                <a:latin typeface="+mn-lt"/>
                <a:ea typeface="Tahoma" panose="020B0604030504040204" pitchFamily="34" charset="0"/>
                <a:cs typeface="Tahoma" panose="020B0604030504040204" pitchFamily="34" charset="0"/>
              </a:rPr>
              <a:t>work</a:t>
            </a:r>
            <a:r>
              <a:rPr lang="pl-PL" sz="4000" kern="0" spc="-150" dirty="0">
                <a:solidFill>
                  <a:srgbClr val="0CA373"/>
                </a:solidFill>
                <a:latin typeface="+mn-lt"/>
                <a:ea typeface="Tahoma" panose="020B0604030504040204" pitchFamily="34" charset="0"/>
                <a:cs typeface="Tahoma" panose="020B0604030504040204" pitchFamily="34" charset="0"/>
              </a:rPr>
              <a:t> in Partner </a:t>
            </a:r>
            <a:r>
              <a:rPr lang="pl-PL" sz="4000" kern="0" spc="-150" dirty="0" err="1">
                <a:solidFill>
                  <a:srgbClr val="0CA373"/>
                </a:solidFill>
                <a:latin typeface="+mn-lt"/>
                <a:ea typeface="Tahoma" panose="020B0604030504040204" pitchFamily="34" charset="0"/>
                <a:cs typeface="Tahoma" panose="020B0604030504040204" pitchFamily="34" charset="0"/>
              </a:rPr>
              <a:t>States</a:t>
            </a:r>
            <a:r>
              <a:rPr lang="pl-PL" sz="4000" kern="0" spc="-150" dirty="0">
                <a:solidFill>
                  <a:srgbClr val="0CA373"/>
                </a:solidFill>
                <a:latin typeface="+mn-lt"/>
                <a:ea typeface="Tahoma" panose="020B0604030504040204" pitchFamily="34" charset="0"/>
                <a:cs typeface="Tahoma" panose="020B0604030504040204" pitchFamily="34" charset="0"/>
              </a:rPr>
              <a:t> </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relevant</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links</a:t>
            </a:r>
            <a:endParaRPr lang="es-ES" sz="3600" kern="0" spc="-150" dirty="0">
              <a:solidFill>
                <a:schemeClr val="tx1"/>
              </a:solidFill>
              <a:highlight>
                <a:srgbClr val="FFFF00"/>
              </a:highlight>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59821" y="1068224"/>
            <a:ext cx="11824770" cy="5139869"/>
          </a:xfrm>
          <a:prstGeom prst="rect">
            <a:avLst/>
          </a:prstGeom>
          <a:noFill/>
        </p:spPr>
        <p:txBody>
          <a:bodyPr wrap="square">
            <a:spAutoFit/>
          </a:bodyPr>
          <a:lstStyle/>
          <a:p>
            <a:pPr marL="457200" indent="-457200">
              <a:buFont typeface="Wingdings" panose="05000000000000000000" pitchFamily="2" charset="2"/>
              <a:buChar char="§"/>
            </a:pPr>
            <a:r>
              <a:rPr lang="pl-PL" sz="2800" b="1" dirty="0" err="1">
                <a:solidFill>
                  <a:srgbClr val="0CA373"/>
                </a:solidFill>
              </a:rPr>
              <a:t>Belgium</a:t>
            </a:r>
            <a:r>
              <a:rPr lang="pl-PL" sz="2800" b="1" dirty="0">
                <a:solidFill>
                  <a:srgbClr val="0CA373"/>
                </a:solidFill>
              </a:rPr>
              <a:t>: </a:t>
            </a:r>
            <a:r>
              <a:rPr lang="pl-PL" sz="2000" dirty="0">
                <a:hlinkClick r:id="rId2"/>
              </a:rPr>
              <a:t>https://www.etuc.org/en/rules-teleworking-belgium</a:t>
            </a:r>
            <a:r>
              <a:rPr lang="pl-PL" sz="2000" dirty="0"/>
              <a:t>; </a:t>
            </a:r>
            <a:r>
              <a:rPr lang="pl-PL" sz="2000" dirty="0">
                <a:hlinkClick r:id="rId3"/>
              </a:rPr>
              <a:t>https://cms.law/en/int/expert-guides/cms-expert-guide-to-mobile-working/belgium</a:t>
            </a:r>
            <a:r>
              <a:rPr lang="pl-PL" sz="2000" dirty="0"/>
              <a:t> </a:t>
            </a:r>
          </a:p>
          <a:p>
            <a:pPr algn="l"/>
            <a:endParaRPr lang="pl-PL" sz="2400" b="0" i="0" u="none" strike="noStrike" baseline="0" dirty="0">
              <a:solidFill>
                <a:srgbClr val="000000"/>
              </a:solidFill>
            </a:endParaRPr>
          </a:p>
          <a:p>
            <a:pPr marL="285750" indent="-285750">
              <a:buFont typeface="Wingdings" panose="05000000000000000000" pitchFamily="2" charset="2"/>
              <a:buChar char="§"/>
            </a:pPr>
            <a:r>
              <a:rPr lang="pl-PL" sz="2800" b="1" u="none" strike="noStrike" baseline="0" dirty="0">
                <a:solidFill>
                  <a:srgbClr val="0CA373"/>
                </a:solidFill>
              </a:rPr>
              <a:t>Croatia</a:t>
            </a:r>
            <a:r>
              <a:rPr lang="pl-PL" sz="2800" b="1" dirty="0">
                <a:solidFill>
                  <a:srgbClr val="0CA373"/>
                </a:solidFill>
              </a:rPr>
              <a:t>: </a:t>
            </a:r>
            <a:r>
              <a:rPr lang="pl-PL" sz="2000" dirty="0">
                <a:hlinkClick r:id="rId4"/>
              </a:rPr>
              <a:t>https://cms.law/en/int/expert-guides/cms-expert-guide-to-mobile-working/croatia</a:t>
            </a:r>
            <a:r>
              <a:rPr lang="pl-PL" sz="2000" dirty="0"/>
              <a:t>; </a:t>
            </a:r>
            <a:r>
              <a:rPr lang="pl-PL" sz="2000" dirty="0">
                <a:hlinkClick r:id="rId5"/>
              </a:rPr>
              <a:t>https://www.lexology.com/library/detail.aspx?g=ccd49a34-af61-46b2-9501-5dd31c421ecf</a:t>
            </a:r>
            <a:r>
              <a:rPr lang="pl-PL" sz="2000" dirty="0"/>
              <a:t> </a:t>
            </a:r>
            <a:endParaRPr lang="pl-PL" sz="2000" u="none" strike="noStrike" baseline="0" dirty="0"/>
          </a:p>
          <a:p>
            <a:pPr marL="285750" indent="-285750">
              <a:buFont typeface="Wingdings" panose="05000000000000000000" pitchFamily="2" charset="2"/>
              <a:buChar char="§"/>
            </a:pPr>
            <a:endParaRPr lang="pl-PL" sz="2800" b="1" u="none" strike="noStrike" baseline="0" dirty="0">
              <a:solidFill>
                <a:srgbClr val="0CA373"/>
              </a:solidFill>
            </a:endParaRPr>
          </a:p>
          <a:p>
            <a:pPr marL="285750" indent="-285750">
              <a:buFont typeface="Wingdings" panose="05000000000000000000" pitchFamily="2" charset="2"/>
              <a:buChar char="§"/>
            </a:pPr>
            <a:r>
              <a:rPr lang="pl-PL" sz="2800" b="1" dirty="0">
                <a:solidFill>
                  <a:srgbClr val="0CA373"/>
                </a:solidFill>
              </a:rPr>
              <a:t>Greece: </a:t>
            </a:r>
            <a:r>
              <a:rPr lang="pl-PL" sz="2000" dirty="0">
                <a:hlinkClick r:id="rId6"/>
              </a:rPr>
              <a:t>https://en.sev.org.gr/wp-content/uploads/2020/06/Telework_SEV_english.pdf</a:t>
            </a:r>
            <a:r>
              <a:rPr lang="pl-PL" sz="2000" dirty="0"/>
              <a:t> ;  https://www.eurofound.europa.eu/fr/publications/article/2008/telework-in-greece</a:t>
            </a:r>
          </a:p>
          <a:p>
            <a:pPr marL="285750" indent="-285750">
              <a:buFont typeface="Wingdings" panose="05000000000000000000" pitchFamily="2" charset="2"/>
              <a:buChar char="§"/>
            </a:pPr>
            <a:endParaRPr lang="pl-PL" sz="2800" b="1" u="none" strike="noStrike" baseline="0" dirty="0">
              <a:solidFill>
                <a:srgbClr val="0CA373"/>
              </a:solidFill>
            </a:endParaRPr>
          </a:p>
          <a:p>
            <a:pPr marL="285750" indent="-285750">
              <a:buFont typeface="Wingdings" panose="05000000000000000000" pitchFamily="2" charset="2"/>
              <a:buChar char="§"/>
            </a:pPr>
            <a:r>
              <a:rPr lang="pl-PL" sz="2800" b="1" u="none" strike="noStrike" baseline="0" dirty="0" err="1">
                <a:solidFill>
                  <a:srgbClr val="0CA373"/>
                </a:solidFill>
              </a:rPr>
              <a:t>Italy</a:t>
            </a:r>
            <a:r>
              <a:rPr lang="pl-PL" sz="2800" b="1" u="none" strike="noStrike" baseline="0" dirty="0">
                <a:solidFill>
                  <a:srgbClr val="0CA373"/>
                </a:solidFill>
              </a:rPr>
              <a:t>: </a:t>
            </a:r>
            <a:r>
              <a:rPr lang="pl-PL" sz="2000" dirty="0">
                <a:solidFill>
                  <a:srgbClr val="000000"/>
                </a:solidFill>
                <a:hlinkClick r:id="rId7"/>
              </a:rPr>
              <a:t>https://www.bollettinoadapt.it/wp-content/uploads/TELELAVORO-tiraboschi.pdf</a:t>
            </a:r>
            <a:endParaRPr lang="pl-PL" sz="2000" dirty="0">
              <a:solidFill>
                <a:srgbClr val="000000"/>
              </a:solidFill>
            </a:endParaRPr>
          </a:p>
          <a:p>
            <a:pPr marL="285750" indent="-285750">
              <a:buFont typeface="Wingdings" panose="05000000000000000000" pitchFamily="2" charset="2"/>
              <a:buChar char="§"/>
            </a:pPr>
            <a:endParaRPr lang="pl-PL" sz="2000" dirty="0">
              <a:solidFill>
                <a:srgbClr val="000000"/>
              </a:solidFill>
            </a:endParaRPr>
          </a:p>
          <a:p>
            <a:pPr marL="285750" indent="-285750">
              <a:buFont typeface="Wingdings" panose="05000000000000000000" pitchFamily="2" charset="2"/>
              <a:buChar char="§"/>
            </a:pPr>
            <a:r>
              <a:rPr lang="pl-PL" sz="2800" b="1" dirty="0" err="1">
                <a:solidFill>
                  <a:srgbClr val="0CA373"/>
                </a:solidFill>
              </a:rPr>
              <a:t>Spain</a:t>
            </a:r>
            <a:r>
              <a:rPr lang="pl-PL" sz="2800" b="1" dirty="0">
                <a:solidFill>
                  <a:srgbClr val="0CA373"/>
                </a:solidFill>
              </a:rPr>
              <a:t>: </a:t>
            </a:r>
            <a:r>
              <a:rPr lang="pl-PL" sz="2000" dirty="0">
                <a:solidFill>
                  <a:srgbClr val="000000"/>
                </a:solidFill>
                <a:hlinkClick r:id="rId8"/>
              </a:rPr>
              <a:t>https://</a:t>
            </a:r>
            <a:r>
              <a:rPr lang="pl-PL" sz="2000">
                <a:solidFill>
                  <a:srgbClr val="000000"/>
                </a:solidFill>
                <a:hlinkClick r:id="rId8"/>
              </a:rPr>
              <a:t>nhglobalpartners.com/remote-working-law-decree-spain</a:t>
            </a:r>
            <a:r>
              <a:rPr lang="pl-PL" sz="2000" smtClean="0">
                <a:solidFill>
                  <a:srgbClr val="000000"/>
                </a:solidFill>
                <a:hlinkClick r:id="rId8"/>
              </a:rPr>
              <a:t>/</a:t>
            </a:r>
            <a:endParaRPr lang="pl-PL" sz="2000" dirty="0"/>
          </a:p>
          <a:p>
            <a:pPr marL="285750" indent="-285750">
              <a:buFont typeface="Wingdings" panose="05000000000000000000" pitchFamily="2" charset="2"/>
              <a:buChar char="§"/>
            </a:pPr>
            <a:endParaRPr lang="pl-PL" sz="2800" b="1" dirty="0">
              <a:solidFill>
                <a:srgbClr val="0CA373"/>
              </a:solidFill>
            </a:endParaRPr>
          </a:p>
        </p:txBody>
      </p:sp>
    </p:spTree>
    <p:extLst>
      <p:ext uri="{BB962C8B-B14F-4D97-AF65-F5344CB8AC3E}">
        <p14:creationId xmlns:p14="http://schemas.microsoft.com/office/powerpoint/2010/main" val="1725193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008261" y="92304"/>
            <a:ext cx="868192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rgbClr val="0CA373"/>
                </a:solidFill>
                <a:latin typeface="+mn-lt"/>
                <a:ea typeface="Tahoma" panose="020B0604030504040204" pitchFamily="34" charset="0"/>
                <a:cs typeface="Tahoma" panose="020B0604030504040204" pitchFamily="34" charset="0"/>
              </a:rPr>
              <a:t>Remote </a:t>
            </a:r>
            <a:r>
              <a:rPr lang="pl-PL" sz="3600" kern="0" spc="-150" dirty="0" err="1">
                <a:solidFill>
                  <a:srgbClr val="0CA373"/>
                </a:solidFill>
                <a:latin typeface="+mn-lt"/>
                <a:ea typeface="Tahoma" panose="020B0604030504040204" pitchFamily="34" charset="0"/>
                <a:cs typeface="Tahoma" panose="020B0604030504040204" pitchFamily="34" charset="0"/>
              </a:rPr>
              <a:t>work</a:t>
            </a:r>
            <a:r>
              <a:rPr lang="pl-PL" sz="3600" kern="0" spc="-150" dirty="0">
                <a:solidFill>
                  <a:srgbClr val="0CA373"/>
                </a:solidFill>
                <a:latin typeface="+mn-lt"/>
                <a:ea typeface="Tahoma" panose="020B0604030504040204" pitchFamily="34" charset="0"/>
                <a:cs typeface="Tahoma" panose="020B0604030504040204" pitchFamily="34" charset="0"/>
              </a:rPr>
              <a:t> in Partner </a:t>
            </a:r>
            <a:r>
              <a:rPr lang="pl-PL" sz="3600" kern="0" spc="-150" dirty="0" err="1">
                <a:solidFill>
                  <a:srgbClr val="0CA373"/>
                </a:solidFill>
                <a:latin typeface="+mn-lt"/>
                <a:ea typeface="Tahoma" panose="020B0604030504040204" pitchFamily="34" charset="0"/>
                <a:cs typeface="Tahoma" panose="020B0604030504040204" pitchFamily="34" charset="0"/>
              </a:rPr>
              <a:t>States</a:t>
            </a:r>
            <a:r>
              <a:rPr lang="pl-PL" sz="3600" kern="0" spc="-150" dirty="0">
                <a:solidFill>
                  <a:srgbClr val="0CA373"/>
                </a:solidFill>
                <a:latin typeface="+mn-lt"/>
                <a:ea typeface="Tahoma" panose="020B0604030504040204" pitchFamily="34" charset="0"/>
                <a:cs typeface="Tahoma" panose="020B0604030504040204" pitchFamily="34" charset="0"/>
              </a:rPr>
              <a:t> </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relevant</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links</a:t>
            </a:r>
            <a:endParaRPr lang="es-ES" sz="3600" kern="0" spc="-150" dirty="0">
              <a:solidFill>
                <a:schemeClr val="tx1"/>
              </a:solidFill>
              <a:highlight>
                <a:srgbClr val="FFFF00"/>
              </a:highlight>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53825" y="1153682"/>
            <a:ext cx="11730766" cy="4031873"/>
          </a:xfrm>
          <a:prstGeom prst="rect">
            <a:avLst/>
          </a:prstGeom>
          <a:noFill/>
        </p:spPr>
        <p:txBody>
          <a:bodyPr wrap="square">
            <a:spAutoFit/>
          </a:bodyPr>
          <a:lstStyle/>
          <a:p>
            <a:endParaRPr lang="pl-PL" sz="2800" b="1" dirty="0">
              <a:solidFill>
                <a:srgbClr val="0CA373"/>
              </a:solidFill>
            </a:endParaRPr>
          </a:p>
          <a:p>
            <a:pPr marL="285750" indent="-285750">
              <a:buFont typeface="Wingdings" panose="05000000000000000000" pitchFamily="2" charset="2"/>
              <a:buChar char="§"/>
            </a:pPr>
            <a:r>
              <a:rPr lang="pl-PL" sz="2800" b="1" dirty="0">
                <a:solidFill>
                  <a:srgbClr val="0CA373"/>
                </a:solidFill>
              </a:rPr>
              <a:t>EU level: </a:t>
            </a:r>
          </a:p>
          <a:p>
            <a:pPr marL="742950" lvl="1" indent="-285750">
              <a:buFont typeface="Wingdings" panose="05000000000000000000" pitchFamily="2" charset="2"/>
              <a:buChar char="§"/>
            </a:pPr>
            <a:r>
              <a:rPr lang="pl-PL" sz="2800" b="1" dirty="0">
                <a:solidFill>
                  <a:srgbClr val="0CA373"/>
                </a:solidFill>
              </a:rPr>
              <a:t>European </a:t>
            </a:r>
            <a:r>
              <a:rPr lang="pl-PL" sz="2800" b="1" dirty="0" err="1">
                <a:solidFill>
                  <a:srgbClr val="0CA373"/>
                </a:solidFill>
              </a:rPr>
              <a:t>Labour</a:t>
            </a:r>
            <a:r>
              <a:rPr lang="pl-PL" sz="2800" b="1" dirty="0">
                <a:solidFill>
                  <a:srgbClr val="0CA373"/>
                </a:solidFill>
              </a:rPr>
              <a:t> Authority (ELA) </a:t>
            </a:r>
            <a:r>
              <a:rPr lang="pl-PL" sz="2800" dirty="0">
                <a:solidFill>
                  <a:srgbClr val="0CA373"/>
                </a:solidFill>
              </a:rPr>
              <a:t>report</a:t>
            </a:r>
            <a:r>
              <a:rPr lang="pl-PL" sz="2800" b="1" dirty="0">
                <a:solidFill>
                  <a:srgbClr val="0CA373"/>
                </a:solidFill>
              </a:rPr>
              <a:t> </a:t>
            </a:r>
            <a:r>
              <a:rPr lang="pl-PL" sz="2800" b="1" i="1" dirty="0" err="1">
                <a:solidFill>
                  <a:srgbClr val="0CA373"/>
                </a:solidFill>
              </a:rPr>
              <a:t>Impact</a:t>
            </a:r>
            <a:r>
              <a:rPr lang="pl-PL" sz="2800" b="1" i="1" dirty="0">
                <a:solidFill>
                  <a:srgbClr val="0CA373"/>
                </a:solidFill>
              </a:rPr>
              <a:t> of </a:t>
            </a:r>
            <a:r>
              <a:rPr lang="pl-PL" sz="2800" b="1" i="1" dirty="0" err="1">
                <a:solidFill>
                  <a:srgbClr val="0CA373"/>
                </a:solidFill>
              </a:rPr>
              <a:t>teleworking</a:t>
            </a:r>
            <a:r>
              <a:rPr lang="pl-PL" sz="2800" b="1" i="1" dirty="0">
                <a:solidFill>
                  <a:srgbClr val="0CA373"/>
                </a:solidFill>
              </a:rPr>
              <a:t> </a:t>
            </a:r>
            <a:r>
              <a:rPr lang="pl-PL" sz="2800" b="1" i="1" dirty="0" err="1">
                <a:solidFill>
                  <a:srgbClr val="0CA373"/>
                </a:solidFill>
              </a:rPr>
              <a:t>during</a:t>
            </a:r>
            <a:r>
              <a:rPr lang="pl-PL" sz="2800" b="1" i="1" dirty="0">
                <a:solidFill>
                  <a:srgbClr val="0CA373"/>
                </a:solidFill>
              </a:rPr>
              <a:t> the COVID-19 </a:t>
            </a:r>
            <a:r>
              <a:rPr lang="pl-PL" sz="2800" b="1" i="1" dirty="0" err="1">
                <a:solidFill>
                  <a:srgbClr val="0CA373"/>
                </a:solidFill>
              </a:rPr>
              <a:t>pandemic</a:t>
            </a:r>
            <a:r>
              <a:rPr lang="pl-PL" sz="2800" b="1" i="1" dirty="0">
                <a:solidFill>
                  <a:srgbClr val="0CA373"/>
                </a:solidFill>
              </a:rPr>
              <a:t> on the </a:t>
            </a:r>
            <a:r>
              <a:rPr lang="pl-PL" sz="2800" b="1" i="1" dirty="0" err="1">
                <a:solidFill>
                  <a:srgbClr val="0CA373"/>
                </a:solidFill>
              </a:rPr>
              <a:t>applicable</a:t>
            </a:r>
            <a:r>
              <a:rPr lang="pl-PL" sz="2800" b="1" i="1" dirty="0">
                <a:solidFill>
                  <a:srgbClr val="0CA373"/>
                </a:solidFill>
              </a:rPr>
              <a:t> </a:t>
            </a:r>
            <a:r>
              <a:rPr lang="pl-PL" sz="2800" b="1" i="1" dirty="0" err="1">
                <a:solidFill>
                  <a:srgbClr val="0CA373"/>
                </a:solidFill>
              </a:rPr>
              <a:t>social</a:t>
            </a:r>
            <a:r>
              <a:rPr lang="pl-PL" sz="2800" b="1" i="1" dirty="0">
                <a:solidFill>
                  <a:srgbClr val="0CA373"/>
                </a:solidFill>
              </a:rPr>
              <a:t> </a:t>
            </a:r>
            <a:r>
              <a:rPr lang="pl-PL" sz="2800" b="1" i="1" dirty="0" err="1">
                <a:solidFill>
                  <a:srgbClr val="0CA373"/>
                </a:solidFill>
              </a:rPr>
              <a:t>security</a:t>
            </a:r>
            <a:r>
              <a:rPr lang="pl-PL" sz="2800" b="1" i="1" dirty="0">
                <a:solidFill>
                  <a:srgbClr val="0CA373"/>
                </a:solidFill>
              </a:rPr>
              <a:t> (</a:t>
            </a:r>
            <a:r>
              <a:rPr lang="pl-PL" sz="2800" b="1" i="1" dirty="0" err="1">
                <a:solidFill>
                  <a:srgbClr val="0CA373"/>
                </a:solidFill>
              </a:rPr>
              <a:t>July</a:t>
            </a:r>
            <a:r>
              <a:rPr lang="pl-PL" sz="2800" b="1" i="1" dirty="0">
                <a:solidFill>
                  <a:srgbClr val="0CA373"/>
                </a:solidFill>
              </a:rPr>
              <a:t> 2021)</a:t>
            </a:r>
            <a:r>
              <a:rPr lang="pl-PL" sz="2800" b="1" dirty="0">
                <a:solidFill>
                  <a:srgbClr val="0CA373"/>
                </a:solidFill>
              </a:rPr>
              <a:t> – </a:t>
            </a:r>
            <a:r>
              <a:rPr lang="pl-PL" sz="2000" dirty="0" err="1">
                <a:solidFill>
                  <a:srgbClr val="0CA373"/>
                </a:solidFill>
              </a:rPr>
              <a:t>overview</a:t>
            </a:r>
            <a:r>
              <a:rPr lang="pl-PL" sz="2000" dirty="0">
                <a:solidFill>
                  <a:srgbClr val="0CA373"/>
                </a:solidFill>
              </a:rPr>
              <a:t> of </a:t>
            </a:r>
            <a:r>
              <a:rPr lang="en-US" sz="2000" dirty="0">
                <a:solidFill>
                  <a:srgbClr val="0CA373"/>
                </a:solidFill>
              </a:rPr>
              <a:t>measures and/or actions taken in the EU Member States to facilitate a flexible approach to the applicable social security of teleworking cross-border workers</a:t>
            </a:r>
            <a:endParaRPr lang="pl-PL" sz="2800" b="1" dirty="0">
              <a:solidFill>
                <a:srgbClr val="0CA373"/>
              </a:solidFill>
            </a:endParaRPr>
          </a:p>
          <a:p>
            <a:pPr lvl="1"/>
            <a:r>
              <a:rPr lang="pl-PL" sz="2800" b="1" dirty="0">
                <a:solidFill>
                  <a:srgbClr val="0CA373"/>
                </a:solidFill>
              </a:rPr>
              <a:t>[</a:t>
            </a:r>
            <a:r>
              <a:rPr lang="pl-PL" sz="2800" b="1" dirty="0" err="1">
                <a:solidFill>
                  <a:srgbClr val="0CA373"/>
                </a:solidFill>
              </a:rPr>
              <a:t>includes</a:t>
            </a:r>
            <a:r>
              <a:rPr lang="pl-PL" sz="2800" b="1" dirty="0">
                <a:solidFill>
                  <a:srgbClr val="0CA373"/>
                </a:solidFill>
              </a:rPr>
              <a:t> Partner </a:t>
            </a:r>
            <a:r>
              <a:rPr lang="pl-PL" sz="2800" b="1" dirty="0" err="1">
                <a:solidFill>
                  <a:srgbClr val="0CA373"/>
                </a:solidFill>
              </a:rPr>
              <a:t>Countries</a:t>
            </a:r>
            <a:r>
              <a:rPr lang="pl-PL" sz="2800" b="1" dirty="0">
                <a:solidFill>
                  <a:srgbClr val="0CA373"/>
                </a:solidFill>
              </a:rPr>
              <a:t> </a:t>
            </a:r>
            <a:r>
              <a:rPr lang="pl-PL" sz="2800" b="1" dirty="0" err="1">
                <a:solidFill>
                  <a:srgbClr val="0CA373"/>
                </a:solidFill>
              </a:rPr>
              <a:t>fiches</a:t>
            </a:r>
            <a:r>
              <a:rPr lang="pl-PL" sz="2800" b="1" dirty="0">
                <a:solidFill>
                  <a:srgbClr val="0CA373"/>
                </a:solidFill>
              </a:rPr>
              <a:t>] </a:t>
            </a:r>
          </a:p>
          <a:p>
            <a:pPr lvl="1"/>
            <a:endParaRPr lang="pl-PL" sz="2800" b="1" dirty="0">
              <a:solidFill>
                <a:srgbClr val="0CA373"/>
              </a:solidFill>
            </a:endParaRPr>
          </a:p>
          <a:p>
            <a:pPr marL="742950" lvl="1" indent="-285750">
              <a:buFont typeface="Wingdings" panose="05000000000000000000" pitchFamily="2" charset="2"/>
              <a:buChar char="§"/>
            </a:pPr>
            <a:r>
              <a:rPr lang="pl-PL" sz="2800" b="1" i="1" dirty="0">
                <a:solidFill>
                  <a:srgbClr val="0CA373"/>
                </a:solidFill>
              </a:rPr>
              <a:t>Cross-</a:t>
            </a:r>
            <a:r>
              <a:rPr lang="pl-PL" sz="2800" b="1" i="1" dirty="0" err="1">
                <a:solidFill>
                  <a:srgbClr val="0CA373"/>
                </a:solidFill>
              </a:rPr>
              <a:t>border</a:t>
            </a:r>
            <a:r>
              <a:rPr lang="pl-PL" sz="2800" b="1" i="1" dirty="0">
                <a:solidFill>
                  <a:srgbClr val="0CA373"/>
                </a:solidFill>
              </a:rPr>
              <a:t> </a:t>
            </a:r>
            <a:r>
              <a:rPr lang="pl-PL" sz="2800" b="1" i="1" dirty="0" err="1">
                <a:solidFill>
                  <a:srgbClr val="0CA373"/>
                </a:solidFill>
              </a:rPr>
              <a:t>telework</a:t>
            </a:r>
            <a:r>
              <a:rPr lang="pl-PL" sz="2800" b="1" i="1" dirty="0">
                <a:solidFill>
                  <a:srgbClr val="0CA373"/>
                </a:solidFill>
              </a:rPr>
              <a:t> in the EU: </a:t>
            </a:r>
            <a:r>
              <a:rPr lang="pl-PL" sz="2800" b="1" i="1" dirty="0" err="1">
                <a:solidFill>
                  <a:srgbClr val="0CA373"/>
                </a:solidFill>
              </a:rPr>
              <a:t>fab</a:t>
            </a:r>
            <a:r>
              <a:rPr lang="pl-PL" sz="2800" b="1" i="1" dirty="0">
                <a:solidFill>
                  <a:srgbClr val="0CA373"/>
                </a:solidFill>
              </a:rPr>
              <a:t> </a:t>
            </a:r>
            <a:r>
              <a:rPr lang="pl-PL" sz="2800" b="1" i="1" dirty="0" err="1">
                <a:solidFill>
                  <a:srgbClr val="0CA373"/>
                </a:solidFill>
              </a:rPr>
              <a:t>or</a:t>
            </a:r>
            <a:r>
              <a:rPr lang="pl-PL" sz="2800" b="1" i="1" dirty="0">
                <a:solidFill>
                  <a:srgbClr val="0CA373"/>
                </a:solidFill>
              </a:rPr>
              <a:t> </a:t>
            </a:r>
            <a:r>
              <a:rPr lang="pl-PL" sz="2800" b="1" i="1" dirty="0" err="1">
                <a:solidFill>
                  <a:srgbClr val="0CA373"/>
                </a:solidFill>
              </a:rPr>
              <a:t>fad</a:t>
            </a:r>
            <a:r>
              <a:rPr lang="pl-PL" sz="2800" b="1" i="1" dirty="0">
                <a:solidFill>
                  <a:srgbClr val="0CA373"/>
                </a:solidFill>
              </a:rPr>
              <a:t>? </a:t>
            </a:r>
            <a:r>
              <a:rPr lang="pl-PL" sz="2000" b="0" i="0" u="none" strike="noStrike" baseline="0" dirty="0">
                <a:solidFill>
                  <a:srgbClr val="000000"/>
                </a:solidFill>
                <a:hlinkClick r:id="rId2"/>
              </a:rPr>
              <a:t>https://www.bruegel.org/blog-post/cross-border-telework-eu-fab-or-fad</a:t>
            </a:r>
            <a:r>
              <a:rPr lang="pl-PL" sz="2000" b="0" i="0" u="none" strike="noStrike" baseline="0" dirty="0">
                <a:solidFill>
                  <a:srgbClr val="000000"/>
                </a:solidFill>
              </a:rPr>
              <a:t> </a:t>
            </a:r>
          </a:p>
        </p:txBody>
      </p:sp>
    </p:spTree>
    <p:extLst>
      <p:ext uri="{BB962C8B-B14F-4D97-AF65-F5344CB8AC3E}">
        <p14:creationId xmlns:p14="http://schemas.microsoft.com/office/powerpoint/2010/main" val="2814691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0269068"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200" kern="0" spc="-150" dirty="0" err="1">
                <a:solidFill>
                  <a:srgbClr val="0CA373"/>
                </a:solidFill>
                <a:latin typeface="+mn-lt"/>
                <a:ea typeface="Tahoma" panose="020B0604030504040204" pitchFamily="34" charset="0"/>
                <a:cs typeface="Tahoma" panose="020B0604030504040204" pitchFamily="34" charset="0"/>
              </a:rPr>
              <a:t>Relevant</a:t>
            </a:r>
            <a:r>
              <a:rPr lang="pl-PL" sz="3200" kern="0" spc="-150" dirty="0">
                <a:solidFill>
                  <a:srgbClr val="0CA373"/>
                </a:solidFill>
                <a:latin typeface="+mn-lt"/>
                <a:ea typeface="Tahoma" panose="020B0604030504040204" pitchFamily="34" charset="0"/>
                <a:cs typeface="Tahoma" panose="020B0604030504040204" pitchFamily="34" charset="0"/>
              </a:rPr>
              <a:t> </a:t>
            </a:r>
            <a:r>
              <a:rPr lang="pl-PL" sz="3200" kern="0" spc="-150" dirty="0" err="1">
                <a:solidFill>
                  <a:srgbClr val="0CA373"/>
                </a:solidFill>
                <a:latin typeface="+mn-lt"/>
                <a:ea typeface="Tahoma" panose="020B0604030504040204" pitchFamily="34" charset="0"/>
                <a:cs typeface="Tahoma" panose="020B0604030504040204" pitchFamily="34" charset="0"/>
              </a:rPr>
              <a:t>legal</a:t>
            </a:r>
            <a:r>
              <a:rPr lang="pl-PL" sz="3200" kern="0" spc="-150" dirty="0">
                <a:solidFill>
                  <a:srgbClr val="0CA373"/>
                </a:solidFill>
                <a:latin typeface="+mn-lt"/>
                <a:ea typeface="Tahoma" panose="020B0604030504040204" pitchFamily="34" charset="0"/>
                <a:cs typeface="Tahoma" panose="020B0604030504040204" pitchFamily="34" charset="0"/>
              </a:rPr>
              <a:t> </a:t>
            </a:r>
            <a:r>
              <a:rPr lang="pl-PL" sz="3200" kern="0" spc="-150" dirty="0" err="1">
                <a:solidFill>
                  <a:srgbClr val="0CA373"/>
                </a:solidFill>
                <a:latin typeface="+mn-lt"/>
                <a:ea typeface="Tahoma" panose="020B0604030504040204" pitchFamily="34" charset="0"/>
                <a:cs typeface="Tahoma" panose="020B0604030504040204" pitchFamily="34" charset="0"/>
              </a:rPr>
              <a:t>acts</a:t>
            </a:r>
            <a:endParaRPr lang="es-ES" sz="3200" kern="0" spc="-150" dirty="0">
              <a:solidFill>
                <a:srgbClr val="0CA373"/>
              </a:solidFill>
              <a:highlight>
                <a:srgbClr val="FFFF00"/>
              </a:highlight>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47782" y="1653310"/>
            <a:ext cx="11747964" cy="4001095"/>
          </a:xfrm>
          <a:prstGeom prst="rect">
            <a:avLst/>
          </a:prstGeom>
          <a:noFill/>
        </p:spPr>
        <p:txBody>
          <a:bodyPr wrap="square">
            <a:spAutoFit/>
          </a:bodyPr>
          <a:lstStyle/>
          <a:p>
            <a:pPr algn="l"/>
            <a:endParaRPr lang="pl-PL" sz="1800" b="0" i="0" u="none" strike="noStrike" baseline="0" dirty="0">
              <a:solidFill>
                <a:srgbClr val="000000"/>
              </a:solidFill>
              <a:latin typeface="Times New Roman" panose="02020603050405020304" pitchFamily="18" charset="0"/>
            </a:endParaRPr>
          </a:p>
          <a:p>
            <a:pPr marL="285750" indent="-285750">
              <a:buFont typeface="Wingdings" panose="05000000000000000000" pitchFamily="2" charset="2"/>
              <a:buChar char="§"/>
            </a:pPr>
            <a:r>
              <a:rPr lang="en-US" sz="2000" b="0" i="1" u="none" strike="noStrike" baseline="0" dirty="0">
                <a:solidFill>
                  <a:srgbClr val="000000"/>
                </a:solidFill>
              </a:rPr>
              <a:t>Act of 2 March 2020 Act of 2 March 2020 on special arrangements relating to the prevention, counteracting and combating COVID-19, other infectious diseases and emergencies caused by them </a:t>
            </a:r>
            <a:r>
              <a:rPr lang="en-US" sz="2000" b="0" u="none" strike="noStrike" baseline="0" dirty="0">
                <a:solidFill>
                  <a:srgbClr val="000000"/>
                </a:solidFill>
              </a:rPr>
              <a:t>(Journal of Laws of 2020, item 374, as amended – </a:t>
            </a:r>
            <a:r>
              <a:rPr lang="pl-PL" sz="2000" b="0" u="none" strike="noStrike" baseline="0" dirty="0" err="1">
                <a:solidFill>
                  <a:srgbClr val="000000"/>
                </a:solidFill>
              </a:rPr>
              <a:t>hereinafter</a:t>
            </a:r>
            <a:r>
              <a:rPr lang="pl-PL" sz="2000" b="0" u="none" strike="noStrike" baseline="0" dirty="0">
                <a:solidFill>
                  <a:srgbClr val="000000"/>
                </a:solidFill>
              </a:rPr>
              <a:t> </a:t>
            </a:r>
            <a:r>
              <a:rPr lang="en-US" sz="2000" b="1" u="none" strike="noStrike" baseline="0" dirty="0">
                <a:solidFill>
                  <a:srgbClr val="000000"/>
                </a:solidFill>
              </a:rPr>
              <a:t>‘</a:t>
            </a:r>
            <a:r>
              <a:rPr lang="en-US" sz="2400" b="1" u="none" strike="noStrike" baseline="0" dirty="0">
                <a:solidFill>
                  <a:srgbClr val="0CA373"/>
                </a:solidFill>
              </a:rPr>
              <a:t>COVID-19 Act‘</a:t>
            </a:r>
            <a:r>
              <a:rPr lang="en-US" sz="2000" b="0" u="none" strike="noStrike" baseline="0" dirty="0">
                <a:solidFill>
                  <a:srgbClr val="000000"/>
                </a:solidFill>
              </a:rPr>
              <a:t>)</a:t>
            </a:r>
            <a:r>
              <a:rPr lang="pl-PL" sz="2000" b="0" u="none" strike="noStrike" baseline="0" dirty="0">
                <a:solidFill>
                  <a:srgbClr val="000000"/>
                </a:solidFill>
              </a:rPr>
              <a:t>;</a:t>
            </a:r>
            <a:endParaRPr lang="pl-PL" sz="2000" dirty="0">
              <a:solidFill>
                <a:srgbClr val="000000"/>
              </a:solidFill>
            </a:endParaRPr>
          </a:p>
          <a:p>
            <a:pPr marL="285750" indent="-285750">
              <a:buFont typeface="Wingdings" panose="05000000000000000000" pitchFamily="2" charset="2"/>
              <a:buChar char="§"/>
            </a:pPr>
            <a:endParaRPr lang="pl-PL" sz="2000" b="0" i="0" u="none" strike="noStrike" baseline="0" dirty="0">
              <a:solidFill>
                <a:srgbClr val="000000"/>
              </a:solidFill>
            </a:endParaRPr>
          </a:p>
          <a:p>
            <a:pPr marL="285750" indent="-285750">
              <a:buFont typeface="Wingdings" panose="05000000000000000000" pitchFamily="2" charset="2"/>
              <a:buChar char="§"/>
            </a:pPr>
            <a:r>
              <a:rPr lang="pl-PL" sz="2000" i="1" dirty="0" err="1">
                <a:solidFill>
                  <a:srgbClr val="000000"/>
                </a:solidFill>
              </a:rPr>
              <a:t>Act</a:t>
            </a:r>
            <a:r>
              <a:rPr lang="pl-PL" sz="2000" i="1" dirty="0">
                <a:solidFill>
                  <a:srgbClr val="000000"/>
                </a:solidFill>
              </a:rPr>
              <a:t> of 26 </a:t>
            </a:r>
            <a:r>
              <a:rPr lang="pl-PL" sz="2000" i="1" dirty="0" err="1">
                <a:solidFill>
                  <a:srgbClr val="000000"/>
                </a:solidFill>
              </a:rPr>
              <a:t>June</a:t>
            </a:r>
            <a:r>
              <a:rPr lang="pl-PL" sz="2000" i="1" dirty="0">
                <a:solidFill>
                  <a:srgbClr val="000000"/>
                </a:solidFill>
              </a:rPr>
              <a:t> 1974 </a:t>
            </a:r>
            <a:r>
              <a:rPr lang="pl-PL" sz="2000" i="1" dirty="0" err="1">
                <a:solidFill>
                  <a:srgbClr val="000000"/>
                </a:solidFill>
              </a:rPr>
              <a:t>Labour</a:t>
            </a:r>
            <a:r>
              <a:rPr lang="pl-PL" sz="2000" i="1" dirty="0">
                <a:solidFill>
                  <a:srgbClr val="000000"/>
                </a:solidFill>
              </a:rPr>
              <a:t> </a:t>
            </a:r>
            <a:r>
              <a:rPr lang="pl-PL" sz="2000" i="1" dirty="0" err="1">
                <a:solidFill>
                  <a:srgbClr val="000000"/>
                </a:solidFill>
              </a:rPr>
              <a:t>Code</a:t>
            </a:r>
            <a:r>
              <a:rPr lang="pl-PL" sz="2000" i="1" dirty="0">
                <a:solidFill>
                  <a:srgbClr val="000000"/>
                </a:solidFill>
              </a:rPr>
              <a:t> (</a:t>
            </a:r>
            <a:r>
              <a:rPr lang="pl-PL" sz="2000" i="1" dirty="0" err="1">
                <a:solidFill>
                  <a:srgbClr val="000000"/>
                </a:solidFill>
              </a:rPr>
              <a:t>Journal</a:t>
            </a:r>
            <a:r>
              <a:rPr lang="pl-PL" sz="2000" i="1" dirty="0">
                <a:solidFill>
                  <a:srgbClr val="000000"/>
                </a:solidFill>
              </a:rPr>
              <a:t> of </a:t>
            </a:r>
            <a:r>
              <a:rPr lang="pl-PL" sz="2000" i="1" dirty="0" err="1">
                <a:solidFill>
                  <a:srgbClr val="000000"/>
                </a:solidFill>
              </a:rPr>
              <a:t>Laws</a:t>
            </a:r>
            <a:r>
              <a:rPr lang="pl-PL" sz="2000" i="1" dirty="0">
                <a:solidFill>
                  <a:srgbClr val="000000"/>
                </a:solidFill>
              </a:rPr>
              <a:t> 1974, </a:t>
            </a:r>
            <a:r>
              <a:rPr lang="pl-PL" sz="2000" i="1" dirty="0" err="1">
                <a:solidFill>
                  <a:srgbClr val="000000"/>
                </a:solidFill>
              </a:rPr>
              <a:t>item</a:t>
            </a:r>
            <a:r>
              <a:rPr lang="pl-PL" sz="2000" i="1" dirty="0">
                <a:solidFill>
                  <a:srgbClr val="000000"/>
                </a:solidFill>
              </a:rPr>
              <a:t> 141, as </a:t>
            </a:r>
            <a:r>
              <a:rPr lang="pl-PL" sz="2000" i="1" dirty="0" err="1">
                <a:solidFill>
                  <a:srgbClr val="000000"/>
                </a:solidFill>
              </a:rPr>
              <a:t>amended</a:t>
            </a:r>
            <a:r>
              <a:rPr lang="pl-PL" sz="2000" i="1" dirty="0">
                <a:solidFill>
                  <a:srgbClr val="000000"/>
                </a:solidFill>
              </a:rPr>
              <a:t> – </a:t>
            </a:r>
            <a:r>
              <a:rPr lang="pl-PL" sz="2000" i="1" dirty="0" err="1">
                <a:solidFill>
                  <a:srgbClr val="000000"/>
                </a:solidFill>
              </a:rPr>
              <a:t>hereinafter</a:t>
            </a:r>
            <a:r>
              <a:rPr lang="pl-PL" sz="2000" i="1" dirty="0">
                <a:solidFill>
                  <a:srgbClr val="000000"/>
                </a:solidFill>
              </a:rPr>
              <a:t> </a:t>
            </a:r>
            <a:r>
              <a:rPr lang="pl-PL" sz="2400" b="1" i="1" dirty="0">
                <a:solidFill>
                  <a:srgbClr val="0CA373"/>
                </a:solidFill>
              </a:rPr>
              <a:t>’</a:t>
            </a:r>
            <a:r>
              <a:rPr lang="pl-PL" sz="2400" b="1" i="1" dirty="0" err="1">
                <a:solidFill>
                  <a:srgbClr val="0CA373"/>
                </a:solidFill>
              </a:rPr>
              <a:t>Labour</a:t>
            </a:r>
            <a:r>
              <a:rPr lang="pl-PL" sz="2400" b="1" i="1" dirty="0">
                <a:solidFill>
                  <a:srgbClr val="0CA373"/>
                </a:solidFill>
              </a:rPr>
              <a:t> </a:t>
            </a:r>
            <a:r>
              <a:rPr lang="pl-PL" sz="2400" b="1" i="1" dirty="0" err="1">
                <a:solidFill>
                  <a:srgbClr val="0CA373"/>
                </a:solidFill>
              </a:rPr>
              <a:t>Code</a:t>
            </a:r>
            <a:r>
              <a:rPr lang="pl-PL" sz="2400" b="1" i="1" dirty="0">
                <a:solidFill>
                  <a:srgbClr val="0CA373"/>
                </a:solidFill>
              </a:rPr>
              <a:t>’</a:t>
            </a:r>
            <a:r>
              <a:rPr lang="pl-PL" sz="2000" i="1" dirty="0">
                <a:solidFill>
                  <a:srgbClr val="000000"/>
                </a:solidFill>
              </a:rPr>
              <a:t>)</a:t>
            </a:r>
            <a:endParaRPr lang="pl-PL" sz="2000" dirty="0">
              <a:solidFill>
                <a:srgbClr val="000000"/>
              </a:solidFill>
            </a:endParaRPr>
          </a:p>
          <a:p>
            <a:pPr marL="285750" indent="-285750">
              <a:buFont typeface="Wingdings" panose="05000000000000000000" pitchFamily="2" charset="2"/>
              <a:buChar char="§"/>
            </a:pPr>
            <a:endParaRPr lang="pl-PL" sz="2000" b="0" i="0" u="none" strike="noStrike" baseline="0" dirty="0">
              <a:solidFill>
                <a:srgbClr val="000000"/>
              </a:solidFill>
            </a:endParaRPr>
          </a:p>
          <a:p>
            <a:pPr marL="285750" indent="-285750">
              <a:buFont typeface="Wingdings" panose="05000000000000000000" pitchFamily="2" charset="2"/>
              <a:buChar char="§"/>
            </a:pPr>
            <a:r>
              <a:rPr lang="pl-PL" sz="2000" dirty="0" err="1">
                <a:solidFill>
                  <a:srgbClr val="000000"/>
                </a:solidFill>
                <a:ea typeface="Calibri" panose="020F0502020204030204" pitchFamily="34" charset="0"/>
              </a:rPr>
              <a:t>When</a:t>
            </a:r>
            <a:r>
              <a:rPr lang="pl-PL" sz="2000" dirty="0">
                <a:solidFill>
                  <a:srgbClr val="000000"/>
                </a:solidFill>
                <a:ea typeface="Calibri" panose="020F0502020204030204" pitchFamily="34" charset="0"/>
              </a:rPr>
              <a:t> </a:t>
            </a:r>
            <a:r>
              <a:rPr lang="pl-PL" sz="2000" dirty="0" err="1">
                <a:solidFill>
                  <a:srgbClr val="000000"/>
                </a:solidFill>
                <a:ea typeface="Calibri" panose="020F0502020204030204" pitchFamily="34" charset="0"/>
              </a:rPr>
              <a:t>it</a:t>
            </a:r>
            <a:r>
              <a:rPr lang="pl-PL" sz="2000" dirty="0">
                <a:solidFill>
                  <a:srgbClr val="000000"/>
                </a:solidFill>
                <a:ea typeface="Calibri" panose="020F0502020204030204" pitchFamily="34" charset="0"/>
              </a:rPr>
              <a:t> </a:t>
            </a:r>
            <a:r>
              <a:rPr lang="pl-PL" sz="2000" dirty="0" err="1">
                <a:solidFill>
                  <a:srgbClr val="000000"/>
                </a:solidFill>
                <a:ea typeface="Calibri" panose="020F0502020204030204" pitchFamily="34" charset="0"/>
              </a:rPr>
              <a:t>comes</a:t>
            </a:r>
            <a:r>
              <a:rPr lang="pl-PL" sz="2000" dirty="0">
                <a:solidFill>
                  <a:srgbClr val="000000"/>
                </a:solidFill>
                <a:ea typeface="Calibri" panose="020F0502020204030204" pitchFamily="34" charset="0"/>
              </a:rPr>
              <a:t> to </a:t>
            </a:r>
            <a:r>
              <a:rPr lang="pl-PL" sz="2400" b="1" dirty="0" err="1">
                <a:solidFill>
                  <a:srgbClr val="0CA373"/>
                </a:solidFill>
                <a:ea typeface="Calibri" panose="020F0502020204030204" pitchFamily="34" charset="0"/>
              </a:rPr>
              <a:t>remote</a:t>
            </a:r>
            <a:r>
              <a:rPr lang="pl-PL" sz="2400" b="1" dirty="0">
                <a:solidFill>
                  <a:srgbClr val="0CA373"/>
                </a:solidFill>
                <a:ea typeface="Calibri" panose="020F0502020204030204" pitchFamily="34" charset="0"/>
              </a:rPr>
              <a:t> </a:t>
            </a:r>
            <a:r>
              <a:rPr lang="pl-PL" sz="2400" b="1" dirty="0" err="1">
                <a:solidFill>
                  <a:srgbClr val="0CA373"/>
                </a:solidFill>
                <a:ea typeface="Calibri" panose="020F0502020204030204" pitchFamily="34" charset="0"/>
              </a:rPr>
              <a:t>work</a:t>
            </a:r>
            <a:r>
              <a:rPr lang="pl-PL" sz="2400" b="1" dirty="0">
                <a:solidFill>
                  <a:srgbClr val="0CA373"/>
                </a:solidFill>
                <a:ea typeface="Calibri" panose="020F0502020204030204" pitchFamily="34" charset="0"/>
              </a:rPr>
              <a:t> </a:t>
            </a:r>
            <a:r>
              <a:rPr lang="pl-PL" sz="2000" dirty="0">
                <a:solidFill>
                  <a:srgbClr val="000000"/>
                </a:solidFill>
                <a:ea typeface="Calibri" panose="020F0502020204030204" pitchFamily="34" charset="0"/>
              </a:rPr>
              <a:t>- o</a:t>
            </a:r>
            <a:r>
              <a:rPr lang="en-US" sz="2000" dirty="0">
                <a:solidFill>
                  <a:srgbClr val="000000"/>
                </a:solidFill>
                <a:effectLst/>
                <a:ea typeface="Calibri" panose="020F0502020204030204" pitchFamily="34" charset="0"/>
              </a:rPr>
              <a:t>n 8 June 2022, </a:t>
            </a:r>
            <a:r>
              <a:rPr lang="en-US" sz="2000" i="1" dirty="0">
                <a:solidFill>
                  <a:srgbClr val="000000"/>
                </a:solidFill>
                <a:effectLst/>
                <a:ea typeface="Calibri" panose="020F0502020204030204" pitchFamily="34" charset="0"/>
              </a:rPr>
              <a:t>a draft of the latest version of the Act amending the </a:t>
            </a:r>
            <a:r>
              <a:rPr lang="en-US" sz="2000" i="1" dirty="0" err="1">
                <a:solidFill>
                  <a:srgbClr val="000000"/>
                </a:solidFill>
                <a:effectLst/>
                <a:ea typeface="Calibri" panose="020F0502020204030204" pitchFamily="34" charset="0"/>
              </a:rPr>
              <a:t>Labour</a:t>
            </a:r>
            <a:r>
              <a:rPr lang="en-US" sz="2000" i="1" dirty="0">
                <a:solidFill>
                  <a:srgbClr val="000000"/>
                </a:solidFill>
                <a:effectLst/>
                <a:ea typeface="Calibri" panose="020F0502020204030204" pitchFamily="34" charset="0"/>
              </a:rPr>
              <a:t> Code and certain other acts</a:t>
            </a:r>
            <a:r>
              <a:rPr lang="en-US" sz="2000" dirty="0">
                <a:solidFill>
                  <a:srgbClr val="000000"/>
                </a:solidFill>
                <a:effectLst/>
                <a:ea typeface="Calibri" panose="020F0502020204030204" pitchFamily="34" charset="0"/>
              </a:rPr>
              <a:t>, </a:t>
            </a:r>
            <a:r>
              <a:rPr lang="pl-PL" sz="2000" dirty="0">
                <a:solidFill>
                  <a:srgbClr val="000000"/>
                </a:solidFill>
                <a:effectLst/>
                <a:ea typeface="Calibri" panose="020F0502020204030204" pitchFamily="34" charset="0"/>
              </a:rPr>
              <a:t>providing</a:t>
            </a:r>
            <a:r>
              <a:rPr lang="en-US" sz="2000" dirty="0">
                <a:solidFill>
                  <a:srgbClr val="000000"/>
                </a:solidFill>
                <a:effectLst/>
                <a:ea typeface="Calibri" panose="020F0502020204030204" pitchFamily="34" charset="0"/>
              </a:rPr>
              <a:t>, </a:t>
            </a:r>
            <a:r>
              <a:rPr lang="en-US" sz="2000" i="1" dirty="0">
                <a:solidFill>
                  <a:srgbClr val="000000"/>
                </a:solidFill>
                <a:effectLst/>
                <a:ea typeface="Calibri" panose="020F0502020204030204" pitchFamily="34" charset="0"/>
              </a:rPr>
              <a:t>inter alia</a:t>
            </a:r>
            <a:r>
              <a:rPr lang="en-US" sz="2000" dirty="0">
                <a:solidFill>
                  <a:srgbClr val="000000"/>
                </a:solidFill>
                <a:effectLst/>
                <a:ea typeface="Calibri" panose="020F0502020204030204" pitchFamily="34" charset="0"/>
              </a:rPr>
              <a:t>,</a:t>
            </a:r>
            <a:r>
              <a:rPr lang="pl-PL" sz="2000" dirty="0">
                <a:solidFill>
                  <a:srgbClr val="000000"/>
                </a:solidFill>
                <a:effectLst/>
                <a:ea typeface="Calibri" panose="020F0502020204030204" pitchFamily="34" charset="0"/>
              </a:rPr>
              <a:t> for the </a:t>
            </a:r>
            <a:r>
              <a:rPr lang="pl-PL" sz="2000" dirty="0" err="1">
                <a:solidFill>
                  <a:srgbClr val="000000"/>
                </a:solidFill>
                <a:effectLst/>
                <a:ea typeface="Calibri" panose="020F0502020204030204" pitchFamily="34" charset="0"/>
              </a:rPr>
              <a:t>introduction</a:t>
            </a:r>
            <a:r>
              <a:rPr lang="en-US" sz="2000" dirty="0">
                <a:solidFill>
                  <a:srgbClr val="000000"/>
                </a:solidFill>
                <a:effectLst/>
                <a:ea typeface="Calibri" panose="020F0502020204030204" pitchFamily="34" charset="0"/>
              </a:rPr>
              <a:t> </a:t>
            </a:r>
            <a:r>
              <a:rPr lang="pl-PL" sz="2000" dirty="0">
                <a:solidFill>
                  <a:srgbClr val="000000"/>
                </a:solidFill>
                <a:effectLst/>
                <a:ea typeface="Calibri" panose="020F0502020204030204" pitchFamily="34" charset="0"/>
              </a:rPr>
              <a:t>of </a:t>
            </a:r>
            <a:r>
              <a:rPr lang="pl-PL" sz="2000" dirty="0" err="1">
                <a:solidFill>
                  <a:srgbClr val="000000"/>
                </a:solidFill>
                <a:effectLst/>
                <a:ea typeface="Calibri" panose="020F0502020204030204" pitchFamily="34" charset="0"/>
              </a:rPr>
              <a:t>provisions</a:t>
            </a:r>
            <a:r>
              <a:rPr lang="pl-PL" sz="2000" dirty="0">
                <a:solidFill>
                  <a:srgbClr val="000000"/>
                </a:solidFill>
                <a:effectLst/>
                <a:ea typeface="Calibri" panose="020F0502020204030204" pitchFamily="34" charset="0"/>
              </a:rPr>
              <a:t> on </a:t>
            </a:r>
            <a:r>
              <a:rPr lang="pl-PL" sz="2000" dirty="0" err="1">
                <a:solidFill>
                  <a:srgbClr val="000000"/>
                </a:solidFill>
                <a:effectLst/>
                <a:ea typeface="Calibri" panose="020F0502020204030204" pitchFamily="34" charset="0"/>
              </a:rPr>
              <a:t>remote</a:t>
            </a:r>
            <a:r>
              <a:rPr lang="pl-PL" sz="2000" dirty="0">
                <a:solidFill>
                  <a:srgbClr val="000000"/>
                </a:solidFill>
                <a:effectLst/>
                <a:ea typeface="Calibri" panose="020F0502020204030204" pitchFamily="34" charset="0"/>
              </a:rPr>
              <a:t> </a:t>
            </a:r>
            <a:r>
              <a:rPr lang="pl-PL" sz="2000" dirty="0" err="1">
                <a:solidFill>
                  <a:srgbClr val="000000"/>
                </a:solidFill>
                <a:effectLst/>
                <a:ea typeface="Calibri" panose="020F0502020204030204" pitchFamily="34" charset="0"/>
              </a:rPr>
              <a:t>work</a:t>
            </a:r>
            <a:r>
              <a:rPr lang="pl-PL" sz="2000" dirty="0">
                <a:solidFill>
                  <a:srgbClr val="000000"/>
                </a:solidFill>
                <a:effectLst/>
                <a:ea typeface="Calibri" panose="020F0502020204030204" pitchFamily="34" charset="0"/>
              </a:rPr>
              <a:t> </a:t>
            </a:r>
            <a:r>
              <a:rPr lang="pl-PL" sz="2000" dirty="0" err="1">
                <a:solidFill>
                  <a:srgbClr val="000000"/>
                </a:solidFill>
                <a:effectLst/>
                <a:ea typeface="Calibri" panose="020F0502020204030204" pitchFamily="34" charset="0"/>
              </a:rPr>
              <a:t>into</a:t>
            </a:r>
            <a:r>
              <a:rPr lang="pl-PL" sz="2000" dirty="0">
                <a:solidFill>
                  <a:srgbClr val="000000"/>
                </a:solidFill>
                <a:effectLst/>
                <a:ea typeface="Calibri" panose="020F0502020204030204" pitchFamily="34" charset="0"/>
              </a:rPr>
              <a:t> </a:t>
            </a:r>
            <a:r>
              <a:rPr lang="en-US" sz="2000" dirty="0">
                <a:solidFill>
                  <a:srgbClr val="000000"/>
                </a:solidFill>
                <a:effectLst/>
                <a:ea typeface="Calibri" panose="020F0502020204030204" pitchFamily="34" charset="0"/>
              </a:rPr>
              <a:t>the </a:t>
            </a:r>
            <a:r>
              <a:rPr lang="en-US" sz="2000" dirty="0" err="1">
                <a:solidFill>
                  <a:srgbClr val="000000"/>
                </a:solidFill>
                <a:effectLst/>
                <a:ea typeface="Calibri" panose="020F0502020204030204" pitchFamily="34" charset="0"/>
              </a:rPr>
              <a:t>Labour</a:t>
            </a:r>
            <a:r>
              <a:rPr lang="en-US" sz="2000" dirty="0">
                <a:solidFill>
                  <a:srgbClr val="000000"/>
                </a:solidFill>
                <a:effectLst/>
                <a:ea typeface="Calibri" panose="020F0502020204030204" pitchFamily="34" charset="0"/>
              </a:rPr>
              <a:t> Code, appeared on the website of the Sejm of the Republic of Poland </a:t>
            </a:r>
            <a:r>
              <a:rPr lang="pl-PL" sz="2000" dirty="0">
                <a:effectLst/>
                <a:ea typeface="Calibri" panose="020F0502020204030204" pitchFamily="34" charset="0"/>
              </a:rPr>
              <a:t>(</a:t>
            </a:r>
            <a:r>
              <a:rPr lang="pl-PL" sz="2000" dirty="0" err="1">
                <a:effectLst/>
                <a:ea typeface="Calibri" panose="020F0502020204030204" pitchFamily="34" charset="0"/>
              </a:rPr>
              <a:t>printed</a:t>
            </a:r>
            <a:r>
              <a:rPr lang="pl-PL" sz="2000" dirty="0">
                <a:effectLst/>
                <a:ea typeface="Calibri" panose="020F0502020204030204" pitchFamily="34" charset="0"/>
              </a:rPr>
              <a:t> </a:t>
            </a:r>
            <a:r>
              <a:rPr lang="pl-PL" sz="2000" dirty="0" err="1">
                <a:effectLst/>
                <a:ea typeface="Calibri" panose="020F0502020204030204" pitchFamily="34" charset="0"/>
              </a:rPr>
              <a:t>matter</a:t>
            </a:r>
            <a:r>
              <a:rPr lang="pl-PL" sz="2000" dirty="0">
                <a:effectLst/>
                <a:ea typeface="Calibri" panose="020F0502020204030204" pitchFamily="34" charset="0"/>
              </a:rPr>
              <a:t> no. 2335, https://www.sejm.gov.pl/sejm9.nsf/druk.xsp?nr=2335).</a:t>
            </a:r>
            <a:endParaRPr lang="pl-PL" sz="2000" b="0" i="0" u="none" strike="noStrike" baseline="0" dirty="0">
              <a:solidFill>
                <a:srgbClr val="000000"/>
              </a:solidFill>
            </a:endParaRPr>
          </a:p>
        </p:txBody>
      </p:sp>
      <p:sp>
        <p:nvSpPr>
          <p:cNvPr id="3" name="object 2">
            <a:extLst>
              <a:ext uri="{FF2B5EF4-FFF2-40B4-BE49-F238E27FC236}">
                <a16:creationId xmlns:a16="http://schemas.microsoft.com/office/drawing/2014/main" xmlns="" id="{CF8985F9-414E-04D9-3A5F-6ACC45699D4C}"/>
              </a:ext>
            </a:extLst>
          </p:cNvPr>
          <p:cNvSpPr txBox="1">
            <a:spLocks/>
          </p:cNvSpPr>
          <p:nvPr/>
        </p:nvSpPr>
        <p:spPr>
          <a:xfrm>
            <a:off x="1982625" y="160488"/>
            <a:ext cx="9890810" cy="5975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800" kern="0" spc="-150" dirty="0">
                <a:solidFill>
                  <a:srgbClr val="0CA373"/>
                </a:solidFill>
                <a:latin typeface="+mn-lt"/>
                <a:ea typeface="Tahoma" panose="020B0604030504040204" pitchFamily="34" charset="0"/>
                <a:cs typeface="Tahoma" panose="020B0604030504040204" pitchFamily="34" charset="0"/>
              </a:rPr>
              <a:t>Remote </a:t>
            </a:r>
            <a:r>
              <a:rPr lang="pl-PL" sz="3800" kern="0" spc="-150" dirty="0" err="1">
                <a:solidFill>
                  <a:srgbClr val="0CA373"/>
                </a:solidFill>
                <a:latin typeface="+mn-lt"/>
                <a:ea typeface="Tahoma" panose="020B0604030504040204" pitchFamily="34" charset="0"/>
                <a:cs typeface="Tahoma" panose="020B0604030504040204" pitchFamily="34" charset="0"/>
              </a:rPr>
              <a:t>work</a:t>
            </a:r>
            <a:r>
              <a:rPr lang="pl-PL" sz="3800" kern="0" spc="-150" dirty="0">
                <a:solidFill>
                  <a:srgbClr val="0CA373"/>
                </a:solidFill>
                <a:latin typeface="+mn-lt"/>
                <a:ea typeface="Tahoma" panose="020B0604030504040204" pitchFamily="34" charset="0"/>
                <a:cs typeface="Tahoma" panose="020B0604030504040204" pitchFamily="34" charset="0"/>
              </a:rPr>
              <a:t> in Poland </a:t>
            </a:r>
            <a:r>
              <a:rPr lang="pl-PL" sz="3200" kern="0" spc="-150" dirty="0">
                <a:solidFill>
                  <a:schemeClr val="tx1"/>
                </a:solidFill>
                <a:latin typeface="+mn-lt"/>
                <a:ea typeface="Tahoma" panose="020B0604030504040204" pitchFamily="34" charset="0"/>
                <a:cs typeface="Tahoma" panose="020B0604030504040204" pitchFamily="34" charset="0"/>
              </a:rPr>
              <a:t>(with </a:t>
            </a:r>
            <a:r>
              <a:rPr lang="pl-PL" sz="3200" kern="0" spc="-150" dirty="0" err="1">
                <a:solidFill>
                  <a:schemeClr val="tx1"/>
                </a:solidFill>
                <a:latin typeface="+mn-lt"/>
                <a:ea typeface="Tahoma" panose="020B0604030504040204" pitchFamily="34" charset="0"/>
                <a:cs typeface="Tahoma" panose="020B0604030504040204" pitchFamily="34" charset="0"/>
              </a:rPr>
              <a:t>focus</a:t>
            </a:r>
            <a:r>
              <a:rPr lang="pl-PL" sz="3200" kern="0" spc="-150" dirty="0">
                <a:solidFill>
                  <a:schemeClr val="tx1"/>
                </a:solidFill>
                <a:latin typeface="+mn-lt"/>
                <a:ea typeface="Tahoma" panose="020B0604030504040204" pitchFamily="34" charset="0"/>
                <a:cs typeface="Tahoma" panose="020B0604030504040204" pitchFamily="34" charset="0"/>
              </a:rPr>
              <a:t> on major </a:t>
            </a:r>
            <a:r>
              <a:rPr lang="pl-PL" sz="3200" kern="0" spc="-150" dirty="0" err="1">
                <a:solidFill>
                  <a:schemeClr val="tx1"/>
                </a:solidFill>
                <a:latin typeface="+mn-lt"/>
                <a:ea typeface="Tahoma" panose="020B0604030504040204" pitchFamily="34" charset="0"/>
                <a:cs typeface="Tahoma" panose="020B0604030504040204" pitchFamily="34" charset="0"/>
              </a:rPr>
              <a:t>amendments</a:t>
            </a:r>
            <a:r>
              <a:rPr lang="pl-PL" sz="3200" kern="0" spc="-150" dirty="0">
                <a:solidFill>
                  <a:schemeClr val="tx1"/>
                </a:solidFill>
                <a:latin typeface="+mn-lt"/>
                <a:ea typeface="Tahoma" panose="020B0604030504040204" pitchFamily="34" charset="0"/>
                <a:cs typeface="Tahoma" panose="020B0604030504040204" pitchFamily="34" charset="0"/>
              </a:rPr>
              <a:t>)</a:t>
            </a:r>
            <a:endParaRPr lang="es-ES" sz="3200" kern="0" spc="-150" dirty="0">
              <a:solidFill>
                <a:schemeClr val="tx1"/>
              </a:solidFill>
              <a:highlight>
                <a:srgbClr val="FFFF00"/>
              </a:highlight>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152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794760" y="2230876"/>
            <a:ext cx="436861"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799563" y="3842392"/>
            <a:ext cx="378197" cy="276318"/>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787516" y="4404619"/>
            <a:ext cx="378197" cy="355305"/>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307508" y="2826007"/>
            <a:ext cx="10767698" cy="3287823"/>
          </a:xfrm>
          <a:prstGeom prst="rect">
            <a:avLst/>
          </a:prstGeom>
          <a:noFill/>
        </p:spPr>
        <p:txBody>
          <a:bodyPr wrap="square" rtlCol="0">
            <a:spAutoFit/>
          </a:bodyPr>
          <a:lstStyle/>
          <a:p>
            <a:pPr lvl="0" algn="just">
              <a:lnSpc>
                <a:spcPct val="115000"/>
              </a:lnSpc>
              <a:spcAft>
                <a:spcPts val="1000"/>
              </a:spcAft>
              <a:buSzPts val="1000"/>
              <a:tabLst>
                <a:tab pos="457200" algn="l"/>
              </a:tabLst>
            </a:pPr>
            <a:r>
              <a:rPr lang="pl-PL" sz="2000" dirty="0">
                <a:solidFill>
                  <a:srgbClr val="000000"/>
                </a:solidFill>
                <a:ea typeface="Times New Roman" panose="02020603050405020304" pitchFamily="18" charset="0"/>
                <a:cs typeface="Times New Roman" panose="02020603050405020304" pitchFamily="18" charset="0"/>
              </a:rPr>
              <a:t>Know </a:t>
            </a:r>
            <a:r>
              <a:rPr lang="pl-PL" sz="2000" dirty="0" err="1">
                <a:solidFill>
                  <a:srgbClr val="000000"/>
                </a:solidFill>
                <a:ea typeface="Times New Roman" panose="02020603050405020304" pitchFamily="18" charset="0"/>
                <a:cs typeface="Times New Roman" panose="02020603050405020304" pitchFamily="18" charset="0"/>
              </a:rPr>
              <a:t>what</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are</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issues</a:t>
            </a:r>
            <a:r>
              <a:rPr lang="pl-PL" sz="2000" dirty="0">
                <a:solidFill>
                  <a:srgbClr val="000000"/>
                </a:solidFill>
                <a:ea typeface="Times New Roman" panose="02020603050405020304" pitchFamily="18" charset="0"/>
                <a:cs typeface="Times New Roman" panose="02020603050405020304" pitchFamily="18" charset="0"/>
              </a:rPr>
              <a:t> to be </a:t>
            </a:r>
            <a:r>
              <a:rPr lang="pl-PL" sz="2000" dirty="0" err="1">
                <a:solidFill>
                  <a:srgbClr val="000000"/>
                </a:solidFill>
                <a:ea typeface="Times New Roman" panose="02020603050405020304" pitchFamily="18" charset="0"/>
                <a:cs typeface="Times New Roman" panose="02020603050405020304" pitchFamily="18" charset="0"/>
              </a:rPr>
              <a:t>taken</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into</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account</a:t>
            </a:r>
            <a:r>
              <a:rPr lang="pl-PL" sz="2000" dirty="0">
                <a:solidFill>
                  <a:srgbClr val="000000"/>
                </a:solidFill>
                <a:ea typeface="Times New Roman" panose="02020603050405020304" pitchFamily="18" charset="0"/>
                <a:cs typeface="Times New Roman" panose="02020603050405020304" pitchFamily="18" charset="0"/>
              </a:rPr>
              <a:t> to </a:t>
            </a:r>
            <a:r>
              <a:rPr lang="pl-PL" sz="2000" dirty="0" err="1">
                <a:solidFill>
                  <a:srgbClr val="000000"/>
                </a:solidFill>
                <a:ea typeface="Times New Roman" panose="02020603050405020304" pitchFamily="18" charset="0"/>
                <a:cs typeface="Times New Roman" panose="02020603050405020304" pitchFamily="18" charset="0"/>
              </a:rPr>
              <a:t>ensure</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well-being</a:t>
            </a:r>
            <a:r>
              <a:rPr lang="pl-PL" sz="2000" dirty="0">
                <a:solidFill>
                  <a:srgbClr val="000000"/>
                </a:solidFill>
                <a:ea typeface="Times New Roman" panose="02020603050405020304" pitchFamily="18" charset="0"/>
                <a:cs typeface="Times New Roman" panose="02020603050405020304" pitchFamily="18" charset="0"/>
              </a:rPr>
              <a:t> of workers and </a:t>
            </a:r>
            <a:r>
              <a:rPr lang="pl-PL" sz="2000" dirty="0" err="1">
                <a:solidFill>
                  <a:srgbClr val="000000"/>
                </a:solidFill>
                <a:ea typeface="Times New Roman" panose="02020603050405020304" pitchFamily="18" charset="0"/>
                <a:cs typeface="Times New Roman" panose="02020603050405020304" pitchFamily="18" charset="0"/>
              </a:rPr>
              <a:t>continued</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productivity</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while</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teleworking</a:t>
            </a:r>
            <a:r>
              <a:rPr lang="pl-PL" sz="2000" dirty="0">
                <a:solidFill>
                  <a:srgbClr val="000000"/>
                </a:solidFill>
                <a:ea typeface="Times New Roman" panose="02020603050405020304" pitchFamily="18" charset="0"/>
                <a:cs typeface="Times New Roman" panose="02020603050405020304" pitchFamily="18" charset="0"/>
              </a:rPr>
              <a:t> </a:t>
            </a:r>
          </a:p>
          <a:p>
            <a:pPr lvl="0" algn="just">
              <a:lnSpc>
                <a:spcPct val="115000"/>
              </a:lnSpc>
              <a:spcAft>
                <a:spcPts val="1000"/>
              </a:spcAft>
              <a:buSzPts val="1000"/>
              <a:tabLst>
                <a:tab pos="457200" algn="l"/>
              </a:tabLst>
            </a:pPr>
            <a:r>
              <a:rPr lang="pl-PL" sz="2000" dirty="0">
                <a:solidFill>
                  <a:srgbClr val="000000"/>
                </a:solidFill>
                <a:ea typeface="Times New Roman" panose="02020603050405020304" pitchFamily="18" charset="0"/>
                <a:cs typeface="Times New Roman" panose="02020603050405020304" pitchFamily="18" charset="0"/>
              </a:rPr>
              <a:t>Know </a:t>
            </a:r>
            <a:r>
              <a:rPr lang="pl-PL" sz="2000" dirty="0" err="1">
                <a:solidFill>
                  <a:srgbClr val="000000"/>
                </a:solidFill>
                <a:ea typeface="Times New Roman" panose="02020603050405020304" pitchFamily="18" charset="0"/>
                <a:cs typeface="Times New Roman" panose="02020603050405020304" pitchFamily="18" charset="0"/>
              </a:rPr>
              <a:t>what</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are</a:t>
            </a:r>
            <a:r>
              <a:rPr lang="pl-PL" sz="2000" dirty="0">
                <a:solidFill>
                  <a:srgbClr val="000000"/>
                </a:solidFill>
                <a:ea typeface="Times New Roman" panose="02020603050405020304" pitchFamily="18" charset="0"/>
                <a:cs typeface="Times New Roman" panose="02020603050405020304" pitchFamily="18" charset="0"/>
              </a:rPr>
              <a:t> the OSH and WLB </a:t>
            </a:r>
            <a:r>
              <a:rPr lang="pl-PL" sz="2000" dirty="0" err="1">
                <a:solidFill>
                  <a:srgbClr val="000000"/>
                </a:solidFill>
                <a:ea typeface="Times New Roman" panose="02020603050405020304" pitchFamily="18" charset="0"/>
                <a:cs typeface="Times New Roman" panose="02020603050405020304" pitchFamily="18" charset="0"/>
              </a:rPr>
              <a:t>issues</a:t>
            </a:r>
            <a:r>
              <a:rPr lang="pl-PL" sz="2000" dirty="0">
                <a:solidFill>
                  <a:srgbClr val="000000"/>
                </a:solidFill>
                <a:ea typeface="Times New Roman" panose="02020603050405020304" pitchFamily="18" charset="0"/>
                <a:cs typeface="Times New Roman" panose="02020603050405020304" pitchFamily="18" charset="0"/>
              </a:rPr>
              <a:t> of </a:t>
            </a:r>
            <a:r>
              <a:rPr lang="pl-PL" sz="2000" dirty="0" err="1">
                <a:solidFill>
                  <a:srgbClr val="000000"/>
                </a:solidFill>
                <a:ea typeface="Times New Roman" panose="02020603050405020304" pitchFamily="18" charset="0"/>
                <a:cs typeface="Times New Roman" panose="02020603050405020304" pitchFamily="18" charset="0"/>
              </a:rPr>
              <a:t>remote</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work</a:t>
            </a:r>
            <a:endParaRPr lang="pl-PL" sz="2000" dirty="0">
              <a:solidFill>
                <a:srgbClr val="000000"/>
              </a:solidFill>
              <a:effectLst/>
              <a:ea typeface="Times New Roman" panose="02020603050405020304" pitchFamily="18" charset="0"/>
              <a:cs typeface="Times New Roman" panose="02020603050405020304" pitchFamily="18" charset="0"/>
            </a:endParaRPr>
          </a:p>
          <a:p>
            <a:pPr algn="just">
              <a:lnSpc>
                <a:spcPct val="115000"/>
              </a:lnSpc>
              <a:spcAft>
                <a:spcPts val="1000"/>
              </a:spcAft>
              <a:buSzPts val="1000"/>
              <a:tabLst>
                <a:tab pos="457200" algn="l"/>
              </a:tabLst>
            </a:pPr>
            <a:r>
              <a:rPr lang="pl-PL" sz="2000" dirty="0">
                <a:solidFill>
                  <a:srgbClr val="000000"/>
                </a:solidFill>
                <a:ea typeface="Times New Roman" panose="02020603050405020304" pitchFamily="18" charset="0"/>
                <a:cs typeface="Times New Roman" panose="02020603050405020304" pitchFamily="18" charset="0"/>
              </a:rPr>
              <a:t>Know </a:t>
            </a:r>
            <a:r>
              <a:rPr lang="pl-PL" sz="2000" dirty="0" err="1">
                <a:solidFill>
                  <a:srgbClr val="000000"/>
                </a:solidFill>
                <a:ea typeface="Times New Roman" panose="02020603050405020304" pitchFamily="18" charset="0"/>
                <a:cs typeface="Times New Roman" panose="02020603050405020304" pitchFamily="18" charset="0"/>
              </a:rPr>
              <a:t>what</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are</a:t>
            </a:r>
            <a:r>
              <a:rPr lang="pl-PL" sz="2000" dirty="0">
                <a:solidFill>
                  <a:srgbClr val="000000"/>
                </a:solidFill>
                <a:ea typeface="Times New Roman" panose="02020603050405020304" pitchFamily="18" charset="0"/>
                <a:cs typeface="Times New Roman" panose="02020603050405020304" pitchFamily="18" charset="0"/>
              </a:rPr>
              <a:t> the i</a:t>
            </a:r>
            <a:r>
              <a:rPr lang="en-US" sz="2000" dirty="0" err="1">
                <a:solidFill>
                  <a:srgbClr val="000000"/>
                </a:solidFill>
                <a:ea typeface="Times New Roman" panose="02020603050405020304" pitchFamily="18" charset="0"/>
                <a:cs typeface="Times New Roman" panose="02020603050405020304" pitchFamily="18" charset="0"/>
              </a:rPr>
              <a:t>ssues</a:t>
            </a:r>
            <a:r>
              <a:rPr lang="en-US" sz="2000" dirty="0">
                <a:solidFill>
                  <a:srgbClr val="000000"/>
                </a:solidFill>
                <a:ea typeface="Times New Roman" panose="02020603050405020304" pitchFamily="18" charset="0"/>
                <a:cs typeface="Times New Roman" panose="02020603050405020304" pitchFamily="18" charset="0"/>
              </a:rPr>
              <a:t> connected with cross-border provision of remote work</a:t>
            </a:r>
            <a:r>
              <a:rPr lang="pl-PL" sz="2000" dirty="0">
                <a:solidFill>
                  <a:srgbClr val="000000"/>
                </a:solidFill>
                <a:ea typeface="Times New Roman" panose="02020603050405020304" pitchFamily="18" charset="0"/>
                <a:cs typeface="Times New Roman" panose="02020603050405020304" pitchFamily="18" charset="0"/>
              </a:rPr>
              <a:t> by </a:t>
            </a:r>
            <a:r>
              <a:rPr lang="pl-PL" sz="2000" dirty="0" err="1">
                <a:solidFill>
                  <a:srgbClr val="000000"/>
                </a:solidFill>
                <a:ea typeface="Times New Roman" panose="02020603050405020304" pitchFamily="18" charset="0"/>
                <a:cs typeface="Times New Roman" panose="02020603050405020304" pitchFamily="18" charset="0"/>
              </a:rPr>
              <a:t>workers</a:t>
            </a:r>
            <a:r>
              <a:rPr lang="pl-PL" sz="2000" dirty="0">
                <a:solidFill>
                  <a:srgbClr val="000000"/>
                </a:solidFill>
                <a:ea typeface="Times New Roman" panose="02020603050405020304" pitchFamily="18" charset="0"/>
                <a:cs typeface="Times New Roman" panose="02020603050405020304" pitchFamily="18" charset="0"/>
              </a:rPr>
              <a:t> w</a:t>
            </a:r>
            <a:r>
              <a:rPr lang="en-US" sz="2000" dirty="0">
                <a:solidFill>
                  <a:srgbClr val="000000"/>
                </a:solidFill>
                <a:ea typeface="Times New Roman" panose="02020603050405020304" pitchFamily="18" charset="0"/>
                <a:cs typeface="Times New Roman" panose="02020603050405020304" pitchFamily="18" charset="0"/>
              </a:rPr>
              <a:t>ho carry out remote work outside </a:t>
            </a:r>
            <a:r>
              <a:rPr lang="pl-PL" sz="2000" dirty="0">
                <a:solidFill>
                  <a:srgbClr val="000000"/>
                </a:solidFill>
                <a:ea typeface="Times New Roman" panose="02020603050405020304" pitchFamily="18" charset="0"/>
                <a:cs typeface="Times New Roman" panose="02020603050405020304" pitchFamily="18" charset="0"/>
              </a:rPr>
              <a:t>a </a:t>
            </a:r>
            <a:r>
              <a:rPr lang="pl-PL" sz="2000" dirty="0" err="1">
                <a:solidFill>
                  <a:srgbClr val="000000"/>
                </a:solidFill>
                <a:ea typeface="Times New Roman" panose="02020603050405020304" pitchFamily="18" charset="0"/>
                <a:cs typeface="Times New Roman" panose="02020603050405020304" pitchFamily="18" charset="0"/>
              </a:rPr>
              <a:t>sending</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Member</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State</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e.g</a:t>
            </a:r>
            <a:r>
              <a:rPr lang="pl-PL" sz="2000" dirty="0">
                <a:solidFill>
                  <a:srgbClr val="000000"/>
                </a:solidFill>
                <a:ea typeface="Times New Roman" panose="02020603050405020304" pitchFamily="18" charset="0"/>
                <a:cs typeface="Times New Roman" panose="02020603050405020304" pitchFamily="18" charset="0"/>
              </a:rPr>
              <a:t>. ESMERALD Partner </a:t>
            </a:r>
            <a:r>
              <a:rPr lang="pl-PL" sz="2000" dirty="0" err="1">
                <a:solidFill>
                  <a:srgbClr val="000000"/>
                </a:solidFill>
                <a:ea typeface="Times New Roman" panose="02020603050405020304" pitchFamily="18" charset="0"/>
                <a:cs typeface="Times New Roman" panose="02020603050405020304" pitchFamily="18" charset="0"/>
              </a:rPr>
              <a:t>State</a:t>
            </a:r>
            <a:r>
              <a:rPr lang="pl-PL" sz="2000" dirty="0">
                <a:solidFill>
                  <a:srgbClr val="000000"/>
                </a:solidFill>
                <a:ea typeface="Times New Roman" panose="02020603050405020304" pitchFamily="18" charset="0"/>
                <a:cs typeface="Times New Roman" panose="02020603050405020304" pitchFamily="18" charset="0"/>
              </a:rPr>
              <a:t>)</a:t>
            </a:r>
          </a:p>
          <a:p>
            <a:pPr lvl="0" algn="just">
              <a:lnSpc>
                <a:spcPct val="115000"/>
              </a:lnSpc>
              <a:spcAft>
                <a:spcPts val="1000"/>
              </a:spcAft>
              <a:buSzPts val="1000"/>
              <a:tabLst>
                <a:tab pos="457200" algn="l"/>
              </a:tabLst>
            </a:pPr>
            <a:r>
              <a:rPr lang="pl-PL" sz="2000" dirty="0">
                <a:solidFill>
                  <a:srgbClr val="000000"/>
                </a:solidFill>
                <a:ea typeface="Times New Roman" panose="02020603050405020304" pitchFamily="18" charset="0"/>
                <a:cs typeface="Times New Roman" panose="02020603050405020304" pitchFamily="18" charset="0"/>
              </a:rPr>
              <a:t>Know </a:t>
            </a:r>
            <a:r>
              <a:rPr lang="pl-PL" sz="2000" dirty="0" err="1">
                <a:solidFill>
                  <a:srgbClr val="000000"/>
                </a:solidFill>
                <a:ea typeface="Times New Roman" panose="02020603050405020304" pitchFamily="18" charset="0"/>
                <a:cs typeface="Times New Roman" panose="02020603050405020304" pitchFamily="18" charset="0"/>
              </a:rPr>
              <a:t>what</a:t>
            </a:r>
            <a:r>
              <a:rPr lang="pl-PL" sz="2000" dirty="0">
                <a:solidFill>
                  <a:srgbClr val="000000"/>
                </a:solidFill>
                <a:ea typeface="Times New Roman" panose="02020603050405020304" pitchFamily="18" charset="0"/>
                <a:cs typeface="Times New Roman" panose="02020603050405020304" pitchFamily="18" charset="0"/>
              </a:rPr>
              <a:t> </a:t>
            </a:r>
            <a:r>
              <a:rPr lang="pl-PL" sz="2000" dirty="0" err="1">
                <a:solidFill>
                  <a:srgbClr val="000000"/>
                </a:solidFill>
                <a:ea typeface="Times New Roman" panose="02020603050405020304" pitchFamily="18" charset="0"/>
                <a:cs typeface="Times New Roman" panose="02020603050405020304" pitchFamily="18" charset="0"/>
              </a:rPr>
              <a:t>is</a:t>
            </a:r>
            <a:r>
              <a:rPr lang="pl-PL" sz="2000" dirty="0">
                <a:solidFill>
                  <a:srgbClr val="000000"/>
                </a:solidFill>
                <a:ea typeface="Times New Roman" panose="02020603050405020304" pitchFamily="18" charset="0"/>
                <a:cs typeface="Times New Roman" panose="02020603050405020304" pitchFamily="18" charset="0"/>
              </a:rPr>
              <a:t> the</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legal</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framework</a:t>
            </a:r>
            <a:r>
              <a:rPr lang="pl-PL" sz="2000" dirty="0">
                <a:solidFill>
                  <a:srgbClr val="000000"/>
                </a:solidFill>
                <a:effectLst/>
                <a:ea typeface="Times New Roman" panose="02020603050405020304" pitchFamily="18" charset="0"/>
                <a:cs typeface="Times New Roman" panose="02020603050405020304" pitchFamily="18" charset="0"/>
              </a:rPr>
              <a:t> in </a:t>
            </a:r>
            <a:r>
              <a:rPr lang="pl-PL" sz="2000" dirty="0" err="1">
                <a:solidFill>
                  <a:srgbClr val="000000"/>
                </a:solidFill>
                <a:effectLst/>
                <a:ea typeface="Times New Roman" panose="02020603050405020304" pitchFamily="18" charset="0"/>
                <a:cs typeface="Times New Roman" panose="02020603050405020304" pitchFamily="18" charset="0"/>
              </a:rPr>
              <a:t>Polish</a:t>
            </a:r>
            <a:r>
              <a:rPr lang="pl-PL" sz="2000" dirty="0">
                <a:solidFill>
                  <a:srgbClr val="000000"/>
                </a:solidFill>
                <a:effectLst/>
                <a:ea typeface="Times New Roman" panose="02020603050405020304" pitchFamily="18" charset="0"/>
                <a:cs typeface="Times New Roman" panose="02020603050405020304" pitchFamily="18" charset="0"/>
              </a:rPr>
              <a:t> law (</a:t>
            </a:r>
            <a:r>
              <a:rPr lang="pl-PL" sz="2000" dirty="0" err="1">
                <a:solidFill>
                  <a:srgbClr val="000000"/>
                </a:solidFill>
                <a:effectLst/>
                <a:ea typeface="Times New Roman" panose="02020603050405020304" pitchFamily="18" charset="0"/>
                <a:cs typeface="Times New Roman" panose="02020603050405020304" pitchFamily="18" charset="0"/>
              </a:rPr>
              <a:t>both</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existing</a:t>
            </a:r>
            <a:r>
              <a:rPr lang="pl-PL" sz="2000" dirty="0">
                <a:solidFill>
                  <a:srgbClr val="000000"/>
                </a:solidFill>
                <a:effectLst/>
                <a:ea typeface="Times New Roman" panose="02020603050405020304" pitchFamily="18" charset="0"/>
                <a:cs typeface="Times New Roman" panose="02020603050405020304" pitchFamily="18" charset="0"/>
              </a:rPr>
              <a:t> one as </a:t>
            </a:r>
            <a:r>
              <a:rPr lang="pl-PL" sz="2000" dirty="0" err="1">
                <a:solidFill>
                  <a:srgbClr val="000000"/>
                </a:solidFill>
                <a:effectLst/>
                <a:ea typeface="Times New Roman" panose="02020603050405020304" pitchFamily="18" charset="0"/>
                <a:cs typeface="Times New Roman" panose="02020603050405020304" pitchFamily="18" charset="0"/>
              </a:rPr>
              <a:t>well</a:t>
            </a:r>
            <a:r>
              <a:rPr lang="pl-PL" sz="2000" dirty="0">
                <a:solidFill>
                  <a:srgbClr val="000000"/>
                </a:solidFill>
                <a:effectLst/>
                <a:ea typeface="Times New Roman" panose="02020603050405020304" pitchFamily="18" charset="0"/>
                <a:cs typeface="Times New Roman" panose="02020603050405020304" pitchFamily="18" charset="0"/>
              </a:rPr>
              <a:t> as the one </a:t>
            </a:r>
            <a:r>
              <a:rPr lang="pl-PL" sz="2000" dirty="0" err="1">
                <a:solidFill>
                  <a:srgbClr val="000000"/>
                </a:solidFill>
                <a:effectLst/>
                <a:ea typeface="Times New Roman" panose="02020603050405020304" pitchFamily="18" charset="0"/>
                <a:cs typeface="Times New Roman" panose="02020603050405020304" pitchFamily="18" charset="0"/>
              </a:rPr>
              <a:t>envisaged</a:t>
            </a:r>
            <a:r>
              <a:rPr lang="pl-PL" sz="2000" dirty="0">
                <a:solidFill>
                  <a:srgbClr val="000000"/>
                </a:solidFill>
                <a:effectLst/>
                <a:ea typeface="Times New Roman" panose="02020603050405020304" pitchFamily="18" charset="0"/>
                <a:cs typeface="Times New Roman" panose="02020603050405020304" pitchFamily="18" charset="0"/>
              </a:rPr>
              <a:t> to be </a:t>
            </a:r>
            <a:r>
              <a:rPr lang="pl-PL" sz="2000" dirty="0" err="1">
                <a:solidFill>
                  <a:srgbClr val="000000"/>
                </a:solidFill>
                <a:effectLst/>
                <a:ea typeface="Times New Roman" panose="02020603050405020304" pitchFamily="18" charset="0"/>
                <a:cs typeface="Times New Roman" panose="02020603050405020304" pitchFamily="18" charset="0"/>
              </a:rPr>
              <a:t>introduced</a:t>
            </a:r>
            <a:r>
              <a:rPr lang="pl-PL" sz="2000" dirty="0">
                <a:solidFill>
                  <a:srgbClr val="000000"/>
                </a:solidFill>
                <a:effectLst/>
                <a:ea typeface="Times New Roman" panose="02020603050405020304" pitchFamily="18" charset="0"/>
                <a:cs typeface="Times New Roman" panose="02020603050405020304" pitchFamily="18" charset="0"/>
              </a:rPr>
              <a:t> in the </a:t>
            </a:r>
            <a:r>
              <a:rPr lang="pl-PL" sz="2000" dirty="0" err="1">
                <a:solidFill>
                  <a:srgbClr val="000000"/>
                </a:solidFill>
                <a:effectLst/>
                <a:ea typeface="Times New Roman" panose="02020603050405020304" pitchFamily="18" charset="0"/>
                <a:cs typeface="Times New Roman" panose="02020603050405020304" pitchFamily="18" charset="0"/>
              </a:rPr>
              <a:t>Polish</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Labour</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Code</a:t>
            </a:r>
            <a:r>
              <a:rPr lang="pl-PL" sz="2000" dirty="0">
                <a:solidFill>
                  <a:srgbClr val="000000"/>
                </a:solidFill>
                <a:effectLst/>
                <a:ea typeface="Times New Roman" panose="02020603050405020304" pitchFamily="18" charset="0"/>
                <a:cs typeface="Times New Roman" panose="02020603050405020304" pitchFamily="18" charset="0"/>
              </a:rPr>
              <a:t>) and </a:t>
            </a:r>
            <a:r>
              <a:rPr lang="pl-PL" sz="2000" dirty="0" err="1">
                <a:solidFill>
                  <a:srgbClr val="000000"/>
                </a:solidFill>
                <a:effectLst/>
                <a:ea typeface="Times New Roman" panose="02020603050405020304" pitchFamily="18" charset="0"/>
                <a:cs typeface="Times New Roman" panose="02020603050405020304" pitchFamily="18" charset="0"/>
              </a:rPr>
              <a:t>what</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are</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premises</a:t>
            </a:r>
            <a:r>
              <a:rPr lang="pl-PL" sz="2000" dirty="0">
                <a:solidFill>
                  <a:srgbClr val="000000"/>
                </a:solidFill>
                <a:effectLst/>
                <a:ea typeface="Times New Roman" panose="02020603050405020304" pitchFamily="18" charset="0"/>
                <a:cs typeface="Times New Roman" panose="02020603050405020304" pitchFamily="18" charset="0"/>
              </a:rPr>
              <a:t> of </a:t>
            </a:r>
            <a:r>
              <a:rPr lang="pl-PL" sz="2000" dirty="0" err="1">
                <a:solidFill>
                  <a:srgbClr val="000000"/>
                </a:solidFill>
                <a:effectLst/>
                <a:ea typeface="Times New Roman" panose="02020603050405020304" pitchFamily="18" charset="0"/>
                <a:cs typeface="Times New Roman" panose="02020603050405020304" pitchFamily="18" charset="0"/>
              </a:rPr>
              <a:t>remote</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work</a:t>
            </a:r>
            <a:r>
              <a:rPr lang="pl-PL" sz="2000" dirty="0">
                <a:solidFill>
                  <a:srgbClr val="000000"/>
                </a:solidFill>
                <a:effectLst/>
                <a:ea typeface="Times New Roman" panose="02020603050405020304" pitchFamily="18" charset="0"/>
                <a:cs typeface="Times New Roman" panose="02020603050405020304" pitchFamily="18" charset="0"/>
              </a:rPr>
              <a:t> in </a:t>
            </a:r>
            <a:r>
              <a:rPr lang="pl-PL" sz="2000" dirty="0" err="1">
                <a:solidFill>
                  <a:srgbClr val="000000"/>
                </a:solidFill>
                <a:effectLst/>
                <a:ea typeface="Times New Roman" panose="02020603050405020304" pitchFamily="18" charset="0"/>
                <a:cs typeface="Times New Roman" panose="02020603050405020304" pitchFamily="18" charset="0"/>
              </a:rPr>
              <a:t>other</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Member</a:t>
            </a:r>
            <a:r>
              <a:rPr lang="pl-PL" sz="2000" dirty="0">
                <a:solidFill>
                  <a:srgbClr val="000000"/>
                </a:solidFill>
                <a:effectLst/>
                <a:ea typeface="Times New Roman" panose="02020603050405020304" pitchFamily="18" charset="0"/>
                <a:cs typeface="Times New Roman" panose="02020603050405020304" pitchFamily="18" charset="0"/>
              </a:rPr>
              <a:t> </a:t>
            </a:r>
            <a:r>
              <a:rPr lang="pl-PL" sz="2000" dirty="0" err="1">
                <a:solidFill>
                  <a:srgbClr val="000000"/>
                </a:solidFill>
                <a:effectLst/>
                <a:ea typeface="Times New Roman" panose="02020603050405020304" pitchFamily="18" charset="0"/>
                <a:cs typeface="Times New Roman" panose="02020603050405020304" pitchFamily="18" charset="0"/>
              </a:rPr>
              <a:t>States</a:t>
            </a:r>
            <a:r>
              <a:rPr lang="pl-PL" sz="2000" dirty="0">
                <a:solidFill>
                  <a:srgbClr val="000000"/>
                </a:solidFill>
                <a:effectLst/>
                <a:ea typeface="Times New Roman" panose="02020603050405020304" pitchFamily="18" charset="0"/>
                <a:cs typeface="Times New Roman" panose="02020603050405020304" pitchFamily="18" charset="0"/>
              </a:rPr>
              <a:t> of the Union (</a:t>
            </a:r>
            <a:r>
              <a:rPr lang="pl-PL" sz="2000" dirty="0" err="1">
                <a:solidFill>
                  <a:srgbClr val="000000"/>
                </a:solidFill>
                <a:effectLst/>
                <a:ea typeface="Times New Roman" panose="02020603050405020304" pitchFamily="18" charset="0"/>
                <a:cs typeface="Times New Roman" panose="02020603050405020304" pitchFamily="18" charset="0"/>
              </a:rPr>
              <a:t>particularly</a:t>
            </a:r>
            <a:r>
              <a:rPr lang="pl-PL" sz="2000" dirty="0">
                <a:solidFill>
                  <a:srgbClr val="000000"/>
                </a:solidFill>
                <a:effectLst/>
                <a:ea typeface="Times New Roman" panose="02020603050405020304" pitchFamily="18" charset="0"/>
                <a:cs typeface="Times New Roman" panose="02020603050405020304" pitchFamily="18" charset="0"/>
              </a:rPr>
              <a:t> in the Project Partner </a:t>
            </a:r>
            <a:r>
              <a:rPr lang="pl-PL" sz="2000" dirty="0" err="1">
                <a:solidFill>
                  <a:srgbClr val="000000"/>
                </a:solidFill>
                <a:effectLst/>
                <a:ea typeface="Times New Roman" panose="02020603050405020304" pitchFamily="18" charset="0"/>
                <a:cs typeface="Times New Roman" panose="02020603050405020304" pitchFamily="18" charset="0"/>
              </a:rPr>
              <a:t>States</a:t>
            </a:r>
            <a:r>
              <a:rPr lang="pl-PL" sz="2000" dirty="0">
                <a:solidFill>
                  <a:srgbClr val="000000"/>
                </a:solidFill>
                <a:effectLst/>
                <a:ea typeface="Times New Roman" panose="02020603050405020304" pitchFamily="18" charset="0"/>
                <a:cs typeface="Times New Roman" panose="02020603050405020304" pitchFamily="18" charset="0"/>
              </a:rPr>
              <a:t>)</a:t>
            </a:r>
            <a:endParaRPr lang="pl-PL" sz="2000" dirty="0">
              <a:solidFill>
                <a:srgbClr val="000000"/>
              </a:solidFill>
              <a:effectLst/>
              <a:ea typeface="Calibri" panose="020F0502020204030204" pitchFamily="34" charset="0"/>
              <a:cs typeface="Times New Roman" panose="02020603050405020304" pitchFamily="18" charset="0"/>
            </a:endParaRPr>
          </a:p>
        </p:txBody>
      </p:sp>
      <p:sp>
        <p:nvSpPr>
          <p:cNvPr id="13" name="CuadroTexto 12"/>
          <p:cNvSpPr txBox="1"/>
          <p:nvPr/>
        </p:nvSpPr>
        <p:spPr>
          <a:xfrm>
            <a:off x="1278174" y="1977403"/>
            <a:ext cx="10797033" cy="779444"/>
          </a:xfrm>
          <a:prstGeom prst="rect">
            <a:avLst/>
          </a:prstGeom>
          <a:noFill/>
        </p:spPr>
        <p:txBody>
          <a:bodyPr wrap="square" rtlCol="0">
            <a:spAutoFit/>
          </a:bodyPr>
          <a:lstStyle/>
          <a:p>
            <a:pPr lvl="0">
              <a:lnSpc>
                <a:spcPct val="115000"/>
              </a:lnSpc>
              <a:spcAft>
                <a:spcPts val="1000"/>
              </a:spcAft>
              <a:buSzPts val="1000"/>
              <a:tabLst>
                <a:tab pos="457200" algn="l"/>
              </a:tabLst>
            </a:pPr>
            <a:r>
              <a:rPr lang="pl-PL" sz="2000" dirty="0">
                <a:solidFill>
                  <a:srgbClr val="000000"/>
                </a:solidFill>
                <a:effectLst/>
                <a:ea typeface="Calibri" panose="020F0502020204030204" pitchFamily="34" charset="0"/>
                <a:cs typeface="Times New Roman" panose="02020603050405020304" pitchFamily="18" charset="0"/>
              </a:rPr>
              <a:t>Know </a:t>
            </a:r>
            <a:r>
              <a:rPr lang="pl-PL" sz="2000" dirty="0" err="1">
                <a:solidFill>
                  <a:srgbClr val="000000"/>
                </a:solidFill>
                <a:ea typeface="Calibri" panose="020F0502020204030204" pitchFamily="34" charset="0"/>
                <a:cs typeface="Times New Roman" panose="02020603050405020304" pitchFamily="18" charset="0"/>
              </a:rPr>
              <a:t>what</a:t>
            </a:r>
            <a:r>
              <a:rPr lang="pl-PL" sz="2000" dirty="0">
                <a:solidFill>
                  <a:srgbClr val="000000"/>
                </a:solidFill>
                <a:effectLst/>
                <a:ea typeface="Calibri" panose="020F0502020204030204" pitchFamily="34" charset="0"/>
                <a:cs typeface="Times New Roman" panose="02020603050405020304" pitchFamily="18" charset="0"/>
              </a:rPr>
              <a:t> r</a:t>
            </a:r>
            <a:r>
              <a:rPr lang="it-IT" sz="2000" dirty="0">
                <a:solidFill>
                  <a:srgbClr val="000000"/>
                </a:solidFill>
                <a:effectLst/>
                <a:ea typeface="Calibri" panose="020F0502020204030204" pitchFamily="34" charset="0"/>
                <a:cs typeface="Times New Roman" panose="02020603050405020304" pitchFamily="18" charset="0"/>
              </a:rPr>
              <a:t>emote work </a:t>
            </a:r>
            <a:r>
              <a:rPr lang="pl-PL" sz="2000" dirty="0">
                <a:solidFill>
                  <a:srgbClr val="000000"/>
                </a:solidFill>
                <a:effectLst/>
                <a:ea typeface="Calibri" panose="020F0502020204030204" pitchFamily="34" charset="0"/>
                <a:cs typeface="Times New Roman" panose="02020603050405020304" pitchFamily="18" charset="0"/>
              </a:rPr>
              <a:t>(</a:t>
            </a:r>
            <a:r>
              <a:rPr lang="pl-PL" sz="2000" dirty="0" err="1">
                <a:solidFill>
                  <a:srgbClr val="000000"/>
                </a:solidFill>
                <a:effectLst/>
                <a:ea typeface="Calibri" panose="020F0502020204030204" pitchFamily="34" charset="0"/>
                <a:cs typeface="Times New Roman" panose="02020603050405020304" pitchFamily="18" charset="0"/>
              </a:rPr>
              <a:t>teleworking</a:t>
            </a:r>
            <a:r>
              <a:rPr lang="pl-PL" sz="2000" dirty="0">
                <a:solidFill>
                  <a:srgbClr val="000000"/>
                </a:solidFill>
                <a:effectLst/>
                <a:ea typeface="Calibri" panose="020F0502020204030204" pitchFamily="34" charset="0"/>
                <a:cs typeface="Times New Roman" panose="02020603050405020304" pitchFamily="18" charset="0"/>
              </a:rPr>
              <a:t>) </a:t>
            </a:r>
            <a:r>
              <a:rPr lang="pl-PL" sz="2000" dirty="0" err="1">
                <a:solidFill>
                  <a:srgbClr val="000000"/>
                </a:solidFill>
                <a:effectLst/>
                <a:ea typeface="Calibri" panose="020F0502020204030204" pitchFamily="34" charset="0"/>
                <a:cs typeface="Times New Roman" panose="02020603050405020304" pitchFamily="18" charset="0"/>
              </a:rPr>
              <a:t>is</a:t>
            </a:r>
            <a:r>
              <a:rPr lang="pl-PL" sz="2000" dirty="0">
                <a:solidFill>
                  <a:srgbClr val="000000"/>
                </a:solidFill>
                <a:effectLst/>
                <a:ea typeface="Calibri" panose="020F0502020204030204" pitchFamily="34" charset="0"/>
                <a:cs typeface="Times New Roman" panose="02020603050405020304" pitchFamily="18" charset="0"/>
              </a:rPr>
              <a:t> and </a:t>
            </a:r>
            <a:r>
              <a:rPr lang="pl-PL" sz="2000" dirty="0" err="1">
                <a:solidFill>
                  <a:srgbClr val="000000"/>
                </a:solidFill>
                <a:ea typeface="Calibri" panose="020F0502020204030204" pitchFamily="34" charset="0"/>
                <a:cs typeface="Times New Roman" panose="02020603050405020304" pitchFamily="18" charset="0"/>
              </a:rPr>
              <a:t>how</a:t>
            </a:r>
            <a:r>
              <a:rPr lang="pl-PL" sz="2000" dirty="0">
                <a:solidFill>
                  <a:srgbClr val="000000"/>
                </a:solidFill>
                <a:ea typeface="Calibri" panose="020F0502020204030204" pitchFamily="34" charset="0"/>
                <a:cs typeface="Times New Roman" panose="02020603050405020304" pitchFamily="18" charset="0"/>
              </a:rPr>
              <a:t> </a:t>
            </a:r>
            <a:r>
              <a:rPr lang="pl-PL" sz="2000" dirty="0" err="1">
                <a:solidFill>
                  <a:srgbClr val="000000"/>
                </a:solidFill>
                <a:ea typeface="Calibri" panose="020F0502020204030204" pitchFamily="34" charset="0"/>
                <a:cs typeface="Times New Roman" panose="02020603050405020304" pitchFamily="18" charset="0"/>
              </a:rPr>
              <a:t>it</a:t>
            </a:r>
            <a:r>
              <a:rPr lang="pl-PL" sz="2000" dirty="0">
                <a:solidFill>
                  <a:srgbClr val="000000"/>
                </a:solidFill>
                <a:ea typeface="Calibri" panose="020F0502020204030204" pitchFamily="34" charset="0"/>
                <a:cs typeface="Times New Roman" panose="02020603050405020304" pitchFamily="18" charset="0"/>
              </a:rPr>
              <a:t> </a:t>
            </a:r>
            <a:r>
              <a:rPr lang="pl-PL" sz="2000" dirty="0" err="1">
                <a:solidFill>
                  <a:srgbClr val="000000"/>
                </a:solidFill>
                <a:ea typeface="Calibri" panose="020F0502020204030204" pitchFamily="34" charset="0"/>
                <a:cs typeface="Times New Roman" panose="02020603050405020304" pitchFamily="18" charset="0"/>
              </a:rPr>
              <a:t>could</a:t>
            </a:r>
            <a:r>
              <a:rPr lang="pl-PL" sz="2000" dirty="0">
                <a:solidFill>
                  <a:srgbClr val="000000"/>
                </a:solidFill>
                <a:effectLst/>
                <a:ea typeface="Calibri" panose="020F0502020204030204" pitchFamily="34" charset="0"/>
                <a:cs typeface="Times New Roman" panose="02020603050405020304" pitchFamily="18" charset="0"/>
              </a:rPr>
              <a:t> benefit </a:t>
            </a:r>
            <a:r>
              <a:rPr lang="pl-PL" sz="2000" dirty="0" err="1">
                <a:solidFill>
                  <a:srgbClr val="000000"/>
                </a:solidFill>
                <a:effectLst/>
                <a:ea typeface="Calibri" panose="020F0502020204030204" pitchFamily="34" charset="0"/>
                <a:cs typeface="Times New Roman" panose="02020603050405020304" pitchFamily="18" charset="0"/>
              </a:rPr>
              <a:t>your</a:t>
            </a:r>
            <a:r>
              <a:rPr lang="pl-PL" sz="2000" dirty="0">
                <a:solidFill>
                  <a:srgbClr val="000000"/>
                </a:solidFill>
                <a:effectLst/>
                <a:ea typeface="Calibri" panose="020F0502020204030204" pitchFamily="34" charset="0"/>
                <a:cs typeface="Times New Roman" panose="02020603050405020304" pitchFamily="18" charset="0"/>
              </a:rPr>
              <a:t> business as the </a:t>
            </a:r>
            <a:r>
              <a:rPr lang="pl-PL" sz="2000" dirty="0" err="1">
                <a:solidFill>
                  <a:srgbClr val="000000"/>
                </a:solidFill>
                <a:effectLst/>
                <a:ea typeface="Calibri" panose="020F0502020204030204" pitchFamily="34" charset="0"/>
                <a:cs typeface="Times New Roman" panose="02020603050405020304" pitchFamily="18" charset="0"/>
              </a:rPr>
              <a:t>means</a:t>
            </a:r>
            <a:r>
              <a:rPr lang="pl-PL" sz="2000" dirty="0">
                <a:solidFill>
                  <a:srgbClr val="000000"/>
                </a:solidFill>
                <a:effectLst/>
                <a:ea typeface="Calibri" panose="020F0502020204030204" pitchFamily="34" charset="0"/>
                <a:cs typeface="Times New Roman" panose="02020603050405020304" pitchFamily="18" charset="0"/>
              </a:rPr>
              <a:t> of anti-COVID-19 </a:t>
            </a:r>
            <a:r>
              <a:rPr lang="pl-PL" sz="2000" dirty="0" err="1">
                <a:solidFill>
                  <a:srgbClr val="000000"/>
                </a:solidFill>
                <a:effectLst/>
                <a:ea typeface="Calibri" panose="020F0502020204030204" pitchFamily="34" charset="0"/>
                <a:cs typeface="Times New Roman" panose="02020603050405020304" pitchFamily="18" charset="0"/>
              </a:rPr>
              <a:t>resilience</a:t>
            </a:r>
            <a:r>
              <a:rPr lang="pl-PL" sz="2000" dirty="0">
                <a:solidFill>
                  <a:srgbClr val="000000"/>
                </a:solidFill>
                <a:effectLst/>
                <a:ea typeface="Calibri" panose="020F0502020204030204" pitchFamily="34" charset="0"/>
                <a:cs typeface="Times New Roman" panose="02020603050405020304" pitchFamily="18" charset="0"/>
              </a:rPr>
              <a:t> </a:t>
            </a:r>
            <a:endParaRPr lang="pl-PL" sz="2000" dirty="0">
              <a:effectLst/>
              <a:ea typeface="Calibri" panose="020F0502020204030204" pitchFamily="34" charset="0"/>
              <a:cs typeface="Times New Roman" panose="02020603050405020304" pitchFamily="18" charset="0"/>
            </a:endParaRPr>
          </a:p>
        </p:txBody>
      </p:sp>
      <p:sp>
        <p:nvSpPr>
          <p:cNvPr id="14" name="CuadroTexto 13"/>
          <p:cNvSpPr txBox="1"/>
          <p:nvPr/>
        </p:nvSpPr>
        <p:spPr>
          <a:xfrm>
            <a:off x="1278174" y="5267717"/>
            <a:ext cx="10562600" cy="1356525"/>
          </a:xfrm>
          <a:prstGeom prst="rect">
            <a:avLst/>
          </a:prstGeom>
          <a:noFill/>
        </p:spPr>
        <p:txBody>
          <a:bodyPr wrap="square" rtlCol="0">
            <a:spAutoFit/>
          </a:bodyPr>
          <a:lstStyle/>
          <a:p>
            <a:pPr lvl="0">
              <a:lnSpc>
                <a:spcPct val="115000"/>
              </a:lnSpc>
              <a:spcAft>
                <a:spcPts val="1000"/>
              </a:spcAft>
              <a:buSzPts val="1000"/>
              <a:tabLst>
                <a:tab pos="457200" algn="l"/>
              </a:tabLst>
            </a:pPr>
            <a:endParaRPr lang="pl-PL" sz="2000" dirty="0">
              <a:solidFill>
                <a:srgbClr val="000000"/>
              </a:solidFill>
              <a:ea typeface="Times New Roman" panose="02020603050405020304" pitchFamily="18" charset="0"/>
              <a:cs typeface="Times New Roman" panose="02020603050405020304" pitchFamily="18" charset="0"/>
            </a:endParaRPr>
          </a:p>
          <a:p>
            <a:pPr lvl="0">
              <a:lnSpc>
                <a:spcPct val="115000"/>
              </a:lnSpc>
              <a:spcAft>
                <a:spcPts val="1000"/>
              </a:spcAft>
              <a:buSzPts val="1000"/>
              <a:tabLst>
                <a:tab pos="457200" algn="l"/>
              </a:tabLst>
            </a:pPr>
            <a:endParaRPr lang="pl-PL" sz="2000" dirty="0">
              <a:solidFill>
                <a:srgbClr val="000000"/>
              </a:solidFill>
              <a:ea typeface="Times New Roman" panose="02020603050405020304" pitchFamily="18" charset="0"/>
              <a:cs typeface="Times New Roman" panose="02020603050405020304" pitchFamily="18" charset="0"/>
            </a:endParaRPr>
          </a:p>
          <a:p>
            <a:pPr lvl="0">
              <a:lnSpc>
                <a:spcPct val="115000"/>
              </a:lnSpc>
              <a:spcAft>
                <a:spcPts val="1000"/>
              </a:spcAft>
              <a:buSzPts val="1000"/>
              <a:tabLst>
                <a:tab pos="457200" algn="l"/>
              </a:tabLst>
            </a:pPr>
            <a:endParaRPr lang="en-GB" dirty="0"/>
          </a:p>
        </p:txBody>
      </p:sp>
      <p:sp>
        <p:nvSpPr>
          <p:cNvPr id="17" name="object 2"/>
          <p:cNvSpPr txBox="1">
            <a:spLocks/>
          </p:cNvSpPr>
          <p:nvPr/>
        </p:nvSpPr>
        <p:spPr>
          <a:xfrm>
            <a:off x="2161309" y="114154"/>
            <a:ext cx="66796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n-lt"/>
                <a:ea typeface="Tahoma" panose="020B0604030504040204" pitchFamily="34" charset="0"/>
                <a:cs typeface="Tahoma" panose="020B0604030504040204" pitchFamily="34" charset="0"/>
              </a:rPr>
              <a:t>OBJECTIVES AND GOALS</a:t>
            </a:r>
          </a:p>
        </p:txBody>
      </p:sp>
      <p:sp>
        <p:nvSpPr>
          <p:cNvPr id="18" name="object 3"/>
          <p:cNvSpPr txBox="1"/>
          <p:nvPr/>
        </p:nvSpPr>
        <p:spPr>
          <a:xfrm>
            <a:off x="193964" y="1269252"/>
            <a:ext cx="7158181" cy="444994"/>
          </a:xfrm>
          <a:prstGeom prst="rect">
            <a:avLst/>
          </a:prstGeom>
        </p:spPr>
        <p:txBody>
          <a:bodyPr vert="horz" wrap="square" lIns="0" tIns="13970" rIns="0" bIns="0" rtlCol="0">
            <a:spAutoFit/>
          </a:bodyPr>
          <a:lstStyle/>
          <a:p>
            <a:pPr algn="just"/>
            <a:r>
              <a:rPr lang="en-GB" sz="2800" b="1" dirty="0">
                <a:solidFill>
                  <a:srgbClr val="0CA373"/>
                </a:solidFill>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r>
              <a:rPr lang="en-GB" sz="2400" b="1" dirty="0">
                <a:solidFill>
                  <a:srgbClr val="0CA373"/>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5" name="Shape 2782">
            <a:extLst>
              <a:ext uri="{FF2B5EF4-FFF2-40B4-BE49-F238E27FC236}">
                <a16:creationId xmlns:a16="http://schemas.microsoft.com/office/drawing/2014/main" xmlns="" id="{27730C93-588B-A648-2F5E-707CE062190A}"/>
              </a:ext>
            </a:extLst>
          </p:cNvPr>
          <p:cNvSpPr/>
          <p:nvPr/>
        </p:nvSpPr>
        <p:spPr>
          <a:xfrm>
            <a:off x="787516" y="5425555"/>
            <a:ext cx="378196"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 name="Shape 2782">
            <a:extLst>
              <a:ext uri="{FF2B5EF4-FFF2-40B4-BE49-F238E27FC236}">
                <a16:creationId xmlns:a16="http://schemas.microsoft.com/office/drawing/2014/main" xmlns="" id="{C602F21F-A266-CBC4-A1F2-D435252E6A36}"/>
              </a:ext>
            </a:extLst>
          </p:cNvPr>
          <p:cNvSpPr/>
          <p:nvPr/>
        </p:nvSpPr>
        <p:spPr>
          <a:xfrm>
            <a:off x="794759" y="3073892"/>
            <a:ext cx="436861"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1999582" y="188679"/>
            <a:ext cx="9518163" cy="105926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rgbClr val="0CA373"/>
                </a:solidFill>
                <a:latin typeface="+mn-lt"/>
                <a:ea typeface="Tahoma" panose="020B0604030504040204" pitchFamily="34" charset="0"/>
                <a:cs typeface="Tahoma" panose="020B0604030504040204" pitchFamily="34" charset="0"/>
              </a:rPr>
              <a:t>Major </a:t>
            </a:r>
            <a:r>
              <a:rPr lang="pl-PL" sz="3600" kern="0" spc="-150" dirty="0" err="1">
                <a:solidFill>
                  <a:srgbClr val="0CA373"/>
                </a:solidFill>
                <a:latin typeface="+mn-lt"/>
                <a:ea typeface="Tahoma" panose="020B0604030504040204" pitchFamily="34" charset="0"/>
                <a:cs typeface="Tahoma" panose="020B0604030504040204" pitchFamily="34" charset="0"/>
              </a:rPr>
              <a:t>novelties</a:t>
            </a:r>
            <a:r>
              <a:rPr lang="pl-PL" sz="3600" kern="0" spc="-150" dirty="0">
                <a:solidFill>
                  <a:srgbClr val="0CA373"/>
                </a:solidFill>
                <a:latin typeface="+mn-lt"/>
                <a:ea typeface="Tahoma" panose="020B0604030504040204" pitchFamily="34" charset="0"/>
                <a:cs typeface="Tahoma" panose="020B0604030504040204" pitchFamily="34" charset="0"/>
              </a:rPr>
              <a:t> </a:t>
            </a:r>
            <a:r>
              <a:rPr lang="pl-PL" sz="3200" kern="0" spc="-150" dirty="0">
                <a:solidFill>
                  <a:schemeClr val="tx1"/>
                </a:solidFill>
                <a:latin typeface="+mn-lt"/>
                <a:ea typeface="Tahoma" panose="020B0604030504040204" pitchFamily="34" charset="0"/>
                <a:cs typeface="Tahoma" panose="020B0604030504040204" pitchFamily="34" charset="0"/>
              </a:rPr>
              <a:t>and </a:t>
            </a:r>
            <a:r>
              <a:rPr lang="pl-PL" sz="3200" kern="0" spc="-150" dirty="0" err="1">
                <a:solidFill>
                  <a:schemeClr val="tx1"/>
                </a:solidFill>
                <a:latin typeface="+mn-lt"/>
                <a:ea typeface="Tahoma" panose="020B0604030504040204" pitchFamily="34" charset="0"/>
                <a:cs typeface="Tahoma" panose="020B0604030504040204" pitchFamily="34" charset="0"/>
              </a:rPr>
              <a:t>aim</a:t>
            </a:r>
            <a:r>
              <a:rPr lang="pl-PL" sz="3200" kern="0" spc="-150" dirty="0">
                <a:solidFill>
                  <a:schemeClr val="tx1"/>
                </a:solidFill>
                <a:latin typeface="+mn-lt"/>
                <a:ea typeface="Tahoma" panose="020B0604030504040204" pitchFamily="34" charset="0"/>
                <a:cs typeface="Tahoma" panose="020B0604030504040204" pitchFamily="34" charset="0"/>
              </a:rPr>
              <a:t> of the </a:t>
            </a:r>
            <a:r>
              <a:rPr lang="pl-PL" sz="3200" kern="0" spc="-150" dirty="0" err="1">
                <a:solidFill>
                  <a:schemeClr val="tx1"/>
                </a:solidFill>
                <a:latin typeface="+mn-lt"/>
                <a:ea typeface="Tahoma" panose="020B0604030504040204" pitchFamily="34" charset="0"/>
                <a:cs typeface="Tahoma" panose="020B0604030504040204" pitchFamily="34" charset="0"/>
              </a:rPr>
              <a:t>remote</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work</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regulation</a:t>
            </a:r>
            <a:r>
              <a:rPr lang="pl-PL" sz="3200" kern="0" spc="-150" dirty="0">
                <a:solidFill>
                  <a:schemeClr val="tx1"/>
                </a:solidFill>
                <a:latin typeface="+mn-lt"/>
                <a:ea typeface="Tahoma" panose="020B0604030504040204" pitchFamily="34" charset="0"/>
                <a:cs typeface="Tahoma" panose="020B0604030504040204" pitchFamily="34" charset="0"/>
              </a:rPr>
              <a:t> in the </a:t>
            </a:r>
            <a:r>
              <a:rPr lang="pl-PL" sz="3200" kern="0" spc="-150" dirty="0" err="1">
                <a:solidFill>
                  <a:schemeClr val="tx1"/>
                </a:solidFill>
                <a:latin typeface="+mn-lt"/>
                <a:ea typeface="Tahoma" panose="020B0604030504040204" pitchFamily="34" charset="0"/>
                <a:cs typeface="Tahoma" panose="020B0604030504040204" pitchFamily="34" charset="0"/>
              </a:rPr>
              <a:t>Labour</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Code</a:t>
            </a:r>
            <a:endParaRPr lang="es-ES" sz="3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277091" y="1579418"/>
            <a:ext cx="12099252" cy="4432880"/>
          </a:xfrm>
          <a:prstGeom prst="rect">
            <a:avLst/>
          </a:prstGeom>
          <a:noFill/>
        </p:spPr>
        <p:txBody>
          <a:bodyPr wrap="square">
            <a:spAutoFit/>
          </a:bodyPr>
          <a:lstStyle/>
          <a:p>
            <a:pPr marL="912495" indent="-285750" algn="just">
              <a:lnSpc>
                <a:spcPct val="150000"/>
              </a:lnSpc>
              <a:buFont typeface="Wingdings" panose="05000000000000000000" pitchFamily="2" charset="2"/>
              <a:buChar char="§"/>
            </a:pPr>
            <a:r>
              <a:rPr lang="pl-PL" sz="1900" dirty="0">
                <a:effectLst/>
                <a:ea typeface="Times New Roman" panose="02020603050405020304" pitchFamily="18" charset="0"/>
                <a:cs typeface="Arial" panose="020B0604020202020204" pitchFamily="34" charset="0"/>
              </a:rPr>
              <a:t>The draft Law </a:t>
            </a:r>
            <a:r>
              <a:rPr lang="pl-PL" sz="1900" dirty="0" err="1">
                <a:effectLst/>
                <a:ea typeface="Times New Roman" panose="02020603050405020304" pitchFamily="18" charset="0"/>
                <a:cs typeface="Arial" panose="020B0604020202020204" pitchFamily="34" charset="0"/>
              </a:rPr>
              <a:t>provides</a:t>
            </a:r>
            <a:r>
              <a:rPr lang="pl-PL" sz="1900" dirty="0">
                <a:effectLst/>
                <a:ea typeface="Times New Roman" panose="02020603050405020304" pitchFamily="18" charset="0"/>
                <a:cs typeface="Arial" panose="020B0604020202020204" pitchFamily="34" charset="0"/>
              </a:rPr>
              <a:t> for </a:t>
            </a:r>
            <a:r>
              <a:rPr lang="en-US" sz="1900" dirty="0">
                <a:effectLst/>
                <a:ea typeface="Times New Roman" panose="02020603050405020304" pitchFamily="18" charset="0"/>
                <a:cs typeface="Arial" panose="020B0604020202020204" pitchFamily="34" charset="0"/>
              </a:rPr>
              <a:t>the rules </a:t>
            </a:r>
            <a:r>
              <a:rPr lang="pl-PL" sz="1900" dirty="0">
                <a:effectLst/>
                <a:ea typeface="Times New Roman" panose="02020603050405020304" pitchFamily="18" charset="0"/>
                <a:cs typeface="Arial" panose="020B0604020202020204" pitchFamily="34" charset="0"/>
              </a:rPr>
              <a:t>on</a:t>
            </a:r>
            <a:r>
              <a:rPr lang="en-US" sz="1900" dirty="0">
                <a:effectLst/>
                <a:ea typeface="Times New Roman" panose="02020603050405020304" pitchFamily="18" charset="0"/>
                <a:cs typeface="Arial" panose="020B0604020202020204" pitchFamily="34" charset="0"/>
              </a:rPr>
              <a:t> “remote work,” which would replace the regulations </a:t>
            </a:r>
            <a:r>
              <a:rPr lang="pl-PL" sz="1900" dirty="0">
                <a:effectLst/>
                <a:ea typeface="Times New Roman" panose="02020603050405020304" pitchFamily="18" charset="0"/>
                <a:cs typeface="Arial" panose="020B0604020202020204" pitchFamily="34" charset="0"/>
              </a:rPr>
              <a:t>of the </a:t>
            </a:r>
            <a:r>
              <a:rPr lang="pl-PL" sz="1900" dirty="0" err="1">
                <a:effectLst/>
                <a:ea typeface="Times New Roman" panose="02020603050405020304" pitchFamily="18" charset="0"/>
                <a:cs typeface="Arial" panose="020B0604020202020204" pitchFamily="34" charset="0"/>
              </a:rPr>
              <a:t>existing</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legal</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institution</a:t>
            </a:r>
            <a:r>
              <a:rPr lang="pl-PL" sz="1900" dirty="0">
                <a:ea typeface="Times New Roman" panose="02020603050405020304" pitchFamily="18" charset="0"/>
                <a:cs typeface="Arial" panose="020B0604020202020204" pitchFamily="34" charset="0"/>
              </a:rPr>
              <a:t>, </a:t>
            </a:r>
            <a:r>
              <a:rPr lang="en-US" sz="1900" dirty="0">
                <a:effectLst/>
                <a:ea typeface="Times New Roman" panose="02020603050405020304" pitchFamily="18" charset="0"/>
                <a:cs typeface="Arial" panose="020B0604020202020204" pitchFamily="34" charset="0"/>
              </a:rPr>
              <a:t>now called “telework.” </a:t>
            </a:r>
            <a:r>
              <a:rPr lang="pl-PL" sz="1900" dirty="0">
                <a:effectLst/>
                <a:ea typeface="Times New Roman" panose="02020603050405020304" pitchFamily="18" charset="0"/>
                <a:cs typeface="Arial" panose="020B0604020202020204" pitchFamily="34" charset="0"/>
              </a:rPr>
              <a:t>The </a:t>
            </a:r>
            <a:r>
              <a:rPr lang="pl-PL" sz="1900" dirty="0" err="1">
                <a:effectLst/>
                <a:ea typeface="Times New Roman" panose="02020603050405020304" pitchFamily="18" charset="0"/>
                <a:cs typeface="Arial" panose="020B0604020202020204" pitchFamily="34" charset="0"/>
              </a:rPr>
              <a:t>original</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ai</a:t>
            </a:r>
            <a:r>
              <a:rPr lang="pl-PL" sz="1900" dirty="0" err="1">
                <a:ea typeface="Times New Roman" panose="02020603050405020304" pitchFamily="18" charset="0"/>
                <a:cs typeface="Arial" panose="020B0604020202020204" pitchFamily="34" charset="0"/>
              </a:rPr>
              <a:t>m</a:t>
            </a:r>
            <a:r>
              <a:rPr lang="pl-PL" sz="1900" dirty="0">
                <a:ea typeface="Times New Roman" panose="02020603050405020304" pitchFamily="18" charset="0"/>
                <a:cs typeface="Arial" panose="020B0604020202020204" pitchFamily="34" charset="0"/>
              </a:rPr>
              <a:t> of</a:t>
            </a:r>
            <a:r>
              <a:rPr lang="en-US" sz="1900" dirty="0">
                <a:effectLst/>
                <a:ea typeface="Times New Roman" panose="02020603050405020304" pitchFamily="18" charset="0"/>
                <a:cs typeface="Arial" panose="020B0604020202020204" pitchFamily="34" charset="0"/>
              </a:rPr>
              <a:t> the new legislation </a:t>
            </a:r>
            <a:r>
              <a:rPr lang="pl-PL" sz="1900" dirty="0">
                <a:effectLst/>
                <a:ea typeface="Times New Roman" panose="02020603050405020304" pitchFamily="18" charset="0"/>
                <a:cs typeface="Arial" panose="020B0604020202020204" pitchFamily="34" charset="0"/>
              </a:rPr>
              <a:t>was </a:t>
            </a:r>
            <a:r>
              <a:rPr lang="en-US" sz="1900" dirty="0">
                <a:effectLst/>
                <a:ea typeface="Times New Roman" panose="02020603050405020304" pitchFamily="18" charset="0"/>
                <a:cs typeface="Arial" panose="020B0604020202020204" pitchFamily="34" charset="0"/>
              </a:rPr>
              <a:t>to come into force when the extraordinary provisions on remote work</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contained</a:t>
            </a:r>
            <a:r>
              <a:rPr lang="pl-PL" sz="1900" dirty="0">
                <a:effectLst/>
                <a:ea typeface="Times New Roman" panose="02020603050405020304" pitchFamily="18" charset="0"/>
                <a:cs typeface="Arial" panose="020B0604020202020204" pitchFamily="34" charset="0"/>
              </a:rPr>
              <a:t> in the </a:t>
            </a:r>
            <a:r>
              <a:rPr lang="pl-PL" sz="1900" dirty="0" err="1">
                <a:effectLst/>
                <a:ea typeface="Times New Roman" panose="02020603050405020304" pitchFamily="18" charset="0"/>
                <a:cs typeface="Arial" panose="020B0604020202020204" pitchFamily="34" charset="0"/>
              </a:rPr>
              <a:t>Act</a:t>
            </a:r>
            <a:r>
              <a:rPr lang="pl-PL" sz="1900" dirty="0">
                <a:effectLst/>
                <a:ea typeface="Times New Roman" panose="02020603050405020304" pitchFamily="18" charset="0"/>
                <a:cs typeface="Arial" panose="020B0604020202020204" pitchFamily="34" charset="0"/>
              </a:rPr>
              <a:t> of 2 March 2020</a:t>
            </a:r>
            <a:r>
              <a:rPr lang="en-US"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would</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cease</a:t>
            </a:r>
            <a:r>
              <a:rPr lang="pl-PL" sz="1900" dirty="0">
                <a:effectLst/>
                <a:ea typeface="Times New Roman" panose="02020603050405020304" pitchFamily="18" charset="0"/>
                <a:cs typeface="Arial" panose="020B0604020202020204" pitchFamily="34" charset="0"/>
              </a:rPr>
              <a:t> to be </a:t>
            </a:r>
            <a:r>
              <a:rPr lang="pl-PL" sz="1900" dirty="0" err="1">
                <a:effectLst/>
                <a:ea typeface="Times New Roman" panose="02020603050405020304" pitchFamily="18" charset="0"/>
                <a:cs typeface="Arial" panose="020B0604020202020204" pitchFamily="34" charset="0"/>
              </a:rPr>
              <a:t>binding</a:t>
            </a:r>
            <a:endParaRPr lang="pl-PL" sz="1900" dirty="0">
              <a:effectLst/>
              <a:ea typeface="Times New Roman" panose="02020603050405020304" pitchFamily="18" charset="0"/>
              <a:cs typeface="Arial" panose="020B0604020202020204" pitchFamily="34" charset="0"/>
            </a:endParaRPr>
          </a:p>
          <a:p>
            <a:pPr marL="912495" indent="-285750" algn="just">
              <a:lnSpc>
                <a:spcPct val="150000"/>
              </a:lnSpc>
              <a:buFont typeface="Wingdings" panose="05000000000000000000" pitchFamily="2" charset="2"/>
              <a:buChar char="§"/>
            </a:pPr>
            <a:r>
              <a:rPr lang="en-US" sz="1900" dirty="0">
                <a:effectLst/>
                <a:ea typeface="Times New Roman" panose="02020603050405020304" pitchFamily="18" charset="0"/>
                <a:cs typeface="Arial" panose="020B0604020202020204" pitchFamily="34" charset="0"/>
              </a:rPr>
              <a:t>From the employer’s point of view, </a:t>
            </a:r>
            <a:r>
              <a:rPr lang="pl-PL" sz="1900" dirty="0" err="1">
                <a:effectLst/>
                <a:ea typeface="Times New Roman" panose="02020603050405020304" pitchFamily="18" charset="0"/>
                <a:cs typeface="Arial" panose="020B0604020202020204" pitchFamily="34" charset="0"/>
              </a:rPr>
              <a:t>they</a:t>
            </a:r>
            <a:r>
              <a:rPr lang="pl-PL" sz="1900" dirty="0">
                <a:ea typeface="Times New Roman" panose="02020603050405020304" pitchFamily="18" charset="0"/>
                <a:cs typeface="Arial" panose="020B0604020202020204" pitchFamily="34" charset="0"/>
              </a:rPr>
              <a:t> </a:t>
            </a:r>
            <a:r>
              <a:rPr lang="pl-PL" sz="1900" dirty="0" err="1">
                <a:ea typeface="Times New Roman" panose="02020603050405020304" pitchFamily="18" charset="0"/>
                <a:cs typeface="Arial" panose="020B0604020202020204" pitchFamily="34" charset="0"/>
              </a:rPr>
              <a:t>shall</a:t>
            </a:r>
            <a:r>
              <a:rPr lang="pl-PL" sz="1900" dirty="0">
                <a:ea typeface="Times New Roman" panose="02020603050405020304" pitchFamily="18" charset="0"/>
                <a:cs typeface="Arial" panose="020B0604020202020204" pitchFamily="34" charset="0"/>
              </a:rPr>
              <a:t> </a:t>
            </a:r>
            <a:r>
              <a:rPr lang="pl-PL" sz="1900" dirty="0" err="1">
                <a:ea typeface="Times New Roman" panose="02020603050405020304" pitchFamily="18" charset="0"/>
                <a:cs typeface="Arial" panose="020B0604020202020204" pitchFamily="34" charset="0"/>
              </a:rPr>
              <a:t>have</a:t>
            </a:r>
            <a:r>
              <a:rPr lang="en-US" sz="1900" dirty="0">
                <a:effectLst/>
                <a:ea typeface="Times New Roman" panose="02020603050405020304" pitchFamily="18" charset="0"/>
                <a:cs typeface="Arial" panose="020B0604020202020204" pitchFamily="34" charset="0"/>
              </a:rPr>
              <a:t> a right to request employees to work remotely, even if this option was not provided for in the</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latters</a:t>
            </a:r>
            <a:r>
              <a:rPr lang="pl-PL" sz="1900" dirty="0">
                <a:effectLst/>
                <a:ea typeface="Times New Roman" panose="02020603050405020304" pitchFamily="18" charset="0"/>
                <a:cs typeface="Arial" panose="020B0604020202020204" pitchFamily="34" charset="0"/>
              </a:rPr>
              <a:t>’</a:t>
            </a:r>
            <a:r>
              <a:rPr lang="en-US" sz="1900" dirty="0">
                <a:effectLst/>
                <a:ea typeface="Times New Roman" panose="02020603050405020304" pitchFamily="18" charset="0"/>
                <a:cs typeface="Arial" panose="020B0604020202020204" pitchFamily="34" charset="0"/>
              </a:rPr>
              <a:t> employment </a:t>
            </a:r>
            <a:r>
              <a:rPr lang="en-US" sz="1900" dirty="0" err="1">
                <a:effectLst/>
                <a:ea typeface="Times New Roman" panose="02020603050405020304" pitchFamily="18" charset="0"/>
                <a:cs typeface="Arial" panose="020B0604020202020204" pitchFamily="34" charset="0"/>
              </a:rPr>
              <a:t>contrac</a:t>
            </a:r>
            <a:r>
              <a:rPr lang="pl-PL" sz="1900" dirty="0">
                <a:ea typeface="Times New Roman" panose="02020603050405020304" pitchFamily="18" charset="0"/>
                <a:cs typeface="Arial" panose="020B0604020202020204" pitchFamily="34" charset="0"/>
              </a:rPr>
              <a:t>t (</a:t>
            </a:r>
            <a:r>
              <a:rPr lang="en-US" sz="1900" dirty="0">
                <a:effectLst/>
                <a:ea typeface="Times New Roman" panose="02020603050405020304" pitchFamily="18" charset="0"/>
                <a:cs typeface="Arial" panose="020B0604020202020204" pitchFamily="34" charset="0"/>
              </a:rPr>
              <a:t>this only applies in exceptional cases</a:t>
            </a:r>
            <a:r>
              <a:rPr lang="pl-PL" sz="1900" dirty="0">
                <a:effectLst/>
                <a:ea typeface="Times New Roman" panose="02020603050405020304" pitchFamily="18" charset="0"/>
                <a:cs typeface="Arial" panose="020B0604020202020204" pitchFamily="34" charset="0"/>
              </a:rPr>
              <a:t>)</a:t>
            </a:r>
          </a:p>
          <a:p>
            <a:pPr marL="912495" indent="-285750" algn="just">
              <a:lnSpc>
                <a:spcPct val="150000"/>
              </a:lnSpc>
              <a:buFont typeface="Wingdings" panose="05000000000000000000" pitchFamily="2" charset="2"/>
              <a:buChar char="§"/>
            </a:pPr>
            <a:r>
              <a:rPr lang="en-US" sz="1900" dirty="0">
                <a:effectLst/>
                <a:ea typeface="Times New Roman" panose="02020603050405020304" pitchFamily="18" charset="0"/>
                <a:cs typeface="Arial" panose="020B0604020202020204" pitchFamily="34" charset="0"/>
              </a:rPr>
              <a:t>Pursuant to the </a:t>
            </a:r>
            <a:r>
              <a:rPr lang="pl-PL" sz="1900" dirty="0">
                <a:effectLst/>
                <a:ea typeface="Times New Roman" panose="02020603050405020304" pitchFamily="18" charset="0"/>
                <a:cs typeface="Arial" panose="020B0604020202020204" pitchFamily="34" charset="0"/>
              </a:rPr>
              <a:t>draft law</a:t>
            </a:r>
            <a:r>
              <a:rPr lang="en-US" sz="1900" dirty="0">
                <a:effectLst/>
                <a:ea typeface="Times New Roman" panose="02020603050405020304" pitchFamily="18" charset="0"/>
                <a:cs typeface="Arial" panose="020B0604020202020204" pitchFamily="34" charset="0"/>
              </a:rPr>
              <a:t>, before the employer assigns remote work, the employee w</a:t>
            </a:r>
            <a:r>
              <a:rPr lang="pl-PL" sz="1900" dirty="0" err="1">
                <a:effectLst/>
                <a:ea typeface="Times New Roman" panose="02020603050405020304" pitchFamily="18" charset="0"/>
                <a:cs typeface="Arial" panose="020B0604020202020204" pitchFamily="34" charset="0"/>
              </a:rPr>
              <a:t>ould</a:t>
            </a:r>
            <a:r>
              <a:rPr lang="en-US" sz="1900" dirty="0">
                <a:effectLst/>
                <a:ea typeface="Times New Roman" panose="02020603050405020304" pitchFamily="18" charset="0"/>
                <a:cs typeface="Arial" panose="020B0604020202020204" pitchFamily="34" charset="0"/>
              </a:rPr>
              <a:t> have to declare that they have the necessary premises for </a:t>
            </a:r>
            <a:r>
              <a:rPr lang="pl-PL" sz="1900" dirty="0" err="1">
                <a:effectLst/>
                <a:ea typeface="Times New Roman" panose="02020603050405020304" pitchFamily="18" charset="0"/>
                <a:cs typeface="Arial" panose="020B0604020202020204" pitchFamily="34" charset="0"/>
              </a:rPr>
              <a:t>such</a:t>
            </a:r>
            <a:r>
              <a:rPr lang="pl-PL" sz="1900" dirty="0">
                <a:effectLst/>
                <a:ea typeface="Times New Roman" panose="02020603050405020304" pitchFamily="18" charset="0"/>
                <a:cs typeface="Arial" panose="020B0604020202020204" pitchFamily="34" charset="0"/>
              </a:rPr>
              <a:t> </a:t>
            </a:r>
            <a:r>
              <a:rPr lang="pl-PL" sz="1900" dirty="0" err="1">
                <a:effectLst/>
                <a:ea typeface="Times New Roman" panose="02020603050405020304" pitchFamily="18" charset="0"/>
                <a:cs typeface="Arial" panose="020B0604020202020204" pitchFamily="34" charset="0"/>
              </a:rPr>
              <a:t>work</a:t>
            </a:r>
            <a:r>
              <a:rPr lang="en-US" sz="1900" dirty="0">
                <a:effectLst/>
                <a:ea typeface="Times New Roman" panose="02020603050405020304" pitchFamily="18" charset="0"/>
                <a:cs typeface="Arial" panose="020B0604020202020204" pitchFamily="34" charset="0"/>
              </a:rPr>
              <a:t>. The employer </a:t>
            </a:r>
            <a:r>
              <a:rPr lang="pl-PL" sz="1900" dirty="0" err="1">
                <a:effectLst/>
                <a:ea typeface="Times New Roman" panose="02020603050405020304" pitchFamily="18" charset="0"/>
                <a:cs typeface="Arial" panose="020B0604020202020204" pitchFamily="34" charset="0"/>
              </a:rPr>
              <a:t>shall</a:t>
            </a:r>
            <a:r>
              <a:rPr lang="en-US" sz="1900" dirty="0">
                <a:effectLst/>
                <a:ea typeface="Times New Roman" panose="02020603050405020304" pitchFamily="18" charset="0"/>
                <a:cs typeface="Arial" panose="020B0604020202020204" pitchFamily="34" charset="0"/>
              </a:rPr>
              <a:t> also have additional obligations: to provide essential materials and tools for remote work and to cover the costs directly associated with the performance of remote work, such as electricity or internet access</a:t>
            </a:r>
            <a:r>
              <a:rPr lang="pl-PL" sz="1900" dirty="0">
                <a:ea typeface="Times New Roman" panose="02020603050405020304" pitchFamily="18" charset="0"/>
                <a:cs typeface="Arial" panose="020B0604020202020204" pitchFamily="34" charset="0"/>
              </a:rPr>
              <a:t>, as </a:t>
            </a:r>
            <a:r>
              <a:rPr lang="pl-PL" sz="1900" dirty="0" err="1">
                <a:ea typeface="Times New Roman" panose="02020603050405020304" pitchFamily="18" charset="0"/>
                <a:cs typeface="Arial" panose="020B0604020202020204" pitchFamily="34" charset="0"/>
              </a:rPr>
              <a:t>well</a:t>
            </a:r>
            <a:r>
              <a:rPr lang="pl-PL" sz="1900" dirty="0">
                <a:ea typeface="Times New Roman" panose="02020603050405020304" pitchFamily="18" charset="0"/>
                <a:cs typeface="Arial" panose="020B0604020202020204" pitchFamily="34" charset="0"/>
              </a:rPr>
              <a:t> as to </a:t>
            </a:r>
            <a:r>
              <a:rPr lang="en-US" sz="1900" dirty="0">
                <a:effectLst/>
                <a:ea typeface="Times New Roman" panose="02020603050405020304" pitchFamily="18" charset="0"/>
                <a:cs typeface="Arial" panose="020B0604020202020204" pitchFamily="34" charset="0"/>
              </a:rPr>
              <a:t>ensure </a:t>
            </a:r>
            <a:r>
              <a:rPr lang="pl-PL" sz="1900" dirty="0" err="1">
                <a:effectLst/>
                <a:ea typeface="Times New Roman" panose="02020603050405020304" pitchFamily="18" charset="0"/>
                <a:cs typeface="Arial" panose="020B0604020202020204" pitchFamily="34" charset="0"/>
              </a:rPr>
              <a:t>appropriate</a:t>
            </a:r>
            <a:r>
              <a:rPr lang="en-US" sz="1900" dirty="0">
                <a:effectLst/>
                <a:ea typeface="Times New Roman" panose="02020603050405020304" pitchFamily="18" charset="0"/>
                <a:cs typeface="Arial" panose="020B0604020202020204" pitchFamily="34" charset="0"/>
              </a:rPr>
              <a:t> data protection</a:t>
            </a:r>
            <a:r>
              <a:rPr lang="pl-PL" sz="1900" dirty="0">
                <a:effectLst/>
                <a:ea typeface="Times New Roman" panose="02020603050405020304" pitchFamily="18" charset="0"/>
                <a:cs typeface="Arial" panose="020B0604020202020204" pitchFamily="34" charset="0"/>
              </a:rPr>
              <a:t> in the </a:t>
            </a:r>
            <a:r>
              <a:rPr lang="pl-PL" sz="1900" dirty="0" err="1">
                <a:effectLst/>
                <a:ea typeface="Times New Roman" panose="02020603050405020304" pitchFamily="18" charset="0"/>
                <a:cs typeface="Arial" panose="020B0604020202020204" pitchFamily="34" charset="0"/>
              </a:rPr>
              <a:t>process</a:t>
            </a:r>
            <a:endParaRPr lang="pl-PL" sz="1900"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91371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4" y="1022287"/>
            <a:ext cx="10884971" cy="105926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pl-PL" sz="3600" kern="0" spc="-150" dirty="0">
                <a:solidFill>
                  <a:srgbClr val="0CA373"/>
                </a:solidFill>
                <a:latin typeface="+mn-lt"/>
                <a:ea typeface="Tahoma" panose="020B0604030504040204" pitchFamily="34" charset="0"/>
                <a:cs typeface="Tahoma" panose="020B0604030504040204" pitchFamily="34" charset="0"/>
              </a:rPr>
              <a:t>New </a:t>
            </a:r>
            <a:r>
              <a:rPr lang="pl-PL" sz="3600" kern="0" spc="-150" dirty="0" err="1">
                <a:solidFill>
                  <a:srgbClr val="0CA373"/>
                </a:solidFill>
                <a:latin typeface="+mn-lt"/>
                <a:ea typeface="Tahoma" panose="020B0604030504040204" pitchFamily="34" charset="0"/>
                <a:cs typeface="Tahoma" panose="020B0604030504040204" pitchFamily="34" charset="0"/>
              </a:rPr>
              <a:t>definition</a:t>
            </a:r>
            <a:r>
              <a:rPr lang="pl-PL" sz="3600" kern="0" spc="-150" dirty="0">
                <a:solidFill>
                  <a:srgbClr val="0CA373"/>
                </a:solidFill>
                <a:latin typeface="+mn-lt"/>
                <a:ea typeface="Tahoma" panose="020B0604030504040204" pitchFamily="34" charset="0"/>
                <a:cs typeface="Tahoma" panose="020B0604030504040204" pitchFamily="34" charset="0"/>
              </a:rPr>
              <a:t> of </a:t>
            </a:r>
            <a:r>
              <a:rPr lang="pl-PL" sz="3600" kern="0" spc="-150" dirty="0" err="1">
                <a:solidFill>
                  <a:srgbClr val="0CA373"/>
                </a:solidFill>
                <a:latin typeface="+mn-lt"/>
                <a:ea typeface="Tahoma" panose="020B0604030504040204" pitchFamily="34" charset="0"/>
                <a:cs typeface="Tahoma" panose="020B0604030504040204" pitchFamily="34" charset="0"/>
              </a:rPr>
              <a:t>remote</a:t>
            </a:r>
            <a:r>
              <a:rPr lang="pl-PL" sz="3600" kern="0" spc="-150" dirty="0">
                <a:solidFill>
                  <a:srgbClr val="0CA373"/>
                </a:solidFill>
                <a:latin typeface="+mn-lt"/>
                <a:ea typeface="Tahoma" panose="020B0604030504040204" pitchFamily="34" charset="0"/>
                <a:cs typeface="Tahoma" panose="020B0604030504040204" pitchFamily="34" charset="0"/>
              </a:rPr>
              <a:t> </a:t>
            </a:r>
            <a:r>
              <a:rPr lang="pl-PL" sz="3600" kern="0" spc="-150" dirty="0" err="1">
                <a:solidFill>
                  <a:srgbClr val="0CA373"/>
                </a:solidFill>
                <a:latin typeface="+mn-lt"/>
                <a:ea typeface="Tahoma" panose="020B0604030504040204" pitchFamily="34" charset="0"/>
                <a:cs typeface="Tahoma" panose="020B0604030504040204" pitchFamily="34" charset="0"/>
              </a:rPr>
              <a:t>work</a:t>
            </a:r>
            <a:r>
              <a:rPr lang="pl-PL" sz="3600" kern="0" spc="-150" dirty="0">
                <a:solidFill>
                  <a:srgbClr val="0CA373"/>
                </a:solidFill>
                <a:latin typeface="+mn-lt"/>
                <a:ea typeface="Tahoma" panose="020B0604030504040204" pitchFamily="34" charset="0"/>
                <a:cs typeface="Tahoma" panose="020B0604030504040204" pitchFamily="34" charset="0"/>
              </a:rPr>
              <a:t> in Poland </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envisaged</a:t>
            </a:r>
            <a:r>
              <a:rPr lang="pl-PL" sz="3200" kern="0" spc="-150" dirty="0">
                <a:solidFill>
                  <a:schemeClr val="tx1"/>
                </a:solidFill>
                <a:latin typeface="+mn-lt"/>
                <a:ea typeface="Tahoma" panose="020B0604030504040204" pitchFamily="34" charset="0"/>
                <a:cs typeface="Tahoma" panose="020B0604030504040204" pitchFamily="34" charset="0"/>
              </a:rPr>
              <a:t> in the </a:t>
            </a:r>
            <a:r>
              <a:rPr lang="pl-PL" sz="3200" kern="0" spc="-150" dirty="0" err="1">
                <a:solidFill>
                  <a:schemeClr val="tx1"/>
                </a:solidFill>
                <a:latin typeface="+mn-lt"/>
                <a:ea typeface="Tahoma" panose="020B0604030504040204" pitchFamily="34" charset="0"/>
                <a:cs typeface="Tahoma" panose="020B0604030504040204" pitchFamily="34" charset="0"/>
              </a:rPr>
              <a:t>Labour</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Code</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amendments</a:t>
            </a:r>
            <a:r>
              <a:rPr lang="pl-PL" sz="3200" kern="0" spc="-150" dirty="0">
                <a:solidFill>
                  <a:schemeClr val="tx1"/>
                </a:solidFill>
                <a:latin typeface="+mn-lt"/>
                <a:ea typeface="Tahoma" panose="020B0604030504040204" pitchFamily="34" charset="0"/>
                <a:cs typeface="Tahoma" panose="020B0604030504040204" pitchFamily="34" charset="0"/>
              </a:rPr>
              <a:t> </a:t>
            </a:r>
            <a:endParaRPr lang="es-ES" sz="3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318565" y="2564956"/>
            <a:ext cx="10459491" cy="2251065"/>
          </a:xfrm>
          <a:prstGeom prst="rect">
            <a:avLst/>
          </a:prstGeom>
          <a:noFill/>
        </p:spPr>
        <p:txBody>
          <a:bodyPr wrap="square">
            <a:spAutoFit/>
          </a:bodyPr>
          <a:lstStyle/>
          <a:p>
            <a:pPr marL="626745" indent="323850" algn="just">
              <a:lnSpc>
                <a:spcPct val="150000"/>
              </a:lnSpc>
            </a:pPr>
            <a:r>
              <a:rPr lang="pl-PL" sz="2400" dirty="0" err="1">
                <a:effectLst/>
                <a:ea typeface="Times New Roman" panose="02020603050405020304" pitchFamily="18" charset="0"/>
                <a:cs typeface="Arial" panose="020B0604020202020204" pitchFamily="34" charset="0"/>
              </a:rPr>
              <a:t>Article</a:t>
            </a:r>
            <a:r>
              <a:rPr lang="pl-PL" sz="2400" dirty="0">
                <a:effectLst/>
                <a:ea typeface="Times New Roman" panose="02020603050405020304" pitchFamily="18" charset="0"/>
                <a:cs typeface="Arial" panose="020B0604020202020204" pitchFamily="34" charset="0"/>
              </a:rPr>
              <a:t> 67</a:t>
            </a:r>
            <a:r>
              <a:rPr lang="pl-PL" sz="2400" b="0" i="0" spc="0" baseline="30000" dirty="0">
                <a:effectLst/>
                <a:ea typeface="Times New Roman" panose="02020603050405020304" pitchFamily="18" charset="0"/>
                <a:cs typeface="Arial" panose="020B0604020202020204" pitchFamily="34" charset="0"/>
              </a:rPr>
              <a:t>18</a:t>
            </a:r>
            <a:r>
              <a:rPr lang="pl-PL" sz="2400" dirty="0">
                <a:effectLst/>
                <a:ea typeface="Times New Roman" panose="02020603050405020304" pitchFamily="18" charset="0"/>
                <a:cs typeface="Arial" panose="020B0604020202020204" pitchFamily="34" charset="0"/>
              </a:rPr>
              <a:t>. </a:t>
            </a:r>
            <a:r>
              <a:rPr lang="pl-PL" sz="2400" i="1" dirty="0">
                <a:ea typeface="Times New Roman" panose="02020603050405020304" pitchFamily="18" charset="0"/>
                <a:cs typeface="Arial" panose="020B0604020202020204" pitchFamily="34" charset="0"/>
              </a:rPr>
              <a:t>W</a:t>
            </a:r>
            <a:r>
              <a:rPr lang="en-US" sz="2400" i="1" dirty="0" err="1">
                <a:effectLst/>
                <a:ea typeface="Times New Roman" panose="02020603050405020304" pitchFamily="18" charset="0"/>
                <a:cs typeface="Arial" panose="020B0604020202020204" pitchFamily="34" charset="0"/>
              </a:rPr>
              <a:t>ork</a:t>
            </a:r>
            <a:r>
              <a:rPr lang="en-US" sz="2400" i="1" dirty="0">
                <a:effectLst/>
                <a:ea typeface="Times New Roman" panose="02020603050405020304" pitchFamily="18" charset="0"/>
                <a:cs typeface="Arial" panose="020B0604020202020204" pitchFamily="34" charset="0"/>
              </a:rPr>
              <a:t> may be carried out wholly or partly at the place indicated by the employee and agreed with the employer in each case, including at the employee's home address, in particular by means of direct remote communication (remote work).</a:t>
            </a:r>
            <a:r>
              <a:rPr lang="pl-PL" sz="2400" i="1" dirty="0">
                <a:effectLst/>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664417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rgbClr val="0CA373"/>
                </a:solidFill>
                <a:latin typeface="+mn-lt"/>
                <a:ea typeface="Tahoma" panose="020B0604030504040204" pitchFamily="34" charset="0"/>
                <a:cs typeface="Tahoma" panose="020B0604030504040204" pitchFamily="34" charset="0"/>
              </a:rPr>
              <a:t>Agreement</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concerning</a:t>
            </a:r>
            <a:r>
              <a:rPr lang="pl-PL" sz="3200" kern="0" spc="-150" dirty="0">
                <a:solidFill>
                  <a:schemeClr val="tx1"/>
                </a:solidFill>
                <a:latin typeface="+mn-lt"/>
                <a:ea typeface="Tahoma" panose="020B0604030504040204" pitchFamily="34" charset="0"/>
                <a:cs typeface="Tahoma" panose="020B0604030504040204" pitchFamily="34" charset="0"/>
              </a:rPr>
              <a:t> the </a:t>
            </a:r>
            <a:r>
              <a:rPr lang="pl-PL" sz="3200" kern="0" spc="-150" dirty="0" err="1">
                <a:solidFill>
                  <a:schemeClr val="tx1"/>
                </a:solidFill>
                <a:latin typeface="+mn-lt"/>
                <a:ea typeface="Tahoma" panose="020B0604030504040204" pitchFamily="34" charset="0"/>
                <a:cs typeface="Tahoma" panose="020B0604030504040204" pitchFamily="34" charset="0"/>
              </a:rPr>
              <a:t>carrying</a:t>
            </a:r>
            <a:r>
              <a:rPr lang="pl-PL" sz="3200" kern="0" spc="-150" dirty="0">
                <a:solidFill>
                  <a:schemeClr val="tx1"/>
                </a:solidFill>
                <a:latin typeface="+mn-lt"/>
                <a:ea typeface="Tahoma" panose="020B0604030504040204" pitchFamily="34" charset="0"/>
                <a:cs typeface="Tahoma" panose="020B0604030504040204" pitchFamily="34" charset="0"/>
              </a:rPr>
              <a:t> out of </a:t>
            </a:r>
            <a:r>
              <a:rPr lang="pl-PL" sz="3200" kern="0" spc="-150" dirty="0" err="1">
                <a:solidFill>
                  <a:schemeClr val="tx1"/>
                </a:solidFill>
                <a:latin typeface="+mn-lt"/>
                <a:ea typeface="Tahoma" panose="020B0604030504040204" pitchFamily="34" charset="0"/>
                <a:cs typeface="Tahoma" panose="020B0604030504040204" pitchFamily="34" charset="0"/>
              </a:rPr>
              <a:t>remote</a:t>
            </a:r>
            <a:r>
              <a:rPr lang="pl-PL" sz="3200" kern="0" spc="-150" dirty="0">
                <a:solidFill>
                  <a:schemeClr val="tx1"/>
                </a:solidFill>
                <a:latin typeface="+mn-lt"/>
                <a:ea typeface="Tahoma" panose="020B0604030504040204" pitchFamily="34" charset="0"/>
                <a:cs typeface="Tahoma" panose="020B0604030504040204" pitchFamily="34" charset="0"/>
              </a:rPr>
              <a:t> </a:t>
            </a:r>
            <a:r>
              <a:rPr lang="pl-PL" sz="3200" kern="0" spc="-150" dirty="0" err="1">
                <a:solidFill>
                  <a:schemeClr val="tx1"/>
                </a:solidFill>
                <a:latin typeface="+mn-lt"/>
                <a:ea typeface="Tahoma" panose="020B0604030504040204" pitchFamily="34" charset="0"/>
                <a:cs typeface="Tahoma" panose="020B0604030504040204" pitchFamily="34" charset="0"/>
              </a:rPr>
              <a:t>work</a:t>
            </a:r>
            <a:endParaRPr lang="es-ES" sz="3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538384" y="1686758"/>
            <a:ext cx="12301298" cy="3349507"/>
          </a:xfrm>
          <a:prstGeom prst="rect">
            <a:avLst/>
          </a:prstGeom>
          <a:noFill/>
        </p:spPr>
        <p:txBody>
          <a:bodyPr wrap="square">
            <a:spAutoFit/>
          </a:bodyPr>
          <a:lstStyle/>
          <a:p>
            <a:pPr marL="626745" indent="323850" algn="just">
              <a:lnSpc>
                <a:spcPct val="150000"/>
              </a:lnSpc>
            </a:pPr>
            <a:r>
              <a:rPr lang="pl-PL" sz="3200" b="1" dirty="0"/>
              <a:t>The </a:t>
            </a:r>
            <a:r>
              <a:rPr lang="pl-PL" sz="3200" b="1" dirty="0" err="1"/>
              <a:t>envisaged</a:t>
            </a:r>
            <a:r>
              <a:rPr lang="pl-PL" sz="3200" b="1" dirty="0"/>
              <a:t> </a:t>
            </a:r>
            <a:r>
              <a:rPr lang="pl-PL" sz="3200" b="1" dirty="0" err="1"/>
              <a:t>Article</a:t>
            </a:r>
            <a:r>
              <a:rPr lang="pl-PL" sz="3200" b="1" dirty="0"/>
              <a:t> 67 (19) § 3 of the </a:t>
            </a:r>
            <a:r>
              <a:rPr lang="pl-PL" sz="3200" b="1" dirty="0" err="1"/>
              <a:t>Labour</a:t>
            </a:r>
            <a:r>
              <a:rPr lang="pl-PL" sz="3200" b="1" dirty="0"/>
              <a:t> </a:t>
            </a:r>
            <a:r>
              <a:rPr lang="pl-PL" sz="3200" b="1" dirty="0" err="1"/>
              <a:t>Code</a:t>
            </a:r>
            <a:r>
              <a:rPr lang="pl-PL" sz="3200" dirty="0"/>
              <a:t>: </a:t>
            </a:r>
            <a:endParaRPr lang="pl-PL" sz="2800" i="1" dirty="0"/>
          </a:p>
          <a:p>
            <a:pPr marL="626745" indent="323850" algn="just">
              <a:lnSpc>
                <a:spcPct val="150000"/>
              </a:lnSpc>
            </a:pPr>
            <a:r>
              <a:rPr lang="en-US" sz="2800" i="1" dirty="0"/>
              <a:t>An agreement between the parties to the employment contract concerning the performance of remote work </a:t>
            </a:r>
            <a:r>
              <a:rPr lang="pl-PL" sz="2800" i="1" dirty="0"/>
              <a:t>	</a:t>
            </a:r>
            <a:r>
              <a:rPr lang="en-US" sz="2800" i="1" dirty="0"/>
              <a:t>by the employee may take place:</a:t>
            </a:r>
          </a:p>
          <a:p>
            <a:pPr marL="626745" indent="323850" algn="just">
              <a:lnSpc>
                <a:spcPct val="150000"/>
              </a:lnSpc>
            </a:pPr>
            <a:r>
              <a:rPr lang="en-US" sz="2800" i="1" dirty="0"/>
              <a:t>1) at the conclusion of the employment contract or</a:t>
            </a:r>
          </a:p>
          <a:p>
            <a:pPr marL="626745" indent="323850" algn="just">
              <a:lnSpc>
                <a:spcPct val="150000"/>
              </a:lnSpc>
            </a:pPr>
            <a:r>
              <a:rPr lang="en-US" sz="2800" i="1" dirty="0"/>
              <a:t>2) during the course of employment.</a:t>
            </a:r>
            <a:endParaRPr lang="pl-PL" sz="2800" i="1" dirty="0"/>
          </a:p>
        </p:txBody>
      </p:sp>
    </p:spTree>
    <p:extLst>
      <p:ext uri="{BB962C8B-B14F-4D97-AF65-F5344CB8AC3E}">
        <p14:creationId xmlns:p14="http://schemas.microsoft.com/office/powerpoint/2010/main" val="3387757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318565" y="1022287"/>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err="1">
                <a:solidFill>
                  <a:srgbClr val="0CA373"/>
                </a:solidFill>
                <a:latin typeface="+mn-lt"/>
                <a:ea typeface="Tahoma" panose="020B0604030504040204" pitchFamily="34" charset="0"/>
                <a:cs typeface="Tahoma" panose="020B0604030504040204" pitchFamily="34" charset="0"/>
              </a:rPr>
              <a:t>Official</a:t>
            </a:r>
            <a:r>
              <a:rPr lang="pl-PL" sz="4000" kern="0" spc="-150" dirty="0">
                <a:solidFill>
                  <a:srgbClr val="0CA373"/>
                </a:solidFill>
                <a:latin typeface="+mn-lt"/>
                <a:ea typeface="Tahoma" panose="020B0604030504040204" pitchFamily="34" charset="0"/>
                <a:cs typeface="Tahoma" panose="020B0604030504040204" pitchFamily="34" charset="0"/>
              </a:rPr>
              <a:t> order </a:t>
            </a:r>
            <a:r>
              <a:rPr lang="pl-PL" sz="3600" kern="0" spc="-150" dirty="0" err="1">
                <a:solidFill>
                  <a:schemeClr val="tx1"/>
                </a:solidFill>
                <a:latin typeface="+mn-lt"/>
                <a:ea typeface="Tahoma" panose="020B0604030504040204" pitchFamily="34" charset="0"/>
                <a:cs typeface="Tahoma" panose="020B0604030504040204" pitchFamily="34" charset="0"/>
              </a:rPr>
              <a:t>concerning</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remote</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work</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79462" y="1686758"/>
            <a:ext cx="11942375" cy="3922612"/>
          </a:xfrm>
          <a:prstGeom prst="rect">
            <a:avLst/>
          </a:prstGeom>
          <a:noFill/>
        </p:spPr>
        <p:txBody>
          <a:bodyPr wrap="square">
            <a:spAutoFit/>
          </a:bodyPr>
          <a:lstStyle/>
          <a:p>
            <a:pPr marL="626745" indent="323850" algn="just">
              <a:lnSpc>
                <a:spcPct val="150000"/>
              </a:lnSpc>
            </a:pPr>
            <a:r>
              <a:rPr lang="pl-PL" sz="2800" dirty="0"/>
              <a:t>The </a:t>
            </a:r>
            <a:r>
              <a:rPr lang="pl-PL" sz="2800" dirty="0" err="1"/>
              <a:t>envisaged</a:t>
            </a:r>
            <a:r>
              <a:rPr lang="pl-PL" sz="2800" dirty="0"/>
              <a:t> </a:t>
            </a:r>
            <a:r>
              <a:rPr lang="pl-PL" sz="2800" dirty="0" err="1"/>
              <a:t>Article</a:t>
            </a:r>
            <a:r>
              <a:rPr lang="pl-PL" sz="2800" dirty="0"/>
              <a:t> 67 (19) § 3 of the </a:t>
            </a:r>
            <a:r>
              <a:rPr lang="pl-PL" sz="2800" dirty="0" err="1"/>
              <a:t>Labour</a:t>
            </a:r>
            <a:r>
              <a:rPr lang="pl-PL" sz="2800" dirty="0"/>
              <a:t> </a:t>
            </a:r>
            <a:r>
              <a:rPr lang="pl-PL" sz="2800" dirty="0" err="1"/>
              <a:t>Code</a:t>
            </a:r>
            <a:r>
              <a:rPr lang="pl-PL" sz="2800" dirty="0"/>
              <a:t>: </a:t>
            </a:r>
          </a:p>
          <a:p>
            <a:pPr marL="626745" indent="323850" algn="just">
              <a:lnSpc>
                <a:spcPct val="150000"/>
              </a:lnSpc>
            </a:pPr>
            <a:r>
              <a:rPr lang="pl-PL" sz="2000" i="1" dirty="0"/>
              <a:t> </a:t>
            </a:r>
            <a:r>
              <a:rPr lang="en-US" sz="2000" i="1" dirty="0"/>
              <a:t>Remote work may be </a:t>
            </a:r>
            <a:r>
              <a:rPr lang="pl-PL" sz="2000" i="1" dirty="0" err="1"/>
              <a:t>carried</a:t>
            </a:r>
            <a:r>
              <a:rPr lang="pl-PL" sz="2000" i="1" dirty="0"/>
              <a:t> out</a:t>
            </a:r>
            <a:r>
              <a:rPr lang="en-US" sz="2000" i="1" dirty="0"/>
              <a:t> at the employer's instruction:</a:t>
            </a:r>
          </a:p>
          <a:p>
            <a:pPr marL="626745" indent="323850" algn="just">
              <a:lnSpc>
                <a:spcPct val="150000"/>
              </a:lnSpc>
            </a:pPr>
            <a:r>
              <a:rPr lang="en-US" sz="2000" i="1" dirty="0"/>
              <a:t>1) during a state of emergency, a state of epidemic emergency and for a period of 3 months after their cancellation; or</a:t>
            </a:r>
          </a:p>
          <a:p>
            <a:pPr marL="626745" indent="323850" algn="just">
              <a:lnSpc>
                <a:spcPct val="150000"/>
              </a:lnSpc>
            </a:pPr>
            <a:r>
              <a:rPr lang="en-US" sz="2000" i="1" dirty="0"/>
              <a:t>2) during a period when it is temporarily impossible for the employer to ensure safe and hygienic working conditions at the employee's current place of work due to force majeure </a:t>
            </a:r>
          </a:p>
          <a:p>
            <a:pPr marL="626745" indent="323850" algn="just">
              <a:lnSpc>
                <a:spcPct val="150000"/>
              </a:lnSpc>
            </a:pPr>
            <a:r>
              <a:rPr lang="en-US" sz="2000" i="1" dirty="0"/>
              <a:t>- if the employee submits immediately before the order is issued a statement in paper or electronic form that he/she has the premises and technical conditions to perform remote work.</a:t>
            </a:r>
          </a:p>
        </p:txBody>
      </p:sp>
    </p:spTree>
    <p:extLst>
      <p:ext uri="{BB962C8B-B14F-4D97-AF65-F5344CB8AC3E}">
        <p14:creationId xmlns:p14="http://schemas.microsoft.com/office/powerpoint/2010/main" val="1806961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170545" y="175491"/>
            <a:ext cx="8955473"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000" dirty="0">
                <a:solidFill>
                  <a:srgbClr val="0CA373"/>
                </a:solidFill>
                <a:latin typeface="+mn-lt"/>
              </a:rPr>
              <a:t>Employee’s </a:t>
            </a:r>
            <a:r>
              <a:rPr lang="pl-PL" sz="4000" dirty="0" err="1">
                <a:solidFill>
                  <a:srgbClr val="0CA373"/>
                </a:solidFill>
                <a:latin typeface="+mn-lt"/>
              </a:rPr>
              <a:t>application</a:t>
            </a:r>
            <a:r>
              <a:rPr lang="en-US" sz="4000" dirty="0">
                <a:solidFill>
                  <a:srgbClr val="0CA373"/>
                </a:solidFill>
                <a:latin typeface="+mn-lt"/>
              </a:rPr>
              <a:t> to work </a:t>
            </a:r>
            <a:r>
              <a:rPr lang="en-US" sz="4000" dirty="0" err="1">
                <a:solidFill>
                  <a:srgbClr val="0CA373"/>
                </a:solidFill>
                <a:latin typeface="+mn-lt"/>
              </a:rPr>
              <a:t>remotel</a:t>
            </a:r>
            <a:r>
              <a:rPr lang="pl-PL" sz="4000" kern="0" spc="-150" dirty="0">
                <a:solidFill>
                  <a:srgbClr val="0CA373"/>
                </a:solidFill>
                <a:latin typeface="+mn-lt"/>
                <a:ea typeface="Tahoma" panose="020B0604030504040204" pitchFamily="34" charset="0"/>
                <a:cs typeface="Tahoma" panose="020B0604030504040204" pitchFamily="34" charset="0"/>
              </a:rPr>
              <a:t>y</a:t>
            </a:r>
            <a:endParaRPr lang="es-ES" sz="40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387927" y="1311564"/>
            <a:ext cx="12150840" cy="4661276"/>
          </a:xfrm>
          <a:prstGeom prst="rect">
            <a:avLst/>
          </a:prstGeom>
          <a:noFill/>
        </p:spPr>
        <p:txBody>
          <a:bodyPr wrap="square">
            <a:spAutoFit/>
          </a:bodyPr>
          <a:lstStyle/>
          <a:p>
            <a:pPr marL="626745" indent="323850" algn="just">
              <a:lnSpc>
                <a:spcPct val="150000"/>
              </a:lnSpc>
            </a:pPr>
            <a:r>
              <a:rPr lang="en-US" sz="2000" dirty="0"/>
              <a:t>An employee may make a request to work remotely, and the employer is obliged to grant it, </a:t>
            </a:r>
            <a:r>
              <a:rPr lang="en-US" sz="2000" b="1" dirty="0"/>
              <a:t>in the case of </a:t>
            </a:r>
            <a:r>
              <a:rPr lang="pl-PL" sz="2000" b="1" dirty="0"/>
              <a:t>	</a:t>
            </a:r>
            <a:r>
              <a:rPr lang="en-US" sz="2000" b="1" dirty="0"/>
              <a:t>employees who are</a:t>
            </a:r>
            <a:r>
              <a:rPr lang="en-US" sz="2000" dirty="0"/>
              <a:t>:</a:t>
            </a:r>
          </a:p>
          <a:p>
            <a:pPr marL="626745" indent="323850" algn="just">
              <a:lnSpc>
                <a:spcPct val="150000"/>
              </a:lnSpc>
            </a:pPr>
            <a:r>
              <a:rPr lang="pl-PL" sz="2000" b="1" dirty="0"/>
              <a:t>- </a:t>
            </a:r>
            <a:r>
              <a:rPr lang="en-US" sz="2000" b="1" dirty="0"/>
              <a:t>pregnant;</a:t>
            </a:r>
            <a:r>
              <a:rPr lang="pl-PL" sz="2000" b="1" dirty="0"/>
              <a:t> </a:t>
            </a:r>
          </a:p>
          <a:p>
            <a:pPr marL="626745" indent="323850" algn="just">
              <a:lnSpc>
                <a:spcPct val="150000"/>
              </a:lnSpc>
            </a:pPr>
            <a:r>
              <a:rPr lang="pl-PL" sz="2000" b="1" dirty="0"/>
              <a:t>- </a:t>
            </a:r>
            <a:r>
              <a:rPr lang="en-US" sz="2000" b="1" dirty="0"/>
              <a:t>parents:</a:t>
            </a:r>
            <a:r>
              <a:rPr lang="pl-PL" sz="2000" b="1" dirty="0"/>
              <a:t> </a:t>
            </a:r>
            <a:r>
              <a:rPr lang="en-US" sz="2000" dirty="0"/>
              <a:t>raising a child up to the age of 4;</a:t>
            </a:r>
            <a:r>
              <a:rPr lang="pl-PL" sz="2000" dirty="0"/>
              <a:t> </a:t>
            </a:r>
            <a:r>
              <a:rPr lang="en-US" sz="2000" dirty="0"/>
              <a:t>a child with a certificate of a severe and irreversible handicap or an incurable life-threatening illness that arose during the child's prenatal period of development or during childbirth</a:t>
            </a:r>
            <a:r>
              <a:rPr lang="pl-PL" sz="2000" dirty="0"/>
              <a:t>; </a:t>
            </a:r>
            <a:r>
              <a:rPr lang="en-US" sz="2000" dirty="0"/>
              <a:t>a child with a certificate of disability or a certificate of moderate or severe disability</a:t>
            </a:r>
            <a:r>
              <a:rPr lang="pl-PL" sz="2000" dirty="0"/>
              <a:t>; </a:t>
            </a:r>
            <a:r>
              <a:rPr lang="en-US" sz="2000" dirty="0"/>
              <a:t>a child with an evaluation on the</a:t>
            </a:r>
            <a:r>
              <a:rPr lang="pl-PL" sz="2000" dirty="0"/>
              <a:t> </a:t>
            </a:r>
            <a:r>
              <a:rPr lang="en-US" sz="2000" dirty="0"/>
              <a:t>need for early development support, an evaluation on the need for special education or an evaluation on the need</a:t>
            </a:r>
            <a:r>
              <a:rPr lang="pl-PL" sz="2000" dirty="0"/>
              <a:t> </a:t>
            </a:r>
            <a:r>
              <a:rPr lang="en-US" sz="2000" dirty="0"/>
              <a:t>for remedial classes;</a:t>
            </a:r>
          </a:p>
          <a:p>
            <a:pPr marL="626745" indent="323850" algn="just">
              <a:lnSpc>
                <a:spcPct val="150000"/>
              </a:lnSpc>
            </a:pPr>
            <a:r>
              <a:rPr lang="pl-PL" sz="2000" dirty="0"/>
              <a:t>- </a:t>
            </a:r>
            <a:r>
              <a:rPr lang="en-US" sz="2000" dirty="0"/>
              <a:t>caring for another family member or a person in a shared household with a disability certificate or a severe</a:t>
            </a:r>
            <a:r>
              <a:rPr lang="pl-PL" sz="2000" dirty="0"/>
              <a:t> </a:t>
            </a:r>
            <a:r>
              <a:rPr lang="en-US" sz="2000" dirty="0"/>
              <a:t>disability certificate.</a:t>
            </a:r>
          </a:p>
        </p:txBody>
      </p:sp>
    </p:spTree>
    <p:extLst>
      <p:ext uri="{BB962C8B-B14F-4D97-AF65-F5344CB8AC3E}">
        <p14:creationId xmlns:p14="http://schemas.microsoft.com/office/powerpoint/2010/main" val="686267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xmlns="" id="{814C3A6E-B7D4-576E-8275-B07734B26F46}"/>
              </a:ext>
            </a:extLst>
          </p:cNvPr>
          <p:cNvSpPr>
            <a:spLocks noGrp="1"/>
          </p:cNvSpPr>
          <p:nvPr>
            <p:ph type="ctrTitle"/>
          </p:nvPr>
        </p:nvSpPr>
        <p:spPr>
          <a:xfrm>
            <a:off x="2070931" y="831273"/>
            <a:ext cx="10121069" cy="858982"/>
          </a:xfrm>
        </p:spPr>
        <p:txBody>
          <a:bodyPr/>
          <a:lstStyle/>
          <a:p>
            <a:pPr algn="l"/>
            <a:r>
              <a:rPr lang="pl-PL" sz="4800" b="1" dirty="0">
                <a:latin typeface="+mn-lt"/>
              </a:rPr>
              <a:t>Occupational </a:t>
            </a:r>
            <a:r>
              <a:rPr lang="pl-PL" sz="4800" b="1" dirty="0" err="1">
                <a:latin typeface="+mn-lt"/>
              </a:rPr>
              <a:t>Health</a:t>
            </a:r>
            <a:r>
              <a:rPr lang="pl-PL" sz="4800" b="1" dirty="0">
                <a:latin typeface="+mn-lt"/>
              </a:rPr>
              <a:t> and </a:t>
            </a:r>
            <a:r>
              <a:rPr lang="pl-PL" sz="4800" b="1" dirty="0" err="1">
                <a:latin typeface="+mn-lt"/>
              </a:rPr>
              <a:t>Safety</a:t>
            </a:r>
            <a:r>
              <a:rPr lang="pl-PL" sz="4800" b="1" dirty="0">
                <a:latin typeface="+mn-lt"/>
              </a:rPr>
              <a:t> </a:t>
            </a:r>
            <a:r>
              <a:rPr lang="pl-PL" sz="4800" b="1" dirty="0" err="1">
                <a:latin typeface="+mn-lt"/>
              </a:rPr>
              <a:t>issues</a:t>
            </a:r>
            <a:r>
              <a:rPr lang="pl-PL" sz="4800" b="1" dirty="0">
                <a:latin typeface="+mn-lt"/>
              </a:rPr>
              <a:t> </a:t>
            </a:r>
            <a:r>
              <a:rPr lang="pl-PL" sz="4800" dirty="0">
                <a:latin typeface="+mn-lt"/>
              </a:rPr>
              <a:t>in Poland </a:t>
            </a:r>
          </a:p>
        </p:txBody>
      </p:sp>
      <p:sp>
        <p:nvSpPr>
          <p:cNvPr id="4" name="Podtytuł 3">
            <a:extLst>
              <a:ext uri="{FF2B5EF4-FFF2-40B4-BE49-F238E27FC236}">
                <a16:creationId xmlns:a16="http://schemas.microsoft.com/office/drawing/2014/main" xmlns="" id="{8F0EF518-83A8-3702-AFB0-C601401190A1}"/>
              </a:ext>
            </a:extLst>
          </p:cNvPr>
          <p:cNvSpPr>
            <a:spLocks noGrp="1"/>
          </p:cNvSpPr>
          <p:nvPr>
            <p:ph type="subTitle" idx="1"/>
          </p:nvPr>
        </p:nvSpPr>
        <p:spPr>
          <a:xfrm>
            <a:off x="138545" y="2068945"/>
            <a:ext cx="10861964" cy="3188855"/>
          </a:xfrm>
        </p:spPr>
        <p:txBody>
          <a:bodyPr/>
          <a:lstStyle/>
          <a:p>
            <a:pPr marL="342900" indent="-342900" algn="l">
              <a:buFont typeface="Wingdings" panose="05000000000000000000" pitchFamily="2" charset="2"/>
              <a:buChar char="q"/>
            </a:pPr>
            <a:r>
              <a:rPr lang="pl-PL" sz="3600" dirty="0" err="1"/>
              <a:t>Accidents</a:t>
            </a:r>
            <a:r>
              <a:rPr lang="pl-PL" sz="3600" dirty="0"/>
              <a:t> </a:t>
            </a:r>
            <a:r>
              <a:rPr lang="pl-PL" sz="3600" dirty="0" err="1"/>
              <a:t>during</a:t>
            </a:r>
            <a:r>
              <a:rPr lang="pl-PL" sz="3600" dirty="0"/>
              <a:t> </a:t>
            </a:r>
            <a:r>
              <a:rPr lang="pl-PL" sz="3600" dirty="0" err="1"/>
              <a:t>remote</a:t>
            </a:r>
            <a:r>
              <a:rPr lang="pl-PL" sz="3600" dirty="0"/>
              <a:t> </a:t>
            </a:r>
            <a:r>
              <a:rPr lang="pl-PL" sz="3600" dirty="0" err="1"/>
              <a:t>work</a:t>
            </a:r>
            <a:r>
              <a:rPr lang="pl-PL" sz="3600" dirty="0"/>
              <a:t>;</a:t>
            </a:r>
          </a:p>
          <a:p>
            <a:pPr marL="342900" indent="-342900" algn="l">
              <a:buFont typeface="Wingdings" panose="05000000000000000000" pitchFamily="2" charset="2"/>
              <a:buChar char="q"/>
            </a:pPr>
            <a:r>
              <a:rPr lang="pl-PL" sz="3600" dirty="0" err="1"/>
              <a:t>Risk</a:t>
            </a:r>
            <a:r>
              <a:rPr lang="pl-PL" sz="3600" dirty="0"/>
              <a:t> </a:t>
            </a:r>
            <a:r>
              <a:rPr lang="pl-PL" sz="3600" dirty="0" err="1"/>
              <a:t>assessment</a:t>
            </a:r>
            <a:r>
              <a:rPr lang="pl-PL" sz="3600" dirty="0"/>
              <a:t>;</a:t>
            </a:r>
          </a:p>
          <a:p>
            <a:pPr marL="342900" indent="-342900" algn="l">
              <a:buFont typeface="Wingdings" panose="05000000000000000000" pitchFamily="2" charset="2"/>
              <a:buChar char="q"/>
            </a:pPr>
            <a:r>
              <a:rPr lang="pl-PL" sz="3600" dirty="0"/>
              <a:t>Occupational and quasi-</a:t>
            </a:r>
            <a:r>
              <a:rPr lang="pl-PL" sz="3600" dirty="0" err="1"/>
              <a:t>occupational</a:t>
            </a:r>
            <a:r>
              <a:rPr lang="pl-PL" sz="3600" dirty="0"/>
              <a:t> </a:t>
            </a:r>
            <a:r>
              <a:rPr lang="pl-PL" sz="3600" dirty="0" err="1"/>
              <a:t>diseases</a:t>
            </a:r>
            <a:r>
              <a:rPr lang="pl-PL" sz="3600" dirty="0"/>
              <a:t>;</a:t>
            </a:r>
          </a:p>
          <a:p>
            <a:pPr marL="342900" indent="-342900" algn="l">
              <a:buFont typeface="Wingdings" panose="05000000000000000000" pitchFamily="2" charset="2"/>
              <a:buChar char="q"/>
            </a:pPr>
            <a:r>
              <a:rPr lang="en-US" sz="3600" dirty="0"/>
              <a:t>Worker's and employer's health and safety obligations</a:t>
            </a:r>
            <a:endParaRPr lang="pl-PL" sz="3600" dirty="0"/>
          </a:p>
        </p:txBody>
      </p:sp>
    </p:spTree>
    <p:extLst>
      <p:ext uri="{BB962C8B-B14F-4D97-AF65-F5344CB8AC3E}">
        <p14:creationId xmlns:p14="http://schemas.microsoft.com/office/powerpoint/2010/main" val="3599918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xmlns="" id="{814C3A6E-B7D4-576E-8275-B07734B26F46}"/>
              </a:ext>
            </a:extLst>
          </p:cNvPr>
          <p:cNvSpPr>
            <a:spLocks noGrp="1"/>
          </p:cNvSpPr>
          <p:nvPr>
            <p:ph type="ctrTitle"/>
          </p:nvPr>
        </p:nvSpPr>
        <p:spPr>
          <a:xfrm>
            <a:off x="2493818" y="120073"/>
            <a:ext cx="8174181" cy="905163"/>
          </a:xfrm>
        </p:spPr>
        <p:txBody>
          <a:bodyPr/>
          <a:lstStyle/>
          <a:p>
            <a:pPr algn="l"/>
            <a:r>
              <a:rPr lang="pl-PL" sz="4800" b="1" dirty="0" err="1">
                <a:solidFill>
                  <a:srgbClr val="0CA373"/>
                </a:solidFill>
                <a:latin typeface="+mn-lt"/>
              </a:rPr>
              <a:t>Occasional</a:t>
            </a:r>
            <a:r>
              <a:rPr lang="pl-PL" sz="4800" b="1" dirty="0">
                <a:latin typeface="+mn-lt"/>
              </a:rPr>
              <a:t> </a:t>
            </a:r>
            <a:r>
              <a:rPr lang="pl-PL" sz="4800" b="1" dirty="0" err="1">
                <a:latin typeface="+mn-lt"/>
              </a:rPr>
              <a:t>remote</a:t>
            </a:r>
            <a:r>
              <a:rPr lang="pl-PL" sz="4800" b="1" dirty="0">
                <a:latin typeface="+mn-lt"/>
              </a:rPr>
              <a:t> </a:t>
            </a:r>
            <a:r>
              <a:rPr lang="pl-PL" sz="4800" b="1" dirty="0" err="1">
                <a:latin typeface="+mn-lt"/>
              </a:rPr>
              <a:t>work</a:t>
            </a:r>
            <a:r>
              <a:rPr lang="pl-PL" sz="4800" b="1" dirty="0">
                <a:latin typeface="+mn-lt"/>
              </a:rPr>
              <a:t> </a:t>
            </a:r>
          </a:p>
        </p:txBody>
      </p:sp>
      <p:sp>
        <p:nvSpPr>
          <p:cNvPr id="4" name="Podtytuł 3">
            <a:extLst>
              <a:ext uri="{FF2B5EF4-FFF2-40B4-BE49-F238E27FC236}">
                <a16:creationId xmlns:a16="http://schemas.microsoft.com/office/drawing/2014/main" xmlns="" id="{8F0EF518-83A8-3702-AFB0-C601401190A1}"/>
              </a:ext>
            </a:extLst>
          </p:cNvPr>
          <p:cNvSpPr>
            <a:spLocks noGrp="1"/>
          </p:cNvSpPr>
          <p:nvPr>
            <p:ph type="subTitle" idx="1"/>
          </p:nvPr>
        </p:nvSpPr>
        <p:spPr>
          <a:xfrm>
            <a:off x="314037" y="1717964"/>
            <a:ext cx="11102108" cy="3916218"/>
          </a:xfrm>
        </p:spPr>
        <p:txBody>
          <a:bodyPr/>
          <a:lstStyle/>
          <a:p>
            <a:pPr marL="342900" indent="-342900" algn="just">
              <a:buFont typeface="Wingdings" panose="05000000000000000000" pitchFamily="2" charset="2"/>
              <a:buChar char="q"/>
            </a:pPr>
            <a:r>
              <a:rPr lang="en-US" sz="3600" dirty="0"/>
              <a:t>The legislator in the draft also introduces the possibility of occasional remote work at the employee’s </a:t>
            </a:r>
            <a:r>
              <a:rPr lang="pl-PL" sz="3600" dirty="0" err="1"/>
              <a:t>application</a:t>
            </a:r>
            <a:r>
              <a:rPr lang="en-US" sz="3600" dirty="0"/>
              <a:t>, </a:t>
            </a:r>
            <a:r>
              <a:rPr lang="en-US" sz="4000" b="1" dirty="0">
                <a:solidFill>
                  <a:srgbClr val="0CA373"/>
                </a:solidFill>
              </a:rPr>
              <a:t>for a period not exceeding 24 days per calendar year</a:t>
            </a:r>
            <a:r>
              <a:rPr lang="en-US" sz="3600" dirty="0"/>
              <a:t>. </a:t>
            </a:r>
            <a:endParaRPr lang="pl-PL" sz="3600" dirty="0"/>
          </a:p>
          <a:p>
            <a:pPr marL="342900" indent="-342900" algn="just">
              <a:buFont typeface="Wingdings" panose="05000000000000000000" pitchFamily="2" charset="2"/>
              <a:buChar char="q"/>
            </a:pPr>
            <a:r>
              <a:rPr lang="pl-PL" sz="3600" dirty="0"/>
              <a:t>I</a:t>
            </a:r>
            <a:r>
              <a:rPr lang="en-US" sz="3600" dirty="0"/>
              <a:t>n</a:t>
            </a:r>
            <a:r>
              <a:rPr lang="pl-PL" sz="3600" dirty="0"/>
              <a:t> </a:t>
            </a:r>
            <a:r>
              <a:rPr lang="pl-PL" sz="3600" dirty="0" err="1"/>
              <a:t>such</a:t>
            </a:r>
            <a:r>
              <a:rPr lang="en-US" sz="3600" dirty="0"/>
              <a:t> case, most formal objections will not apply, with the exception of the data protection procedure.</a:t>
            </a:r>
          </a:p>
        </p:txBody>
      </p:sp>
    </p:spTree>
    <p:extLst>
      <p:ext uri="{BB962C8B-B14F-4D97-AF65-F5344CB8AC3E}">
        <p14:creationId xmlns:p14="http://schemas.microsoft.com/office/powerpoint/2010/main" val="3475462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n-lt"/>
                <a:ea typeface="Tahoma" panose="020B0604030504040204" pitchFamily="34" charset="0"/>
                <a:cs typeface="Tahoma" panose="020B0604030504040204" pitchFamily="34" charset="0"/>
              </a:rPr>
              <a:t>Assesment</a:t>
            </a:r>
            <a:r>
              <a:rPr lang="pl-PL" sz="5400" kern="0" spc="-150" dirty="0">
                <a:solidFill>
                  <a:srgbClr val="0CA373"/>
                </a:solidFill>
                <a:latin typeface="+mn-lt"/>
                <a:ea typeface="Tahoma" panose="020B0604030504040204" pitchFamily="34" charset="0"/>
                <a:cs typeface="Tahoma" panose="020B0604030504040204" pitchFamily="34" charset="0"/>
              </a:rPr>
              <a:t> 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xmlns="" id="{4A8926EE-7A7A-20AC-3A99-34C39A2CABBD}"/>
              </a:ext>
            </a:extLst>
          </p:cNvPr>
          <p:cNvSpPr txBox="1"/>
          <p:nvPr/>
        </p:nvSpPr>
        <p:spPr>
          <a:xfrm>
            <a:off x="205100" y="1030479"/>
            <a:ext cx="11861562" cy="4678204"/>
          </a:xfrm>
          <a:prstGeom prst="rect">
            <a:avLst/>
          </a:prstGeom>
          <a:noFill/>
        </p:spPr>
        <p:txBody>
          <a:bodyPr wrap="square">
            <a:spAutoFit/>
          </a:bodyPr>
          <a:lstStyle/>
          <a:p>
            <a:r>
              <a:rPr lang="en-US" sz="2000" dirty="0"/>
              <a:t>1. ‘Remote work’ (‘telework’) implies: </a:t>
            </a:r>
          </a:p>
          <a:p>
            <a:r>
              <a:rPr lang="en-US" sz="2000" b="1" dirty="0"/>
              <a:t>a) work achieved with the help of ICTs and conducted outside the employer’s locations</a:t>
            </a:r>
          </a:p>
          <a:p>
            <a:r>
              <a:rPr lang="en-US" sz="2000" dirty="0"/>
              <a:t>b) work carried out using ICTs from the employer’s premises</a:t>
            </a:r>
          </a:p>
          <a:p>
            <a:r>
              <a:rPr lang="en-US" sz="2000" dirty="0"/>
              <a:t>c) work carried out from the employer’s premises</a:t>
            </a:r>
          </a:p>
          <a:p>
            <a:endParaRPr lang="en-US" sz="2000" dirty="0"/>
          </a:p>
          <a:p>
            <a:r>
              <a:rPr lang="en-US" sz="2000" dirty="0"/>
              <a:t>2. Countries with highest incidence of remote work include: </a:t>
            </a:r>
          </a:p>
          <a:p>
            <a:r>
              <a:rPr lang="en-US" sz="2000" dirty="0"/>
              <a:t>a) Poland, Portugal and Sweden</a:t>
            </a:r>
          </a:p>
          <a:p>
            <a:r>
              <a:rPr lang="en-US" sz="2000" b="1" dirty="0"/>
              <a:t>b) Denmark, the Netherlands and Sweden</a:t>
            </a:r>
          </a:p>
          <a:p>
            <a:r>
              <a:rPr lang="en-US" sz="2000" dirty="0"/>
              <a:t>c) Italy, Czechia and Sweden</a:t>
            </a:r>
          </a:p>
          <a:p>
            <a:endParaRPr lang="en-US" sz="2000" dirty="0"/>
          </a:p>
          <a:p>
            <a:r>
              <a:rPr lang="en-US" sz="2000" dirty="0"/>
              <a:t>3. Among the most pressing issues to be taken into account by entrepreneurs, whose businesses engage in remote work, there are:</a:t>
            </a:r>
          </a:p>
          <a:p>
            <a:r>
              <a:rPr lang="en-US" sz="2000" b="1" dirty="0"/>
              <a:t>a) working time and work organization, OSH and WLB issues</a:t>
            </a:r>
          </a:p>
          <a:p>
            <a:r>
              <a:rPr lang="en-US" sz="2000" dirty="0"/>
              <a:t>b) legal and contractual obligations only</a:t>
            </a:r>
          </a:p>
          <a:p>
            <a:r>
              <a:rPr lang="en-US" sz="2000" dirty="0"/>
              <a:t>c) pension systems’ issues</a:t>
            </a:r>
          </a:p>
        </p:txBody>
      </p:sp>
    </p:spTree>
    <p:extLst>
      <p:ext uri="{BB962C8B-B14F-4D97-AF65-F5344CB8AC3E}">
        <p14:creationId xmlns:p14="http://schemas.microsoft.com/office/powerpoint/2010/main" val="1696423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355273" y="90796"/>
            <a:ext cx="9343920"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n-lt"/>
                <a:ea typeface="Tahoma" panose="020B0604030504040204" pitchFamily="34" charset="0"/>
                <a:cs typeface="Tahoma" panose="020B0604030504040204" pitchFamily="34" charset="0"/>
              </a:rPr>
              <a:t>Assesment</a:t>
            </a:r>
            <a:r>
              <a:rPr lang="pl-PL" sz="5400" kern="0" spc="-150" dirty="0">
                <a:solidFill>
                  <a:srgbClr val="0CA373"/>
                </a:solidFill>
                <a:latin typeface="+mn-lt"/>
                <a:ea typeface="Tahoma" panose="020B0604030504040204" pitchFamily="34" charset="0"/>
                <a:cs typeface="Tahoma" panose="020B0604030504040204" pitchFamily="34" charset="0"/>
              </a:rPr>
              <a:t> 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xmlns="" id="{4A8926EE-7A7A-20AC-3A99-34C39A2CABBD}"/>
              </a:ext>
            </a:extLst>
          </p:cNvPr>
          <p:cNvSpPr txBox="1"/>
          <p:nvPr/>
        </p:nvSpPr>
        <p:spPr>
          <a:xfrm>
            <a:off x="205100" y="1030479"/>
            <a:ext cx="11861562" cy="4832092"/>
          </a:xfrm>
          <a:prstGeom prst="rect">
            <a:avLst/>
          </a:prstGeom>
          <a:noFill/>
        </p:spPr>
        <p:txBody>
          <a:bodyPr wrap="square">
            <a:spAutoFit/>
          </a:bodyPr>
          <a:lstStyle/>
          <a:p>
            <a:r>
              <a:rPr lang="en-US" sz="2200" dirty="0"/>
              <a:t>4. Working time issues regard e.g.:</a:t>
            </a:r>
          </a:p>
          <a:p>
            <a:r>
              <a:rPr lang="en-US" sz="2200" b="1" dirty="0"/>
              <a:t>a) preparing individual remote Workplan(s)</a:t>
            </a:r>
          </a:p>
          <a:p>
            <a:r>
              <a:rPr lang="en-US" sz="2200" dirty="0"/>
              <a:t>b) looking after one’s working hours only</a:t>
            </a:r>
          </a:p>
          <a:p>
            <a:r>
              <a:rPr lang="en-US" sz="2200" dirty="0"/>
              <a:t>c) neither answer is correct</a:t>
            </a:r>
          </a:p>
          <a:p>
            <a:endParaRPr lang="en-US" sz="2200" dirty="0"/>
          </a:p>
          <a:p>
            <a:r>
              <a:rPr lang="en-US" sz="2200" dirty="0"/>
              <a:t>5. Major challenges concerning OSH include: </a:t>
            </a:r>
          </a:p>
          <a:p>
            <a:r>
              <a:rPr lang="en-US" sz="2200" b="1" dirty="0"/>
              <a:t>a) psychological risks and </a:t>
            </a:r>
            <a:r>
              <a:rPr lang="en-US" sz="2200" b="1" dirty="0" err="1"/>
              <a:t>erconomics</a:t>
            </a:r>
            <a:r>
              <a:rPr lang="en-US" sz="2200" b="1" dirty="0"/>
              <a:t> </a:t>
            </a:r>
          </a:p>
          <a:p>
            <a:r>
              <a:rPr lang="en-US" sz="2200" dirty="0"/>
              <a:t>b) working closely with management / supervisors</a:t>
            </a:r>
          </a:p>
          <a:p>
            <a:r>
              <a:rPr lang="en-US" sz="2200" dirty="0"/>
              <a:t>c) neither answer is correct</a:t>
            </a:r>
          </a:p>
          <a:p>
            <a:endParaRPr lang="en-US" sz="2200" dirty="0"/>
          </a:p>
          <a:p>
            <a:r>
              <a:rPr lang="en-US" sz="2200" dirty="0"/>
              <a:t>6. Teams that work remotely face more significant communication challenges than face-to-face teams: </a:t>
            </a:r>
          </a:p>
          <a:p>
            <a:r>
              <a:rPr lang="en-US" sz="2200" dirty="0"/>
              <a:t>a) No</a:t>
            </a:r>
          </a:p>
          <a:p>
            <a:r>
              <a:rPr lang="en-US" sz="2200" b="1" dirty="0"/>
              <a:t>b) Yes</a:t>
            </a:r>
          </a:p>
          <a:p>
            <a:r>
              <a:rPr lang="en-US" sz="2200" dirty="0"/>
              <a:t>c) maybe </a:t>
            </a:r>
          </a:p>
        </p:txBody>
      </p:sp>
    </p:spTree>
    <p:extLst>
      <p:ext uri="{BB962C8B-B14F-4D97-AF65-F5344CB8AC3E}">
        <p14:creationId xmlns:p14="http://schemas.microsoft.com/office/powerpoint/2010/main" val="124276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n-lt"/>
                <a:ea typeface="Tahoma" panose="020B0604030504040204" pitchFamily="34" charset="0"/>
                <a:cs typeface="Tahoma" panose="020B0604030504040204" pitchFamily="34" charset="0"/>
              </a:rPr>
              <a:t>Assesment</a:t>
            </a:r>
            <a:r>
              <a:rPr lang="pl-PL" sz="5400" kern="0" spc="-150" dirty="0">
                <a:solidFill>
                  <a:srgbClr val="0CA373"/>
                </a:solidFill>
                <a:latin typeface="+mn-lt"/>
                <a:ea typeface="Tahoma" panose="020B0604030504040204" pitchFamily="34" charset="0"/>
                <a:cs typeface="Tahoma" panose="020B0604030504040204" pitchFamily="34" charset="0"/>
              </a:rPr>
              <a:t> 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xmlns="" id="{4A8926EE-7A7A-20AC-3A99-34C39A2CABBD}"/>
              </a:ext>
            </a:extLst>
          </p:cNvPr>
          <p:cNvSpPr txBox="1"/>
          <p:nvPr/>
        </p:nvSpPr>
        <p:spPr>
          <a:xfrm>
            <a:off x="153824" y="1307507"/>
            <a:ext cx="11912838" cy="4278094"/>
          </a:xfrm>
          <a:prstGeom prst="rect">
            <a:avLst/>
          </a:prstGeom>
          <a:noFill/>
        </p:spPr>
        <p:txBody>
          <a:bodyPr wrap="square">
            <a:spAutoFit/>
          </a:bodyPr>
          <a:lstStyle/>
          <a:p>
            <a:r>
              <a:rPr lang="en-US" sz="2800" dirty="0"/>
              <a:t>7. Useful tip for entrepreneurs concerning WLB could be:</a:t>
            </a:r>
          </a:p>
          <a:p>
            <a:r>
              <a:rPr lang="en-US" sz="2800" b="1" dirty="0"/>
              <a:t>a) setting clear expectations about work outputs</a:t>
            </a:r>
          </a:p>
          <a:p>
            <a:r>
              <a:rPr lang="en-US" sz="2800" dirty="0"/>
              <a:t>b) setting any expectations about work outputs</a:t>
            </a:r>
          </a:p>
          <a:p>
            <a:r>
              <a:rPr lang="en-US" sz="2800" dirty="0"/>
              <a:t>c) neither answer is correct</a:t>
            </a:r>
          </a:p>
          <a:p>
            <a:endParaRPr lang="en-US" sz="2800" dirty="0"/>
          </a:p>
          <a:p>
            <a:r>
              <a:rPr lang="en-US" sz="2800" dirty="0"/>
              <a:t>8. If workers work remotely from abroad: </a:t>
            </a:r>
          </a:p>
          <a:p>
            <a:r>
              <a:rPr lang="en-US" sz="2800" b="1" dirty="0"/>
              <a:t>a) applying for PD A1 may prove indispensable</a:t>
            </a:r>
          </a:p>
          <a:p>
            <a:r>
              <a:rPr lang="en-US" sz="2800" dirty="0"/>
              <a:t>b) they never become posted workers</a:t>
            </a:r>
          </a:p>
          <a:p>
            <a:r>
              <a:rPr lang="en-US" sz="2800" dirty="0"/>
              <a:t>c) they always become posted workers </a:t>
            </a:r>
            <a:endParaRPr lang="pl-PL" sz="2800" dirty="0"/>
          </a:p>
          <a:p>
            <a:endParaRPr lang="pl-PL" sz="2000" dirty="0"/>
          </a:p>
        </p:txBody>
      </p:sp>
    </p:spTree>
    <p:extLst>
      <p:ext uri="{BB962C8B-B14F-4D97-AF65-F5344CB8AC3E}">
        <p14:creationId xmlns:p14="http://schemas.microsoft.com/office/powerpoint/2010/main" val="98314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144993" y="213645"/>
            <a:ext cx="844263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err="1">
                <a:solidFill>
                  <a:schemeClr val="tx1"/>
                </a:solidFill>
                <a:latin typeface="+mn-lt"/>
                <a:ea typeface="Tahoma" panose="020B0604030504040204" pitchFamily="34" charset="0"/>
                <a:cs typeface="Tahoma" panose="020B0604030504040204" pitchFamily="34" charset="0"/>
              </a:rPr>
              <a:t>What</a:t>
            </a:r>
            <a:r>
              <a:rPr lang="pl-PL" sz="4800" kern="0" spc="-150" dirty="0">
                <a:solidFill>
                  <a:schemeClr val="tx1"/>
                </a:solidFill>
                <a:latin typeface="+mn-lt"/>
                <a:ea typeface="Tahoma" panose="020B0604030504040204" pitchFamily="34" charset="0"/>
                <a:cs typeface="Tahoma" panose="020B0604030504040204" pitchFamily="34" charset="0"/>
              </a:rPr>
              <a:t> </a:t>
            </a:r>
            <a:r>
              <a:rPr lang="pl-PL" sz="4800" kern="0" spc="-150" dirty="0" err="1">
                <a:solidFill>
                  <a:schemeClr val="tx1"/>
                </a:solidFill>
                <a:latin typeface="+mn-lt"/>
                <a:ea typeface="Tahoma" panose="020B0604030504040204" pitchFamily="34" charset="0"/>
                <a:cs typeface="Tahoma" panose="020B0604030504040204" pitchFamily="34" charset="0"/>
              </a:rPr>
              <a:t>is</a:t>
            </a:r>
            <a:r>
              <a:rPr lang="pl-PL" sz="4800" kern="0" spc="-150" dirty="0">
                <a:solidFill>
                  <a:schemeClr val="tx1"/>
                </a:solidFill>
                <a:latin typeface="+mn-lt"/>
                <a:ea typeface="Tahoma" panose="020B0604030504040204" pitchFamily="34" charset="0"/>
                <a:cs typeface="Tahoma" panose="020B0604030504040204" pitchFamily="34" charset="0"/>
              </a:rPr>
              <a:t> ’</a:t>
            </a:r>
            <a:r>
              <a:rPr lang="pl-PL" sz="4800" kern="0" spc="-150" dirty="0" err="1">
                <a:solidFill>
                  <a:schemeClr val="tx1"/>
                </a:solidFill>
                <a:latin typeface="+mn-lt"/>
                <a:ea typeface="Tahoma" panose="020B0604030504040204" pitchFamily="34" charset="0"/>
                <a:cs typeface="Tahoma" panose="020B0604030504040204" pitchFamily="34" charset="0"/>
              </a:rPr>
              <a:t>remote</a:t>
            </a:r>
            <a:r>
              <a:rPr lang="pl-PL" sz="4800" kern="0" spc="-150" dirty="0">
                <a:solidFill>
                  <a:schemeClr val="tx1"/>
                </a:solidFill>
                <a:latin typeface="+mn-lt"/>
                <a:ea typeface="Tahoma" panose="020B0604030504040204" pitchFamily="34" charset="0"/>
                <a:cs typeface="Tahoma" panose="020B0604030504040204" pitchFamily="34" charset="0"/>
              </a:rPr>
              <a:t> </a:t>
            </a:r>
            <a:r>
              <a:rPr lang="pl-PL" sz="4800" kern="0" spc="-150" dirty="0" err="1">
                <a:solidFill>
                  <a:schemeClr val="tx1"/>
                </a:solidFill>
                <a:latin typeface="+mn-lt"/>
                <a:ea typeface="Tahoma" panose="020B0604030504040204" pitchFamily="34" charset="0"/>
                <a:cs typeface="Tahoma" panose="020B0604030504040204" pitchFamily="34" charset="0"/>
              </a:rPr>
              <a:t>work</a:t>
            </a:r>
            <a:r>
              <a:rPr lang="pl-PL" sz="4800" kern="0" spc="-150" dirty="0">
                <a:solidFill>
                  <a:schemeClr val="tx1"/>
                </a:solidFill>
                <a:latin typeface="+mn-lt"/>
                <a:ea typeface="Tahoma" panose="020B0604030504040204" pitchFamily="34" charset="0"/>
                <a:cs typeface="Tahoma" panose="020B0604030504040204" pitchFamily="34" charset="0"/>
              </a:rPr>
              <a:t>’ (</a:t>
            </a:r>
            <a:r>
              <a:rPr lang="pl-PL" sz="4800" kern="0" spc="-150" dirty="0" err="1">
                <a:solidFill>
                  <a:schemeClr val="tx1"/>
                </a:solidFill>
                <a:latin typeface="+mn-lt"/>
                <a:ea typeface="Tahoma" panose="020B0604030504040204" pitchFamily="34" charset="0"/>
                <a:cs typeface="Tahoma" panose="020B0604030504040204" pitchFamily="34" charset="0"/>
              </a:rPr>
              <a:t>telework</a:t>
            </a:r>
            <a:r>
              <a:rPr lang="pl-PL" sz="4800" kern="0" spc="-150" dirty="0">
                <a:solidFill>
                  <a:schemeClr val="tx1"/>
                </a:solidFill>
                <a:latin typeface="+mn-lt"/>
                <a:ea typeface="Tahoma" panose="020B0604030504040204" pitchFamily="34" charset="0"/>
                <a:cs typeface="Tahoma" panose="020B0604030504040204" pitchFamily="34" charset="0"/>
              </a:rPr>
              <a:t>)?</a:t>
            </a:r>
            <a:endParaRPr lang="es-ES" sz="48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85458" y="1256233"/>
            <a:ext cx="11229174" cy="1411925"/>
          </a:xfrm>
          <a:prstGeom prst="rect">
            <a:avLst/>
          </a:prstGeom>
        </p:spPr>
        <p:txBody>
          <a:bodyPr vert="horz" wrap="square" lIns="0" tIns="13970" rIns="0" bIns="0" rtlCol="0">
            <a:spAutoFit/>
          </a:bodyPr>
          <a:lstStyle/>
          <a:p>
            <a:pPr marL="12700">
              <a:lnSpc>
                <a:spcPct val="100000"/>
              </a:lnSpc>
              <a:spcBef>
                <a:spcPts val="110"/>
              </a:spcBef>
            </a:pPr>
            <a:r>
              <a:rPr lang="pl-PL" sz="2400" b="1" spc="50" dirty="0">
                <a:solidFill>
                  <a:srgbClr val="0CA373"/>
                </a:solidFill>
                <a:cs typeface="Tahoma"/>
              </a:rPr>
              <a:t>’Remote </a:t>
            </a:r>
            <a:r>
              <a:rPr lang="pl-PL" sz="2400" b="1" spc="50" dirty="0" err="1">
                <a:solidFill>
                  <a:srgbClr val="0CA373"/>
                </a:solidFill>
                <a:cs typeface="Tahoma"/>
              </a:rPr>
              <a:t>work</a:t>
            </a:r>
            <a:r>
              <a:rPr lang="pl-PL" sz="2400" b="1" spc="50" dirty="0">
                <a:solidFill>
                  <a:srgbClr val="0CA373"/>
                </a:solidFill>
                <a:cs typeface="Tahoma"/>
              </a:rPr>
              <a:t>’ </a:t>
            </a:r>
            <a:r>
              <a:rPr lang="pl-PL" sz="2200" spc="50" dirty="0" err="1">
                <a:solidFill>
                  <a:srgbClr val="0CA373"/>
                </a:solidFill>
                <a:cs typeface="Tahoma"/>
              </a:rPr>
              <a:t>is</a:t>
            </a:r>
            <a:r>
              <a:rPr lang="pl-PL" sz="2200" spc="50" dirty="0">
                <a:solidFill>
                  <a:srgbClr val="0CA373"/>
                </a:solidFill>
                <a:cs typeface="Tahoma"/>
              </a:rPr>
              <a:t> the most popular </a:t>
            </a:r>
            <a:r>
              <a:rPr lang="pl-PL" sz="2200" spc="50" dirty="0" err="1">
                <a:solidFill>
                  <a:srgbClr val="0CA373"/>
                </a:solidFill>
                <a:cs typeface="Tahoma"/>
              </a:rPr>
              <a:t>Polish</a:t>
            </a:r>
            <a:r>
              <a:rPr lang="pl-PL" sz="2200" spc="50" dirty="0">
                <a:solidFill>
                  <a:srgbClr val="0CA373"/>
                </a:solidFill>
                <a:cs typeface="Tahoma"/>
              </a:rPr>
              <a:t> </a:t>
            </a:r>
            <a:r>
              <a:rPr lang="pl-PL" sz="2200" spc="50" dirty="0" err="1">
                <a:solidFill>
                  <a:srgbClr val="0CA373"/>
                </a:solidFill>
                <a:cs typeface="Tahoma"/>
              </a:rPr>
              <a:t>expression</a:t>
            </a:r>
            <a:r>
              <a:rPr lang="pl-PL" sz="2200" spc="50" dirty="0">
                <a:solidFill>
                  <a:srgbClr val="0CA373"/>
                </a:solidFill>
                <a:cs typeface="Tahoma"/>
              </a:rPr>
              <a:t> </a:t>
            </a:r>
            <a:r>
              <a:rPr lang="pl-PL" sz="2200" spc="50" dirty="0" err="1">
                <a:solidFill>
                  <a:srgbClr val="0CA373"/>
                </a:solidFill>
                <a:cs typeface="Tahoma"/>
              </a:rPr>
              <a:t>used</a:t>
            </a:r>
            <a:r>
              <a:rPr lang="pl-PL" sz="2200" spc="50" dirty="0">
                <a:solidFill>
                  <a:srgbClr val="0CA373"/>
                </a:solidFill>
                <a:cs typeface="Tahoma"/>
              </a:rPr>
              <a:t> for ’</a:t>
            </a:r>
            <a:r>
              <a:rPr lang="pl-PL" sz="2200" spc="50" dirty="0" err="1">
                <a:solidFill>
                  <a:srgbClr val="0CA373"/>
                </a:solidFill>
                <a:cs typeface="Tahoma"/>
              </a:rPr>
              <a:t>telework</a:t>
            </a:r>
            <a:r>
              <a:rPr lang="pl-PL" sz="2200" b="1" spc="50" dirty="0">
                <a:solidFill>
                  <a:srgbClr val="0CA373"/>
                </a:solidFill>
                <a:cs typeface="Tahoma"/>
              </a:rPr>
              <a:t>’</a:t>
            </a:r>
          </a:p>
          <a:p>
            <a:pPr marL="12700">
              <a:lnSpc>
                <a:spcPct val="100000"/>
              </a:lnSpc>
              <a:spcBef>
                <a:spcPts val="110"/>
              </a:spcBef>
            </a:pPr>
            <a:r>
              <a:rPr lang="pl-PL" sz="2200" b="1" spc="50" dirty="0">
                <a:solidFill>
                  <a:srgbClr val="0CA373"/>
                </a:solidFill>
                <a:cs typeface="Tahoma"/>
              </a:rPr>
              <a:t>’TELEWORK’ </a:t>
            </a:r>
            <a:r>
              <a:rPr lang="pl-PL" sz="2200" spc="50" dirty="0">
                <a:solidFill>
                  <a:srgbClr val="0CA373"/>
                </a:solidFill>
                <a:cs typeface="Tahoma"/>
              </a:rPr>
              <a:t>in </a:t>
            </a:r>
            <a:r>
              <a:rPr lang="pl-PL" sz="2200" spc="50" dirty="0" err="1">
                <a:solidFill>
                  <a:srgbClr val="0CA373"/>
                </a:solidFill>
                <a:cs typeface="Tahoma"/>
              </a:rPr>
              <a:t>turn</a:t>
            </a:r>
            <a:r>
              <a:rPr lang="pl-PL" sz="2200" spc="50" dirty="0">
                <a:solidFill>
                  <a:srgbClr val="0CA373"/>
                </a:solidFill>
                <a:cs typeface="Tahoma"/>
              </a:rPr>
              <a:t> </a:t>
            </a:r>
            <a:r>
              <a:rPr lang="pl-PL" sz="2200" spc="50" dirty="0" err="1">
                <a:solidFill>
                  <a:srgbClr val="0CA373"/>
                </a:solidFill>
                <a:cs typeface="Tahoma"/>
              </a:rPr>
              <a:t>is</a:t>
            </a:r>
            <a:r>
              <a:rPr lang="pl-PL" sz="2200" spc="50" dirty="0">
                <a:solidFill>
                  <a:srgbClr val="0CA373"/>
                </a:solidFill>
                <a:cs typeface="Tahoma"/>
              </a:rPr>
              <a:t> </a:t>
            </a:r>
            <a:r>
              <a:rPr lang="pl-PL" sz="2200" spc="50" dirty="0" err="1">
                <a:solidFill>
                  <a:srgbClr val="0CA373"/>
                </a:solidFill>
                <a:cs typeface="Tahoma"/>
              </a:rPr>
              <a:t>defined</a:t>
            </a:r>
            <a:r>
              <a:rPr lang="pl-PL" sz="2200" spc="50" dirty="0">
                <a:solidFill>
                  <a:srgbClr val="0CA373"/>
                </a:solidFill>
                <a:cs typeface="Tahoma"/>
              </a:rPr>
              <a:t> as the </a:t>
            </a:r>
            <a:r>
              <a:rPr lang="pl-PL" sz="2200" spc="50" dirty="0" err="1">
                <a:solidFill>
                  <a:srgbClr val="0CA373"/>
                </a:solidFill>
                <a:cs typeface="Tahoma"/>
              </a:rPr>
              <a:t>use</a:t>
            </a:r>
            <a:r>
              <a:rPr lang="pl-PL" sz="2200" spc="50" dirty="0">
                <a:solidFill>
                  <a:srgbClr val="0CA373"/>
                </a:solidFill>
                <a:cs typeface="Tahoma"/>
              </a:rPr>
              <a:t> of </a:t>
            </a:r>
            <a:r>
              <a:rPr lang="pl-PL" sz="2200" spc="50" dirty="0" err="1">
                <a:solidFill>
                  <a:srgbClr val="0CA373"/>
                </a:solidFill>
                <a:cs typeface="Tahoma"/>
              </a:rPr>
              <a:t>information</a:t>
            </a:r>
            <a:r>
              <a:rPr lang="pl-PL" sz="2200" spc="50" dirty="0">
                <a:solidFill>
                  <a:srgbClr val="0CA373"/>
                </a:solidFill>
                <a:cs typeface="Tahoma"/>
              </a:rPr>
              <a:t> and </a:t>
            </a:r>
            <a:r>
              <a:rPr lang="pl-PL" sz="2200" spc="50" dirty="0" err="1">
                <a:solidFill>
                  <a:srgbClr val="0CA373"/>
                </a:solidFill>
                <a:cs typeface="Tahoma"/>
              </a:rPr>
              <a:t>communication</a:t>
            </a:r>
            <a:r>
              <a:rPr lang="pl-PL" sz="2200" spc="50" dirty="0">
                <a:solidFill>
                  <a:srgbClr val="0CA373"/>
                </a:solidFill>
                <a:cs typeface="Tahoma"/>
              </a:rPr>
              <a:t> </a:t>
            </a:r>
            <a:r>
              <a:rPr lang="pl-PL" sz="2200" spc="50" dirty="0" err="1">
                <a:solidFill>
                  <a:srgbClr val="0CA373"/>
                </a:solidFill>
                <a:cs typeface="Tahoma"/>
              </a:rPr>
              <a:t>technologies</a:t>
            </a:r>
            <a:r>
              <a:rPr lang="pl-PL" sz="2200" spc="50" dirty="0">
                <a:solidFill>
                  <a:srgbClr val="0CA373"/>
                </a:solidFill>
                <a:cs typeface="Tahoma"/>
              </a:rPr>
              <a:t> (</a:t>
            </a:r>
            <a:r>
              <a:rPr lang="pl-PL" sz="2200" spc="50" dirty="0" err="1">
                <a:solidFill>
                  <a:srgbClr val="0CA373"/>
                </a:solidFill>
                <a:cs typeface="Tahoma"/>
              </a:rPr>
              <a:t>ICTs</a:t>
            </a:r>
            <a:r>
              <a:rPr lang="pl-PL" sz="2200" spc="50" dirty="0">
                <a:solidFill>
                  <a:srgbClr val="0CA373"/>
                </a:solidFill>
                <a:cs typeface="Tahoma"/>
              </a:rPr>
              <a:t>) </a:t>
            </a:r>
            <a:r>
              <a:rPr lang="pl-PL" sz="2200" spc="50" dirty="0" err="1">
                <a:solidFill>
                  <a:srgbClr val="0CA373"/>
                </a:solidFill>
                <a:cs typeface="Tahoma"/>
              </a:rPr>
              <a:t>such</a:t>
            </a:r>
            <a:r>
              <a:rPr lang="pl-PL" sz="2200" spc="50" dirty="0">
                <a:solidFill>
                  <a:srgbClr val="0CA373"/>
                </a:solidFill>
                <a:cs typeface="Tahoma"/>
              </a:rPr>
              <a:t> as </a:t>
            </a:r>
            <a:r>
              <a:rPr lang="en-US" sz="2200" spc="50" dirty="0">
                <a:solidFill>
                  <a:srgbClr val="0CA373"/>
                </a:solidFill>
                <a:cs typeface="Tahoma"/>
              </a:rPr>
              <a:t>smartphones, tablets, laptops, and desktop computers, for work that is performed outside the employer’s premises </a:t>
            </a:r>
            <a:r>
              <a:rPr lang="en-US" sz="2200" b="1" spc="50" dirty="0">
                <a:solidFill>
                  <a:srgbClr val="0CA373"/>
                </a:solidFill>
                <a:cs typeface="Tahoma"/>
              </a:rPr>
              <a:t>(</a:t>
            </a:r>
            <a:r>
              <a:rPr lang="en-US" sz="2200" b="1" spc="50" dirty="0" err="1">
                <a:solidFill>
                  <a:srgbClr val="0CA373"/>
                </a:solidFill>
                <a:cs typeface="Tahoma"/>
              </a:rPr>
              <a:t>Eurofound</a:t>
            </a:r>
            <a:r>
              <a:rPr lang="en-US" sz="2200" b="1" spc="50" dirty="0">
                <a:solidFill>
                  <a:srgbClr val="0CA373"/>
                </a:solidFill>
                <a:cs typeface="Tahoma"/>
              </a:rPr>
              <a:t> and ILO, 2017).</a:t>
            </a:r>
            <a:endParaRPr lang="es-ES" sz="2200" b="1" spc="50" dirty="0">
              <a:solidFill>
                <a:srgbClr val="0CA373"/>
              </a:solidFill>
              <a:cs typeface="Tahoma"/>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268608" y="2760292"/>
            <a:ext cx="11637065" cy="3230372"/>
          </a:xfrm>
          <a:prstGeom prst="rect">
            <a:avLst/>
          </a:prstGeom>
          <a:noFill/>
        </p:spPr>
        <p:txBody>
          <a:bodyPr wrap="square">
            <a:spAutoFit/>
          </a:bodyPr>
          <a:lstStyle/>
          <a:p>
            <a:pPr lvl="0" algn="just">
              <a:lnSpc>
                <a:spcPct val="115000"/>
              </a:lnSpc>
              <a:spcAft>
                <a:spcPts val="1000"/>
              </a:spcAft>
              <a:buSzPts val="1000"/>
              <a:tabLst>
                <a:tab pos="457200" algn="l"/>
              </a:tabLs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other words, </a:t>
            </a:r>
            <a:r>
              <a:rPr lang="en-US" sz="2400" b="1" dirty="0">
                <a:solidFill>
                  <a:srgbClr val="0CA373"/>
                </a:solidFill>
                <a:effectLst/>
                <a:latin typeface="Calibri" panose="020F0502020204030204" pitchFamily="34" charset="0"/>
                <a:ea typeface="Times New Roman" panose="02020603050405020304" pitchFamily="18" charset="0"/>
                <a:cs typeface="Calibri" panose="020F0502020204030204" pitchFamily="34" charset="0"/>
              </a:rPr>
              <a:t>telework</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implies work achieved with the help of ICTs and conducted outside the employer’s locations.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lvl="0" algn="just">
              <a:lnSpc>
                <a:spcPct val="115000"/>
              </a:lnSpc>
              <a:spcAft>
                <a:spcPts val="1000"/>
              </a:spcAft>
              <a:buSzPts val="1000"/>
              <a:tabLst>
                <a:tab pos="457200" algn="l"/>
              </a:tabLst>
            </a:pP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Generally</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speaking</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(not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always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case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individual</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national</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legal</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orders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should happen</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via</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 voluntary agreement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between the employer and the employee</a:t>
            </a: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There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are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several aspects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 </a:t>
            </a:r>
            <a:r>
              <a:rPr lang="pl-PL" sz="2000" b="1" dirty="0">
                <a:solidFill>
                  <a:srgbClr val="0CA373"/>
                </a:solidFill>
                <a:effectLst/>
                <a:latin typeface="Calibri" panose="020F0502020204030204" pitchFamily="34" charset="0"/>
                <a:ea typeface="Times New Roman" panose="02020603050405020304" pitchFamily="18" charset="0"/>
                <a:cs typeface="Calibri" panose="020F0502020204030204" pitchFamily="34" charset="0"/>
              </a:rPr>
              <a:t>REMOTE WORK (TELEWORK)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that need to be clarified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such</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contract</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such</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as the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location</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of the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e.g</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employee’s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residence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elsewhere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working hours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schedule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 be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carried</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out,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communication tools to be used</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who</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them</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supervisory mechanisms arrangements for reporting on the work undertaken</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the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payment</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of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costs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3684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j-lt"/>
                <a:ea typeface="Tahoma" panose="020B0604030504040204" pitchFamily="34" charset="0"/>
                <a:cs typeface="Tahoma" panose="020B0604030504040204" pitchFamily="34" charset="0"/>
              </a:rPr>
              <a:t>Assesment</a:t>
            </a:r>
            <a:r>
              <a:rPr lang="pl-PL" sz="5400" kern="0" spc="-150" dirty="0">
                <a:solidFill>
                  <a:srgbClr val="0CA373"/>
                </a:solidFill>
                <a:latin typeface="+mj-lt"/>
                <a:ea typeface="Tahoma" panose="020B0604030504040204" pitchFamily="34" charset="0"/>
                <a:cs typeface="Tahoma" panose="020B0604030504040204" pitchFamily="34" charset="0"/>
              </a:rPr>
              <a:t> test </a:t>
            </a:r>
            <a:endParaRPr lang="es-ES" sz="5400" kern="0" spc="-150" dirty="0">
              <a:solidFill>
                <a:srgbClr val="0CA373"/>
              </a:solidFill>
              <a:latin typeface="+mj-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xmlns="" id="{4A8926EE-7A7A-20AC-3A99-34C39A2CABBD}"/>
              </a:ext>
            </a:extLst>
          </p:cNvPr>
          <p:cNvSpPr txBox="1"/>
          <p:nvPr/>
        </p:nvSpPr>
        <p:spPr>
          <a:xfrm>
            <a:off x="318565" y="1030479"/>
            <a:ext cx="11380628" cy="5016758"/>
          </a:xfrm>
          <a:prstGeom prst="rect">
            <a:avLst/>
          </a:prstGeom>
          <a:noFill/>
        </p:spPr>
        <p:txBody>
          <a:bodyPr wrap="square">
            <a:spAutoFit/>
          </a:bodyPr>
          <a:lstStyle/>
          <a:p>
            <a:r>
              <a:rPr lang="pl-PL" sz="2000" dirty="0"/>
              <a:t>9</a:t>
            </a:r>
            <a:r>
              <a:rPr lang="en-US" sz="2000" dirty="0"/>
              <a:t>. During the period of the state of epidemic and the state of epidemic emergency</a:t>
            </a:r>
            <a:r>
              <a:rPr lang="pl-PL" sz="2000" dirty="0"/>
              <a:t> in Poland</a:t>
            </a:r>
            <a:r>
              <a:rPr lang="en-US" sz="2000" dirty="0"/>
              <a:t>, the remote work can be:</a:t>
            </a:r>
          </a:p>
          <a:p>
            <a:r>
              <a:rPr lang="en-US" sz="2000" b="1" dirty="0"/>
              <a:t>a) ordered by an employer to an employee;</a:t>
            </a:r>
          </a:p>
          <a:p>
            <a:r>
              <a:rPr lang="en-US" sz="2000" dirty="0"/>
              <a:t>b) cannot be ordered by an employer to an employee;</a:t>
            </a:r>
          </a:p>
          <a:p>
            <a:r>
              <a:rPr lang="en-US" sz="2000" dirty="0"/>
              <a:t>c) entered into only by an agreement of the parties</a:t>
            </a:r>
          </a:p>
          <a:p>
            <a:endParaRPr lang="en-US" sz="2000" dirty="0"/>
          </a:p>
          <a:p>
            <a:r>
              <a:rPr lang="pl-PL" sz="2000" dirty="0"/>
              <a:t>10</a:t>
            </a:r>
            <a:r>
              <a:rPr lang="en-US" sz="2000" dirty="0"/>
              <a:t>. How many days during a calendar year may the employee can work within ‘occasional remote work’</a:t>
            </a:r>
            <a:r>
              <a:rPr lang="pl-PL" sz="2000" dirty="0"/>
              <a:t> in Poland </a:t>
            </a:r>
            <a:r>
              <a:rPr lang="en-US" sz="2000" dirty="0"/>
              <a:t>?</a:t>
            </a:r>
          </a:p>
          <a:p>
            <a:r>
              <a:rPr lang="en-US" sz="2000" dirty="0"/>
              <a:t>a) 12</a:t>
            </a:r>
          </a:p>
          <a:p>
            <a:r>
              <a:rPr lang="en-US" sz="2000" b="1" dirty="0"/>
              <a:t>b) 24</a:t>
            </a:r>
          </a:p>
          <a:p>
            <a:r>
              <a:rPr lang="en-US" sz="2000" dirty="0"/>
              <a:t>c) 30</a:t>
            </a:r>
          </a:p>
          <a:p>
            <a:endParaRPr lang="en-US" sz="2000" dirty="0"/>
          </a:p>
          <a:p>
            <a:r>
              <a:rPr lang="pl-PL" sz="2000" dirty="0"/>
              <a:t>11</a:t>
            </a:r>
            <a:r>
              <a:rPr lang="en-US" sz="2000" dirty="0"/>
              <a:t>. Can remote working also include the performance of so-called ‘work with hazard exposure’?</a:t>
            </a:r>
          </a:p>
          <a:p>
            <a:r>
              <a:rPr lang="en-US" sz="2000" b="1" dirty="0"/>
              <a:t>a) no;</a:t>
            </a:r>
          </a:p>
          <a:p>
            <a:r>
              <a:rPr lang="en-US" sz="2000" dirty="0"/>
              <a:t>b) yes;</a:t>
            </a:r>
          </a:p>
          <a:p>
            <a:r>
              <a:rPr lang="en-US" sz="2000" dirty="0"/>
              <a:t>c) </a:t>
            </a:r>
            <a:r>
              <a:rPr lang="en-US" sz="2000" dirty="0" err="1"/>
              <a:t>yes,but</a:t>
            </a:r>
            <a:r>
              <a:rPr lang="en-US" sz="2000" dirty="0"/>
              <a:t> only on some specific occasions</a:t>
            </a:r>
          </a:p>
        </p:txBody>
      </p:sp>
    </p:spTree>
    <p:extLst>
      <p:ext uri="{BB962C8B-B14F-4D97-AF65-F5344CB8AC3E}">
        <p14:creationId xmlns:p14="http://schemas.microsoft.com/office/powerpoint/2010/main" val="3585695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j-lt"/>
                <a:ea typeface="Tahoma" panose="020B0604030504040204" pitchFamily="34" charset="0"/>
                <a:cs typeface="Tahoma" panose="020B0604030504040204" pitchFamily="34" charset="0"/>
              </a:rPr>
              <a:t>Assesment</a:t>
            </a:r>
            <a:r>
              <a:rPr lang="pl-PL" sz="5400" kern="0" spc="-150" dirty="0">
                <a:solidFill>
                  <a:srgbClr val="0CA373"/>
                </a:solidFill>
                <a:latin typeface="+mj-lt"/>
                <a:ea typeface="Tahoma" panose="020B0604030504040204" pitchFamily="34" charset="0"/>
                <a:cs typeface="Tahoma" panose="020B0604030504040204" pitchFamily="34" charset="0"/>
              </a:rPr>
              <a:t> test </a:t>
            </a:r>
            <a:endParaRPr lang="es-ES" sz="5400" kern="0" spc="-150" dirty="0">
              <a:solidFill>
                <a:srgbClr val="0CA373"/>
              </a:solidFill>
              <a:latin typeface="+mj-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xmlns="" id="{4A8926EE-7A7A-20AC-3A99-34C39A2CABBD}"/>
              </a:ext>
            </a:extLst>
          </p:cNvPr>
          <p:cNvSpPr txBox="1"/>
          <p:nvPr/>
        </p:nvSpPr>
        <p:spPr>
          <a:xfrm>
            <a:off x="0" y="1030479"/>
            <a:ext cx="12265891" cy="5047536"/>
          </a:xfrm>
          <a:prstGeom prst="rect">
            <a:avLst/>
          </a:prstGeom>
          <a:noFill/>
        </p:spPr>
        <p:txBody>
          <a:bodyPr wrap="square">
            <a:spAutoFit/>
          </a:bodyPr>
          <a:lstStyle/>
          <a:p>
            <a:r>
              <a:rPr lang="pl-PL" sz="1900" dirty="0"/>
              <a:t>12</a:t>
            </a:r>
            <a:r>
              <a:rPr lang="en-US" sz="1900" dirty="0"/>
              <a:t>. Will the employer have to provide for a company laptop / smartphone for an employee carrying out remote work?</a:t>
            </a:r>
          </a:p>
          <a:p>
            <a:r>
              <a:rPr lang="en-US" sz="1900" dirty="0"/>
              <a:t>a) never; </a:t>
            </a:r>
          </a:p>
          <a:p>
            <a:r>
              <a:rPr lang="en-US" sz="1900" dirty="0"/>
              <a:t>b) always, irrespective of any provisions to the contrary; </a:t>
            </a:r>
          </a:p>
          <a:p>
            <a:r>
              <a:rPr lang="en-US" sz="1900" b="1" dirty="0"/>
              <a:t>c) he should provide for materials and devices enabling the remote work, including technical devices</a:t>
            </a:r>
            <a:r>
              <a:rPr lang="pl-PL" sz="1900" b="1" dirty="0"/>
              <a:t> – </a:t>
            </a:r>
            <a:r>
              <a:rPr lang="pl-PL" sz="1900" b="1" dirty="0" err="1"/>
              <a:t>depending</a:t>
            </a:r>
            <a:r>
              <a:rPr lang="pl-PL" sz="1900" b="1" dirty="0"/>
              <a:t> on </a:t>
            </a:r>
            <a:r>
              <a:rPr lang="pl-PL" sz="1900" b="1" dirty="0" err="1"/>
              <a:t>provisions</a:t>
            </a:r>
            <a:r>
              <a:rPr lang="pl-PL" sz="1900" b="1" dirty="0"/>
              <a:t> in a </a:t>
            </a:r>
            <a:r>
              <a:rPr lang="pl-PL" sz="1900" b="1" dirty="0" err="1"/>
              <a:t>given</a:t>
            </a:r>
            <a:r>
              <a:rPr lang="pl-PL" sz="1900" b="1" dirty="0"/>
              <a:t> country</a:t>
            </a:r>
            <a:endParaRPr lang="en-US" sz="1900" b="1" dirty="0"/>
          </a:p>
          <a:p>
            <a:endParaRPr lang="en-US" sz="1900" dirty="0"/>
          </a:p>
          <a:p>
            <a:r>
              <a:rPr lang="pl-PL" sz="1900" dirty="0"/>
              <a:t>13</a:t>
            </a:r>
            <a:r>
              <a:rPr lang="en-US" sz="1900" dirty="0"/>
              <a:t>. Does the allowance for using one's own work tools in the course of remote work constitute an income for the employee?</a:t>
            </a:r>
          </a:p>
          <a:p>
            <a:r>
              <a:rPr lang="en-US" sz="1900" b="1" dirty="0"/>
              <a:t>a) no</a:t>
            </a:r>
          </a:p>
          <a:p>
            <a:r>
              <a:rPr lang="en-US" sz="1900" dirty="0"/>
              <a:t>b) yes</a:t>
            </a:r>
          </a:p>
          <a:p>
            <a:r>
              <a:rPr lang="en-US" sz="1900" dirty="0"/>
              <a:t>c) yes, but only up to a half of total income from that source.</a:t>
            </a:r>
            <a:endParaRPr lang="pl-PL" sz="1900" dirty="0"/>
          </a:p>
          <a:p>
            <a:endParaRPr lang="pl-PL" sz="1900" dirty="0"/>
          </a:p>
          <a:p>
            <a:r>
              <a:rPr lang="pl-PL" sz="1900" dirty="0"/>
              <a:t>14</a:t>
            </a:r>
            <a:r>
              <a:rPr lang="en-US" sz="1900" dirty="0"/>
              <a:t>. The cessation of the remote work and the reinstatement of the previous working conditions can be requested: </a:t>
            </a:r>
          </a:p>
          <a:p>
            <a:r>
              <a:rPr lang="en-US" sz="1900" dirty="0"/>
              <a:t>a) only by the employee within 30 days from the commencement of the remote work period;</a:t>
            </a:r>
          </a:p>
          <a:p>
            <a:r>
              <a:rPr lang="en-US" sz="1900" dirty="0"/>
              <a:t>b) only the employer within 30 days from the commencement of the remote work period;</a:t>
            </a:r>
          </a:p>
          <a:p>
            <a:r>
              <a:rPr lang="en-US" sz="1900" b="1" dirty="0"/>
              <a:t>c) either party at any time if the remote work was agreed upon during the employee's employment period</a:t>
            </a:r>
          </a:p>
          <a:p>
            <a:endParaRPr lang="en-US" dirty="0"/>
          </a:p>
        </p:txBody>
      </p:sp>
    </p:spTree>
    <p:extLst>
      <p:ext uri="{BB962C8B-B14F-4D97-AF65-F5344CB8AC3E}">
        <p14:creationId xmlns:p14="http://schemas.microsoft.com/office/powerpoint/2010/main" val="3196482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n-lt"/>
                <a:ea typeface="Tahoma" panose="020B0604030504040204" pitchFamily="34" charset="0"/>
                <a:cs typeface="Tahoma" panose="020B0604030504040204" pitchFamily="34" charset="0"/>
              </a:rPr>
              <a:t>Assesment</a:t>
            </a:r>
            <a:r>
              <a:rPr lang="pl-PL" sz="5400" kern="0" spc="-150" dirty="0">
                <a:solidFill>
                  <a:srgbClr val="0CA373"/>
                </a:solidFill>
                <a:latin typeface="+mn-lt"/>
                <a:ea typeface="Tahoma" panose="020B0604030504040204" pitchFamily="34" charset="0"/>
                <a:cs typeface="Tahoma" panose="020B0604030504040204" pitchFamily="34" charset="0"/>
              </a:rPr>
              <a:t> 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xmlns="" id="{4A8926EE-7A7A-20AC-3A99-34C39A2CABBD}"/>
              </a:ext>
            </a:extLst>
          </p:cNvPr>
          <p:cNvSpPr txBox="1"/>
          <p:nvPr/>
        </p:nvSpPr>
        <p:spPr>
          <a:xfrm>
            <a:off x="119641" y="1290414"/>
            <a:ext cx="11656464" cy="3453510"/>
          </a:xfrm>
          <a:prstGeom prst="rect">
            <a:avLst/>
          </a:prstGeom>
          <a:noFill/>
        </p:spPr>
        <p:txBody>
          <a:bodyPr wrap="square">
            <a:spAutoFit/>
          </a:bodyPr>
          <a:lstStyle/>
          <a:p>
            <a:pPr marL="6985" algn="just" fontAlgn="base">
              <a:lnSpc>
                <a:spcPct val="115000"/>
              </a:lnSpc>
              <a:spcAft>
                <a:spcPts val="1000"/>
              </a:spcAft>
            </a:pPr>
            <a:r>
              <a:rPr lang="pl-PL" sz="2400" b="1" dirty="0">
                <a:ea typeface="Times New Roman" panose="02020603050405020304" pitchFamily="18" charset="0"/>
                <a:cs typeface="Times New Roman" panose="02020603050405020304" pitchFamily="18" charset="0"/>
              </a:rPr>
              <a:t>15</a:t>
            </a:r>
            <a:r>
              <a:rPr lang="it-IT" sz="2400" b="1" dirty="0">
                <a:effectLst/>
                <a:ea typeface="Times New Roman" panose="02020603050405020304" pitchFamily="18" charset="0"/>
                <a:cs typeface="Times New Roman" panose="02020603050405020304" pitchFamily="18" charset="0"/>
              </a:rPr>
              <a:t>. Is an employer obliged to consider an employee's application for remote work?</a:t>
            </a:r>
            <a:endParaRPr lang="pl-PL" sz="2400" dirty="0">
              <a:effectLst/>
              <a:ea typeface="Calibri" panose="020F0502020204030204" pitchFamily="34" charset="0"/>
              <a:cs typeface="Times New Roman" panose="02020603050405020304" pitchFamily="18" charset="0"/>
            </a:endParaRPr>
          </a:p>
          <a:p>
            <a:pPr marL="6985" algn="just" fontAlgn="base">
              <a:lnSpc>
                <a:spcPct val="115000"/>
              </a:lnSpc>
              <a:spcAft>
                <a:spcPts val="1000"/>
              </a:spcAft>
            </a:pPr>
            <a:r>
              <a:rPr lang="it-IT" sz="2400" dirty="0">
                <a:effectLst/>
                <a:ea typeface="Times New Roman" panose="02020603050405020304" pitchFamily="18" charset="0"/>
                <a:cs typeface="Times New Roman" panose="02020603050405020304" pitchFamily="18" charset="0"/>
              </a:rPr>
              <a:t>a) never – both under current and the envisaged provisions; </a:t>
            </a:r>
            <a:endParaRPr lang="pl-PL" sz="2400" dirty="0">
              <a:effectLst/>
              <a:ea typeface="Calibri" panose="020F0502020204030204" pitchFamily="34" charset="0"/>
              <a:cs typeface="Times New Roman" panose="02020603050405020304" pitchFamily="18" charset="0"/>
            </a:endParaRPr>
          </a:p>
          <a:p>
            <a:pPr marL="6985" algn="just" fontAlgn="base">
              <a:lnSpc>
                <a:spcPct val="115000"/>
              </a:lnSpc>
              <a:spcAft>
                <a:spcPts val="1000"/>
              </a:spcAft>
            </a:pPr>
            <a:r>
              <a:rPr lang="it-IT" sz="2400" b="1" dirty="0">
                <a:effectLst/>
                <a:ea typeface="Times New Roman" panose="02020603050405020304" pitchFamily="18" charset="0"/>
                <a:cs typeface="Times New Roman" panose="02020603050405020304" pitchFamily="18" charset="0"/>
              </a:rPr>
              <a:t>b) yes – in case of certain employees given their specific life-related situation – e.g. i.e., pregnancy status, raising a child up to the age of 4 years of age or caring for another member of the immediate family; </a:t>
            </a:r>
            <a:endParaRPr lang="pl-PL" sz="2400" dirty="0">
              <a:effectLst/>
              <a:ea typeface="Calibri" panose="020F0502020204030204" pitchFamily="34" charset="0"/>
              <a:cs typeface="Times New Roman" panose="02020603050405020304" pitchFamily="18" charset="0"/>
            </a:endParaRPr>
          </a:p>
          <a:p>
            <a:pPr marL="6985" algn="just" fontAlgn="base">
              <a:lnSpc>
                <a:spcPct val="115000"/>
              </a:lnSpc>
              <a:spcAft>
                <a:spcPts val="1000"/>
              </a:spcAft>
            </a:pPr>
            <a:r>
              <a:rPr lang="it-IT" sz="2400" dirty="0">
                <a:effectLst/>
                <a:ea typeface="Times New Roman" panose="02020603050405020304" pitchFamily="18" charset="0"/>
                <a:cs typeface="Times New Roman" panose="02020603050405020304" pitchFamily="18" charset="0"/>
              </a:rPr>
              <a:t>c) yes, but only in the period of the state of epidemic emergency.</a:t>
            </a:r>
            <a:endParaRPr lang="pl-PL" sz="2400" dirty="0">
              <a:effectLst/>
              <a:ea typeface="Calibri" panose="020F0502020204030204" pitchFamily="34" charset="0"/>
              <a:cs typeface="Times New Roman" panose="02020603050405020304" pitchFamily="18" charset="0"/>
            </a:endParaRPr>
          </a:p>
          <a:p>
            <a:pPr marL="6985" algn="just" fontAlgn="base">
              <a:lnSpc>
                <a:spcPct val="115000"/>
              </a:lnSpc>
              <a:spcAft>
                <a:spcPts val="1000"/>
              </a:spcAft>
            </a:pPr>
            <a:r>
              <a:rPr lang="it-IT" sz="1800" dirty="0">
                <a:effectLst/>
                <a:ea typeface="Times New Roman" panose="02020603050405020304" pitchFamily="18" charset="0"/>
                <a:cs typeface="Times New Roman" panose="02020603050405020304" pitchFamily="18" charset="0"/>
              </a:rPr>
              <a:t> </a:t>
            </a:r>
            <a:endParaRPr lang="pl-PL"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83181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566109" y="90796"/>
            <a:ext cx="913308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b="0" kern="0" spc="-150" dirty="0" err="1">
                <a:solidFill>
                  <a:schemeClr val="tx1"/>
                </a:solidFill>
                <a:latin typeface="+mn-lt"/>
                <a:ea typeface="Tahoma" panose="020B0604030504040204" pitchFamily="34" charset="0"/>
                <a:cs typeface="Tahoma" panose="020B0604030504040204" pitchFamily="34" charset="0"/>
              </a:rPr>
              <a:t>References</a:t>
            </a:r>
            <a:r>
              <a:rPr lang="pl-PL" sz="4800" b="0" kern="0" spc="-150" dirty="0">
                <a:solidFill>
                  <a:schemeClr val="tx1"/>
                </a:solidFill>
                <a:latin typeface="+mn-lt"/>
                <a:ea typeface="Tahoma" panose="020B0604030504040204" pitchFamily="34" charset="0"/>
                <a:cs typeface="Tahoma" panose="020B0604030504040204" pitchFamily="34" charset="0"/>
              </a:rPr>
              <a:t>:</a:t>
            </a:r>
            <a:endParaRPr lang="es-ES" sz="4800" b="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xmlns="" id="{4A8926EE-7A7A-20AC-3A99-34C39A2CABBD}"/>
              </a:ext>
            </a:extLst>
          </p:cNvPr>
          <p:cNvSpPr txBox="1"/>
          <p:nvPr/>
        </p:nvSpPr>
        <p:spPr>
          <a:xfrm>
            <a:off x="119641" y="1290414"/>
            <a:ext cx="11656464" cy="4252190"/>
          </a:xfrm>
          <a:prstGeom prst="rect">
            <a:avLst/>
          </a:prstGeom>
          <a:noFill/>
        </p:spPr>
        <p:txBody>
          <a:bodyPr wrap="square">
            <a:spAutoFit/>
          </a:bodyPr>
          <a:lstStyle/>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Praca zdalna w polskim systemie prawnym [Remote work in Poland's legal system]</a:t>
            </a:r>
            <a:r>
              <a:rPr lang="it-IT" sz="2000" dirty="0">
                <a:effectLst/>
                <a:ea typeface="Times New Roman" panose="02020603050405020304" pitchFamily="18" charset="0"/>
                <a:cs typeface="Times New Roman" panose="02020603050405020304" pitchFamily="18" charset="0"/>
              </a:rPr>
              <a:t>, M. Mędrala (ed.), Warszawa 2021; </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Outline of Polish Labour Law System </a:t>
            </a:r>
            <a:r>
              <a:rPr lang="it-IT" sz="2000" dirty="0">
                <a:effectLst/>
                <a:ea typeface="Times New Roman" panose="02020603050405020304" pitchFamily="18" charset="0"/>
                <a:cs typeface="Times New Roman" panose="02020603050405020304" pitchFamily="18" charset="0"/>
              </a:rPr>
              <a:t>(edited by K. W. Baran), Warszawa 2016; </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Aspekty pracy zdalnej z perspektywy pracownika, pracodawcy i gospodarki [Aspects of Remote Work from the Perspective of the Employee, Employer and the Economy]</a:t>
            </a:r>
            <a:r>
              <a:rPr lang="it-IT" sz="2000" dirty="0">
                <a:effectLst/>
                <a:ea typeface="Times New Roman" panose="02020603050405020304" pitchFamily="18" charset="0"/>
                <a:cs typeface="Times New Roman" panose="02020603050405020304" pitchFamily="18" charset="0"/>
              </a:rPr>
              <a:t>, PARP December 2021;  </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Raport o stanie sektora małych i średnich przedsiębiorstw w Polsce [Report on the state of the SME sector in Poland], </a:t>
            </a:r>
            <a:r>
              <a:rPr lang="it-IT" sz="2000" dirty="0">
                <a:effectLst/>
                <a:ea typeface="Times New Roman" panose="02020603050405020304" pitchFamily="18" charset="0"/>
                <a:cs typeface="Times New Roman" panose="02020603050405020304" pitchFamily="18" charset="0"/>
              </a:rPr>
              <a:t>PARP, Warszawa 2020;</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The impact of the pandemic in the business, </a:t>
            </a:r>
            <a:r>
              <a:rPr lang="it-IT" sz="2000" dirty="0">
                <a:effectLst/>
                <a:ea typeface="Times New Roman" panose="02020603050405020304" pitchFamily="18" charset="0"/>
                <a:cs typeface="Times New Roman" panose="02020603050405020304" pitchFamily="18" charset="0"/>
              </a:rPr>
              <a:t>Annual report 2021, Small Enterprises' Institute - IME GSEVEE, https://imegsevee.gr/wp-content/uploads/2021/11/etisia_ekthesi_2021.pdf.</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Sz. Kubiak, </a:t>
            </a:r>
            <a:r>
              <a:rPr lang="it-IT" sz="2000" i="1" dirty="0">
                <a:effectLst/>
                <a:ea typeface="Times New Roman" panose="02020603050405020304" pitchFamily="18" charset="0"/>
                <a:cs typeface="Times New Roman" panose="02020603050405020304" pitchFamily="18" charset="0"/>
              </a:rPr>
              <a:t>Proposed changes in labour law relating to remote work, </a:t>
            </a:r>
            <a:r>
              <a:rPr lang="it-IT" sz="2000" dirty="0">
                <a:effectLst/>
                <a:ea typeface="Times New Roman" panose="02020603050405020304" pitchFamily="18" charset="0"/>
                <a:cs typeface="Times New Roman" panose="02020603050405020304" pitchFamily="18" charset="0"/>
              </a:rPr>
              <a:t>News from Poland, 23.12.2021; </a:t>
            </a:r>
          </a:p>
        </p:txBody>
      </p:sp>
    </p:spTree>
    <p:extLst>
      <p:ext uri="{BB962C8B-B14F-4D97-AF65-F5344CB8AC3E}">
        <p14:creationId xmlns:p14="http://schemas.microsoft.com/office/powerpoint/2010/main" val="3278171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566109" y="90796"/>
            <a:ext cx="913308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b="0" kern="0" spc="-150" dirty="0" err="1">
                <a:solidFill>
                  <a:schemeClr val="tx1"/>
                </a:solidFill>
                <a:latin typeface="+mn-lt"/>
                <a:ea typeface="Tahoma" panose="020B0604030504040204" pitchFamily="34" charset="0"/>
                <a:cs typeface="Tahoma" panose="020B0604030504040204" pitchFamily="34" charset="0"/>
              </a:rPr>
              <a:t>References</a:t>
            </a:r>
            <a:r>
              <a:rPr lang="pl-PL" sz="4800" b="0" kern="0" spc="-150" dirty="0">
                <a:solidFill>
                  <a:schemeClr val="tx1"/>
                </a:solidFill>
                <a:latin typeface="+mn-lt"/>
                <a:ea typeface="Tahoma" panose="020B0604030504040204" pitchFamily="34" charset="0"/>
                <a:cs typeface="Tahoma" panose="020B0604030504040204" pitchFamily="34" charset="0"/>
              </a:rPr>
              <a:t>:</a:t>
            </a:r>
            <a:endParaRPr lang="es-ES" sz="4800" b="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xmlns="" id="{4A8926EE-7A7A-20AC-3A99-34C39A2CABBD}"/>
              </a:ext>
            </a:extLst>
          </p:cNvPr>
          <p:cNvSpPr txBox="1"/>
          <p:nvPr/>
        </p:nvSpPr>
        <p:spPr>
          <a:xfrm>
            <a:off x="119641" y="1290414"/>
            <a:ext cx="11656464" cy="4699428"/>
          </a:xfrm>
          <a:prstGeom prst="rect">
            <a:avLst/>
          </a:prstGeom>
          <a:noFill/>
        </p:spPr>
        <p:txBody>
          <a:bodyPr wrap="square">
            <a:spAutoFit/>
          </a:bodyPr>
          <a:lstStyle/>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Ł. </a:t>
            </a:r>
            <a:r>
              <a:rPr lang="en-US" sz="2400" dirty="0" err="1">
                <a:effectLst/>
                <a:ea typeface="Times New Roman" panose="02020603050405020304" pitchFamily="18" charset="0"/>
                <a:cs typeface="Times New Roman" panose="02020603050405020304" pitchFamily="18" charset="0"/>
              </a:rPr>
              <a:t>Kobroń-Gąsiorowska</a:t>
            </a:r>
            <a:r>
              <a:rPr lang="en-US" sz="2400" dirty="0">
                <a:effectLst/>
                <a:ea typeface="Times New Roman" panose="02020603050405020304" pitchFamily="18" charset="0"/>
                <a:cs typeface="Times New Roman" panose="02020603050405020304" pitchFamily="18" charset="0"/>
              </a:rPr>
              <a:t>, (2022), </a:t>
            </a:r>
            <a:r>
              <a:rPr lang="en-US" sz="2400" i="1" dirty="0">
                <a:effectLst/>
                <a:ea typeface="Times New Roman" panose="02020603050405020304" pitchFamily="18" charset="0"/>
                <a:cs typeface="Times New Roman" panose="02020603050405020304" pitchFamily="18" charset="0"/>
              </a:rPr>
              <a:t>The remote working model for Polish </a:t>
            </a:r>
            <a:r>
              <a:rPr lang="en-US" sz="2400" i="1" dirty="0" err="1">
                <a:effectLst/>
                <a:ea typeface="Times New Roman" panose="02020603050405020304" pitchFamily="18" charset="0"/>
                <a:cs typeface="Times New Roman" panose="02020603050405020304" pitchFamily="18" charset="0"/>
              </a:rPr>
              <a:t>labour</a:t>
            </a:r>
            <a:r>
              <a:rPr lang="en-US" sz="2400" i="1" dirty="0">
                <a:effectLst/>
                <a:ea typeface="Times New Roman" panose="02020603050405020304" pitchFamily="18" charset="0"/>
                <a:cs typeface="Times New Roman" panose="02020603050405020304" pitchFamily="18" charset="0"/>
              </a:rPr>
              <a:t> law, </a:t>
            </a:r>
            <a:r>
              <a:rPr lang="en-US" sz="2400" dirty="0">
                <a:effectLst/>
                <a:ea typeface="Times New Roman" panose="02020603050405020304" pitchFamily="18" charset="0"/>
                <a:cs typeface="Times New Roman" panose="02020603050405020304" pitchFamily="18" charset="0"/>
              </a:rPr>
              <a:t>Italian </a:t>
            </a:r>
            <a:r>
              <a:rPr lang="en-US" sz="2400" dirty="0" err="1">
                <a:effectLst/>
                <a:ea typeface="Times New Roman" panose="02020603050405020304" pitchFamily="18" charset="0"/>
                <a:cs typeface="Times New Roman" panose="02020603050405020304" pitchFamily="18" charset="0"/>
              </a:rPr>
              <a:t>Labour</a:t>
            </a:r>
            <a:r>
              <a:rPr lang="en-US" sz="2400" dirty="0">
                <a:effectLst/>
                <a:ea typeface="Times New Roman" panose="02020603050405020304" pitchFamily="18" charset="0"/>
                <a:cs typeface="Times New Roman" panose="02020603050405020304" pitchFamily="18" charset="0"/>
              </a:rPr>
              <a:t> Law E-Journal, 15(1), 171–186. https://doi.org/10.6092/issn.1561-8048/13841</a:t>
            </a:r>
          </a:p>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a:t>
            </a:r>
            <a:r>
              <a:rPr lang="en-US" sz="2400" i="1" dirty="0">
                <a:effectLst/>
                <a:ea typeface="Times New Roman" panose="02020603050405020304" pitchFamily="18" charset="0"/>
                <a:cs typeface="Times New Roman" panose="02020603050405020304" pitchFamily="18" charset="0"/>
              </a:rPr>
              <a:t>Teleworking during the COVID-19 pandemic and beyond. A practical guide, </a:t>
            </a:r>
            <a:r>
              <a:rPr lang="en-US" sz="2400" dirty="0">
                <a:effectLst/>
                <a:ea typeface="Times New Roman" panose="02020603050405020304" pitchFamily="18" charset="0"/>
                <a:cs typeface="Times New Roman" panose="02020603050405020304" pitchFamily="18" charset="0"/>
              </a:rPr>
              <a:t>Geneva: International </a:t>
            </a:r>
            <a:r>
              <a:rPr lang="en-US" sz="2400" dirty="0" err="1">
                <a:effectLst/>
                <a:ea typeface="Times New Roman" panose="02020603050405020304" pitchFamily="18" charset="0"/>
                <a:cs typeface="Times New Roman" panose="02020603050405020304" pitchFamily="18" charset="0"/>
              </a:rPr>
              <a:t>Labour</a:t>
            </a:r>
            <a:r>
              <a:rPr lang="en-US" sz="2400" dirty="0">
                <a:effectLst/>
                <a:ea typeface="Times New Roman" panose="02020603050405020304" pitchFamily="18" charset="0"/>
                <a:cs typeface="Times New Roman" panose="02020603050405020304" pitchFamily="18" charset="0"/>
              </a:rPr>
              <a:t> Office, July 2020, ISBN 978-92-2-032405-9 (web PDF)</a:t>
            </a:r>
          </a:p>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European </a:t>
            </a:r>
            <a:r>
              <a:rPr lang="en-US" sz="2400" dirty="0" err="1">
                <a:effectLst/>
                <a:ea typeface="Times New Roman" panose="02020603050405020304" pitchFamily="18" charset="0"/>
                <a:cs typeface="Times New Roman" panose="02020603050405020304" pitchFamily="18" charset="0"/>
              </a:rPr>
              <a:t>Labour</a:t>
            </a:r>
            <a:r>
              <a:rPr lang="en-US" sz="2400" dirty="0">
                <a:effectLst/>
                <a:ea typeface="Times New Roman" panose="02020603050405020304" pitchFamily="18" charset="0"/>
                <a:cs typeface="Times New Roman" panose="02020603050405020304" pitchFamily="18" charset="0"/>
              </a:rPr>
              <a:t> Authority (ELA), </a:t>
            </a:r>
            <a:r>
              <a:rPr lang="en-US" sz="2400" i="1" dirty="0">
                <a:effectLst/>
                <a:ea typeface="Times New Roman" panose="02020603050405020304" pitchFamily="18" charset="0"/>
                <a:cs typeface="Times New Roman" panose="02020603050405020304" pitchFamily="18" charset="0"/>
              </a:rPr>
              <a:t>Impact of teleworking during the COVID-19 pandemic on the applicable social security (July 2021) – overview of measures and/or actions taken in the EU Member States to facilitate a flexible approach to the applicable social security of teleworking cross-border workers</a:t>
            </a:r>
            <a:r>
              <a:rPr lang="pl-PL" sz="2400" i="1" dirty="0">
                <a:effectLst/>
                <a:ea typeface="Times New Roman" panose="02020603050405020304" pitchFamily="18" charset="0"/>
                <a:cs typeface="Times New Roman" panose="02020603050405020304" pitchFamily="18" charset="0"/>
              </a:rPr>
              <a:t>;</a:t>
            </a:r>
            <a:endParaRPr lang="en-US" sz="2400" i="1" dirty="0">
              <a:effectLst/>
              <a:ea typeface="Times New Roman" panose="02020603050405020304" pitchFamily="18" charset="0"/>
              <a:cs typeface="Times New Roman" panose="02020603050405020304" pitchFamily="18" charset="0"/>
            </a:endParaRPr>
          </a:p>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M. </a:t>
            </a:r>
            <a:r>
              <a:rPr lang="en-US" sz="2400" dirty="0" err="1">
                <a:effectLst/>
                <a:ea typeface="Times New Roman" panose="02020603050405020304" pitchFamily="18" charset="0"/>
                <a:cs typeface="Times New Roman" panose="02020603050405020304" pitchFamily="18" charset="0"/>
              </a:rPr>
              <a:t>Grzegorczyk</a:t>
            </a:r>
            <a:r>
              <a:rPr lang="en-US" sz="2400" dirty="0">
                <a:effectLst/>
                <a:ea typeface="Times New Roman" panose="02020603050405020304" pitchFamily="18" charset="0"/>
                <a:cs typeface="Times New Roman" panose="02020603050405020304" pitchFamily="18" charset="0"/>
              </a:rPr>
              <a:t>, L. </a:t>
            </a:r>
            <a:r>
              <a:rPr lang="en-US" sz="2400" dirty="0" err="1">
                <a:effectLst/>
                <a:ea typeface="Times New Roman" panose="02020603050405020304" pitchFamily="18" charset="0"/>
                <a:cs typeface="Times New Roman" panose="02020603050405020304" pitchFamily="18" charset="0"/>
              </a:rPr>
              <a:t>Nurski</a:t>
            </a:r>
            <a:r>
              <a:rPr lang="en-US" sz="2400" dirty="0">
                <a:effectLst/>
                <a:ea typeface="Times New Roman" panose="02020603050405020304" pitchFamily="18" charset="0"/>
                <a:cs typeface="Times New Roman" panose="02020603050405020304" pitchFamily="18" charset="0"/>
              </a:rPr>
              <a:t>, T. </a:t>
            </a:r>
            <a:r>
              <a:rPr lang="en-US" sz="2400" dirty="0" err="1">
                <a:effectLst/>
                <a:ea typeface="Times New Roman" panose="02020603050405020304" pitchFamily="18" charset="0"/>
                <a:cs typeface="Times New Roman" panose="02020603050405020304" pitchFamily="18" charset="0"/>
              </a:rPr>
              <a:t>Schraepen</a:t>
            </a:r>
            <a:r>
              <a:rPr lang="en-US" sz="2400" dirty="0">
                <a:effectLst/>
                <a:ea typeface="Times New Roman" panose="02020603050405020304" pitchFamily="18" charset="0"/>
                <a:cs typeface="Times New Roman" panose="02020603050405020304" pitchFamily="18" charset="0"/>
              </a:rPr>
              <a:t>, </a:t>
            </a:r>
            <a:r>
              <a:rPr lang="en-US" sz="2400" i="1" dirty="0">
                <a:effectLst/>
                <a:ea typeface="Times New Roman" panose="02020603050405020304" pitchFamily="18" charset="0"/>
                <a:cs typeface="Times New Roman" panose="02020603050405020304" pitchFamily="18" charset="0"/>
              </a:rPr>
              <a:t>Cross-border telework in the EU: fab or fad?</a:t>
            </a:r>
            <a:r>
              <a:rPr lang="pl-PL" sz="2400" i="1" dirty="0">
                <a:effectLst/>
                <a:ea typeface="Times New Roman" panose="02020603050405020304" pitchFamily="18" charset="0"/>
                <a:cs typeface="Times New Roman" panose="02020603050405020304" pitchFamily="18" charset="0"/>
              </a:rPr>
              <a:t>,</a:t>
            </a:r>
            <a:r>
              <a:rPr lang="en-US" sz="2400" i="1"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hlinkClick r:id="rId2"/>
              </a:rPr>
              <a:t>https://www.bruegel.org/blog-post/cross-border-telework-eu-fab-or-fad</a:t>
            </a:r>
            <a:r>
              <a:rPr lang="pl-PL" sz="2400" dirty="0">
                <a:effectLst/>
                <a:ea typeface="Times New Roman" panose="02020603050405020304" pitchFamily="18" charset="0"/>
                <a:cs typeface="Times New Roman" panose="02020603050405020304" pitchFamily="18" charset="0"/>
              </a:rPr>
              <a:t> </a:t>
            </a:r>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935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566109" y="90796"/>
            <a:ext cx="913308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b="0" kern="0" spc="-150" dirty="0" err="1">
                <a:solidFill>
                  <a:schemeClr val="tx1"/>
                </a:solidFill>
                <a:latin typeface="+mn-lt"/>
                <a:ea typeface="Tahoma" panose="020B0604030504040204" pitchFamily="34" charset="0"/>
                <a:cs typeface="Tahoma" panose="020B0604030504040204" pitchFamily="34" charset="0"/>
              </a:rPr>
              <a:t>References</a:t>
            </a:r>
            <a:r>
              <a:rPr lang="pl-PL" sz="4800" b="0" kern="0" spc="-150" dirty="0">
                <a:solidFill>
                  <a:schemeClr val="tx1"/>
                </a:solidFill>
                <a:latin typeface="+mn-lt"/>
                <a:ea typeface="Tahoma" panose="020B0604030504040204" pitchFamily="34" charset="0"/>
                <a:cs typeface="Tahoma" panose="020B0604030504040204" pitchFamily="34" charset="0"/>
              </a:rPr>
              <a:t>:</a:t>
            </a:r>
            <a:endParaRPr lang="es-ES" sz="4800" b="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xmlns="" id="{4A8926EE-7A7A-20AC-3A99-34C39A2CABBD}"/>
              </a:ext>
            </a:extLst>
          </p:cNvPr>
          <p:cNvSpPr txBox="1"/>
          <p:nvPr/>
        </p:nvSpPr>
        <p:spPr>
          <a:xfrm>
            <a:off x="119641" y="1290414"/>
            <a:ext cx="11656464" cy="4540345"/>
          </a:xfrm>
          <a:prstGeom prst="rect">
            <a:avLst/>
          </a:prstGeom>
          <a:noFill/>
        </p:spPr>
        <p:txBody>
          <a:bodyPr wrap="square">
            <a:spAutoFit/>
          </a:bodyPr>
          <a:lstStyle/>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rPr>
              <a:t>-</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REMOTE WORKING &amp; PRODUCTIVITY – Poland In</a:t>
            </a:r>
            <a:r>
              <a:rPr lang="pl-PL" sz="2800">
                <a:effectLst/>
                <a:ea typeface="Times New Roman" panose="02020603050405020304" pitchFamily="18" charset="0"/>
                <a:cs typeface="Times New Roman" panose="02020603050405020304" pitchFamily="18" charset="0"/>
              </a:rPr>
              <a:t>:</a:t>
            </a:r>
            <a:endParaRPr lang="en-US" sz="2800" dirty="0">
              <a:effectLst/>
              <a:ea typeface="Times New Roman" panose="02020603050405020304" pitchFamily="18" charset="0"/>
              <a:cs typeface="Times New Roman" panose="02020603050405020304" pitchFamily="18" charset="0"/>
            </a:endParaRPr>
          </a:p>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hlinkClick r:id="rId2"/>
              </a:rPr>
              <a:t>https://www.youtube.com/watch?v=la5mBHbhpis</a:t>
            </a:r>
            <a:r>
              <a:rPr lang="pl-PL" sz="2800" dirty="0">
                <a:effectLst/>
                <a:ea typeface="Times New Roman" panose="02020603050405020304" pitchFamily="18" charset="0"/>
                <a:cs typeface="Times New Roman" panose="02020603050405020304" pitchFamily="18" charset="0"/>
              </a:rPr>
              <a:t> </a:t>
            </a:r>
            <a:endParaRPr lang="en-US" sz="2800" dirty="0">
              <a:effectLst/>
              <a:ea typeface="Times New Roman" panose="02020603050405020304" pitchFamily="18" charset="0"/>
              <a:cs typeface="Times New Roman" panose="02020603050405020304" pitchFamily="18" charset="0"/>
            </a:endParaRPr>
          </a:p>
          <a:p>
            <a:pPr marL="464185" indent="-457200" algn="just" fontAlgn="base">
              <a:lnSpc>
                <a:spcPct val="115000"/>
              </a:lnSpc>
              <a:spcAft>
                <a:spcPts val="1000"/>
              </a:spcAft>
              <a:buFontTx/>
              <a:buChar char="-"/>
            </a:pPr>
            <a:r>
              <a:rPr lang="en-US" sz="2800" dirty="0">
                <a:effectLst/>
                <a:ea typeface="Times New Roman" panose="02020603050405020304" pitchFamily="18" charset="0"/>
                <a:cs typeface="Times New Roman" panose="02020603050405020304" pitchFamily="18" charset="0"/>
              </a:rPr>
              <a:t>REMOTE WORK – Poland In</a:t>
            </a:r>
            <a:r>
              <a:rPr lang="pl-PL" sz="2800" dirty="0">
                <a:effectLst/>
                <a:ea typeface="Times New Roman" panose="02020603050405020304" pitchFamily="18" charset="0"/>
                <a:cs typeface="Times New Roman" panose="02020603050405020304" pitchFamily="18" charset="0"/>
              </a:rPr>
              <a:t>:</a:t>
            </a:r>
          </a:p>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hlinkClick r:id="rId3"/>
              </a:rPr>
              <a:t>https://www.youtube.com/watch?v=ySQyeCnpxnI</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 </a:t>
            </a:r>
          </a:p>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rPr>
              <a:t>-</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News from Poland—Business &amp; Law, episode 5: Proposed changes in </a:t>
            </a:r>
            <a:r>
              <a:rPr lang="en-US" sz="2800" dirty="0" err="1">
                <a:effectLst/>
                <a:ea typeface="Times New Roman" panose="02020603050405020304" pitchFamily="18" charset="0"/>
                <a:cs typeface="Times New Roman" panose="02020603050405020304" pitchFamily="18" charset="0"/>
              </a:rPr>
              <a:t>labour</a:t>
            </a:r>
            <a:r>
              <a:rPr lang="en-US" sz="2800" dirty="0">
                <a:effectLst/>
                <a:ea typeface="Times New Roman" panose="02020603050405020304" pitchFamily="18" charset="0"/>
                <a:cs typeface="Times New Roman" panose="02020603050405020304" pitchFamily="18" charset="0"/>
              </a:rPr>
              <a:t> law relating to remote work</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hlinkClick r:id="rId4"/>
              </a:rPr>
              <a:t>https://codozasady.pl/en/p/news-from-poland-business-law-episode-5-proposed-changes-in-labour-law-relating-to-remote-work</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718496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xmlns=""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a:solidFill>
                  <a:schemeClr val="bg1"/>
                </a:solidFill>
                <a:latin typeface="Roboto"/>
                <a:cs typeface="Roboto"/>
              </a:rPr>
              <a:t>Thank</a:t>
            </a:r>
            <a:r>
              <a:rPr lang="pl-PL" sz="9600" b="1" spc="95" dirty="0">
                <a:solidFill>
                  <a:schemeClr val="bg1"/>
                </a:solidFill>
                <a:latin typeface="Roboto"/>
                <a:cs typeface="Roboto"/>
              </a:rPr>
              <a:t> </a:t>
            </a:r>
            <a:r>
              <a:rPr lang="es-ES" sz="9600" b="1" spc="-50" dirty="0">
                <a:solidFill>
                  <a:schemeClr val="bg1"/>
                </a:solidFill>
                <a:latin typeface="Roboto"/>
                <a:cs typeface="Roboto"/>
              </a:rPr>
              <a:t>you!</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144993" y="213645"/>
            <a:ext cx="9880752"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400" kern="0" spc="-150" dirty="0" err="1">
                <a:solidFill>
                  <a:schemeClr val="tx1"/>
                </a:solidFill>
                <a:latin typeface="+mn-lt"/>
                <a:ea typeface="Tahoma" panose="020B0604030504040204" pitchFamily="34" charset="0"/>
                <a:cs typeface="Tahoma" panose="020B0604030504040204" pitchFamily="34" charset="0"/>
              </a:rPr>
              <a:t>What</a:t>
            </a:r>
            <a:r>
              <a:rPr lang="pl-PL" sz="4400" kern="0" spc="-150" dirty="0">
                <a:solidFill>
                  <a:schemeClr val="tx1"/>
                </a:solidFill>
                <a:latin typeface="+mn-lt"/>
                <a:ea typeface="Tahoma" panose="020B0604030504040204" pitchFamily="34" charset="0"/>
                <a:cs typeface="Tahoma" panose="020B0604030504040204" pitchFamily="34" charset="0"/>
              </a:rPr>
              <a:t> </a:t>
            </a:r>
            <a:r>
              <a:rPr lang="pl-PL" sz="4400" kern="0" spc="-150" dirty="0" err="1">
                <a:solidFill>
                  <a:schemeClr val="tx1"/>
                </a:solidFill>
                <a:latin typeface="+mn-lt"/>
                <a:ea typeface="Tahoma" panose="020B0604030504040204" pitchFamily="34" charset="0"/>
                <a:cs typeface="Tahoma" panose="020B0604030504040204" pitchFamily="34" charset="0"/>
              </a:rPr>
              <a:t>is</a:t>
            </a:r>
            <a:r>
              <a:rPr lang="pl-PL" sz="4400" kern="0" spc="-150" dirty="0">
                <a:solidFill>
                  <a:schemeClr val="tx1"/>
                </a:solidFill>
                <a:latin typeface="+mn-lt"/>
                <a:ea typeface="Tahoma" panose="020B0604030504040204" pitchFamily="34" charset="0"/>
                <a:cs typeface="Tahoma" panose="020B0604030504040204" pitchFamily="34" charset="0"/>
              </a:rPr>
              <a:t> ’</a:t>
            </a:r>
            <a:r>
              <a:rPr lang="pl-PL" sz="4400" kern="0" spc="-150" dirty="0" err="1">
                <a:solidFill>
                  <a:schemeClr val="tx1"/>
                </a:solidFill>
                <a:latin typeface="+mn-lt"/>
                <a:ea typeface="Tahoma" panose="020B0604030504040204" pitchFamily="34" charset="0"/>
                <a:cs typeface="Tahoma" panose="020B0604030504040204" pitchFamily="34" charset="0"/>
              </a:rPr>
              <a:t>remote</a:t>
            </a:r>
            <a:r>
              <a:rPr lang="pl-PL" sz="4400" kern="0" spc="-150" dirty="0">
                <a:solidFill>
                  <a:schemeClr val="tx1"/>
                </a:solidFill>
                <a:latin typeface="+mn-lt"/>
                <a:ea typeface="Tahoma" panose="020B0604030504040204" pitchFamily="34" charset="0"/>
                <a:cs typeface="Tahoma" panose="020B0604030504040204" pitchFamily="34" charset="0"/>
              </a:rPr>
              <a:t> </a:t>
            </a:r>
            <a:r>
              <a:rPr lang="pl-PL" sz="4400" kern="0" spc="-150" dirty="0" err="1">
                <a:solidFill>
                  <a:schemeClr val="tx1"/>
                </a:solidFill>
                <a:latin typeface="+mn-lt"/>
                <a:ea typeface="Tahoma" panose="020B0604030504040204" pitchFamily="34" charset="0"/>
                <a:cs typeface="Tahoma" panose="020B0604030504040204" pitchFamily="34" charset="0"/>
              </a:rPr>
              <a:t>work</a:t>
            </a:r>
            <a:r>
              <a:rPr lang="pl-PL" sz="4400" kern="0" spc="-150" dirty="0">
                <a:solidFill>
                  <a:schemeClr val="tx1"/>
                </a:solidFill>
                <a:latin typeface="+mn-lt"/>
                <a:ea typeface="Tahoma" panose="020B0604030504040204" pitchFamily="34" charset="0"/>
                <a:cs typeface="Tahoma" panose="020B0604030504040204" pitchFamily="34" charset="0"/>
              </a:rPr>
              <a:t>’ (</a:t>
            </a:r>
            <a:r>
              <a:rPr lang="pl-PL" sz="4400" kern="0" spc="-150" dirty="0" err="1">
                <a:solidFill>
                  <a:schemeClr val="tx1"/>
                </a:solidFill>
                <a:latin typeface="+mn-lt"/>
                <a:ea typeface="Tahoma" panose="020B0604030504040204" pitchFamily="34" charset="0"/>
                <a:cs typeface="Tahoma" panose="020B0604030504040204" pitchFamily="34" charset="0"/>
              </a:rPr>
              <a:t>telework</a:t>
            </a:r>
            <a:r>
              <a:rPr lang="pl-PL" sz="4400" kern="0" spc="-150" dirty="0">
                <a:solidFill>
                  <a:schemeClr val="tx1"/>
                </a:solidFill>
                <a:latin typeface="+mn-lt"/>
                <a:ea typeface="Tahoma" panose="020B0604030504040204" pitchFamily="34" charset="0"/>
                <a:cs typeface="Tahoma" panose="020B0604030504040204" pitchFamily="34" charset="0"/>
              </a:rPr>
              <a:t>)? </a:t>
            </a:r>
            <a:r>
              <a:rPr lang="pl-PL" sz="3600" b="0" i="1" kern="0" spc="-150" dirty="0">
                <a:solidFill>
                  <a:schemeClr val="tx1"/>
                </a:solidFill>
                <a:latin typeface="+mn-lt"/>
                <a:ea typeface="Tahoma" panose="020B0604030504040204" pitchFamily="34" charset="0"/>
                <a:cs typeface="Tahoma" panose="020B0604030504040204" pitchFamily="34" charset="0"/>
              </a:rPr>
              <a:t>– </a:t>
            </a:r>
            <a:r>
              <a:rPr lang="pl-PL" sz="3600" b="0" i="1" kern="0" spc="-150" dirty="0" err="1">
                <a:solidFill>
                  <a:schemeClr val="tx1"/>
                </a:solidFill>
                <a:latin typeface="+mn-lt"/>
                <a:ea typeface="Tahoma" panose="020B0604030504040204" pitchFamily="34" charset="0"/>
                <a:cs typeface="Tahoma" panose="020B0604030504040204" pitchFamily="34" charset="0"/>
              </a:rPr>
              <a:t>continued</a:t>
            </a:r>
            <a:endParaRPr lang="es-ES" sz="4400" b="0" i="1"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85458" y="1256233"/>
            <a:ext cx="11837934" cy="1504258"/>
          </a:xfrm>
          <a:prstGeom prst="rect">
            <a:avLst/>
          </a:prstGeom>
        </p:spPr>
        <p:txBody>
          <a:bodyPr vert="horz" wrap="square" lIns="0" tIns="13970" rIns="0" bIns="0" rtlCol="0">
            <a:spAutoFit/>
          </a:bodyPr>
          <a:lstStyle/>
          <a:p>
            <a:pPr marL="12700">
              <a:lnSpc>
                <a:spcPct val="100000"/>
              </a:lnSpc>
              <a:spcBef>
                <a:spcPts val="110"/>
              </a:spcBef>
            </a:pPr>
            <a:r>
              <a:rPr lang="pl-PL" sz="2400" spc="50" dirty="0" err="1">
                <a:cs typeface="Tahoma"/>
              </a:rPr>
              <a:t>Before</a:t>
            </a:r>
            <a:r>
              <a:rPr lang="pl-PL" sz="2400" spc="50" dirty="0">
                <a:cs typeface="Tahoma"/>
              </a:rPr>
              <a:t> COVID-19 </a:t>
            </a:r>
            <a:r>
              <a:rPr lang="pl-PL" sz="2400" spc="50" dirty="0" err="1">
                <a:cs typeface="Tahoma"/>
              </a:rPr>
              <a:t>pandemic</a:t>
            </a:r>
            <a:r>
              <a:rPr lang="pl-PL" sz="2400" spc="50" dirty="0">
                <a:cs typeface="Tahoma"/>
              </a:rPr>
              <a:t>, </a:t>
            </a:r>
            <a:r>
              <a:rPr lang="pl-PL" sz="2400" b="1" spc="50" dirty="0" err="1">
                <a:solidFill>
                  <a:srgbClr val="0CA373"/>
                </a:solidFill>
                <a:cs typeface="Tahoma"/>
              </a:rPr>
              <a:t>only</a:t>
            </a:r>
            <a:r>
              <a:rPr lang="pl-PL" sz="2400" b="1" spc="50" dirty="0">
                <a:solidFill>
                  <a:srgbClr val="0CA373"/>
                </a:solidFill>
                <a:cs typeface="Tahoma"/>
              </a:rPr>
              <a:t> the </a:t>
            </a:r>
            <a:r>
              <a:rPr lang="pl-PL" sz="2400" b="1" spc="50" dirty="0" err="1">
                <a:solidFill>
                  <a:srgbClr val="0CA373"/>
                </a:solidFill>
                <a:cs typeface="Tahoma"/>
              </a:rPr>
              <a:t>fraction</a:t>
            </a:r>
            <a:r>
              <a:rPr lang="pl-PL" sz="2400" b="1" spc="50" dirty="0">
                <a:solidFill>
                  <a:srgbClr val="0CA373"/>
                </a:solidFill>
                <a:cs typeface="Tahoma"/>
              </a:rPr>
              <a:t> of the </a:t>
            </a:r>
            <a:r>
              <a:rPr lang="pl-PL" sz="2400" b="1" spc="50" dirty="0" err="1">
                <a:solidFill>
                  <a:srgbClr val="0CA373"/>
                </a:solidFill>
                <a:cs typeface="Tahoma"/>
              </a:rPr>
              <a:t>workforce</a:t>
            </a:r>
            <a:r>
              <a:rPr lang="pl-PL" sz="2400" b="1" spc="50" dirty="0">
                <a:solidFill>
                  <a:srgbClr val="0CA373"/>
                </a:solidFill>
                <a:cs typeface="Tahoma"/>
              </a:rPr>
              <a:t> was </a:t>
            </a:r>
            <a:r>
              <a:rPr lang="pl-PL" sz="2400" b="1" spc="50" dirty="0" err="1">
                <a:solidFill>
                  <a:srgbClr val="0CA373"/>
                </a:solidFill>
                <a:cs typeface="Tahoma"/>
              </a:rPr>
              <a:t>working</a:t>
            </a:r>
            <a:r>
              <a:rPr lang="pl-PL" sz="2400" b="1" spc="50" dirty="0">
                <a:solidFill>
                  <a:srgbClr val="0CA373"/>
                </a:solidFill>
                <a:cs typeface="Tahoma"/>
              </a:rPr>
              <a:t> from </a:t>
            </a:r>
            <a:r>
              <a:rPr lang="pl-PL" sz="2400" b="1" spc="50" dirty="0" err="1">
                <a:solidFill>
                  <a:srgbClr val="0CA373"/>
                </a:solidFill>
                <a:cs typeface="Tahoma"/>
              </a:rPr>
              <a:t>home</a:t>
            </a:r>
            <a:r>
              <a:rPr lang="pl-PL" sz="2400" b="1" spc="50" dirty="0">
                <a:solidFill>
                  <a:srgbClr val="0CA373"/>
                </a:solidFill>
                <a:cs typeface="Tahoma"/>
              </a:rPr>
              <a:t> </a:t>
            </a:r>
            <a:r>
              <a:rPr lang="pl-PL" sz="2400" b="1" spc="50" dirty="0" err="1">
                <a:solidFill>
                  <a:srgbClr val="0CA373"/>
                </a:solidFill>
                <a:cs typeface="Tahoma"/>
              </a:rPr>
              <a:t>occassionally</a:t>
            </a:r>
            <a:r>
              <a:rPr lang="pl-PL" sz="2400" b="1" spc="50" dirty="0">
                <a:solidFill>
                  <a:srgbClr val="0CA373"/>
                </a:solidFill>
                <a:cs typeface="Tahoma"/>
              </a:rPr>
              <a:t> </a:t>
            </a:r>
          </a:p>
          <a:p>
            <a:pPr marL="12700">
              <a:lnSpc>
                <a:spcPct val="100000"/>
              </a:lnSpc>
              <a:spcBef>
                <a:spcPts val="110"/>
              </a:spcBef>
            </a:pPr>
            <a:r>
              <a:rPr lang="pl-PL" sz="2400" spc="50" dirty="0" err="1">
                <a:cs typeface="Tahoma"/>
              </a:rPr>
              <a:t>Within</a:t>
            </a:r>
            <a:r>
              <a:rPr lang="pl-PL" sz="2400" spc="50" dirty="0">
                <a:cs typeface="Tahoma"/>
              </a:rPr>
              <a:t> the EU, </a:t>
            </a:r>
            <a:r>
              <a:rPr lang="pl-PL" sz="2400" spc="50" dirty="0" err="1">
                <a:cs typeface="Tahoma"/>
              </a:rPr>
              <a:t>figures</a:t>
            </a:r>
            <a:r>
              <a:rPr lang="pl-PL" sz="2400" spc="50" dirty="0">
                <a:cs typeface="Tahoma"/>
              </a:rPr>
              <a:t> </a:t>
            </a:r>
            <a:r>
              <a:rPr lang="pl-PL" sz="2400" spc="50" dirty="0" err="1">
                <a:cs typeface="Tahoma"/>
              </a:rPr>
              <a:t>varied</a:t>
            </a:r>
            <a:r>
              <a:rPr lang="pl-PL" sz="2400" spc="50" dirty="0">
                <a:cs typeface="Tahoma"/>
              </a:rPr>
              <a:t> from 30 % </a:t>
            </a:r>
            <a:r>
              <a:rPr lang="pl-PL" sz="2400" spc="50" dirty="0" err="1">
                <a:cs typeface="Tahoma"/>
              </a:rPr>
              <a:t>or</a:t>
            </a:r>
            <a:r>
              <a:rPr lang="pl-PL" sz="2400" spc="50" dirty="0">
                <a:cs typeface="Tahoma"/>
              </a:rPr>
              <a:t> </a:t>
            </a:r>
            <a:r>
              <a:rPr lang="pl-PL" sz="2400" spc="50" dirty="0" err="1">
                <a:cs typeface="Tahoma"/>
              </a:rPr>
              <a:t>more</a:t>
            </a:r>
            <a:r>
              <a:rPr lang="pl-PL" sz="2400" spc="50" dirty="0">
                <a:cs typeface="Tahoma"/>
              </a:rPr>
              <a:t> in </a:t>
            </a:r>
            <a:r>
              <a:rPr lang="pl-PL" sz="2400" spc="50" dirty="0" err="1">
                <a:cs typeface="Tahoma"/>
              </a:rPr>
              <a:t>Denmark</a:t>
            </a:r>
            <a:r>
              <a:rPr lang="pl-PL" sz="2400" spc="50" dirty="0">
                <a:cs typeface="Tahoma"/>
              </a:rPr>
              <a:t>, the </a:t>
            </a:r>
            <a:r>
              <a:rPr lang="pl-PL" sz="2400" spc="50" dirty="0" err="1">
                <a:cs typeface="Tahoma"/>
              </a:rPr>
              <a:t>Netherlands</a:t>
            </a:r>
            <a:r>
              <a:rPr lang="pl-PL" sz="2400" spc="50" dirty="0">
                <a:cs typeface="Tahoma"/>
              </a:rPr>
              <a:t> and </a:t>
            </a:r>
            <a:r>
              <a:rPr lang="pl-PL" sz="2400" spc="50" dirty="0" err="1">
                <a:cs typeface="Tahoma"/>
              </a:rPr>
              <a:t>Sweden</a:t>
            </a:r>
            <a:r>
              <a:rPr lang="pl-PL" sz="2400" spc="50" dirty="0">
                <a:cs typeface="Tahoma"/>
              </a:rPr>
              <a:t> to 10% </a:t>
            </a:r>
            <a:r>
              <a:rPr lang="pl-PL" sz="2400" spc="50" dirty="0" err="1">
                <a:cs typeface="Tahoma"/>
              </a:rPr>
              <a:t>or</a:t>
            </a:r>
            <a:r>
              <a:rPr lang="pl-PL" sz="2400" spc="50" dirty="0">
                <a:cs typeface="Tahoma"/>
              </a:rPr>
              <a:t> less in </a:t>
            </a:r>
            <a:r>
              <a:rPr lang="pl-PL" sz="2400" spc="50" dirty="0" err="1">
                <a:cs typeface="Tahoma"/>
              </a:rPr>
              <a:t>Czechia</a:t>
            </a:r>
            <a:r>
              <a:rPr lang="pl-PL" sz="2400" spc="50" dirty="0">
                <a:cs typeface="Tahoma"/>
              </a:rPr>
              <a:t>, Greece, </a:t>
            </a:r>
            <a:r>
              <a:rPr lang="pl-PL" sz="2400" spc="50" dirty="0" err="1">
                <a:cs typeface="Tahoma"/>
              </a:rPr>
              <a:t>Italy</a:t>
            </a:r>
            <a:r>
              <a:rPr lang="pl-PL" sz="2400" spc="50" dirty="0">
                <a:cs typeface="Tahoma"/>
              </a:rPr>
              <a:t> </a:t>
            </a:r>
            <a:r>
              <a:rPr lang="pl-PL" sz="2400" spc="50" dirty="0" err="1">
                <a:cs typeface="Tahoma"/>
              </a:rPr>
              <a:t>or</a:t>
            </a:r>
            <a:r>
              <a:rPr lang="pl-PL" sz="2400" spc="50" dirty="0">
                <a:cs typeface="Tahoma"/>
              </a:rPr>
              <a:t> Poland</a:t>
            </a:r>
            <a:endParaRPr lang="es-ES" sz="2200" spc="50" dirty="0">
              <a:cs typeface="Tahoma"/>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85458" y="2760292"/>
            <a:ext cx="12021084" cy="3474606"/>
          </a:xfrm>
          <a:prstGeom prst="rect">
            <a:avLst/>
          </a:prstGeom>
          <a:noFill/>
        </p:spPr>
        <p:txBody>
          <a:bodyPr wrap="square">
            <a:spAutoFit/>
          </a:bodyPr>
          <a:lstStyle/>
          <a:p>
            <a:pPr lvl="0" algn="just">
              <a:lnSpc>
                <a:spcPct val="115000"/>
              </a:lnSpc>
              <a:spcAft>
                <a:spcPts val="1000"/>
              </a:spcAft>
              <a:buSzPts val="1000"/>
              <a:tabLst>
                <a:tab pos="457200" algn="l"/>
              </a:tabLst>
            </a:pP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number</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of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factors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determin</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whether</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job</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can</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potentially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be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performed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remotely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342900" lvl="0" indent="-342900" algn="just">
              <a:lnSpc>
                <a:spcPct val="115000"/>
              </a:lnSpc>
              <a:spcAft>
                <a:spcPts val="1000"/>
              </a:spcAft>
              <a:buSzPts val="1000"/>
              <a:buFontTx/>
              <a:buChar char="-"/>
              <a:tabLst>
                <a:tab pos="457200" algn="l"/>
              </a:tabLst>
            </a:pPr>
            <a:r>
              <a:rPr lang="pl-PL"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Economic</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pl-PL"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occupational</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pl-PL"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structure</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a </a:t>
            </a:r>
            <a:r>
              <a:rPr lang="pl-PL"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given</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country </a:t>
            </a:r>
          </a:p>
          <a:p>
            <a:pPr marL="285750" lvl="0" indent="-285750" algn="just">
              <a:lnSpc>
                <a:spcPct val="115000"/>
              </a:lnSpc>
              <a:spcAft>
                <a:spcPts val="1000"/>
              </a:spcAft>
              <a:buSzPts val="1000"/>
              <a:buFontTx/>
              <a:buChar char="-"/>
              <a:tabLst>
                <a:tab pos="457200" algn="l"/>
              </a:tabLst>
            </a:pPr>
            <a:r>
              <a:rPr lang="pl-PL"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Access to </a:t>
            </a:r>
            <a:r>
              <a:rPr lang="pl-PL" sz="20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broadband</a:t>
            </a:r>
            <a:r>
              <a:rPr lang="pl-PL"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pl-PL" sz="20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internet</a:t>
            </a:r>
            <a:endParaRPr lang="pl-PL"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lnSpc>
                <a:spcPct val="115000"/>
              </a:lnSpc>
              <a:spcAft>
                <a:spcPts val="1000"/>
              </a:spcAft>
              <a:buSzPts val="1000"/>
              <a:buFontTx/>
              <a:buChar char="-"/>
              <a:tabLst>
                <a:tab pos="457200" algn="l"/>
              </a:tabLst>
            </a:pPr>
            <a:r>
              <a:rPr lang="pl-PL" sz="20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Likelihood</a:t>
            </a:r>
            <a:r>
              <a:rPr lang="pl-P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of </a:t>
            </a:r>
            <a:r>
              <a:rPr lang="pl-PL" sz="20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owning</a:t>
            </a:r>
            <a:r>
              <a:rPr lang="pl-P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 PC </a:t>
            </a:r>
            <a:r>
              <a:rPr lang="pl-PL" sz="20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or</a:t>
            </a:r>
            <a:r>
              <a:rPr lang="pl-P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laptop</a:t>
            </a:r>
          </a:p>
          <a:p>
            <a:pPr lvl="0" algn="just">
              <a:lnSpc>
                <a:spcPct val="115000"/>
              </a:lnSpc>
              <a:spcAft>
                <a:spcPts val="1000"/>
              </a:spcAft>
              <a:buSzPts val="1000"/>
              <a:tabLst>
                <a:tab pos="457200" algn="l"/>
              </a:tabLst>
            </a:pP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Amenability</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of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jobs</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to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working</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from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home</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increases</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with the level of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economic</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development of a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given</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country – </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most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likely</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countries</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with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large</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numbers</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of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jobs</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 ICT</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professional</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services,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finance</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&amp;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insurance</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and public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administration</a:t>
            </a:r>
            <a:endPar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1000"/>
              </a:spcAft>
              <a:buSzPts val="1000"/>
              <a:tabLst>
                <a:tab pos="457200" algn="l"/>
              </a:tabLst>
            </a:pP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As a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result</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of the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government-issued</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stay-at-home</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orders</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almost</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40% of </a:t>
            </a:r>
            <a:r>
              <a:rPr lang="pl-PL" sz="1900"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employees</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 Europe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started</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remote</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pl-PL" sz="19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work</a:t>
            </a:r>
            <a:endPar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841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1976582" y="213645"/>
            <a:ext cx="9637153" cy="659155"/>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200" kern="0" spc="-150" dirty="0" err="1">
                <a:solidFill>
                  <a:schemeClr val="tx1"/>
                </a:solidFill>
                <a:latin typeface="+mn-lt"/>
                <a:ea typeface="Tahoma" panose="020B0604030504040204" pitchFamily="34" charset="0"/>
                <a:cs typeface="Tahoma" panose="020B0604030504040204" pitchFamily="34" charset="0"/>
              </a:rPr>
              <a:t>What</a:t>
            </a:r>
            <a:r>
              <a:rPr lang="pl-PL" sz="4200" kern="0" spc="-150" dirty="0">
                <a:solidFill>
                  <a:schemeClr val="tx1"/>
                </a:solidFill>
                <a:latin typeface="+mn-lt"/>
                <a:ea typeface="Tahoma" panose="020B0604030504040204" pitchFamily="34" charset="0"/>
                <a:cs typeface="Tahoma" panose="020B0604030504040204" pitchFamily="34" charset="0"/>
              </a:rPr>
              <a:t> </a:t>
            </a:r>
            <a:r>
              <a:rPr lang="pl-PL" sz="4200" kern="0" spc="-150" dirty="0" err="1">
                <a:solidFill>
                  <a:schemeClr val="tx1"/>
                </a:solidFill>
                <a:latin typeface="+mn-lt"/>
                <a:ea typeface="Tahoma" panose="020B0604030504040204" pitchFamily="34" charset="0"/>
                <a:cs typeface="Tahoma" panose="020B0604030504040204" pitchFamily="34" charset="0"/>
              </a:rPr>
              <a:t>is</a:t>
            </a:r>
            <a:r>
              <a:rPr lang="pl-PL" sz="4200" kern="0" spc="-150" dirty="0">
                <a:solidFill>
                  <a:schemeClr val="tx1"/>
                </a:solidFill>
                <a:latin typeface="+mn-lt"/>
                <a:ea typeface="Tahoma" panose="020B0604030504040204" pitchFamily="34" charset="0"/>
                <a:cs typeface="Tahoma" panose="020B0604030504040204" pitchFamily="34" charset="0"/>
              </a:rPr>
              <a:t> ’</a:t>
            </a:r>
            <a:r>
              <a:rPr lang="pl-PL" sz="4200" kern="0" spc="-150" dirty="0" err="1">
                <a:solidFill>
                  <a:schemeClr val="tx1"/>
                </a:solidFill>
                <a:latin typeface="+mn-lt"/>
                <a:ea typeface="Tahoma" panose="020B0604030504040204" pitchFamily="34" charset="0"/>
                <a:cs typeface="Tahoma" panose="020B0604030504040204" pitchFamily="34" charset="0"/>
              </a:rPr>
              <a:t>remote</a:t>
            </a:r>
            <a:r>
              <a:rPr lang="pl-PL" sz="4200" kern="0" spc="-150" dirty="0">
                <a:solidFill>
                  <a:schemeClr val="tx1"/>
                </a:solidFill>
                <a:latin typeface="+mn-lt"/>
                <a:ea typeface="Tahoma" panose="020B0604030504040204" pitchFamily="34" charset="0"/>
                <a:cs typeface="Tahoma" panose="020B0604030504040204" pitchFamily="34" charset="0"/>
              </a:rPr>
              <a:t> </a:t>
            </a:r>
            <a:r>
              <a:rPr lang="pl-PL" sz="4200" kern="0" spc="-150" dirty="0" err="1">
                <a:solidFill>
                  <a:schemeClr val="tx1"/>
                </a:solidFill>
                <a:latin typeface="+mn-lt"/>
                <a:ea typeface="Tahoma" panose="020B0604030504040204" pitchFamily="34" charset="0"/>
                <a:cs typeface="Tahoma" panose="020B0604030504040204" pitchFamily="34" charset="0"/>
              </a:rPr>
              <a:t>work</a:t>
            </a:r>
            <a:r>
              <a:rPr lang="pl-PL" sz="4200" kern="0" spc="-150" dirty="0">
                <a:solidFill>
                  <a:schemeClr val="tx1"/>
                </a:solidFill>
                <a:latin typeface="+mn-lt"/>
                <a:ea typeface="Tahoma" panose="020B0604030504040204" pitchFamily="34" charset="0"/>
                <a:cs typeface="Tahoma" panose="020B0604030504040204" pitchFamily="34" charset="0"/>
              </a:rPr>
              <a:t>’ (</a:t>
            </a:r>
            <a:r>
              <a:rPr lang="pl-PL" sz="4200" kern="0" spc="-150" dirty="0" err="1">
                <a:solidFill>
                  <a:schemeClr val="tx1"/>
                </a:solidFill>
                <a:latin typeface="+mn-lt"/>
                <a:ea typeface="Tahoma" panose="020B0604030504040204" pitchFamily="34" charset="0"/>
                <a:cs typeface="Tahoma" panose="020B0604030504040204" pitchFamily="34" charset="0"/>
              </a:rPr>
              <a:t>telework</a:t>
            </a:r>
            <a:r>
              <a:rPr lang="pl-PL" sz="4200" kern="0" spc="-150" dirty="0">
                <a:solidFill>
                  <a:schemeClr val="tx1"/>
                </a:solidFill>
                <a:latin typeface="+mn-lt"/>
                <a:ea typeface="Tahoma" panose="020B0604030504040204" pitchFamily="34" charset="0"/>
                <a:cs typeface="Tahoma" panose="020B0604030504040204" pitchFamily="34" charset="0"/>
              </a:rPr>
              <a:t>)? </a:t>
            </a:r>
            <a:r>
              <a:rPr lang="pl-PL" sz="4200" b="0" i="1" kern="0" spc="-150" dirty="0">
                <a:solidFill>
                  <a:schemeClr val="tx1"/>
                </a:solidFill>
                <a:latin typeface="+mn-lt"/>
                <a:ea typeface="Tahoma" panose="020B0604030504040204" pitchFamily="34" charset="0"/>
                <a:cs typeface="Tahoma" panose="020B0604030504040204" pitchFamily="34" charset="0"/>
              </a:rPr>
              <a:t>– </a:t>
            </a:r>
            <a:r>
              <a:rPr lang="pl-PL" sz="4200" b="0" i="1" kern="0" spc="-150" dirty="0" err="1">
                <a:solidFill>
                  <a:schemeClr val="tx1"/>
                </a:solidFill>
                <a:latin typeface="+mn-lt"/>
                <a:ea typeface="Tahoma" panose="020B0604030504040204" pitchFamily="34" charset="0"/>
                <a:cs typeface="Tahoma" panose="020B0604030504040204" pitchFamily="34" charset="0"/>
              </a:rPr>
              <a:t>continued</a:t>
            </a:r>
            <a:endParaRPr lang="es-ES" sz="4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0" y="2879934"/>
            <a:ext cx="11412323" cy="1457387"/>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36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1000"/>
              </a:spcAft>
              <a:buSzPts val="1000"/>
              <a:tabLst>
                <a:tab pos="457200" algn="l"/>
              </a:tabLst>
            </a:pPr>
            <a:r>
              <a:rPr lang="pl-PL" sz="36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p>
        </p:txBody>
      </p:sp>
      <p:sp>
        <p:nvSpPr>
          <p:cNvPr id="7" name="pole tekstowe 6">
            <a:extLst>
              <a:ext uri="{FF2B5EF4-FFF2-40B4-BE49-F238E27FC236}">
                <a16:creationId xmlns:a16="http://schemas.microsoft.com/office/drawing/2014/main" xmlns="" id="{C8DEA5A3-84E3-D9DA-6353-E0D79AE4F67D}"/>
              </a:ext>
            </a:extLst>
          </p:cNvPr>
          <p:cNvSpPr txBox="1"/>
          <p:nvPr/>
        </p:nvSpPr>
        <p:spPr>
          <a:xfrm>
            <a:off x="0" y="1200727"/>
            <a:ext cx="11961091" cy="4955203"/>
          </a:xfrm>
          <a:prstGeom prst="rect">
            <a:avLst/>
          </a:prstGeom>
          <a:noFill/>
        </p:spPr>
        <p:txBody>
          <a:bodyPr wrap="square">
            <a:spAutoFit/>
          </a:bodyPr>
          <a:lstStyle/>
          <a:p>
            <a:r>
              <a:rPr lang="en-US" sz="2800" b="1" dirty="0">
                <a:solidFill>
                  <a:srgbClr val="0CA373"/>
                </a:solidFill>
              </a:rPr>
              <a:t>How could remote work benefit your BUSINESS?</a:t>
            </a:r>
            <a:endParaRPr lang="pl-PL" sz="2800" b="1" dirty="0">
              <a:solidFill>
                <a:srgbClr val="0CA373"/>
              </a:solidFill>
            </a:endParaRPr>
          </a:p>
          <a:p>
            <a:endParaRPr lang="pl-PL" sz="2400" b="1" dirty="0">
              <a:solidFill>
                <a:srgbClr val="0CA373"/>
              </a:solidFill>
            </a:endParaRPr>
          </a:p>
          <a:p>
            <a:pPr marL="342900" indent="-342900">
              <a:buFont typeface="Wingdings" panose="05000000000000000000" pitchFamily="2" charset="2"/>
              <a:buChar char="q"/>
            </a:pPr>
            <a:r>
              <a:rPr lang="pl-PL" sz="2400" dirty="0"/>
              <a:t>It </a:t>
            </a:r>
            <a:r>
              <a:rPr lang="pl-PL" sz="2400" dirty="0" err="1"/>
              <a:t>could</a:t>
            </a:r>
            <a:r>
              <a:rPr lang="pl-PL" sz="2400" dirty="0"/>
              <a:t> </a:t>
            </a:r>
            <a:r>
              <a:rPr lang="pl-PL" sz="2400" dirty="0" err="1"/>
              <a:t>help</a:t>
            </a:r>
            <a:r>
              <a:rPr lang="pl-PL" sz="2400" dirty="0"/>
              <a:t> to </a:t>
            </a:r>
            <a:r>
              <a:rPr lang="pl-PL" sz="2400" dirty="0" err="1"/>
              <a:t>avoid</a:t>
            </a:r>
            <a:r>
              <a:rPr lang="pl-PL" sz="2400" dirty="0"/>
              <a:t> </a:t>
            </a:r>
            <a:r>
              <a:rPr lang="pl-PL" sz="2400" dirty="0" err="1"/>
              <a:t>larger</a:t>
            </a:r>
            <a:r>
              <a:rPr lang="pl-PL" sz="2400" dirty="0"/>
              <a:t> </a:t>
            </a:r>
            <a:r>
              <a:rPr lang="pl-PL" sz="2400" dirty="0" err="1"/>
              <a:t>incidence</a:t>
            </a:r>
            <a:r>
              <a:rPr lang="pl-PL" sz="2400" dirty="0"/>
              <a:t> of COVID-19 </a:t>
            </a:r>
          </a:p>
          <a:p>
            <a:pPr marL="342900" indent="-342900" algn="just">
              <a:buFont typeface="Wingdings" panose="05000000000000000000" pitchFamily="2" charset="2"/>
              <a:buChar char="q"/>
            </a:pPr>
            <a:r>
              <a:rPr lang="pl-PL" sz="2400" dirty="0"/>
              <a:t>A</a:t>
            </a:r>
            <a:r>
              <a:rPr lang="en-US" sz="2400" dirty="0"/>
              <a:t> high degree of uncertainty associated with </a:t>
            </a:r>
            <a:r>
              <a:rPr lang="pl-PL" sz="2400" dirty="0"/>
              <a:t>the </a:t>
            </a:r>
            <a:r>
              <a:rPr lang="pl-PL" sz="2400" dirty="0" err="1"/>
              <a:t>reopening</a:t>
            </a:r>
            <a:r>
              <a:rPr lang="pl-PL" sz="2400" dirty="0"/>
              <a:t> of </a:t>
            </a:r>
            <a:r>
              <a:rPr lang="pl-PL" sz="2400" dirty="0" err="1"/>
              <a:t>businesses</a:t>
            </a:r>
            <a:r>
              <a:rPr lang="pl-PL" sz="2400" dirty="0"/>
              <a:t> </a:t>
            </a:r>
            <a:r>
              <a:rPr lang="pl-PL" sz="2400" dirty="0" err="1"/>
              <a:t>entails</a:t>
            </a:r>
            <a:r>
              <a:rPr lang="pl-PL" sz="2400" dirty="0"/>
              <a:t> </a:t>
            </a:r>
            <a:r>
              <a:rPr lang="pl-PL" sz="2400" dirty="0" err="1"/>
              <a:t>having</a:t>
            </a:r>
            <a:r>
              <a:rPr lang="pl-PL" sz="2400" dirty="0"/>
              <a:t> to </a:t>
            </a:r>
            <a:r>
              <a:rPr lang="en-US" sz="2400" dirty="0"/>
              <a:t>comply with a number of strict hygiene and safety regulations, and the continued restrictions</a:t>
            </a:r>
            <a:r>
              <a:rPr lang="pl-PL" sz="2400" dirty="0"/>
              <a:t> as </a:t>
            </a:r>
            <a:r>
              <a:rPr lang="pl-PL" sz="2400" dirty="0" err="1"/>
              <a:t>well</a:t>
            </a:r>
            <a:r>
              <a:rPr lang="pl-PL" sz="2400" dirty="0"/>
              <a:t> as </a:t>
            </a:r>
            <a:r>
              <a:rPr lang="en-US" sz="2400" dirty="0"/>
              <a:t> physical distancing</a:t>
            </a:r>
            <a:r>
              <a:rPr lang="pl-PL" sz="2400" dirty="0"/>
              <a:t> </a:t>
            </a:r>
            <a:r>
              <a:rPr lang="en-US" sz="2400" dirty="0"/>
              <a:t>may not make it possible for the entire workforce to return safely to the employer’s premises. </a:t>
            </a:r>
            <a:r>
              <a:rPr lang="pl-PL" sz="2400" b="1" dirty="0"/>
              <a:t>Remote </a:t>
            </a:r>
            <a:r>
              <a:rPr lang="pl-PL" sz="2400" b="1" dirty="0" err="1"/>
              <a:t>work</a:t>
            </a:r>
            <a:r>
              <a:rPr lang="pl-PL" sz="2400" b="1" dirty="0"/>
              <a:t> (t</a:t>
            </a:r>
            <a:r>
              <a:rPr lang="en-US" sz="2400" b="1" dirty="0" err="1"/>
              <a:t>eleworking</a:t>
            </a:r>
            <a:r>
              <a:rPr lang="pl-PL" sz="2400" b="1" dirty="0"/>
              <a:t>)</a:t>
            </a:r>
            <a:r>
              <a:rPr lang="en-US" sz="2400" b="1" dirty="0"/>
              <a:t> will remain necessary for at least some part of the workforce during this period</a:t>
            </a:r>
            <a:r>
              <a:rPr lang="en-US" sz="2400" dirty="0"/>
              <a:t>.</a:t>
            </a:r>
            <a:endParaRPr lang="pl-PL" sz="2400" dirty="0"/>
          </a:p>
          <a:p>
            <a:pPr marL="342900" indent="-342900" algn="just">
              <a:buFont typeface="Wingdings" panose="05000000000000000000" pitchFamily="2" charset="2"/>
              <a:buChar char="q"/>
            </a:pPr>
            <a:r>
              <a:rPr lang="pl-PL" sz="2400" dirty="0"/>
              <a:t>H</a:t>
            </a:r>
            <a:r>
              <a:rPr lang="en-US" sz="2400" dirty="0" err="1"/>
              <a:t>igh</a:t>
            </a:r>
            <a:r>
              <a:rPr lang="en-US" sz="2400" dirty="0"/>
              <a:t>-risk and vulnerable groups must be protected, which is why </a:t>
            </a:r>
            <a:r>
              <a:rPr lang="en-US" sz="2400" b="1" dirty="0"/>
              <a:t>home-based </a:t>
            </a:r>
            <a:r>
              <a:rPr lang="pl-PL" sz="2400" b="1" dirty="0" err="1"/>
              <a:t>remote</a:t>
            </a:r>
            <a:r>
              <a:rPr lang="pl-PL" sz="2400" b="1" dirty="0"/>
              <a:t> </a:t>
            </a:r>
            <a:r>
              <a:rPr lang="pl-PL" sz="2400" b="1" dirty="0" err="1"/>
              <a:t>work</a:t>
            </a:r>
            <a:r>
              <a:rPr lang="pl-PL" sz="2400" b="1" dirty="0"/>
              <a:t> (</a:t>
            </a:r>
            <a:r>
              <a:rPr lang="en-US" sz="2400" b="1" dirty="0"/>
              <a:t>telework</a:t>
            </a:r>
            <a:r>
              <a:rPr lang="pl-PL" sz="2400" b="1" dirty="0"/>
              <a:t>)</a:t>
            </a:r>
            <a:r>
              <a:rPr lang="en-US" sz="2400" b="1" dirty="0"/>
              <a:t> will be a very attractive alternative</a:t>
            </a:r>
            <a:r>
              <a:rPr lang="en-US" sz="2400" dirty="0"/>
              <a:t> at least for the duration of the pandemic</a:t>
            </a:r>
            <a:endParaRPr lang="pl-PL" sz="2400" dirty="0"/>
          </a:p>
          <a:p>
            <a:pPr marL="342900" indent="-342900" algn="just">
              <a:buFont typeface="Wingdings" panose="05000000000000000000" pitchFamily="2" charset="2"/>
              <a:buChar char="q"/>
            </a:pPr>
            <a:r>
              <a:rPr lang="pl-PL" sz="2400" b="1" dirty="0">
                <a:solidFill>
                  <a:srgbClr val="0CA373"/>
                </a:solidFill>
              </a:rPr>
              <a:t>E</a:t>
            </a:r>
            <a:r>
              <a:rPr lang="en-US" sz="2400" b="1" dirty="0" err="1">
                <a:solidFill>
                  <a:srgbClr val="0CA373"/>
                </a:solidFill>
              </a:rPr>
              <a:t>xpanded</a:t>
            </a:r>
            <a:r>
              <a:rPr lang="en-US" sz="2400" b="1" dirty="0">
                <a:solidFill>
                  <a:srgbClr val="0CA373"/>
                </a:solidFill>
              </a:rPr>
              <a:t> use of </a:t>
            </a:r>
            <a:r>
              <a:rPr lang="pl-PL" sz="2400" b="1" dirty="0" err="1">
                <a:solidFill>
                  <a:srgbClr val="0CA373"/>
                </a:solidFill>
              </a:rPr>
              <a:t>remote</a:t>
            </a:r>
            <a:r>
              <a:rPr lang="pl-PL" sz="2400" b="1" dirty="0">
                <a:solidFill>
                  <a:srgbClr val="0CA373"/>
                </a:solidFill>
              </a:rPr>
              <a:t> </a:t>
            </a:r>
            <a:r>
              <a:rPr lang="en-US" sz="2400" b="1" dirty="0">
                <a:solidFill>
                  <a:srgbClr val="0CA373"/>
                </a:solidFill>
              </a:rPr>
              <a:t>work may not end with the pandemic, but could become part of the </a:t>
            </a:r>
            <a:r>
              <a:rPr lang="pl-PL" sz="2400" b="1" dirty="0">
                <a:solidFill>
                  <a:srgbClr val="0CA373"/>
                </a:solidFill>
              </a:rPr>
              <a:t>’</a:t>
            </a:r>
            <a:r>
              <a:rPr lang="en-US" sz="2400" b="1" dirty="0">
                <a:solidFill>
                  <a:srgbClr val="0CA373"/>
                </a:solidFill>
              </a:rPr>
              <a:t>new and better normal</a:t>
            </a:r>
            <a:r>
              <a:rPr lang="pl-PL" sz="2400" b="1" dirty="0">
                <a:solidFill>
                  <a:srgbClr val="0CA373"/>
                </a:solidFill>
              </a:rPr>
              <a:t>’</a:t>
            </a:r>
            <a:r>
              <a:rPr lang="en-US" sz="2400" b="1" dirty="0">
                <a:solidFill>
                  <a:srgbClr val="0CA373"/>
                </a:solidFill>
              </a:rPr>
              <a:t> for years to come</a:t>
            </a:r>
            <a:r>
              <a:rPr lang="en-US" sz="2400" dirty="0">
                <a:solidFill>
                  <a:srgbClr val="0CA373"/>
                </a:solidFill>
              </a:rPr>
              <a:t>, supported by digitalization, advanced communication, and cloud technologies</a:t>
            </a:r>
          </a:p>
        </p:txBody>
      </p:sp>
    </p:spTree>
    <p:extLst>
      <p:ext uri="{BB962C8B-B14F-4D97-AF65-F5344CB8AC3E}">
        <p14:creationId xmlns:p14="http://schemas.microsoft.com/office/powerpoint/2010/main" val="217523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err="1">
                <a:solidFill>
                  <a:schemeClr val="tx1"/>
                </a:solidFill>
                <a:latin typeface="+mn-lt"/>
                <a:ea typeface="Tahoma" panose="020B0604030504040204" pitchFamily="34" charset="0"/>
                <a:cs typeface="Tahoma" panose="020B0604030504040204" pitchFamily="34" charset="0"/>
              </a:rPr>
              <a:t>Issues</a:t>
            </a:r>
            <a:r>
              <a:rPr lang="pl-PL" sz="4000" kern="0" spc="-150" dirty="0">
                <a:solidFill>
                  <a:schemeClr val="tx1"/>
                </a:solidFill>
                <a:latin typeface="+mn-lt"/>
                <a:ea typeface="Tahoma" panose="020B0604030504040204" pitchFamily="34" charset="0"/>
                <a:cs typeface="Tahoma" panose="020B0604030504040204" pitchFamily="34" charset="0"/>
              </a:rPr>
              <a:t> to be </a:t>
            </a:r>
            <a:r>
              <a:rPr lang="pl-PL" sz="4000" kern="0" spc="-150" dirty="0" err="1">
                <a:solidFill>
                  <a:schemeClr val="tx1"/>
                </a:solidFill>
                <a:latin typeface="+mn-lt"/>
                <a:ea typeface="Tahoma" panose="020B0604030504040204" pitchFamily="34" charset="0"/>
                <a:cs typeface="Tahoma" panose="020B0604030504040204" pitchFamily="34" charset="0"/>
              </a:rPr>
              <a:t>taken</a:t>
            </a:r>
            <a:r>
              <a:rPr lang="pl-PL" sz="4000" kern="0" spc="-150" dirty="0">
                <a:solidFill>
                  <a:schemeClr val="tx1"/>
                </a:solidFill>
                <a:latin typeface="+mn-lt"/>
                <a:ea typeface="Tahoma" panose="020B0604030504040204" pitchFamily="34" charset="0"/>
                <a:cs typeface="Tahoma" panose="020B0604030504040204" pitchFamily="34" charset="0"/>
              </a:rPr>
              <a:t> </a:t>
            </a:r>
            <a:r>
              <a:rPr lang="pl-PL" sz="4000" kern="0" spc="-150" dirty="0" err="1">
                <a:solidFill>
                  <a:schemeClr val="tx1"/>
                </a:solidFill>
                <a:latin typeface="+mn-lt"/>
                <a:ea typeface="Tahoma" panose="020B0604030504040204" pitchFamily="34" charset="0"/>
                <a:cs typeface="Tahoma" panose="020B0604030504040204" pitchFamily="34" charset="0"/>
              </a:rPr>
              <a:t>into</a:t>
            </a:r>
            <a:r>
              <a:rPr lang="pl-PL" sz="4000" kern="0" spc="-150" dirty="0">
                <a:solidFill>
                  <a:schemeClr val="tx1"/>
                </a:solidFill>
                <a:latin typeface="+mn-lt"/>
                <a:ea typeface="Tahoma" panose="020B0604030504040204" pitchFamily="34" charset="0"/>
                <a:cs typeface="Tahoma" panose="020B0604030504040204" pitchFamily="34" charset="0"/>
              </a:rPr>
              <a:t> </a:t>
            </a:r>
            <a:r>
              <a:rPr lang="pl-PL" sz="4000" kern="0" spc="-150" dirty="0" err="1">
                <a:solidFill>
                  <a:schemeClr val="tx1"/>
                </a:solidFill>
                <a:latin typeface="+mn-lt"/>
                <a:ea typeface="Tahoma" panose="020B0604030504040204" pitchFamily="34" charset="0"/>
                <a:cs typeface="Tahoma" panose="020B0604030504040204" pitchFamily="34" charset="0"/>
              </a:rPr>
              <a:t>account</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102551" y="1059679"/>
            <a:ext cx="12015385" cy="352661"/>
          </a:xfrm>
          <a:prstGeom prst="rect">
            <a:avLst/>
          </a:prstGeom>
        </p:spPr>
        <p:txBody>
          <a:bodyPr vert="horz" wrap="square" lIns="0" tIns="13970" rIns="0" bIns="0" rtlCol="0">
            <a:spAutoFit/>
          </a:bodyPr>
          <a:lstStyle/>
          <a:p>
            <a:pPr marL="12700">
              <a:lnSpc>
                <a:spcPct val="100000"/>
              </a:lnSpc>
              <a:spcBef>
                <a:spcPts val="110"/>
              </a:spcBef>
            </a:pPr>
            <a:r>
              <a:rPr lang="pl-PL" sz="2200" b="1" spc="50" dirty="0" err="1">
                <a:solidFill>
                  <a:srgbClr val="0CA373"/>
                </a:solidFill>
                <a:cs typeface="Tahoma"/>
              </a:rPr>
              <a:t>Entrepreneurs</a:t>
            </a:r>
            <a:r>
              <a:rPr lang="pl-PL" sz="2200" b="1" spc="50" dirty="0">
                <a:solidFill>
                  <a:srgbClr val="0CA373"/>
                </a:solidFill>
                <a:cs typeface="Tahoma"/>
              </a:rPr>
              <a:t>’ </a:t>
            </a:r>
            <a:r>
              <a:rPr lang="pl-PL" sz="2200" b="1" spc="50" dirty="0" err="1">
                <a:solidFill>
                  <a:srgbClr val="0CA373"/>
                </a:solidFill>
                <a:cs typeface="Tahoma"/>
              </a:rPr>
              <a:t>practices</a:t>
            </a:r>
            <a:r>
              <a:rPr lang="pl-PL" sz="2200" b="1" spc="50" dirty="0">
                <a:solidFill>
                  <a:srgbClr val="0CA373"/>
                </a:solidFill>
                <a:cs typeface="Tahoma"/>
              </a:rPr>
              <a:t> </a:t>
            </a:r>
            <a:r>
              <a:rPr lang="pl-PL" sz="2200" b="1" spc="50" dirty="0" err="1">
                <a:solidFill>
                  <a:srgbClr val="0CA373"/>
                </a:solidFill>
                <a:cs typeface="Tahoma"/>
              </a:rPr>
              <a:t>should</a:t>
            </a:r>
            <a:r>
              <a:rPr lang="pl-PL" sz="2200" b="1" spc="50" dirty="0">
                <a:solidFill>
                  <a:srgbClr val="0CA373"/>
                </a:solidFill>
                <a:cs typeface="Tahoma"/>
              </a:rPr>
              <a:t> </a:t>
            </a:r>
            <a:r>
              <a:rPr lang="pl-PL" sz="2200" b="1" spc="50" dirty="0" err="1">
                <a:solidFill>
                  <a:srgbClr val="0CA373"/>
                </a:solidFill>
                <a:cs typeface="Tahoma"/>
              </a:rPr>
              <a:t>take</a:t>
            </a:r>
            <a:r>
              <a:rPr lang="pl-PL" sz="2200" b="1" spc="50" dirty="0">
                <a:solidFill>
                  <a:srgbClr val="0CA373"/>
                </a:solidFill>
                <a:cs typeface="Tahoma"/>
              </a:rPr>
              <a:t> </a:t>
            </a:r>
            <a:r>
              <a:rPr lang="pl-PL" sz="2200" b="1" spc="50" dirty="0" err="1">
                <a:solidFill>
                  <a:srgbClr val="0CA373"/>
                </a:solidFill>
                <a:cs typeface="Tahoma"/>
              </a:rPr>
              <a:t>into</a:t>
            </a:r>
            <a:r>
              <a:rPr lang="pl-PL" sz="2200" b="1" spc="50" dirty="0">
                <a:solidFill>
                  <a:srgbClr val="0CA373"/>
                </a:solidFill>
                <a:cs typeface="Tahoma"/>
              </a:rPr>
              <a:t> </a:t>
            </a:r>
            <a:r>
              <a:rPr lang="pl-PL" sz="2200" b="1" spc="50" dirty="0" err="1">
                <a:solidFill>
                  <a:srgbClr val="0CA373"/>
                </a:solidFill>
                <a:cs typeface="Tahoma"/>
              </a:rPr>
              <a:t>account</a:t>
            </a:r>
            <a:r>
              <a:rPr lang="pl-PL" sz="2200" b="1" spc="50" dirty="0">
                <a:solidFill>
                  <a:srgbClr val="0CA373"/>
                </a:solidFill>
                <a:cs typeface="Tahoma"/>
              </a:rPr>
              <a:t> a </a:t>
            </a:r>
            <a:r>
              <a:rPr lang="pl-PL" sz="2200" b="1" spc="50" dirty="0" err="1">
                <a:solidFill>
                  <a:srgbClr val="0CA373"/>
                </a:solidFill>
                <a:cs typeface="Tahoma"/>
              </a:rPr>
              <a:t>number</a:t>
            </a:r>
            <a:r>
              <a:rPr lang="pl-PL" sz="2200" b="1" spc="50" dirty="0">
                <a:solidFill>
                  <a:srgbClr val="0CA373"/>
                </a:solidFill>
                <a:cs typeface="Tahoma"/>
              </a:rPr>
              <a:t> of </a:t>
            </a:r>
            <a:r>
              <a:rPr lang="pl-PL" sz="2200" b="1" spc="50" dirty="0" err="1">
                <a:solidFill>
                  <a:srgbClr val="0CA373"/>
                </a:solidFill>
                <a:cs typeface="Tahoma"/>
              </a:rPr>
              <a:t>issues</a:t>
            </a:r>
            <a:r>
              <a:rPr lang="pl-PL" sz="2200" b="1" spc="50" dirty="0">
                <a:solidFill>
                  <a:srgbClr val="0CA373"/>
                </a:solidFill>
                <a:cs typeface="Tahoma"/>
              </a:rPr>
              <a:t>, </a:t>
            </a:r>
            <a:r>
              <a:rPr lang="pl-PL" sz="2200" b="1" spc="50" dirty="0" err="1">
                <a:solidFill>
                  <a:srgbClr val="0CA373"/>
                </a:solidFill>
                <a:cs typeface="Tahoma"/>
              </a:rPr>
              <a:t>concerning</a:t>
            </a:r>
            <a:r>
              <a:rPr lang="pl-PL" sz="2200" b="1" spc="50" dirty="0">
                <a:solidFill>
                  <a:srgbClr val="0CA373"/>
                </a:solidFill>
                <a:cs typeface="Tahoma"/>
              </a:rPr>
              <a:t> </a:t>
            </a:r>
            <a:r>
              <a:rPr lang="pl-PL" sz="2200" b="1" spc="50" dirty="0" err="1">
                <a:solidFill>
                  <a:srgbClr val="0CA373"/>
                </a:solidFill>
                <a:cs typeface="Tahoma"/>
              </a:rPr>
              <a:t>e.g</a:t>
            </a:r>
            <a:r>
              <a:rPr lang="pl-PL" sz="2200" b="1" spc="50" dirty="0">
                <a:solidFill>
                  <a:srgbClr val="0CA373"/>
                </a:solidFill>
                <a:cs typeface="Tahoma"/>
              </a:rPr>
              <a:t>.:   </a:t>
            </a:r>
            <a:endParaRPr lang="es-ES" sz="2200" b="1" spc="50" dirty="0">
              <a:solidFill>
                <a:srgbClr val="0CA373"/>
              </a:solidFill>
              <a:cs typeface="Tahoma"/>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02551" y="1563880"/>
            <a:ext cx="11395231" cy="4729500"/>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Working</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time</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organization</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2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Training</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2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Performance management</a:t>
            </a:r>
            <a:r>
              <a:rPr lang="pl-PL" sz="2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pl-PL" sz="2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Digitalization</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Communication</a:t>
            </a:r>
            <a:r>
              <a:rPr lang="pl-PL" sz="2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endPar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Occupational</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Safety</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Health</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(OSH) &amp;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-life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balance</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(WLB)</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Legal</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contractual</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implications</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Issues connected with cross-border provision of remote work, including legal situation of employees hired by Polish entrepreneurs, who carry out remote work </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from </a:t>
            </a:r>
            <a:r>
              <a:rPr lang="en-US"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outside Poland</a:t>
            </a:r>
            <a:endParaRPr lang="pl-PL" sz="2100" dirty="0">
              <a:solidFill>
                <a:srgbClr val="000000"/>
              </a:solidFill>
              <a:effectLst/>
              <a:highlight>
                <a:srgbClr val="FF00FF"/>
              </a:highligh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15000"/>
              </a:lnSpc>
              <a:spcAft>
                <a:spcPts val="1000"/>
              </a:spcAft>
              <a:buSzPts val="1000"/>
              <a:buFont typeface="Symbol" panose="05050102010706020507" pitchFamily="18" charset="2"/>
              <a:buChar char=""/>
              <a:tabLst>
                <a:tab pos="457200" algn="l"/>
              </a:tabLst>
            </a:pPr>
            <a:endParaRPr lang="pl-PL"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531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err="1">
                <a:solidFill>
                  <a:schemeClr val="tx1"/>
                </a:solidFill>
                <a:latin typeface="+mn-lt"/>
                <a:ea typeface="Tahoma" panose="020B0604030504040204" pitchFamily="34" charset="0"/>
                <a:cs typeface="Tahoma" panose="020B0604030504040204" pitchFamily="34" charset="0"/>
              </a:rPr>
              <a:t>Issues</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b="0" kern="0" spc="-150" dirty="0" err="1">
                <a:solidFill>
                  <a:schemeClr val="tx1"/>
                </a:solidFill>
                <a:latin typeface="+mn-lt"/>
                <a:ea typeface="Tahoma" panose="020B0604030504040204" pitchFamily="34" charset="0"/>
                <a:cs typeface="Tahoma" panose="020B0604030504040204" pitchFamily="34" charset="0"/>
              </a:rPr>
              <a:t>concerning</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working</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time</a:t>
            </a:r>
            <a:r>
              <a:rPr lang="pl-PL" sz="3600" kern="0" spc="-150" dirty="0">
                <a:solidFill>
                  <a:schemeClr val="tx1"/>
                </a:solidFill>
                <a:latin typeface="+mn-lt"/>
                <a:ea typeface="Tahoma" panose="020B0604030504040204" pitchFamily="34" charset="0"/>
                <a:cs typeface="Tahoma" panose="020B0604030504040204" pitchFamily="34" charset="0"/>
              </a:rPr>
              <a:t> and </a:t>
            </a:r>
            <a:r>
              <a:rPr lang="pl-PL" sz="3600" kern="0" spc="-150" dirty="0" err="1">
                <a:solidFill>
                  <a:schemeClr val="tx1"/>
                </a:solidFill>
                <a:latin typeface="+mn-lt"/>
                <a:ea typeface="Tahoma" panose="020B0604030504040204" pitchFamily="34" charset="0"/>
                <a:cs typeface="Tahoma" panose="020B0604030504040204" pitchFamily="34" charset="0"/>
              </a:rPr>
              <a:t>work</a:t>
            </a:r>
            <a:r>
              <a:rPr lang="pl-PL" sz="3600" kern="0" spc="-150" dirty="0">
                <a:solidFill>
                  <a:schemeClr val="tx1"/>
                </a:solidFill>
                <a:latin typeface="+mn-lt"/>
                <a:ea typeface="Tahoma" panose="020B0604030504040204" pitchFamily="34" charset="0"/>
                <a:cs typeface="Tahoma" panose="020B0604030504040204" pitchFamily="34" charset="0"/>
              </a:rPr>
              <a:t> </a:t>
            </a:r>
            <a:r>
              <a:rPr lang="pl-PL" sz="3600" kern="0" spc="-150" dirty="0" err="1">
                <a:solidFill>
                  <a:schemeClr val="tx1"/>
                </a:solidFill>
                <a:latin typeface="+mn-lt"/>
                <a:ea typeface="Tahoma" panose="020B0604030504040204" pitchFamily="34" charset="0"/>
                <a:cs typeface="Tahoma" panose="020B0604030504040204" pitchFamily="34" charset="0"/>
              </a:rPr>
              <a:t>organization</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102552" y="991312"/>
            <a:ext cx="12001140" cy="691215"/>
          </a:xfrm>
          <a:prstGeom prst="rect">
            <a:avLst/>
          </a:prstGeom>
        </p:spPr>
        <p:txBody>
          <a:bodyPr vert="horz" wrap="square" lIns="0" tIns="13970" rIns="0" bIns="0" rtlCol="0">
            <a:spAutoFit/>
          </a:bodyPr>
          <a:lstStyle/>
          <a:p>
            <a:pPr marL="12700">
              <a:lnSpc>
                <a:spcPct val="100000"/>
              </a:lnSpc>
              <a:spcBef>
                <a:spcPts val="110"/>
              </a:spcBef>
            </a:pPr>
            <a:r>
              <a:rPr lang="pl-PL" sz="2200" b="1" spc="50" dirty="0" err="1">
                <a:solidFill>
                  <a:srgbClr val="0CA373"/>
                </a:solidFill>
                <a:cs typeface="Tahoma"/>
              </a:rPr>
              <a:t>Entrepreneurs</a:t>
            </a:r>
            <a:r>
              <a:rPr lang="pl-PL" sz="2200" b="1" spc="50" dirty="0">
                <a:solidFill>
                  <a:srgbClr val="0CA373"/>
                </a:solidFill>
                <a:cs typeface="Tahoma"/>
              </a:rPr>
              <a:t>’ </a:t>
            </a:r>
            <a:r>
              <a:rPr lang="pl-PL" sz="2200" b="1" spc="50" dirty="0" err="1">
                <a:solidFill>
                  <a:srgbClr val="0CA373"/>
                </a:solidFill>
                <a:cs typeface="Tahoma"/>
              </a:rPr>
              <a:t>practices</a:t>
            </a:r>
            <a:r>
              <a:rPr lang="pl-PL" sz="2200" b="1" spc="50" dirty="0">
                <a:solidFill>
                  <a:srgbClr val="0CA373"/>
                </a:solidFill>
                <a:cs typeface="Tahoma"/>
              </a:rPr>
              <a:t> </a:t>
            </a:r>
            <a:r>
              <a:rPr lang="pl-PL" sz="2200" b="1" spc="50" dirty="0" err="1">
                <a:solidFill>
                  <a:srgbClr val="0CA373"/>
                </a:solidFill>
                <a:cs typeface="Tahoma"/>
              </a:rPr>
              <a:t>should</a:t>
            </a:r>
            <a:r>
              <a:rPr lang="pl-PL" sz="2200" b="1" spc="50" dirty="0">
                <a:solidFill>
                  <a:srgbClr val="0CA373"/>
                </a:solidFill>
                <a:cs typeface="Tahoma"/>
              </a:rPr>
              <a:t> be </a:t>
            </a:r>
            <a:r>
              <a:rPr lang="pl-PL" sz="2200" b="1" spc="50" dirty="0" err="1">
                <a:solidFill>
                  <a:srgbClr val="0CA373"/>
                </a:solidFill>
                <a:cs typeface="Tahoma"/>
              </a:rPr>
              <a:t>adjusted</a:t>
            </a:r>
            <a:r>
              <a:rPr lang="pl-PL" sz="2200" b="1" spc="50" dirty="0">
                <a:solidFill>
                  <a:srgbClr val="0CA373"/>
                </a:solidFill>
                <a:cs typeface="Tahoma"/>
              </a:rPr>
              <a:t> to the </a:t>
            </a:r>
            <a:r>
              <a:rPr lang="pl-PL" sz="2200" b="1" spc="50" dirty="0" err="1">
                <a:solidFill>
                  <a:srgbClr val="0CA373"/>
                </a:solidFill>
                <a:cs typeface="Tahoma"/>
              </a:rPr>
              <a:t>situation</a:t>
            </a:r>
            <a:r>
              <a:rPr lang="pl-PL" sz="2200" b="1" spc="50" dirty="0">
                <a:solidFill>
                  <a:srgbClr val="0CA373"/>
                </a:solidFill>
                <a:cs typeface="Tahoma"/>
              </a:rPr>
              <a:t> and </a:t>
            </a:r>
            <a:r>
              <a:rPr lang="pl-PL" sz="2200" b="1" spc="50" dirty="0" err="1">
                <a:solidFill>
                  <a:srgbClr val="0CA373"/>
                </a:solidFill>
                <a:cs typeface="Tahoma"/>
              </a:rPr>
              <a:t>include</a:t>
            </a:r>
            <a:r>
              <a:rPr lang="pl-PL" sz="2200" b="1" spc="50" dirty="0">
                <a:solidFill>
                  <a:srgbClr val="0CA373"/>
                </a:solidFill>
                <a:cs typeface="Tahoma"/>
              </a:rPr>
              <a:t> </a:t>
            </a:r>
            <a:r>
              <a:rPr lang="pl-PL" sz="2200" b="1" spc="50" dirty="0" err="1">
                <a:solidFill>
                  <a:srgbClr val="0CA373"/>
                </a:solidFill>
                <a:cs typeface="Tahoma"/>
              </a:rPr>
              <a:t>prioritization</a:t>
            </a:r>
            <a:r>
              <a:rPr lang="pl-PL" sz="2200" b="1" spc="50" dirty="0">
                <a:solidFill>
                  <a:srgbClr val="0CA373"/>
                </a:solidFill>
                <a:cs typeface="Tahoma"/>
              </a:rPr>
              <a:t>, </a:t>
            </a:r>
            <a:r>
              <a:rPr lang="pl-PL" sz="2200" b="1" spc="50" dirty="0" err="1">
                <a:solidFill>
                  <a:srgbClr val="0CA373"/>
                </a:solidFill>
                <a:cs typeface="Tahoma"/>
              </a:rPr>
              <a:t>workload</a:t>
            </a:r>
            <a:r>
              <a:rPr lang="pl-PL" sz="2200" b="1" spc="50" dirty="0">
                <a:solidFill>
                  <a:srgbClr val="0CA373"/>
                </a:solidFill>
                <a:cs typeface="Tahoma"/>
              </a:rPr>
              <a:t>, </a:t>
            </a:r>
            <a:r>
              <a:rPr lang="pl-PL" sz="2200" b="1" spc="50" dirty="0" err="1">
                <a:solidFill>
                  <a:srgbClr val="0CA373"/>
                </a:solidFill>
                <a:cs typeface="Tahoma"/>
              </a:rPr>
              <a:t>tasks</a:t>
            </a:r>
            <a:r>
              <a:rPr lang="pl-PL" sz="2200" b="1" spc="50" dirty="0">
                <a:solidFill>
                  <a:srgbClr val="0CA373"/>
                </a:solidFill>
                <a:cs typeface="Tahoma"/>
              </a:rPr>
              <a:t> and </a:t>
            </a:r>
            <a:r>
              <a:rPr lang="pl-PL" sz="2200" b="1" spc="50" dirty="0" err="1">
                <a:solidFill>
                  <a:srgbClr val="0CA373"/>
                </a:solidFill>
                <a:cs typeface="Tahoma"/>
              </a:rPr>
              <a:t>deadlines</a:t>
            </a:r>
            <a:r>
              <a:rPr lang="pl-PL" sz="2200" b="1" spc="50" dirty="0">
                <a:solidFill>
                  <a:srgbClr val="0CA373"/>
                </a:solidFill>
                <a:cs typeface="Tahoma"/>
              </a:rPr>
              <a:t>. </a:t>
            </a:r>
            <a:r>
              <a:rPr lang="pl-PL" sz="2200" spc="50" dirty="0" err="1">
                <a:solidFill>
                  <a:srgbClr val="0CA373"/>
                </a:solidFill>
                <a:cs typeface="Tahoma"/>
              </a:rPr>
              <a:t>Typical</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in </a:t>
            </a:r>
            <a:r>
              <a:rPr lang="pl-PL" sz="2200" spc="50" dirty="0" err="1">
                <a:solidFill>
                  <a:srgbClr val="0CA373"/>
                </a:solidFill>
                <a:cs typeface="Tahoma"/>
              </a:rPr>
              <a:t>that</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a:t>
            </a:r>
            <a:r>
              <a:rPr lang="pl-PL" sz="2200" spc="50" dirty="0" err="1">
                <a:solidFill>
                  <a:srgbClr val="0CA373"/>
                </a:solidFill>
                <a:cs typeface="Tahoma"/>
              </a:rPr>
              <a:t>include</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02552" y="1666430"/>
            <a:ext cx="11395230" cy="4477893"/>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Ask</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workers to prepare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 individual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remot</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teleworking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Workplan</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which should be discussed and agreed upon with their direct supervisor</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within</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given</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team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whichever</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applicable</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These Workplans should complement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current Workplans and related procedures </a:t>
            </a: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Clarify</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priorities</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plus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deprioritiz</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 that is not essential or realistic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moment</a:t>
            </a: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Agre</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eing</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on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 common system to signal availability for work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and ensure that managers and colleagues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within</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 team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respect it</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Encourag</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workers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share when they are feeling overloaded </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serve as an early warning system to detect the risk of burnout, and know when tasks or team members have to be re-assigned</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carrying</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out a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skill-mapping</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exercise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redeploy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under-stretched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over-stretched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teams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units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asking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to share examples of how they have changed their everyday routines in ways that work for them</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Recognizing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that</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time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off-</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line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is</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needed</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getting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substantive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done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well</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640876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b="0" kern="0" spc="-150" dirty="0" err="1">
                <a:solidFill>
                  <a:schemeClr val="tx1"/>
                </a:solidFill>
                <a:latin typeface="+mj-lt"/>
                <a:ea typeface="Tahoma" panose="020B0604030504040204" pitchFamily="34" charset="0"/>
                <a:cs typeface="Tahoma" panose="020B0604030504040204" pitchFamily="34" charset="0"/>
              </a:rPr>
              <a:t>Issues</a:t>
            </a:r>
            <a:r>
              <a:rPr lang="pl-PL" sz="4000" b="0" kern="0" spc="-150" dirty="0">
                <a:solidFill>
                  <a:schemeClr val="tx1"/>
                </a:solidFill>
                <a:latin typeface="+mj-lt"/>
                <a:ea typeface="Tahoma" panose="020B0604030504040204" pitchFamily="34" charset="0"/>
                <a:cs typeface="Tahoma" panose="020B0604030504040204" pitchFamily="34" charset="0"/>
              </a:rPr>
              <a:t> </a:t>
            </a:r>
            <a:r>
              <a:rPr lang="pl-PL" sz="4000" b="0" kern="0" spc="-150" dirty="0" err="1">
                <a:solidFill>
                  <a:schemeClr val="tx1"/>
                </a:solidFill>
                <a:latin typeface="+mj-lt"/>
                <a:ea typeface="Tahoma" panose="020B0604030504040204" pitchFamily="34" charset="0"/>
                <a:cs typeface="Tahoma" panose="020B0604030504040204" pitchFamily="34" charset="0"/>
              </a:rPr>
              <a:t>concerning</a:t>
            </a:r>
            <a:r>
              <a:rPr lang="pl-PL" sz="4000" b="0" kern="0" spc="-150" dirty="0">
                <a:solidFill>
                  <a:schemeClr val="tx1"/>
                </a:solidFill>
                <a:latin typeface="+mj-lt"/>
                <a:ea typeface="Tahoma" panose="020B0604030504040204" pitchFamily="34" charset="0"/>
                <a:cs typeface="Tahoma" panose="020B0604030504040204" pitchFamily="34" charset="0"/>
              </a:rPr>
              <a:t> </a:t>
            </a:r>
            <a:r>
              <a:rPr lang="pl-PL" sz="4000" kern="0" spc="-150" dirty="0" err="1">
                <a:solidFill>
                  <a:schemeClr val="tx1"/>
                </a:solidFill>
                <a:latin typeface="+mj-lt"/>
                <a:ea typeface="Tahoma" panose="020B0604030504040204" pitchFamily="34" charset="0"/>
                <a:cs typeface="Tahoma" panose="020B0604030504040204" pitchFamily="34" charset="0"/>
              </a:rPr>
              <a:t>training</a:t>
            </a:r>
            <a:endParaRPr lang="es-E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nSpc>
                <a:spcPct val="100000"/>
              </a:lnSpc>
              <a:spcBef>
                <a:spcPts val="110"/>
              </a:spcBef>
            </a:pPr>
            <a:r>
              <a:rPr lang="pl-PL" sz="2200" b="1" spc="50" dirty="0" err="1">
                <a:solidFill>
                  <a:srgbClr val="0CA373"/>
                </a:solidFill>
                <a:cs typeface="Tahoma"/>
              </a:rPr>
              <a:t>Entrepreneurs</a:t>
            </a:r>
            <a:r>
              <a:rPr lang="pl-PL" sz="2200" b="1" spc="50" dirty="0">
                <a:solidFill>
                  <a:srgbClr val="0CA373"/>
                </a:solidFill>
                <a:cs typeface="Tahoma"/>
              </a:rPr>
              <a:t> </a:t>
            </a:r>
            <a:r>
              <a:rPr lang="pl-PL" sz="2200" b="1" spc="50" dirty="0" err="1">
                <a:solidFill>
                  <a:srgbClr val="0CA373"/>
                </a:solidFill>
                <a:cs typeface="Tahoma"/>
              </a:rPr>
              <a:t>need</a:t>
            </a:r>
            <a:r>
              <a:rPr lang="pl-PL" sz="2200" b="1" spc="50" dirty="0">
                <a:solidFill>
                  <a:srgbClr val="0CA373"/>
                </a:solidFill>
                <a:cs typeface="Tahoma"/>
              </a:rPr>
              <a:t> to </a:t>
            </a:r>
            <a:r>
              <a:rPr lang="pl-PL" sz="2200" b="1" spc="50" dirty="0" err="1">
                <a:solidFill>
                  <a:srgbClr val="0CA373"/>
                </a:solidFill>
                <a:cs typeface="Tahoma"/>
              </a:rPr>
              <a:t>acknowledge</a:t>
            </a:r>
            <a:r>
              <a:rPr lang="pl-PL" sz="2200" b="1" spc="50" dirty="0">
                <a:solidFill>
                  <a:srgbClr val="0CA373"/>
                </a:solidFill>
                <a:cs typeface="Tahoma"/>
              </a:rPr>
              <a:t> </a:t>
            </a:r>
            <a:r>
              <a:rPr lang="pl-PL" sz="2200" b="1" spc="50" dirty="0" err="1">
                <a:solidFill>
                  <a:srgbClr val="0CA373"/>
                </a:solidFill>
                <a:cs typeface="Tahoma"/>
              </a:rPr>
              <a:t>that</a:t>
            </a:r>
            <a:r>
              <a:rPr lang="pl-PL" sz="2200" b="1" spc="50" dirty="0">
                <a:solidFill>
                  <a:srgbClr val="0CA373"/>
                </a:solidFill>
                <a:cs typeface="Tahoma"/>
              </a:rPr>
              <a:t>, </a:t>
            </a:r>
            <a:r>
              <a:rPr lang="pl-PL" sz="2200" b="1" spc="50" dirty="0" err="1">
                <a:solidFill>
                  <a:srgbClr val="0CA373"/>
                </a:solidFill>
                <a:cs typeface="Tahoma"/>
              </a:rPr>
              <a:t>both</a:t>
            </a:r>
            <a:r>
              <a:rPr lang="pl-PL" sz="2200" b="1" spc="50" dirty="0">
                <a:solidFill>
                  <a:srgbClr val="0CA373"/>
                </a:solidFill>
                <a:cs typeface="Tahoma"/>
              </a:rPr>
              <a:t> for </a:t>
            </a:r>
            <a:r>
              <a:rPr lang="pl-PL" sz="2200" b="1" spc="50" dirty="0" err="1">
                <a:solidFill>
                  <a:srgbClr val="0CA373"/>
                </a:solidFill>
                <a:cs typeface="Tahoma"/>
              </a:rPr>
              <a:t>employees</a:t>
            </a:r>
            <a:r>
              <a:rPr lang="pl-PL" sz="2200" b="1" spc="50" dirty="0">
                <a:solidFill>
                  <a:srgbClr val="0CA373"/>
                </a:solidFill>
                <a:cs typeface="Tahoma"/>
              </a:rPr>
              <a:t> and </a:t>
            </a:r>
            <a:r>
              <a:rPr lang="pl-PL" sz="2200" b="1" spc="50" dirty="0" err="1">
                <a:solidFill>
                  <a:srgbClr val="0CA373"/>
                </a:solidFill>
                <a:cs typeface="Tahoma"/>
              </a:rPr>
              <a:t>managers</a:t>
            </a:r>
            <a:r>
              <a:rPr lang="pl-PL" sz="2200" b="1" spc="50" dirty="0">
                <a:solidFill>
                  <a:srgbClr val="0CA373"/>
                </a:solidFill>
                <a:cs typeface="Tahoma"/>
              </a:rPr>
              <a:t>, </a:t>
            </a:r>
            <a:r>
              <a:rPr lang="pl-PL" sz="2200" b="1" spc="50" dirty="0" err="1">
                <a:solidFill>
                  <a:srgbClr val="0CA373"/>
                </a:solidFill>
                <a:cs typeface="Tahoma"/>
              </a:rPr>
              <a:t>remote</a:t>
            </a:r>
            <a:r>
              <a:rPr lang="pl-PL" sz="2200" b="1" spc="50" dirty="0">
                <a:solidFill>
                  <a:srgbClr val="0CA373"/>
                </a:solidFill>
                <a:cs typeface="Tahoma"/>
              </a:rPr>
              <a:t> </a:t>
            </a:r>
            <a:r>
              <a:rPr lang="pl-PL" sz="2200" b="1" spc="50" dirty="0" err="1">
                <a:solidFill>
                  <a:srgbClr val="0CA373"/>
                </a:solidFill>
                <a:cs typeface="Tahoma"/>
              </a:rPr>
              <a:t>work</a:t>
            </a:r>
            <a:r>
              <a:rPr lang="pl-PL" sz="2200" b="1" spc="50" dirty="0">
                <a:solidFill>
                  <a:srgbClr val="0CA373"/>
                </a:solidFill>
                <a:cs typeface="Tahoma"/>
              </a:rPr>
              <a:t> </a:t>
            </a:r>
            <a:r>
              <a:rPr lang="pl-PL" sz="2200" b="1" spc="50" dirty="0" err="1">
                <a:solidFill>
                  <a:srgbClr val="0CA373"/>
                </a:solidFill>
                <a:cs typeface="Tahoma"/>
              </a:rPr>
              <a:t>entails</a:t>
            </a:r>
            <a:r>
              <a:rPr lang="pl-PL" sz="2200" b="1" spc="50" dirty="0">
                <a:solidFill>
                  <a:srgbClr val="0CA373"/>
                </a:solidFill>
                <a:cs typeface="Tahoma"/>
              </a:rPr>
              <a:t> </a:t>
            </a:r>
            <a:r>
              <a:rPr lang="pl-PL" sz="2200" b="1" spc="50" dirty="0" err="1">
                <a:solidFill>
                  <a:srgbClr val="0CA373"/>
                </a:solidFill>
                <a:cs typeface="Tahoma"/>
              </a:rPr>
              <a:t>reassessment</a:t>
            </a:r>
            <a:r>
              <a:rPr lang="pl-PL" sz="2200" b="1" spc="50" dirty="0">
                <a:solidFill>
                  <a:srgbClr val="0CA373"/>
                </a:solidFill>
                <a:cs typeface="Tahoma"/>
              </a:rPr>
              <a:t> of </a:t>
            </a:r>
            <a:r>
              <a:rPr lang="pl-PL" sz="2200" b="1" spc="50" dirty="0" err="1">
                <a:solidFill>
                  <a:srgbClr val="0CA373"/>
                </a:solidFill>
                <a:cs typeface="Tahoma"/>
              </a:rPr>
              <a:t>old</a:t>
            </a:r>
            <a:r>
              <a:rPr lang="pl-PL" sz="2200" b="1" spc="50" dirty="0">
                <a:solidFill>
                  <a:srgbClr val="0CA373"/>
                </a:solidFill>
                <a:cs typeface="Tahoma"/>
              </a:rPr>
              <a:t> </a:t>
            </a:r>
            <a:r>
              <a:rPr lang="pl-PL" sz="2200" b="1" spc="50" dirty="0" err="1">
                <a:solidFill>
                  <a:srgbClr val="0CA373"/>
                </a:solidFill>
                <a:cs typeface="Tahoma"/>
              </a:rPr>
              <a:t>working</a:t>
            </a:r>
            <a:r>
              <a:rPr lang="pl-PL" sz="2200" b="1" spc="50" dirty="0">
                <a:solidFill>
                  <a:srgbClr val="0CA373"/>
                </a:solidFill>
                <a:cs typeface="Tahoma"/>
              </a:rPr>
              <a:t> </a:t>
            </a:r>
            <a:r>
              <a:rPr lang="pl-PL" sz="2200" b="1" spc="50" dirty="0" err="1">
                <a:solidFill>
                  <a:srgbClr val="0CA373"/>
                </a:solidFill>
                <a:cs typeface="Tahoma"/>
              </a:rPr>
              <a:t>habits</a:t>
            </a:r>
            <a:r>
              <a:rPr lang="pl-PL" sz="2200" b="1" spc="50" dirty="0">
                <a:solidFill>
                  <a:srgbClr val="0CA373"/>
                </a:solidFill>
                <a:cs typeface="Tahoma"/>
              </a:rPr>
              <a:t> and learning </a:t>
            </a:r>
            <a:r>
              <a:rPr lang="pl-PL" sz="2200" b="1" spc="50" dirty="0" err="1">
                <a:solidFill>
                  <a:srgbClr val="0CA373"/>
                </a:solidFill>
                <a:cs typeface="Tahoma"/>
              </a:rPr>
              <a:t>new</a:t>
            </a:r>
            <a:r>
              <a:rPr lang="pl-PL" sz="2200" b="1" spc="50" dirty="0">
                <a:solidFill>
                  <a:srgbClr val="0CA373"/>
                </a:solidFill>
                <a:cs typeface="Tahoma"/>
              </a:rPr>
              <a:t> </a:t>
            </a:r>
            <a:r>
              <a:rPr lang="pl-PL" sz="2200" b="1" spc="50" dirty="0" err="1">
                <a:solidFill>
                  <a:srgbClr val="0CA373"/>
                </a:solidFill>
                <a:cs typeface="Tahoma"/>
              </a:rPr>
              <a:t>skills</a:t>
            </a:r>
            <a:r>
              <a:rPr lang="pl-PL" sz="2200" b="1" spc="50" dirty="0">
                <a:solidFill>
                  <a:srgbClr val="0CA373"/>
                </a:solidFill>
                <a:cs typeface="Tahoma"/>
              </a:rPr>
              <a:t> (</a:t>
            </a:r>
            <a:r>
              <a:rPr lang="pl-PL" sz="2200" b="1" spc="50" dirty="0" err="1">
                <a:solidFill>
                  <a:srgbClr val="0CA373"/>
                </a:solidFill>
                <a:cs typeface="Tahoma"/>
              </a:rPr>
              <a:t>sometimes</a:t>
            </a:r>
            <a:r>
              <a:rPr lang="pl-PL" sz="2200" b="1" spc="50" dirty="0">
                <a:solidFill>
                  <a:srgbClr val="0CA373"/>
                </a:solidFill>
                <a:cs typeface="Tahoma"/>
              </a:rPr>
              <a:t> to be </a:t>
            </a:r>
            <a:r>
              <a:rPr lang="pl-PL" sz="2200" b="1" spc="50" dirty="0" err="1">
                <a:solidFill>
                  <a:srgbClr val="0CA373"/>
                </a:solidFill>
                <a:cs typeface="Tahoma"/>
              </a:rPr>
              <a:t>done</a:t>
            </a:r>
            <a:r>
              <a:rPr lang="pl-PL" sz="2200" b="1" spc="50" dirty="0">
                <a:solidFill>
                  <a:srgbClr val="0CA373"/>
                </a:solidFill>
                <a:cs typeface="Tahoma"/>
              </a:rPr>
              <a:t> </a:t>
            </a:r>
            <a:r>
              <a:rPr lang="pl-PL" sz="2200" b="1" spc="50" dirty="0" err="1">
                <a:solidFill>
                  <a:srgbClr val="0CA373"/>
                </a:solidFill>
                <a:cs typeface="Tahoma"/>
              </a:rPr>
              <a:t>very</a:t>
            </a:r>
            <a:r>
              <a:rPr lang="pl-PL" sz="2200" b="1" spc="50" dirty="0">
                <a:solidFill>
                  <a:srgbClr val="0CA373"/>
                </a:solidFill>
                <a:cs typeface="Tahoma"/>
              </a:rPr>
              <a:t> </a:t>
            </a:r>
            <a:r>
              <a:rPr lang="pl-PL" sz="2200" b="1" spc="50" dirty="0" err="1">
                <a:solidFill>
                  <a:srgbClr val="0CA373"/>
                </a:solidFill>
                <a:cs typeface="Tahoma"/>
              </a:rPr>
              <a:t>quickly</a:t>
            </a:r>
            <a:r>
              <a:rPr lang="pl-PL" sz="2200" b="1" spc="50" dirty="0">
                <a:solidFill>
                  <a:srgbClr val="0CA373"/>
                </a:solidFill>
                <a:cs typeface="Tahoma"/>
              </a:rPr>
              <a:t>). </a:t>
            </a:r>
            <a:r>
              <a:rPr lang="pl-PL" sz="2200" b="1" spc="50" dirty="0" err="1">
                <a:solidFill>
                  <a:srgbClr val="0CA373"/>
                </a:solidFill>
                <a:cs typeface="Tahoma"/>
              </a:rPr>
              <a:t>Actions</a:t>
            </a:r>
            <a:r>
              <a:rPr lang="pl-PL" sz="2200" b="1" spc="50" dirty="0">
                <a:solidFill>
                  <a:srgbClr val="0CA373"/>
                </a:solidFill>
                <a:cs typeface="Tahoma"/>
              </a:rPr>
              <a:t> in </a:t>
            </a:r>
            <a:r>
              <a:rPr lang="pl-PL" sz="2200" b="1" spc="50" dirty="0" err="1">
                <a:solidFill>
                  <a:srgbClr val="0CA373"/>
                </a:solidFill>
                <a:cs typeface="Tahoma"/>
              </a:rPr>
              <a:t>this</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a:t>
            </a:r>
            <a:r>
              <a:rPr lang="pl-PL" sz="2200" spc="50" dirty="0" err="1">
                <a:solidFill>
                  <a:srgbClr val="0CA373"/>
                </a:solidFill>
                <a:cs typeface="Tahoma"/>
              </a:rPr>
              <a:t>include</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02552" y="1666430"/>
            <a:ext cx="11395230" cy="4477893"/>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Sharing ideas and tips for effective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openly</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within</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teams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same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applies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sharing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challenges around work rhythms, time management, and healthy habits </a:t>
            </a: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Conducting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regular</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surveys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concerning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challenges and need</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 of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workers and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then</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targeting those needs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with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dedicated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online training, webinars, workshops, and coaching sessions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including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if</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needed</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 one-on-one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sessions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Offering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training that focuses on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learning about role-modelling and proactive engagement and collaborative approaches</a:t>
            </a:r>
            <a:endPar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Offering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training sessions that focus on soft-skills and </a:t>
            </a: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behavioural</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aspects of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work</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teleworking</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such as mindfulness or time-management skills for teleworkers</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emphasizing</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exercise, eating and sleeping well, and disconnecting from digital devices</a:t>
            </a: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44868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xmlns=""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err="1">
                <a:solidFill>
                  <a:schemeClr val="tx1"/>
                </a:solidFill>
                <a:latin typeface="+mn-lt"/>
                <a:ea typeface="Tahoma" panose="020B0604030504040204" pitchFamily="34" charset="0"/>
                <a:cs typeface="Tahoma" panose="020B0604030504040204" pitchFamily="34" charset="0"/>
              </a:rPr>
              <a:t>Issues</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b="0" kern="0" spc="-150" dirty="0" err="1">
                <a:solidFill>
                  <a:schemeClr val="tx1"/>
                </a:solidFill>
                <a:latin typeface="+mn-lt"/>
                <a:ea typeface="Tahoma" panose="020B0604030504040204" pitchFamily="34" charset="0"/>
                <a:cs typeface="Tahoma" panose="020B0604030504040204" pitchFamily="34" charset="0"/>
              </a:rPr>
              <a:t>concerning</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kern="0" spc="-150" dirty="0">
                <a:solidFill>
                  <a:schemeClr val="tx1"/>
                </a:solidFill>
                <a:latin typeface="+mn-lt"/>
                <a:ea typeface="Tahoma" panose="020B0604030504040204" pitchFamily="34" charset="0"/>
                <a:cs typeface="Tahoma" panose="020B0604030504040204" pitchFamily="34" charset="0"/>
              </a:rPr>
              <a:t>performance management</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xmlns="" id="{FBCC9E6C-DB19-4936-87CE-3544CB66C3D3}"/>
              </a:ext>
            </a:extLst>
          </p:cNvPr>
          <p:cNvSpPr txBox="1"/>
          <p:nvPr/>
        </p:nvSpPr>
        <p:spPr>
          <a:xfrm>
            <a:off x="102552" y="991312"/>
            <a:ext cx="12001140" cy="691215"/>
          </a:xfrm>
          <a:prstGeom prst="rect">
            <a:avLst/>
          </a:prstGeom>
        </p:spPr>
        <p:txBody>
          <a:bodyPr vert="horz" wrap="square" lIns="0" tIns="13970" rIns="0" bIns="0" rtlCol="0">
            <a:spAutoFit/>
          </a:bodyPr>
          <a:lstStyle/>
          <a:p>
            <a:pPr marL="12700">
              <a:lnSpc>
                <a:spcPct val="100000"/>
              </a:lnSpc>
              <a:spcBef>
                <a:spcPts val="110"/>
              </a:spcBef>
            </a:pPr>
            <a:r>
              <a:rPr lang="pl-PL" sz="2200" b="1" spc="50" dirty="0">
                <a:solidFill>
                  <a:srgbClr val="0CA373"/>
                </a:solidFill>
                <a:cs typeface="Tahoma"/>
              </a:rPr>
              <a:t>One of the most </a:t>
            </a:r>
            <a:r>
              <a:rPr lang="pl-PL" sz="2200" b="1" spc="50" dirty="0" err="1">
                <a:solidFill>
                  <a:srgbClr val="0CA373"/>
                </a:solidFill>
                <a:cs typeface="Tahoma"/>
              </a:rPr>
              <a:t>important</a:t>
            </a:r>
            <a:r>
              <a:rPr lang="pl-PL" sz="2200" b="1" spc="50" dirty="0">
                <a:solidFill>
                  <a:srgbClr val="0CA373"/>
                </a:solidFill>
                <a:cs typeface="Tahoma"/>
              </a:rPr>
              <a:t> </a:t>
            </a:r>
            <a:r>
              <a:rPr lang="pl-PL" sz="2200" b="1" spc="50" dirty="0" err="1">
                <a:solidFill>
                  <a:srgbClr val="0CA373"/>
                </a:solidFill>
                <a:cs typeface="Tahoma"/>
              </a:rPr>
              <a:t>sources</a:t>
            </a:r>
            <a:r>
              <a:rPr lang="pl-PL" sz="2200" b="1" spc="50" dirty="0">
                <a:solidFill>
                  <a:srgbClr val="0CA373"/>
                </a:solidFill>
                <a:cs typeface="Tahoma"/>
              </a:rPr>
              <a:t> of </a:t>
            </a:r>
            <a:r>
              <a:rPr lang="pl-PL" sz="2200" b="1" spc="50" dirty="0" err="1">
                <a:solidFill>
                  <a:srgbClr val="0CA373"/>
                </a:solidFill>
                <a:cs typeface="Tahoma"/>
              </a:rPr>
              <a:t>stress</a:t>
            </a:r>
            <a:r>
              <a:rPr lang="pl-PL" sz="2200" b="1" spc="50" dirty="0">
                <a:solidFill>
                  <a:srgbClr val="0CA373"/>
                </a:solidFill>
                <a:cs typeface="Tahoma"/>
              </a:rPr>
              <a:t> for </a:t>
            </a:r>
            <a:r>
              <a:rPr lang="pl-PL" sz="2200" b="1" spc="50" dirty="0" err="1">
                <a:solidFill>
                  <a:srgbClr val="0CA373"/>
                </a:solidFill>
                <a:cs typeface="Tahoma"/>
              </a:rPr>
              <a:t>any</a:t>
            </a:r>
            <a:r>
              <a:rPr lang="pl-PL" sz="2200" b="1" spc="50" dirty="0">
                <a:solidFill>
                  <a:srgbClr val="0CA373"/>
                </a:solidFill>
                <a:cs typeface="Tahoma"/>
              </a:rPr>
              <a:t> </a:t>
            </a:r>
            <a:r>
              <a:rPr lang="pl-PL" sz="2200" b="1" spc="50" dirty="0" err="1">
                <a:solidFill>
                  <a:srgbClr val="0CA373"/>
                </a:solidFill>
                <a:cs typeface="Tahoma"/>
              </a:rPr>
              <a:t>entrepreneur</a:t>
            </a:r>
            <a:r>
              <a:rPr lang="pl-PL" sz="2200" b="1" spc="50" dirty="0">
                <a:solidFill>
                  <a:srgbClr val="0CA373"/>
                </a:solidFill>
                <a:cs typeface="Tahoma"/>
              </a:rPr>
              <a:t> </a:t>
            </a:r>
            <a:r>
              <a:rPr lang="pl-PL" sz="2200" b="1" spc="50" dirty="0" err="1">
                <a:solidFill>
                  <a:srgbClr val="0CA373"/>
                </a:solidFill>
                <a:cs typeface="Tahoma"/>
              </a:rPr>
              <a:t>who</a:t>
            </a:r>
            <a:r>
              <a:rPr lang="pl-PL" sz="2200" b="1" spc="50" dirty="0">
                <a:solidFill>
                  <a:srgbClr val="0CA373"/>
                </a:solidFill>
                <a:cs typeface="Tahoma"/>
              </a:rPr>
              <a:t> </a:t>
            </a:r>
            <a:r>
              <a:rPr lang="pl-PL" sz="2200" b="1" spc="50" dirty="0" err="1">
                <a:solidFill>
                  <a:srgbClr val="0CA373"/>
                </a:solidFill>
                <a:cs typeface="Tahoma"/>
              </a:rPr>
              <a:t>cooperates</a:t>
            </a:r>
            <a:r>
              <a:rPr lang="pl-PL" sz="2200" b="1" spc="50" dirty="0">
                <a:solidFill>
                  <a:srgbClr val="0CA373"/>
                </a:solidFill>
                <a:cs typeface="Tahoma"/>
              </a:rPr>
              <a:t> with </a:t>
            </a:r>
            <a:r>
              <a:rPr lang="pl-PL" sz="2200" b="1" spc="50" dirty="0" err="1">
                <a:solidFill>
                  <a:srgbClr val="0CA373"/>
                </a:solidFill>
                <a:cs typeface="Tahoma"/>
              </a:rPr>
              <a:t>remote</a:t>
            </a:r>
            <a:r>
              <a:rPr lang="pl-PL" sz="2200" b="1" spc="50" dirty="0">
                <a:solidFill>
                  <a:srgbClr val="0CA373"/>
                </a:solidFill>
                <a:cs typeface="Tahoma"/>
              </a:rPr>
              <a:t> </a:t>
            </a:r>
            <a:r>
              <a:rPr lang="pl-PL" sz="2200" b="1" spc="50" dirty="0" err="1">
                <a:solidFill>
                  <a:srgbClr val="0CA373"/>
                </a:solidFill>
                <a:cs typeface="Tahoma"/>
              </a:rPr>
              <a:t>working</a:t>
            </a:r>
            <a:r>
              <a:rPr lang="pl-PL" sz="2200" b="1" spc="50" dirty="0">
                <a:solidFill>
                  <a:srgbClr val="0CA373"/>
                </a:solidFill>
                <a:cs typeface="Tahoma"/>
              </a:rPr>
              <a:t> </a:t>
            </a:r>
            <a:r>
              <a:rPr lang="pl-PL" sz="2200" b="1" spc="50" dirty="0" err="1">
                <a:solidFill>
                  <a:srgbClr val="0CA373"/>
                </a:solidFill>
                <a:cs typeface="Tahoma"/>
              </a:rPr>
              <a:t>teams</a:t>
            </a:r>
            <a:r>
              <a:rPr lang="pl-PL" sz="2200" b="1" spc="50" dirty="0">
                <a:solidFill>
                  <a:srgbClr val="0CA373"/>
                </a:solidFill>
                <a:cs typeface="Tahoma"/>
              </a:rPr>
              <a:t> </a:t>
            </a:r>
            <a:r>
              <a:rPr lang="pl-PL" sz="2200" b="1" spc="50" dirty="0" err="1">
                <a:solidFill>
                  <a:srgbClr val="0CA373"/>
                </a:solidFill>
                <a:cs typeface="Tahoma"/>
              </a:rPr>
              <a:t>is</a:t>
            </a:r>
            <a:r>
              <a:rPr lang="pl-PL" sz="2200" b="1" spc="50" dirty="0">
                <a:solidFill>
                  <a:srgbClr val="0CA373"/>
                </a:solidFill>
                <a:cs typeface="Tahoma"/>
              </a:rPr>
              <a:t> to </a:t>
            </a:r>
            <a:r>
              <a:rPr lang="pl-PL" sz="2200" b="1" spc="50" dirty="0" err="1">
                <a:solidFill>
                  <a:srgbClr val="0CA373"/>
                </a:solidFill>
                <a:cs typeface="Tahoma"/>
              </a:rPr>
              <a:t>maintain</a:t>
            </a:r>
            <a:r>
              <a:rPr lang="pl-PL" sz="2200" b="1" spc="50" dirty="0">
                <a:solidFill>
                  <a:srgbClr val="0CA373"/>
                </a:solidFill>
                <a:cs typeface="Tahoma"/>
              </a:rPr>
              <a:t> team performance. </a:t>
            </a:r>
            <a:r>
              <a:rPr lang="pl-PL" sz="2200" spc="50" dirty="0" err="1">
                <a:solidFill>
                  <a:srgbClr val="0CA373"/>
                </a:solidFill>
                <a:cs typeface="Tahoma"/>
              </a:rPr>
              <a:t>Typical</a:t>
            </a:r>
            <a:r>
              <a:rPr lang="pl-PL" sz="2200" spc="50" dirty="0">
                <a:solidFill>
                  <a:srgbClr val="0CA373"/>
                </a:solidFill>
                <a:cs typeface="Tahoma"/>
              </a:rPr>
              <a:t> </a:t>
            </a:r>
            <a:r>
              <a:rPr lang="pl-PL" sz="2200" spc="50" dirty="0" err="1">
                <a:solidFill>
                  <a:srgbClr val="0CA373"/>
                </a:solidFill>
                <a:cs typeface="Tahoma"/>
              </a:rPr>
              <a:t>steps</a:t>
            </a:r>
            <a:r>
              <a:rPr lang="pl-PL" sz="2200" spc="50" dirty="0">
                <a:solidFill>
                  <a:srgbClr val="0CA373"/>
                </a:solidFill>
                <a:cs typeface="Tahoma"/>
              </a:rPr>
              <a:t> in </a:t>
            </a:r>
            <a:r>
              <a:rPr lang="pl-PL" sz="2200" spc="50" dirty="0" err="1">
                <a:solidFill>
                  <a:srgbClr val="0CA373"/>
                </a:solidFill>
                <a:cs typeface="Tahoma"/>
              </a:rPr>
              <a:t>that</a:t>
            </a:r>
            <a:r>
              <a:rPr lang="pl-PL" sz="2200" spc="50" dirty="0">
                <a:solidFill>
                  <a:srgbClr val="0CA373"/>
                </a:solidFill>
                <a:cs typeface="Tahoma"/>
              </a:rPr>
              <a:t> </a:t>
            </a:r>
            <a:r>
              <a:rPr lang="pl-PL" sz="2200" spc="50" dirty="0" err="1">
                <a:solidFill>
                  <a:srgbClr val="0CA373"/>
                </a:solidFill>
                <a:cs typeface="Tahoma"/>
              </a:rPr>
              <a:t>regard</a:t>
            </a:r>
            <a:r>
              <a:rPr lang="pl-PL" sz="2200" spc="50" dirty="0">
                <a:solidFill>
                  <a:srgbClr val="0CA373"/>
                </a:solidFill>
                <a:cs typeface="Tahoma"/>
              </a:rPr>
              <a:t> </a:t>
            </a:r>
            <a:r>
              <a:rPr lang="pl-PL" sz="2200" spc="50" dirty="0" err="1">
                <a:solidFill>
                  <a:srgbClr val="0CA373"/>
                </a:solidFill>
                <a:cs typeface="Tahoma"/>
              </a:rPr>
              <a:t>may</a:t>
            </a:r>
            <a:r>
              <a:rPr lang="pl-PL" sz="2200" spc="50" dirty="0">
                <a:solidFill>
                  <a:srgbClr val="0CA373"/>
                </a:solidFill>
                <a:cs typeface="Tahoma"/>
              </a:rPr>
              <a:t> </a:t>
            </a:r>
            <a:r>
              <a:rPr lang="pl-PL" sz="2200" spc="50" dirty="0" err="1">
                <a:solidFill>
                  <a:srgbClr val="0CA373"/>
                </a:solidFill>
                <a:cs typeface="Tahoma"/>
              </a:rPr>
              <a:t>include</a:t>
            </a:r>
            <a:r>
              <a:rPr lang="pl-PL" sz="2200" spc="50" dirty="0">
                <a:solidFill>
                  <a:srgbClr val="0CA373"/>
                </a:solidFill>
                <a:cs typeface="Tahoma"/>
              </a:rPr>
              <a:t>:</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xmlns=""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xmlns="" id="{F32A456F-5EDD-0FDC-66F1-86450438FCEA}"/>
              </a:ext>
            </a:extLst>
          </p:cNvPr>
          <p:cNvSpPr txBox="1"/>
          <p:nvPr/>
        </p:nvSpPr>
        <p:spPr>
          <a:xfrm>
            <a:off x="102552" y="1666430"/>
            <a:ext cx="11395230" cy="4676921"/>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very clear about the expected results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Being as specific as possible about the expectations towards workers significantly reduces potential ambiguity and the possibility of misunderstanding</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may</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also</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lead to more empowerment and autonomy for the </a:t>
            </a:r>
            <a:r>
              <a:rPr lang="pl-PL"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remote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worker in completing their tasks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succesfully</a:t>
            </a: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Ensur</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ing</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timely, regular, and descriptive feedback to workers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by describing what the workers did, and focusing on those changes that will result in the most significant improvement to the task and will have the expected impact.</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Trying to </a:t>
            </a:r>
            <a:r>
              <a:rPr lang="pl-PL"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favour</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video-enabled calls for sensitive performance conversations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in order to allow for the more subtle non-verbal communication to transpire</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800100" lvl="1" indent="-342900" algn="just">
              <a:lnSpc>
                <a:spcPct val="115000"/>
              </a:lnSpc>
              <a:spcAft>
                <a:spcPts val="1000"/>
              </a:spcAft>
              <a:buSzPts val="1000"/>
              <a:buFont typeface="Symbol" panose="05050102010706020507" pitchFamily="18" charset="2"/>
              <a:buChar char=""/>
              <a:tabLst>
                <a:tab pos="457200" algn="l"/>
              </a:tabLst>
            </a:pPr>
            <a:r>
              <a:rPr lang="pl-PL" sz="24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Don’t</a:t>
            </a:r>
            <a:r>
              <a:rPr lang="pl-PL"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4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forget</a:t>
            </a:r>
            <a:r>
              <a:rPr lang="pl-PL"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to </a:t>
            </a:r>
            <a:r>
              <a:rPr lang="pl-PL" sz="24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provide</a:t>
            </a:r>
            <a:r>
              <a:rPr lang="pl-PL"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4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positive</a:t>
            </a:r>
            <a:r>
              <a:rPr lang="pl-PL"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feedback </a:t>
            </a:r>
            <a:r>
              <a:rPr lang="pl-PL"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whenever</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 </a:t>
            </a:r>
            <a:r>
              <a:rPr lang="pl-PL"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job</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has</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been</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done</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4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well</a:t>
            </a:r>
            <a:r>
              <a:rPr lang="pl-PL"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7" name="Grafika 6" descr="Komentarz — serce z wypełnieniem pełnym">
            <a:extLst>
              <a:ext uri="{FF2B5EF4-FFF2-40B4-BE49-F238E27FC236}">
                <a16:creationId xmlns:a16="http://schemas.microsoft.com/office/drawing/2014/main" xmlns="" id="{CA1151FD-055D-24AF-672A-15FE65543B5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9460" y="5191570"/>
            <a:ext cx="914400" cy="914400"/>
          </a:xfrm>
          <a:prstGeom prst="rect">
            <a:avLst/>
          </a:prstGeom>
        </p:spPr>
      </p:pic>
    </p:spTree>
    <p:extLst>
      <p:ext uri="{BB962C8B-B14F-4D97-AF65-F5344CB8AC3E}">
        <p14:creationId xmlns:p14="http://schemas.microsoft.com/office/powerpoint/2010/main" val="107651623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3103</TotalTime>
  <Words>4354</Words>
  <Application>Microsoft Office PowerPoint</Application>
  <PresentationFormat>Widescreen</PresentationFormat>
  <Paragraphs>267</Paragraphs>
  <Slides>36</Slides>
  <Notes>1</Notes>
  <HiddenSlides>0</HiddenSlides>
  <MMClips>0</MMClips>
  <ScaleCrop>false</ScaleCrop>
  <HeadingPairs>
    <vt:vector size="6" baseType="variant">
      <vt:variant>
        <vt:lpstr>Caratteri utilizzati</vt:lpstr>
      </vt:variant>
      <vt:variant>
        <vt:i4>15</vt:i4>
      </vt:variant>
      <vt:variant>
        <vt:lpstr>Tema</vt:lpstr>
      </vt:variant>
      <vt:variant>
        <vt:i4>1</vt:i4>
      </vt:variant>
      <vt:variant>
        <vt:lpstr>Titoli diapositive</vt:lpstr>
      </vt:variant>
      <vt:variant>
        <vt:i4>36</vt:i4>
      </vt:variant>
    </vt:vector>
  </HeadingPairs>
  <TitlesOfParts>
    <vt:vector size="52" baseType="lpstr">
      <vt:lpstr>Abhaya Libre</vt:lpstr>
      <vt:lpstr>Arial</vt:lpstr>
      <vt:lpstr>Calibri</vt:lpstr>
      <vt:lpstr>Calibri Light</vt:lpstr>
      <vt:lpstr>Gill Sans</vt:lpstr>
      <vt:lpstr>Noto Sans</vt:lpstr>
      <vt:lpstr>Oxygen</vt:lpstr>
      <vt:lpstr>Roboto</vt:lpstr>
      <vt:lpstr>Roboto Bold</vt:lpstr>
      <vt:lpstr>Roboto Regular</vt:lpstr>
      <vt:lpstr>Symbol</vt:lpstr>
      <vt:lpstr>Tahoma</vt:lpstr>
      <vt:lpstr>Times New Roman</vt:lpstr>
      <vt:lpstr>Wingdings</vt:lpstr>
      <vt:lpstr>YADLjI9qxTA 0</vt:lpstr>
      <vt:lpstr>1_Tema de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Occupational Health and Safety issues in Poland </vt:lpstr>
      <vt:lpstr>Occasional remote work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Windows User</cp:lastModifiedBy>
  <cp:revision>163</cp:revision>
  <cp:lastPrinted>2022-10-05T20:15:57Z</cp:lastPrinted>
  <dcterms:created xsi:type="dcterms:W3CDTF">2021-06-29T11:11:56Z</dcterms:created>
  <dcterms:modified xsi:type="dcterms:W3CDTF">2022-10-13T10:49:40Z</dcterms:modified>
</cp:coreProperties>
</file>