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268" r:id="rId3"/>
    <p:sldId id="285" r:id="rId4"/>
    <p:sldId id="269" r:id="rId5"/>
    <p:sldId id="287" r:id="rId6"/>
    <p:sldId id="294" r:id="rId7"/>
    <p:sldId id="298" r:id="rId8"/>
    <p:sldId id="288" r:id="rId9"/>
    <p:sldId id="291" r:id="rId10"/>
    <p:sldId id="292" r:id="rId11"/>
    <p:sldId id="297" r:id="rId12"/>
    <p:sldId id="295" r:id="rId13"/>
    <p:sldId id="296" r:id="rId14"/>
    <p:sldId id="274" r:id="rId15"/>
    <p:sldId id="299" r:id="rId16"/>
    <p:sldId id="300" r:id="rId17"/>
    <p:sldId id="289" r:id="rId18"/>
    <p:sldId id="264"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076145"/>
    <a:srgbClr val="13EBE1"/>
    <a:srgbClr val="0DA39C"/>
    <a:srgbClr val="0872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p:scale>
          <a:sx n="95" d="100"/>
          <a:sy n="95" d="100"/>
        </p:scale>
        <p:origin x="163" y="19"/>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07/07/2022</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2624583D-CA4A-88BC-CE59-E5B829CC216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750DC070-6C06-5CFD-F652-1267EE5290CA}"/>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261395-7C43-4104-8552-F9C1DF884E6B}" type="datetimeFigureOut">
              <a:rPr lang="es-ES" smtClean="0"/>
              <a:t>07/07/2022</a:t>
            </a:fld>
            <a:endParaRPr lang="es-ES"/>
          </a:p>
        </p:txBody>
      </p:sp>
      <p:sp>
        <p:nvSpPr>
          <p:cNvPr id="4" name="Marcador de imagen de diapositiva 3">
            <a:extLst>
              <a:ext uri="{FF2B5EF4-FFF2-40B4-BE49-F238E27FC236}">
                <a16:creationId xmlns:a16="http://schemas.microsoft.com/office/drawing/2014/main" id="{C1F11DD4-595A-C345-27A4-9084DE2348E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a:extLst>
              <a:ext uri="{FF2B5EF4-FFF2-40B4-BE49-F238E27FC236}">
                <a16:creationId xmlns:a16="http://schemas.microsoft.com/office/drawing/2014/main" id="{CA5A21F0-45E1-10C6-D8D8-9985F2E0EE4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a:extLst>
              <a:ext uri="{FF2B5EF4-FFF2-40B4-BE49-F238E27FC236}">
                <a16:creationId xmlns:a16="http://schemas.microsoft.com/office/drawing/2014/main" id="{18A59F6A-22E8-B152-B222-CE6792F59100}"/>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a:extLst>
              <a:ext uri="{FF2B5EF4-FFF2-40B4-BE49-F238E27FC236}">
                <a16:creationId xmlns:a16="http://schemas.microsoft.com/office/drawing/2014/main" id="{ADFD4565-8EFB-3B1D-4E48-90F7F1FC45C4}"/>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F45C7F-97DB-4013-A925-CD1713A1679C}"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aws.amazon.com/es/what-is-cloud-storage/" TargetMode="External"/><Relationship Id="rId2" Type="http://schemas.openxmlformats.org/officeDocument/2006/relationships/hyperlink" Target="https://www.salesforce.com/mx/cloud-computing/" TargetMode="External"/><Relationship Id="rId1" Type="http://schemas.openxmlformats.org/officeDocument/2006/relationships/slideLayout" Target="../slideLayouts/slideLayout1.xml"/><Relationship Id="rId4" Type="http://schemas.openxmlformats.org/officeDocument/2006/relationships/hyperlink" Target="https://backupeverything.co.uk/what-are-the-important-features-of-cloud-storag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R="0" lvl="0" algn="ctr" defTabSz="914400" rtl="0" eaLnBrk="1" fontAlgn="auto" latinLnBrk="0" hangingPunct="1">
              <a:lnSpc>
                <a:spcPct val="100000"/>
              </a:lnSpc>
              <a:spcBef>
                <a:spcPts val="5"/>
              </a:spcBef>
              <a:spcAft>
                <a:spcPts val="0"/>
              </a:spcAft>
              <a:buClrTx/>
              <a:buSzTx/>
              <a:tabLst>
                <a:tab pos="1205230" algn="l"/>
                <a:tab pos="1926589" algn="l"/>
                <a:tab pos="2915920" algn="l"/>
                <a:tab pos="3444875" algn="l"/>
                <a:tab pos="4383405" algn="l"/>
                <a:tab pos="6796405" algn="l"/>
              </a:tabLst>
              <a:defRPr/>
            </a:pP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USE OF CLOUD COMPUTING SOLUTIONS</a:t>
            </a:r>
          </a:p>
          <a:p>
            <a:pPr marR="0" lvl="0" algn="ctr" defTabSz="914400" rtl="0" eaLnBrk="1" fontAlgn="auto" latinLnBrk="0" hangingPunct="1">
              <a:lnSpc>
                <a:spcPct val="100000"/>
              </a:lnSpc>
              <a:spcBef>
                <a:spcPts val="5"/>
              </a:spcBef>
              <a:spcAft>
                <a:spcPts val="0"/>
              </a:spcAft>
              <a:buClrTx/>
              <a:buSzTx/>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788354" cy="704039"/>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1.2.: </a:t>
            </a:r>
            <a:r>
              <a:rPr lang="en-US" sz="2200" dirty="0">
                <a:latin typeface="+mj-lt"/>
                <a:ea typeface="Lato Light" panose="020F0502020204030203" pitchFamily="34" charset="0"/>
                <a:cs typeface="Abhaya Libre" panose="02000603000000000000" pitchFamily="2" charset="77"/>
              </a:rPr>
              <a:t>ICT tools for cloud computing services</a:t>
            </a:r>
          </a:p>
          <a:p>
            <a:pPr marL="12700">
              <a:lnSpc>
                <a:spcPct val="100000"/>
              </a:lnSpc>
              <a:spcBef>
                <a:spcPts val="110"/>
              </a:spcBef>
            </a:pPr>
            <a:endParaRPr sz="2200" dirty="0">
              <a:latin typeface="+mj-lt"/>
              <a:cs typeface="Tahoma"/>
            </a:endParaRPr>
          </a:p>
        </p:txBody>
      </p:sp>
      <p:sp>
        <p:nvSpPr>
          <p:cNvPr id="4" name="Rectángulo 3"/>
          <p:cNvSpPr/>
          <p:nvPr/>
        </p:nvSpPr>
        <p:spPr>
          <a:xfrm>
            <a:off x="527592" y="2357313"/>
            <a:ext cx="10155959" cy="3347070"/>
          </a:xfrm>
          <a:prstGeom prst="rect">
            <a:avLst/>
          </a:prstGeom>
        </p:spPr>
        <p:txBody>
          <a:bodyPr wrap="square">
            <a:spAutoFit/>
          </a:bodyPr>
          <a:lstStyle/>
          <a:p>
            <a:pPr algn="just">
              <a:defRPr/>
            </a:pPr>
            <a:r>
              <a:rPr lang="en-GB" altLang="es-ES" sz="2400" dirty="0">
                <a:latin typeface="Calibri" panose="020F0502020204030204" pitchFamily="34" charset="0"/>
                <a:cs typeface="Calibri" panose="020F0502020204030204" pitchFamily="34" charset="0"/>
              </a:rPr>
              <a:t>There is a long list of cloud-powered applications that can offer valuable resources to improve MSME </a:t>
            </a:r>
            <a:r>
              <a:rPr lang="en-GB" altLang="es-ES" sz="2400" b="1" dirty="0">
                <a:solidFill>
                  <a:srgbClr val="0CA373"/>
                </a:solidFill>
                <a:latin typeface="Calibri" panose="020F0502020204030204" pitchFamily="34" charset="0"/>
                <a:cs typeface="Calibri" panose="020F0502020204030204" pitchFamily="34" charset="0"/>
              </a:rPr>
              <a:t>business management </a:t>
            </a:r>
            <a:r>
              <a:rPr lang="en-GB" altLang="es-ES" sz="2400" dirty="0">
                <a:latin typeface="Calibri" panose="020F0502020204030204" pitchFamily="34" charset="0"/>
                <a:cs typeface="Calibri" panose="020F0502020204030204" pitchFamily="34" charset="0"/>
              </a:rPr>
              <a:t>for both in-office and remote working settings. Among the best ones we can find:</a:t>
            </a:r>
          </a:p>
          <a:p>
            <a:pPr algn="just">
              <a:defRPr/>
            </a:pPr>
            <a:endParaRPr lang="en-GB" altLang="es-ES" sz="2400" dirty="0">
              <a:latin typeface="Calibri" panose="020F0502020204030204" pitchFamily="34" charset="0"/>
              <a:cs typeface="Calibri" panose="020F0502020204030204" pitchFamily="34" charset="0"/>
            </a:endParaRPr>
          </a:p>
          <a:p>
            <a:pPr algn="just">
              <a:defRPr/>
            </a:pPr>
            <a:r>
              <a:rPr lang="en-GB" altLang="es-ES" sz="2400" b="1" dirty="0">
                <a:latin typeface="Calibri" panose="020F0502020204030204" pitchFamily="34" charset="0"/>
                <a:cs typeface="Calibri" panose="020F0502020204030204" pitchFamily="34" charset="0"/>
              </a:rPr>
              <a:t>Management and team tools</a:t>
            </a:r>
            <a:r>
              <a:rPr lang="en-GB" altLang="es-ES" sz="2400" dirty="0">
                <a:latin typeface="Calibri" panose="020F0502020204030204" pitchFamily="34" charset="0"/>
                <a:cs typeface="Calibri" panose="020F0502020204030204" pitchFamily="34" charset="0"/>
              </a:rPr>
              <a:t>: Time is money, and these apps let you arrange your tasks more effectively, letting you save up some convenient minutes digging for that elusive task confirmation or deadline, time that will become valuable hours in the long run:</a:t>
            </a:r>
          </a:p>
          <a:p>
            <a:pPr algn="just">
              <a:defRPr/>
            </a:pPr>
            <a:endParaRPr lang="en-GB" altLang="es-ES" sz="195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2359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788354" cy="704039"/>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1.2.: </a:t>
            </a:r>
            <a:r>
              <a:rPr lang="en-US" sz="2200" dirty="0">
                <a:latin typeface="+mj-lt"/>
                <a:ea typeface="Lato Light" panose="020F0502020204030203" pitchFamily="34" charset="0"/>
                <a:cs typeface="Abhaya Libre" panose="02000603000000000000" pitchFamily="2" charset="77"/>
              </a:rPr>
              <a:t>ICT tools for cloud computing services</a:t>
            </a:r>
          </a:p>
          <a:p>
            <a:pPr marL="12700">
              <a:lnSpc>
                <a:spcPct val="100000"/>
              </a:lnSpc>
              <a:spcBef>
                <a:spcPts val="110"/>
              </a:spcBef>
            </a:pPr>
            <a:endParaRPr sz="2200" dirty="0">
              <a:latin typeface="+mj-lt"/>
              <a:cs typeface="Tahoma"/>
            </a:endParaRPr>
          </a:p>
        </p:txBody>
      </p:sp>
      <p:sp>
        <p:nvSpPr>
          <p:cNvPr id="4" name="Rectángulo 3"/>
          <p:cNvSpPr/>
          <p:nvPr/>
        </p:nvSpPr>
        <p:spPr>
          <a:xfrm>
            <a:off x="490271" y="2419393"/>
            <a:ext cx="9894700" cy="3416320"/>
          </a:xfrm>
          <a:prstGeom prst="rect">
            <a:avLst/>
          </a:prstGeom>
        </p:spPr>
        <p:txBody>
          <a:bodyPr wrap="square">
            <a:spAutoFit/>
          </a:bodyPr>
          <a:lstStyle/>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Asana</a:t>
            </a:r>
            <a:r>
              <a:rPr lang="en-GB" altLang="es-ES" sz="2400" dirty="0">
                <a:latin typeface="Calibri" panose="020F0502020204030204" pitchFamily="34" charset="0"/>
                <a:cs typeface="Calibri" panose="020F0502020204030204" pitchFamily="34" charset="0"/>
              </a:rPr>
              <a:t>: lets users monitor all project-related tasks, focusing on communication and team organisation.</a:t>
            </a:r>
          </a:p>
          <a:p>
            <a:pPr marL="342900" indent="-342900" algn="just">
              <a:buFont typeface="Arial" panose="020B060402020202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Trello</a:t>
            </a:r>
            <a:r>
              <a:rPr lang="en-GB" altLang="es-ES" sz="2400" dirty="0">
                <a:latin typeface="Calibri" panose="020F0502020204030204" pitchFamily="34" charset="0"/>
                <a:cs typeface="Calibri" panose="020F0502020204030204" pitchFamily="34" charset="0"/>
              </a:rPr>
              <a:t>: relies on Kanban tables for organisation, allowing for visual, crisp, shareable project monitoring.</a:t>
            </a:r>
          </a:p>
          <a:p>
            <a:pPr marL="342900" indent="-342900" algn="just">
              <a:buFont typeface="Arial" panose="020B060402020202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Slack</a:t>
            </a:r>
            <a:r>
              <a:rPr lang="en-GB" altLang="es-ES" sz="2400" dirty="0">
                <a:latin typeface="Calibri" panose="020F0502020204030204" pitchFamily="34" charset="0"/>
                <a:cs typeface="Calibri" panose="020F0502020204030204" pitchFamily="34" charset="0"/>
              </a:rPr>
              <a:t>: aims to reduce email flow by boasting a content repository and a wide range of options for team communication, which once customised, can become a great complement for the first two products.</a:t>
            </a:r>
            <a:endParaRPr lang="en-GB" altLang="es-E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5406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788354"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1.2.: </a:t>
            </a:r>
            <a:r>
              <a:rPr lang="en-US" sz="2200" dirty="0">
                <a:latin typeface="+mj-lt"/>
                <a:ea typeface="Lato Light" panose="020F0502020204030203" pitchFamily="34" charset="0"/>
                <a:cs typeface="Abhaya Libre" panose="02000603000000000000" pitchFamily="2" charset="77"/>
              </a:rPr>
              <a:t>ICT tools for cloud computing services</a:t>
            </a:r>
          </a:p>
        </p:txBody>
      </p:sp>
      <p:sp>
        <p:nvSpPr>
          <p:cNvPr id="4" name="Rectángulo 3"/>
          <p:cNvSpPr/>
          <p:nvPr/>
        </p:nvSpPr>
        <p:spPr>
          <a:xfrm>
            <a:off x="597161" y="2228129"/>
            <a:ext cx="10086392" cy="3785652"/>
          </a:xfrm>
          <a:prstGeom prst="rect">
            <a:avLst/>
          </a:prstGeom>
        </p:spPr>
        <p:txBody>
          <a:bodyPr wrap="square">
            <a:spAutoFit/>
          </a:bodyPr>
          <a:lstStyle/>
          <a:p>
            <a:pPr algn="just">
              <a:defRPr/>
            </a:pPr>
            <a:r>
              <a:rPr lang="en-GB" altLang="es-ES" sz="2400" b="1" dirty="0">
                <a:latin typeface="Calibri" panose="020F0502020204030204" pitchFamily="34" charset="0"/>
                <a:cs typeface="Calibri" panose="020F0502020204030204" pitchFamily="34" charset="0"/>
              </a:rPr>
              <a:t>File storage and tracking: </a:t>
            </a:r>
            <a:r>
              <a:rPr lang="en-GB" altLang="es-ES" sz="2400" dirty="0">
                <a:latin typeface="Calibri" panose="020F0502020204030204" pitchFamily="34" charset="0"/>
                <a:cs typeface="Calibri" panose="020F0502020204030204" pitchFamily="34" charset="0"/>
              </a:rPr>
              <a:t>these tools not only offer extra upload and download space but unrestricted access</a:t>
            </a:r>
            <a:r>
              <a:rPr lang="en-GB" altLang="es-ES" sz="2400" b="1" dirty="0">
                <a:latin typeface="Calibri" panose="020F0502020204030204" pitchFamily="34" charset="0"/>
                <a:cs typeface="Calibri" panose="020F0502020204030204" pitchFamily="34" charset="0"/>
              </a:rPr>
              <a:t> </a:t>
            </a:r>
            <a:r>
              <a:rPr lang="en-GB" altLang="es-ES" sz="2400" dirty="0">
                <a:latin typeface="Calibri" panose="020F0502020204030204" pitchFamily="34" charset="0"/>
                <a:cs typeface="Calibri" panose="020F0502020204030204" pitchFamily="34" charset="0"/>
              </a:rPr>
              <a:t>anywhere, everywhere, with the plus of being shareable via link or invitation:</a:t>
            </a:r>
          </a:p>
          <a:p>
            <a:pPr algn="just">
              <a:defRPr/>
            </a:pP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Google Drive: </a:t>
            </a:r>
            <a:r>
              <a:rPr lang="en-GB" altLang="es-ES" sz="2400" dirty="0">
                <a:latin typeface="Calibri" panose="020F0502020204030204" pitchFamily="34" charset="0"/>
                <a:cs typeface="Calibri" panose="020F0502020204030204" pitchFamily="34" charset="0"/>
              </a:rPr>
              <a:t>exhibiting full integration with all Google services, this virtual storage unit provides free users with 15 GB and the possibility of editing or downloading them online.</a:t>
            </a:r>
          </a:p>
          <a:p>
            <a:pPr marL="342900" indent="-342900" algn="just">
              <a:buFont typeface="Arial" panose="020B0604020202020204" pitchFamily="34" charset="0"/>
              <a:buChar char="•"/>
              <a:defRPr/>
            </a:pP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Dropbox: </a:t>
            </a:r>
            <a:r>
              <a:rPr lang="en-GB" altLang="es-ES" sz="2400" dirty="0">
                <a:latin typeface="Calibri" panose="020F0502020204030204" pitchFamily="34" charset="0"/>
                <a:cs typeface="Calibri" panose="020F0502020204030204" pitchFamily="34" charset="0"/>
              </a:rPr>
              <a:t>a virtual hard drive that offers 2 GB for free users that can become 2-5 TB with their paid plans.</a:t>
            </a:r>
            <a:endParaRPr lang="en-GB" altLang="es-E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39469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788354"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1.2.: </a:t>
            </a:r>
            <a:r>
              <a:rPr lang="en-US" sz="2200" dirty="0">
                <a:latin typeface="+mj-lt"/>
                <a:ea typeface="Lato Light" panose="020F0502020204030203" pitchFamily="34" charset="0"/>
                <a:cs typeface="Abhaya Libre" panose="02000603000000000000" pitchFamily="2" charset="77"/>
              </a:rPr>
              <a:t>ICT tools for cloud computing services</a:t>
            </a:r>
          </a:p>
        </p:txBody>
      </p:sp>
      <p:sp>
        <p:nvSpPr>
          <p:cNvPr id="4" name="Rectángulo 3"/>
          <p:cNvSpPr/>
          <p:nvPr/>
        </p:nvSpPr>
        <p:spPr>
          <a:xfrm>
            <a:off x="447872" y="2451233"/>
            <a:ext cx="9563876" cy="3046988"/>
          </a:xfrm>
          <a:prstGeom prst="rect">
            <a:avLst/>
          </a:prstGeom>
        </p:spPr>
        <p:txBody>
          <a:bodyPr wrap="square">
            <a:spAutoFit/>
          </a:bodyPr>
          <a:lstStyle/>
          <a:p>
            <a:pPr marL="342900" indent="-342900" algn="just">
              <a:buFont typeface="Arial" panose="020B0604020202020204" pitchFamily="34" charset="0"/>
              <a:buChar char="•"/>
              <a:defRPr/>
            </a:pPr>
            <a:r>
              <a:rPr lang="en-GB" altLang="es-ES" sz="2400" b="1" dirty="0" err="1">
                <a:latin typeface="Calibri" panose="020F0502020204030204" pitchFamily="34" charset="0"/>
                <a:cs typeface="Calibri" panose="020F0502020204030204" pitchFamily="34" charset="0"/>
              </a:rPr>
              <a:t>Onedrive</a:t>
            </a:r>
            <a:r>
              <a:rPr lang="en-GB" altLang="es-ES" sz="2400" b="1" dirty="0">
                <a:latin typeface="Calibri" panose="020F0502020204030204" pitchFamily="34" charset="0"/>
                <a:cs typeface="Calibri" panose="020F0502020204030204" pitchFamily="34" charset="0"/>
              </a:rPr>
              <a:t>: </a:t>
            </a:r>
            <a:r>
              <a:rPr lang="en-GB" altLang="es-ES" sz="2400" dirty="0">
                <a:latin typeface="Calibri" panose="020F0502020204030204" pitchFamily="34" charset="0"/>
                <a:cs typeface="Calibri" panose="020F0502020204030204" pitchFamily="34" charset="0"/>
              </a:rPr>
              <a:t>with 5 GB for free users, its full integration with Microsoft Office is one of its main features.</a:t>
            </a:r>
          </a:p>
          <a:p>
            <a:pPr marL="342900" indent="-342900" algn="just">
              <a:buFont typeface="Arial" panose="020B0604020202020204" pitchFamily="34" charset="0"/>
              <a:buChar char="•"/>
              <a:defRPr/>
            </a:pP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Mega: </a:t>
            </a:r>
            <a:r>
              <a:rPr lang="en-GB" altLang="es-ES" sz="2400" dirty="0">
                <a:latin typeface="Calibri" panose="020F0502020204030204" pitchFamily="34" charset="0"/>
                <a:cs typeface="Calibri" panose="020F0502020204030204" pitchFamily="34" charset="0"/>
              </a:rPr>
              <a:t>a successor to the famous “</a:t>
            </a:r>
            <a:r>
              <a:rPr lang="en-GB" altLang="es-ES" sz="2400" dirty="0" err="1">
                <a:latin typeface="Calibri" panose="020F0502020204030204" pitchFamily="34" charset="0"/>
                <a:cs typeface="Calibri" panose="020F0502020204030204" pitchFamily="34" charset="0"/>
              </a:rPr>
              <a:t>MegaUpload</a:t>
            </a:r>
            <a:r>
              <a:rPr lang="en-GB" altLang="es-ES" sz="2400" dirty="0">
                <a:latin typeface="Calibri" panose="020F0502020204030204" pitchFamily="34" charset="0"/>
                <a:cs typeface="Calibri" panose="020F0502020204030204" pitchFamily="34" charset="0"/>
              </a:rPr>
              <a:t>” that allows free users to store up to 20 GB’s worth of files, with a dashing download speed.</a:t>
            </a:r>
          </a:p>
          <a:p>
            <a:pPr marL="342900" indent="-342900" algn="just">
              <a:buFont typeface="Arial" panose="020B0604020202020204" pitchFamily="34" charset="0"/>
              <a:buChar char="•"/>
              <a:defRPr/>
            </a:pP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WeTransfer: </a:t>
            </a:r>
            <a:r>
              <a:rPr lang="en-GB" altLang="es-ES" sz="2400" dirty="0">
                <a:latin typeface="Calibri" panose="020F0502020204030204" pitchFamily="34" charset="0"/>
                <a:cs typeface="Calibri" panose="020F0502020204030204" pitchFamily="34" charset="0"/>
              </a:rPr>
              <a:t>developed with file transfer in mind, it allows free, non-registered users to send up to 2 GB per link</a:t>
            </a:r>
          </a:p>
        </p:txBody>
      </p:sp>
    </p:spTree>
    <p:extLst>
      <p:ext uri="{BB962C8B-B14F-4D97-AF65-F5344CB8AC3E}">
        <p14:creationId xmlns:p14="http://schemas.microsoft.com/office/powerpoint/2010/main" val="2007971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7052958" cy="646331"/>
          </a:xfrm>
          <a:prstGeom prst="rect">
            <a:avLst/>
          </a:prstGeom>
          <a:noFill/>
        </p:spPr>
        <p:txBody>
          <a:bodyPr wrap="square" rtlCol="0">
            <a:spAutoFit/>
          </a:bodyPr>
          <a:lstStyle/>
          <a:p>
            <a:r>
              <a:rPr lang="en-US" dirty="0"/>
              <a:t>Takeaway 1: Cloud services enable secure, quick file access, management and sharing</a:t>
            </a:r>
          </a:p>
        </p:txBody>
      </p:sp>
      <p:sp>
        <p:nvSpPr>
          <p:cNvPr id="12" name="CuadroTexto 11"/>
          <p:cNvSpPr txBox="1"/>
          <p:nvPr/>
        </p:nvSpPr>
        <p:spPr>
          <a:xfrm>
            <a:off x="1615181" y="3530217"/>
            <a:ext cx="6940990" cy="646331"/>
          </a:xfrm>
          <a:prstGeom prst="rect">
            <a:avLst/>
          </a:prstGeom>
          <a:noFill/>
        </p:spPr>
        <p:txBody>
          <a:bodyPr wrap="square" rtlCol="0">
            <a:spAutoFit/>
          </a:bodyPr>
          <a:lstStyle/>
          <a:p>
            <a:r>
              <a:rPr lang="en-US" dirty="0"/>
              <a:t>Takeaway 2: Cloud technology has several uses beyond storage, such as app development and use</a:t>
            </a:r>
          </a:p>
        </p:txBody>
      </p:sp>
      <p:sp>
        <p:nvSpPr>
          <p:cNvPr id="13" name="CuadroTexto 12"/>
          <p:cNvSpPr txBox="1"/>
          <p:nvPr/>
        </p:nvSpPr>
        <p:spPr>
          <a:xfrm>
            <a:off x="1605564" y="4284374"/>
            <a:ext cx="7062575" cy="369332"/>
          </a:xfrm>
          <a:prstGeom prst="rect">
            <a:avLst/>
          </a:prstGeom>
          <a:noFill/>
        </p:spPr>
        <p:txBody>
          <a:bodyPr wrap="square" rtlCol="0">
            <a:spAutoFit/>
          </a:bodyPr>
          <a:lstStyle/>
          <a:p>
            <a:r>
              <a:rPr lang="en-US" dirty="0"/>
              <a:t>Takeaway 3: Clouds can be public, private, hybrid or community-based</a:t>
            </a:r>
          </a:p>
        </p:txBody>
      </p:sp>
      <p:sp>
        <p:nvSpPr>
          <p:cNvPr id="14" name="CuadroTexto 13"/>
          <p:cNvSpPr txBox="1"/>
          <p:nvPr/>
        </p:nvSpPr>
        <p:spPr>
          <a:xfrm>
            <a:off x="1578483" y="4994445"/>
            <a:ext cx="7062575" cy="646331"/>
          </a:xfrm>
          <a:prstGeom prst="rect">
            <a:avLst/>
          </a:prstGeom>
          <a:noFill/>
        </p:spPr>
        <p:txBody>
          <a:bodyPr wrap="square" rtlCol="0">
            <a:spAutoFit/>
          </a:bodyPr>
          <a:lstStyle/>
          <a:p>
            <a:r>
              <a:rPr lang="en-US" dirty="0"/>
              <a:t>Takeaway 4: There is a wide range of project management and storing apps, with free and paid plans</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err="1">
                <a:solidFill>
                  <a:schemeClr val="tx1"/>
                </a:solidFill>
                <a:latin typeface="+mj-lt"/>
                <a:ea typeface="Tahoma" panose="020B0604030504040204" pitchFamily="34" charset="0"/>
                <a:cs typeface="Tahoma" panose="020B0604030504040204" pitchFamily="34" charset="0"/>
              </a:rPr>
              <a:t>Assessment</a:t>
            </a:r>
            <a:r>
              <a:rPr lang="es-ES" sz="4800" kern="0" spc="-150" dirty="0">
                <a:solidFill>
                  <a:schemeClr val="tx1"/>
                </a:solidFill>
                <a:latin typeface="+mj-lt"/>
                <a:ea typeface="Tahoma" panose="020B0604030504040204" pitchFamily="34" charset="0"/>
                <a:cs typeface="Tahoma" panose="020B0604030504040204" pitchFamily="34" charset="0"/>
              </a:rPr>
              <a: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8" y="1869768"/>
            <a:ext cx="2991728" cy="2031325"/>
          </a:xfrm>
          <a:prstGeom prst="rect">
            <a:avLst/>
          </a:prstGeom>
          <a:noFill/>
        </p:spPr>
        <p:txBody>
          <a:bodyPr wrap="square" rtlCol="0">
            <a:spAutoFit/>
          </a:bodyPr>
          <a:lstStyle/>
          <a:p>
            <a:pPr marL="342900" indent="-342900">
              <a:buAutoNum type="arabicPeriod"/>
            </a:pPr>
            <a:r>
              <a:rPr lang="en-GB" altLang="es-ES" sz="1800" b="1" dirty="0">
                <a:latin typeface="Calibri" panose="020F0502020204030204" pitchFamily="34" charset="0"/>
                <a:cs typeface="Calibri" panose="020F0502020204030204" pitchFamily="34" charset="0"/>
              </a:rPr>
              <a:t>Infrastructure as a service (IaaS) is also called: </a:t>
            </a:r>
          </a:p>
          <a:p>
            <a:pPr marL="342900" indent="-342900">
              <a:buAutoNum type="arabicPeriod"/>
            </a:pPr>
            <a:endParaRPr lang="en-GB" altLang="es-ES" sz="1800" b="1" dirty="0">
              <a:latin typeface="Calibri" panose="020F0502020204030204" pitchFamily="34" charset="0"/>
              <a:cs typeface="Calibri" panose="020F0502020204030204" pitchFamily="34" charset="0"/>
            </a:endParaRPr>
          </a:p>
          <a:p>
            <a:r>
              <a:rPr lang="es-ES" dirty="0"/>
              <a:t>a.- Hardware as a </a:t>
            </a:r>
            <a:r>
              <a:rPr lang="es-ES" dirty="0" err="1"/>
              <a:t>service</a:t>
            </a:r>
            <a:endParaRPr lang="es-ES" dirty="0"/>
          </a:p>
          <a:p>
            <a:r>
              <a:rPr lang="es-ES" dirty="0"/>
              <a:t>b.- </a:t>
            </a:r>
            <a:r>
              <a:rPr lang="es-ES" dirty="0" err="1"/>
              <a:t>Information</a:t>
            </a:r>
            <a:r>
              <a:rPr lang="es-ES" dirty="0"/>
              <a:t> as a </a:t>
            </a:r>
            <a:r>
              <a:rPr lang="es-ES" dirty="0" err="1"/>
              <a:t>service</a:t>
            </a:r>
            <a:endParaRPr lang="es-ES" dirty="0"/>
          </a:p>
          <a:p>
            <a:r>
              <a:rPr lang="es-ES" dirty="0"/>
              <a:t>c.- </a:t>
            </a:r>
            <a:r>
              <a:rPr lang="es-ES" dirty="0" err="1"/>
              <a:t>Does</a:t>
            </a:r>
            <a:r>
              <a:rPr lang="es-ES" dirty="0"/>
              <a:t> </a:t>
            </a:r>
            <a:r>
              <a:rPr lang="es-ES" dirty="0" err="1"/>
              <a:t>not</a:t>
            </a:r>
            <a:r>
              <a:rPr lang="es-ES" dirty="0"/>
              <a:t> </a:t>
            </a:r>
            <a:r>
              <a:rPr lang="es-ES" dirty="0" err="1"/>
              <a:t>have</a:t>
            </a:r>
            <a:r>
              <a:rPr lang="es-ES" dirty="0"/>
              <a:t> </a:t>
            </a:r>
            <a:r>
              <a:rPr lang="es-ES" dirty="0" err="1"/>
              <a:t>another</a:t>
            </a:r>
            <a:r>
              <a:rPr lang="es-ES" dirty="0"/>
              <a:t> </a:t>
            </a:r>
            <a:r>
              <a:rPr lang="es-ES" dirty="0" err="1"/>
              <a:t>name</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031325"/>
          </a:xfrm>
          <a:prstGeom prst="rect">
            <a:avLst/>
          </a:prstGeom>
          <a:noFill/>
        </p:spPr>
        <p:txBody>
          <a:bodyPr wrap="square" rtlCol="0">
            <a:spAutoFit/>
          </a:bodyPr>
          <a:lstStyle/>
          <a:p>
            <a:r>
              <a:rPr lang="es-ES" b="1" dirty="0"/>
              <a:t>2. </a:t>
            </a:r>
            <a:r>
              <a:rPr lang="es-ES" b="1" dirty="0" err="1"/>
              <a:t>One</a:t>
            </a:r>
            <a:r>
              <a:rPr lang="es-ES" b="1" dirty="0"/>
              <a:t> </a:t>
            </a:r>
            <a:r>
              <a:rPr lang="es-ES" b="1" dirty="0" err="1"/>
              <a:t>of</a:t>
            </a:r>
            <a:r>
              <a:rPr lang="es-ES" b="1" dirty="0"/>
              <a:t> </a:t>
            </a:r>
            <a:r>
              <a:rPr lang="es-ES" b="1" dirty="0" err="1"/>
              <a:t>the</a:t>
            </a:r>
            <a:r>
              <a:rPr lang="es-ES" b="1" dirty="0"/>
              <a:t> </a:t>
            </a:r>
            <a:r>
              <a:rPr lang="es-ES" b="1" dirty="0" err="1"/>
              <a:t>advantages</a:t>
            </a:r>
            <a:r>
              <a:rPr lang="es-ES" b="1" dirty="0"/>
              <a:t> </a:t>
            </a:r>
            <a:r>
              <a:rPr lang="es-ES" b="1" dirty="0" err="1"/>
              <a:t>of</a:t>
            </a:r>
            <a:r>
              <a:rPr lang="es-ES" b="1" dirty="0"/>
              <a:t> </a:t>
            </a:r>
            <a:r>
              <a:rPr lang="es-ES" b="1" dirty="0" err="1"/>
              <a:t>cloud</a:t>
            </a:r>
            <a:r>
              <a:rPr lang="es-ES" b="1" dirty="0"/>
              <a:t> </a:t>
            </a:r>
            <a:r>
              <a:rPr lang="es-ES" b="1" dirty="0" err="1"/>
              <a:t>computing</a:t>
            </a:r>
            <a:r>
              <a:rPr lang="es-ES" b="1" dirty="0"/>
              <a:t> </a:t>
            </a:r>
            <a:r>
              <a:rPr lang="es-ES" b="1" dirty="0" err="1"/>
              <a:t>is</a:t>
            </a:r>
            <a:r>
              <a:rPr lang="es-ES" b="1" dirty="0"/>
              <a:t>:</a:t>
            </a:r>
          </a:p>
          <a:p>
            <a:endParaRPr lang="es-ES" dirty="0"/>
          </a:p>
          <a:p>
            <a:r>
              <a:rPr lang="es-ES" dirty="0"/>
              <a:t>a.- Files are </a:t>
            </a:r>
            <a:r>
              <a:rPr lang="es-ES" dirty="0" err="1"/>
              <a:t>safe</a:t>
            </a:r>
            <a:r>
              <a:rPr lang="es-ES" dirty="0"/>
              <a:t> and </a:t>
            </a:r>
            <a:r>
              <a:rPr lang="es-ES" dirty="0" err="1"/>
              <a:t>secure</a:t>
            </a:r>
            <a:endParaRPr lang="es-ES" dirty="0"/>
          </a:p>
          <a:p>
            <a:r>
              <a:rPr lang="es-ES" dirty="0"/>
              <a:t>b.- </a:t>
            </a:r>
            <a:r>
              <a:rPr lang="es-ES" dirty="0" err="1"/>
              <a:t>Help</a:t>
            </a:r>
            <a:r>
              <a:rPr lang="es-ES" dirty="0"/>
              <a:t> </a:t>
            </a:r>
            <a:r>
              <a:rPr lang="es-ES" dirty="0" err="1"/>
              <a:t>the</a:t>
            </a:r>
            <a:r>
              <a:rPr lang="es-ES" dirty="0"/>
              <a:t> </a:t>
            </a:r>
            <a:r>
              <a:rPr lang="es-ES" dirty="0" err="1"/>
              <a:t>development</a:t>
            </a:r>
            <a:r>
              <a:rPr lang="es-ES" dirty="0"/>
              <a:t> </a:t>
            </a:r>
            <a:r>
              <a:rPr lang="es-ES" dirty="0" err="1"/>
              <a:t>of</a:t>
            </a:r>
            <a:r>
              <a:rPr lang="es-ES" dirty="0"/>
              <a:t> </a:t>
            </a:r>
            <a:r>
              <a:rPr lang="es-ES" dirty="0" err="1"/>
              <a:t>the</a:t>
            </a:r>
            <a:r>
              <a:rPr lang="es-ES" dirty="0"/>
              <a:t> internet</a:t>
            </a:r>
          </a:p>
          <a:p>
            <a:r>
              <a:rPr lang="es-ES" dirty="0"/>
              <a:t>c.- </a:t>
            </a:r>
            <a:r>
              <a:rPr lang="es-ES" dirty="0" err="1"/>
              <a:t>Simplify</a:t>
            </a:r>
            <a:r>
              <a:rPr lang="es-ES" dirty="0"/>
              <a:t> </a:t>
            </a:r>
            <a:r>
              <a:rPr lang="es-ES" dirty="0" err="1"/>
              <a:t>things</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5" y="1869768"/>
            <a:ext cx="2991729" cy="1754326"/>
          </a:xfrm>
          <a:prstGeom prst="rect">
            <a:avLst/>
          </a:prstGeom>
          <a:noFill/>
        </p:spPr>
        <p:txBody>
          <a:bodyPr wrap="square" rtlCol="0">
            <a:spAutoFit/>
          </a:bodyPr>
          <a:lstStyle/>
          <a:p>
            <a:r>
              <a:rPr lang="es-ES" b="1" dirty="0"/>
              <a:t>3. </a:t>
            </a:r>
            <a:r>
              <a:rPr lang="es-ES" b="1" dirty="0" err="1"/>
              <a:t>Among</a:t>
            </a:r>
            <a:r>
              <a:rPr lang="es-ES" b="1" dirty="0"/>
              <a:t> </a:t>
            </a:r>
            <a:r>
              <a:rPr lang="en-GB" b="1" dirty="0">
                <a:latin typeface="Calibri" panose="020F0502020204030204" pitchFamily="34" charset="0"/>
                <a:cs typeface="Calibri" panose="020F0502020204030204" pitchFamily="34" charset="0"/>
              </a:rPr>
              <a:t>m</a:t>
            </a:r>
            <a:r>
              <a:rPr lang="en-GB" altLang="es-ES" sz="1800" b="1" dirty="0">
                <a:latin typeface="Calibri" panose="020F0502020204030204" pitchFamily="34" charset="0"/>
                <a:cs typeface="Calibri" panose="020F0502020204030204" pitchFamily="34" charset="0"/>
              </a:rPr>
              <a:t>anagement and team tools we have…</a:t>
            </a:r>
          </a:p>
          <a:p>
            <a:endParaRPr lang="es-ES" dirty="0"/>
          </a:p>
          <a:p>
            <a:r>
              <a:rPr lang="es-ES" dirty="0"/>
              <a:t>a.- </a:t>
            </a:r>
            <a:r>
              <a:rPr lang="es-ES" dirty="0" err="1"/>
              <a:t>Rapidshare</a:t>
            </a:r>
            <a:endParaRPr lang="es-ES" dirty="0"/>
          </a:p>
          <a:p>
            <a:r>
              <a:rPr lang="es-ES" dirty="0"/>
              <a:t>b.- Asana</a:t>
            </a:r>
          </a:p>
          <a:p>
            <a:r>
              <a:rPr lang="es-ES" dirty="0"/>
              <a:t>c.- Google drive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1754326"/>
          </a:xfrm>
          <a:prstGeom prst="rect">
            <a:avLst/>
          </a:prstGeom>
          <a:noFill/>
        </p:spPr>
        <p:txBody>
          <a:bodyPr wrap="square" rtlCol="0">
            <a:spAutoFit/>
          </a:bodyPr>
          <a:lstStyle/>
          <a:p>
            <a:r>
              <a:rPr lang="es-ES" b="1" dirty="0"/>
              <a:t>4. </a:t>
            </a:r>
            <a:r>
              <a:rPr lang="es-ES" b="1" dirty="0" err="1"/>
              <a:t>The</a:t>
            </a:r>
            <a:r>
              <a:rPr lang="es-ES" b="1" dirty="0"/>
              <a:t> Cloud </a:t>
            </a:r>
            <a:r>
              <a:rPr lang="es-ES" b="1" dirty="0" err="1"/>
              <a:t>is</a:t>
            </a:r>
            <a:r>
              <a:rPr lang="es-ES" b="1" dirty="0"/>
              <a:t>:</a:t>
            </a:r>
          </a:p>
          <a:p>
            <a:endParaRPr lang="es-ES" dirty="0"/>
          </a:p>
          <a:p>
            <a:r>
              <a:rPr lang="es-ES" dirty="0"/>
              <a:t>a.- </a:t>
            </a:r>
            <a:r>
              <a:rPr lang="es-ES" dirty="0" err="1"/>
              <a:t>public</a:t>
            </a:r>
            <a:endParaRPr lang="es-ES" dirty="0"/>
          </a:p>
          <a:p>
            <a:r>
              <a:rPr lang="es-ES" dirty="0"/>
              <a:t>b.- </a:t>
            </a:r>
            <a:r>
              <a:rPr lang="es-ES" dirty="0" err="1"/>
              <a:t>Private</a:t>
            </a:r>
            <a:endParaRPr lang="es-ES" dirty="0"/>
          </a:p>
          <a:p>
            <a:r>
              <a:rPr lang="es-ES" dirty="0"/>
              <a:t>c.- </a:t>
            </a:r>
            <a:r>
              <a:rPr lang="es-ES" dirty="0" err="1"/>
              <a:t>Both</a:t>
            </a:r>
            <a:r>
              <a:rPr lang="es-ES" dirty="0"/>
              <a:t> </a:t>
            </a:r>
            <a:r>
              <a:rPr lang="es-ES" dirty="0" err="1"/>
              <a:t>private</a:t>
            </a:r>
            <a:r>
              <a:rPr lang="es-ES" dirty="0"/>
              <a:t> and </a:t>
            </a:r>
            <a:r>
              <a:rPr lang="es-ES" dirty="0" err="1"/>
              <a:t>public</a:t>
            </a:r>
            <a:r>
              <a:rPr lang="es-ES" dirty="0"/>
              <a:t>, </a:t>
            </a:r>
            <a:r>
              <a:rPr lang="es-ES" dirty="0" err="1"/>
              <a:t>with</a:t>
            </a:r>
            <a:r>
              <a:rPr lang="es-ES" dirty="0"/>
              <a:t> </a:t>
            </a:r>
            <a:r>
              <a:rPr lang="es-ES" dirty="0" err="1"/>
              <a:t>hybrid</a:t>
            </a:r>
            <a:r>
              <a:rPr lang="es-ES" dirty="0"/>
              <a:t> </a:t>
            </a:r>
            <a:r>
              <a:rPr lang="es-ES" dirty="0" err="1"/>
              <a:t>solutions</a:t>
            </a:r>
            <a:endParaRPr lang="es-ES" dirty="0"/>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4" y="3834070"/>
            <a:ext cx="2991729" cy="2031325"/>
          </a:xfrm>
          <a:prstGeom prst="rect">
            <a:avLst/>
          </a:prstGeom>
          <a:noFill/>
        </p:spPr>
        <p:txBody>
          <a:bodyPr wrap="square" rtlCol="0">
            <a:spAutoFit/>
          </a:bodyPr>
          <a:lstStyle/>
          <a:p>
            <a:r>
              <a:rPr lang="es-ES" b="1" dirty="0"/>
              <a:t>5. </a:t>
            </a:r>
            <a:r>
              <a:rPr lang="es-ES" b="1" dirty="0" err="1"/>
              <a:t>This</a:t>
            </a:r>
            <a:r>
              <a:rPr lang="es-ES" b="1" dirty="0"/>
              <a:t> </a:t>
            </a:r>
            <a:r>
              <a:rPr lang="es-ES" b="1" dirty="0" err="1"/>
              <a:t>cloud</a:t>
            </a:r>
            <a:r>
              <a:rPr lang="es-ES" b="1" dirty="0"/>
              <a:t> app has </a:t>
            </a:r>
            <a:r>
              <a:rPr lang="es-ES" b="1" dirty="0" err="1"/>
              <a:t>been</a:t>
            </a:r>
            <a:r>
              <a:rPr lang="es-ES" b="1" dirty="0"/>
              <a:t> </a:t>
            </a:r>
            <a:r>
              <a:rPr lang="es-ES" b="1" dirty="0" err="1"/>
              <a:t>designed</a:t>
            </a:r>
            <a:r>
              <a:rPr lang="es-ES" b="1" dirty="0"/>
              <a:t> </a:t>
            </a:r>
            <a:r>
              <a:rPr lang="es-ES" b="1" dirty="0" err="1"/>
              <a:t>with</a:t>
            </a:r>
            <a:r>
              <a:rPr lang="es-ES" b="1" dirty="0"/>
              <a:t> file transfer in </a:t>
            </a:r>
            <a:r>
              <a:rPr lang="es-ES" b="1" dirty="0" err="1"/>
              <a:t>mind</a:t>
            </a:r>
            <a:r>
              <a:rPr lang="es-ES" b="1" dirty="0"/>
              <a:t>:</a:t>
            </a:r>
          </a:p>
          <a:p>
            <a:endParaRPr lang="es-ES" dirty="0"/>
          </a:p>
          <a:p>
            <a:r>
              <a:rPr lang="es-ES" dirty="0"/>
              <a:t>a.- WeTransfer</a:t>
            </a:r>
          </a:p>
          <a:p>
            <a:r>
              <a:rPr lang="es-ES" dirty="0"/>
              <a:t>b.- OneDrive</a:t>
            </a:r>
          </a:p>
          <a:p>
            <a:r>
              <a:rPr lang="es-ES" dirty="0"/>
              <a:t>c.- </a:t>
            </a:r>
            <a:r>
              <a:rPr lang="es-ES" dirty="0" err="1"/>
              <a:t>DropBox</a:t>
            </a:r>
            <a:endParaRPr lang="es-ES" dirty="0"/>
          </a:p>
        </p:txBody>
      </p:sp>
    </p:spTree>
    <p:extLst>
      <p:ext uri="{BB962C8B-B14F-4D97-AF65-F5344CB8AC3E}">
        <p14:creationId xmlns:p14="http://schemas.microsoft.com/office/powerpoint/2010/main" val="693177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err="1">
                <a:solidFill>
                  <a:schemeClr val="tx1"/>
                </a:solidFill>
                <a:latin typeface="+mj-lt"/>
                <a:ea typeface="Tahoma" panose="020B0604030504040204" pitchFamily="34" charset="0"/>
                <a:cs typeface="Tahoma" panose="020B0604030504040204" pitchFamily="34" charset="0"/>
              </a:rPr>
              <a:t>Assessment</a:t>
            </a:r>
            <a:r>
              <a:rPr lang="es-ES" sz="4800" kern="0" spc="-150" dirty="0">
                <a:solidFill>
                  <a:schemeClr val="tx1"/>
                </a:solidFill>
                <a:latin typeface="+mj-lt"/>
                <a:ea typeface="Tahoma" panose="020B0604030504040204" pitchFamily="34" charset="0"/>
                <a:cs typeface="Tahoma" panose="020B0604030504040204" pitchFamily="34" charset="0"/>
              </a:rPr>
              <a: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8" y="1869768"/>
            <a:ext cx="2991728" cy="2031325"/>
          </a:xfrm>
          <a:prstGeom prst="rect">
            <a:avLst/>
          </a:prstGeom>
          <a:noFill/>
        </p:spPr>
        <p:txBody>
          <a:bodyPr wrap="square" rtlCol="0">
            <a:spAutoFit/>
          </a:bodyPr>
          <a:lstStyle/>
          <a:p>
            <a:pPr marL="342900" indent="-342900">
              <a:buAutoNum type="arabicPeriod"/>
            </a:pPr>
            <a:r>
              <a:rPr lang="en-GB" altLang="es-ES" sz="1800" b="1" dirty="0">
                <a:latin typeface="Calibri" panose="020F0502020204030204" pitchFamily="34" charset="0"/>
                <a:cs typeface="Calibri" panose="020F0502020204030204" pitchFamily="34" charset="0"/>
              </a:rPr>
              <a:t>Infrastructure as a service (IaaS) is also called: </a:t>
            </a:r>
          </a:p>
          <a:p>
            <a:pPr marL="342900" indent="-342900">
              <a:buAutoNum type="arabicPeriod"/>
            </a:pPr>
            <a:endParaRPr lang="en-GB" altLang="es-ES" sz="1800" b="1" dirty="0">
              <a:latin typeface="Calibri" panose="020F0502020204030204" pitchFamily="34" charset="0"/>
              <a:cs typeface="Calibri" panose="020F0502020204030204" pitchFamily="34" charset="0"/>
            </a:endParaRPr>
          </a:p>
          <a:p>
            <a:r>
              <a:rPr lang="es-ES" b="1" dirty="0"/>
              <a:t>a.- Hardware as a </a:t>
            </a:r>
            <a:r>
              <a:rPr lang="es-ES" b="1" dirty="0" err="1"/>
              <a:t>service</a:t>
            </a:r>
            <a:endParaRPr lang="es-ES" b="1" dirty="0"/>
          </a:p>
          <a:p>
            <a:r>
              <a:rPr lang="es-ES" dirty="0"/>
              <a:t>b.- </a:t>
            </a:r>
            <a:r>
              <a:rPr lang="es-ES" dirty="0" err="1"/>
              <a:t>Information</a:t>
            </a:r>
            <a:r>
              <a:rPr lang="es-ES" dirty="0"/>
              <a:t> as a </a:t>
            </a:r>
            <a:r>
              <a:rPr lang="es-ES" dirty="0" err="1"/>
              <a:t>service</a:t>
            </a:r>
            <a:endParaRPr lang="es-ES" dirty="0"/>
          </a:p>
          <a:p>
            <a:r>
              <a:rPr lang="es-ES" dirty="0"/>
              <a:t>c.- </a:t>
            </a:r>
            <a:r>
              <a:rPr lang="es-ES" dirty="0" err="1"/>
              <a:t>Does</a:t>
            </a:r>
            <a:r>
              <a:rPr lang="es-ES" dirty="0"/>
              <a:t> </a:t>
            </a:r>
            <a:r>
              <a:rPr lang="es-ES" dirty="0" err="1"/>
              <a:t>not</a:t>
            </a:r>
            <a:r>
              <a:rPr lang="es-ES" dirty="0"/>
              <a:t> </a:t>
            </a:r>
            <a:r>
              <a:rPr lang="es-ES" dirty="0" err="1"/>
              <a:t>have</a:t>
            </a:r>
            <a:r>
              <a:rPr lang="es-ES" dirty="0"/>
              <a:t> </a:t>
            </a:r>
            <a:r>
              <a:rPr lang="es-ES" dirty="0" err="1"/>
              <a:t>another</a:t>
            </a:r>
            <a:r>
              <a:rPr lang="es-ES" dirty="0"/>
              <a:t> </a:t>
            </a:r>
            <a:r>
              <a:rPr lang="es-ES" dirty="0" err="1"/>
              <a:t>name</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031325"/>
          </a:xfrm>
          <a:prstGeom prst="rect">
            <a:avLst/>
          </a:prstGeom>
          <a:noFill/>
        </p:spPr>
        <p:txBody>
          <a:bodyPr wrap="square" rtlCol="0">
            <a:spAutoFit/>
          </a:bodyPr>
          <a:lstStyle/>
          <a:p>
            <a:r>
              <a:rPr lang="es-ES" b="1" dirty="0"/>
              <a:t>2. </a:t>
            </a:r>
            <a:r>
              <a:rPr lang="es-ES" b="1" dirty="0" err="1"/>
              <a:t>One</a:t>
            </a:r>
            <a:r>
              <a:rPr lang="es-ES" b="1" dirty="0"/>
              <a:t> </a:t>
            </a:r>
            <a:r>
              <a:rPr lang="es-ES" b="1" dirty="0" err="1"/>
              <a:t>of</a:t>
            </a:r>
            <a:r>
              <a:rPr lang="es-ES" b="1" dirty="0"/>
              <a:t> </a:t>
            </a:r>
            <a:r>
              <a:rPr lang="es-ES" b="1" dirty="0" err="1"/>
              <a:t>the</a:t>
            </a:r>
            <a:r>
              <a:rPr lang="es-ES" b="1" dirty="0"/>
              <a:t> </a:t>
            </a:r>
            <a:r>
              <a:rPr lang="es-ES" b="1" dirty="0" err="1"/>
              <a:t>advantages</a:t>
            </a:r>
            <a:r>
              <a:rPr lang="es-ES" b="1" dirty="0"/>
              <a:t> </a:t>
            </a:r>
            <a:r>
              <a:rPr lang="es-ES" b="1" dirty="0" err="1"/>
              <a:t>of</a:t>
            </a:r>
            <a:r>
              <a:rPr lang="es-ES" b="1" dirty="0"/>
              <a:t> </a:t>
            </a:r>
            <a:r>
              <a:rPr lang="es-ES" b="1" dirty="0" err="1"/>
              <a:t>cloud</a:t>
            </a:r>
            <a:r>
              <a:rPr lang="es-ES" b="1" dirty="0"/>
              <a:t> </a:t>
            </a:r>
            <a:r>
              <a:rPr lang="es-ES" b="1" dirty="0" err="1"/>
              <a:t>computing</a:t>
            </a:r>
            <a:r>
              <a:rPr lang="es-ES" b="1" dirty="0"/>
              <a:t> </a:t>
            </a:r>
            <a:r>
              <a:rPr lang="es-ES" b="1" dirty="0" err="1"/>
              <a:t>is</a:t>
            </a:r>
            <a:r>
              <a:rPr lang="es-ES" b="1" dirty="0"/>
              <a:t>:</a:t>
            </a:r>
          </a:p>
          <a:p>
            <a:endParaRPr lang="es-ES" dirty="0"/>
          </a:p>
          <a:p>
            <a:r>
              <a:rPr lang="es-ES" b="1" dirty="0"/>
              <a:t>a.- Files are </a:t>
            </a:r>
            <a:r>
              <a:rPr lang="es-ES" b="1" dirty="0" err="1"/>
              <a:t>safe</a:t>
            </a:r>
            <a:r>
              <a:rPr lang="es-ES" b="1" dirty="0"/>
              <a:t> and </a:t>
            </a:r>
            <a:r>
              <a:rPr lang="es-ES" b="1" dirty="0" err="1"/>
              <a:t>secure</a:t>
            </a:r>
            <a:endParaRPr lang="es-ES" b="1" dirty="0"/>
          </a:p>
          <a:p>
            <a:r>
              <a:rPr lang="es-ES" dirty="0"/>
              <a:t>b.- </a:t>
            </a:r>
            <a:r>
              <a:rPr lang="es-ES" dirty="0" err="1"/>
              <a:t>Help</a:t>
            </a:r>
            <a:r>
              <a:rPr lang="es-ES" dirty="0"/>
              <a:t> </a:t>
            </a:r>
            <a:r>
              <a:rPr lang="es-ES" dirty="0" err="1"/>
              <a:t>the</a:t>
            </a:r>
            <a:r>
              <a:rPr lang="es-ES" dirty="0"/>
              <a:t> </a:t>
            </a:r>
            <a:r>
              <a:rPr lang="es-ES" dirty="0" err="1"/>
              <a:t>development</a:t>
            </a:r>
            <a:r>
              <a:rPr lang="es-ES" dirty="0"/>
              <a:t> </a:t>
            </a:r>
            <a:r>
              <a:rPr lang="es-ES" dirty="0" err="1"/>
              <a:t>of</a:t>
            </a:r>
            <a:r>
              <a:rPr lang="es-ES" dirty="0"/>
              <a:t> </a:t>
            </a:r>
            <a:r>
              <a:rPr lang="es-ES" dirty="0" err="1"/>
              <a:t>the</a:t>
            </a:r>
            <a:r>
              <a:rPr lang="es-ES" dirty="0"/>
              <a:t> internet</a:t>
            </a:r>
          </a:p>
          <a:p>
            <a:r>
              <a:rPr lang="es-ES" dirty="0"/>
              <a:t>c.- </a:t>
            </a:r>
            <a:r>
              <a:rPr lang="es-ES" dirty="0" err="1"/>
              <a:t>Simplify</a:t>
            </a:r>
            <a:r>
              <a:rPr lang="es-ES" dirty="0"/>
              <a:t> </a:t>
            </a:r>
            <a:r>
              <a:rPr lang="es-ES" dirty="0" err="1"/>
              <a:t>things</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69768"/>
            <a:ext cx="2991729" cy="1754326"/>
          </a:xfrm>
          <a:prstGeom prst="rect">
            <a:avLst/>
          </a:prstGeom>
          <a:noFill/>
        </p:spPr>
        <p:txBody>
          <a:bodyPr wrap="square" rtlCol="0">
            <a:spAutoFit/>
          </a:bodyPr>
          <a:lstStyle/>
          <a:p>
            <a:r>
              <a:rPr lang="es-ES" b="1" dirty="0"/>
              <a:t>3. </a:t>
            </a:r>
            <a:r>
              <a:rPr lang="es-ES" b="1" dirty="0" err="1"/>
              <a:t>Among</a:t>
            </a:r>
            <a:r>
              <a:rPr lang="es-ES" b="1" dirty="0"/>
              <a:t> </a:t>
            </a:r>
            <a:r>
              <a:rPr lang="en-GB" b="1" dirty="0">
                <a:latin typeface="Calibri" panose="020F0502020204030204" pitchFamily="34" charset="0"/>
                <a:cs typeface="Calibri" panose="020F0502020204030204" pitchFamily="34" charset="0"/>
              </a:rPr>
              <a:t>m</a:t>
            </a:r>
            <a:r>
              <a:rPr lang="en-GB" altLang="es-ES" sz="1800" b="1" dirty="0">
                <a:latin typeface="Calibri" panose="020F0502020204030204" pitchFamily="34" charset="0"/>
                <a:cs typeface="Calibri" panose="020F0502020204030204" pitchFamily="34" charset="0"/>
              </a:rPr>
              <a:t>anagement and team tools we have…</a:t>
            </a:r>
          </a:p>
          <a:p>
            <a:endParaRPr lang="es-ES" dirty="0"/>
          </a:p>
          <a:p>
            <a:r>
              <a:rPr lang="es-ES" dirty="0"/>
              <a:t>a.- </a:t>
            </a:r>
            <a:r>
              <a:rPr lang="es-ES" dirty="0" err="1"/>
              <a:t>Rapidshare</a:t>
            </a:r>
            <a:endParaRPr lang="es-ES" dirty="0"/>
          </a:p>
          <a:p>
            <a:r>
              <a:rPr lang="es-ES" b="1" dirty="0"/>
              <a:t>b.- Asana</a:t>
            </a:r>
          </a:p>
          <a:p>
            <a:r>
              <a:rPr lang="es-ES" dirty="0"/>
              <a:t>c.- Google drive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1754326"/>
          </a:xfrm>
          <a:prstGeom prst="rect">
            <a:avLst/>
          </a:prstGeom>
          <a:noFill/>
        </p:spPr>
        <p:txBody>
          <a:bodyPr wrap="square" rtlCol="0">
            <a:spAutoFit/>
          </a:bodyPr>
          <a:lstStyle/>
          <a:p>
            <a:r>
              <a:rPr lang="es-ES" b="1" dirty="0"/>
              <a:t>4. </a:t>
            </a:r>
            <a:r>
              <a:rPr lang="es-ES" b="1" dirty="0" err="1"/>
              <a:t>The</a:t>
            </a:r>
            <a:r>
              <a:rPr lang="es-ES" b="1" dirty="0"/>
              <a:t> Cloud </a:t>
            </a:r>
            <a:r>
              <a:rPr lang="es-ES" b="1" dirty="0" err="1"/>
              <a:t>is</a:t>
            </a:r>
            <a:r>
              <a:rPr lang="es-ES" b="1" dirty="0"/>
              <a:t>:</a:t>
            </a:r>
          </a:p>
          <a:p>
            <a:endParaRPr lang="es-ES" dirty="0"/>
          </a:p>
          <a:p>
            <a:r>
              <a:rPr lang="es-ES" dirty="0"/>
              <a:t>a.- </a:t>
            </a:r>
            <a:r>
              <a:rPr lang="es-ES" dirty="0" err="1"/>
              <a:t>Public</a:t>
            </a:r>
            <a:endParaRPr lang="es-ES" dirty="0"/>
          </a:p>
          <a:p>
            <a:r>
              <a:rPr lang="es-ES" dirty="0"/>
              <a:t>b.- </a:t>
            </a:r>
            <a:r>
              <a:rPr lang="es-ES" dirty="0" err="1"/>
              <a:t>Private</a:t>
            </a:r>
            <a:endParaRPr lang="es-ES" dirty="0"/>
          </a:p>
          <a:p>
            <a:r>
              <a:rPr lang="es-ES" dirty="0"/>
              <a:t>c.- </a:t>
            </a:r>
            <a:r>
              <a:rPr lang="es-ES" b="1" dirty="0" err="1"/>
              <a:t>Both</a:t>
            </a:r>
            <a:r>
              <a:rPr lang="es-ES" b="1" dirty="0"/>
              <a:t> </a:t>
            </a:r>
            <a:r>
              <a:rPr lang="es-ES" b="1" dirty="0" err="1"/>
              <a:t>private</a:t>
            </a:r>
            <a:r>
              <a:rPr lang="es-ES" b="1" dirty="0"/>
              <a:t> and </a:t>
            </a:r>
            <a:r>
              <a:rPr lang="es-ES" b="1" dirty="0" err="1"/>
              <a:t>public</a:t>
            </a:r>
            <a:r>
              <a:rPr lang="es-ES" b="1" dirty="0"/>
              <a:t>, </a:t>
            </a:r>
            <a:r>
              <a:rPr lang="es-ES" b="1" dirty="0" err="1"/>
              <a:t>with</a:t>
            </a:r>
            <a:r>
              <a:rPr lang="es-ES" b="1" dirty="0"/>
              <a:t> </a:t>
            </a:r>
            <a:r>
              <a:rPr lang="es-ES" b="1" dirty="0" err="1"/>
              <a:t>hybrid</a:t>
            </a:r>
            <a:r>
              <a:rPr lang="es-ES" b="1" dirty="0"/>
              <a:t> </a:t>
            </a:r>
            <a:r>
              <a:rPr lang="es-ES" b="1" dirty="0" err="1"/>
              <a:t>solutions</a:t>
            </a:r>
            <a:endParaRPr lang="es-ES" b="1" dirty="0"/>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4" y="3834070"/>
            <a:ext cx="2991729" cy="2031325"/>
          </a:xfrm>
          <a:prstGeom prst="rect">
            <a:avLst/>
          </a:prstGeom>
          <a:noFill/>
        </p:spPr>
        <p:txBody>
          <a:bodyPr wrap="square" rtlCol="0">
            <a:spAutoFit/>
          </a:bodyPr>
          <a:lstStyle/>
          <a:p>
            <a:r>
              <a:rPr lang="es-ES" b="1" dirty="0"/>
              <a:t>5. </a:t>
            </a:r>
            <a:r>
              <a:rPr lang="es-ES" b="1" dirty="0" err="1"/>
              <a:t>This</a:t>
            </a:r>
            <a:r>
              <a:rPr lang="es-ES" b="1" dirty="0"/>
              <a:t> </a:t>
            </a:r>
            <a:r>
              <a:rPr lang="es-ES" b="1" dirty="0" err="1"/>
              <a:t>cloud</a:t>
            </a:r>
            <a:r>
              <a:rPr lang="es-ES" b="1" dirty="0"/>
              <a:t> app has </a:t>
            </a:r>
            <a:r>
              <a:rPr lang="es-ES" b="1" dirty="0" err="1"/>
              <a:t>been</a:t>
            </a:r>
            <a:r>
              <a:rPr lang="es-ES" b="1" dirty="0"/>
              <a:t> </a:t>
            </a:r>
            <a:r>
              <a:rPr lang="es-ES" b="1" dirty="0" err="1"/>
              <a:t>designed</a:t>
            </a:r>
            <a:r>
              <a:rPr lang="es-ES" b="1" dirty="0"/>
              <a:t> </a:t>
            </a:r>
            <a:r>
              <a:rPr lang="es-ES" b="1" dirty="0" err="1"/>
              <a:t>with</a:t>
            </a:r>
            <a:r>
              <a:rPr lang="es-ES" b="1" dirty="0"/>
              <a:t> file transfer in </a:t>
            </a:r>
            <a:r>
              <a:rPr lang="es-ES" b="1" dirty="0" err="1"/>
              <a:t>mind</a:t>
            </a:r>
            <a:r>
              <a:rPr lang="es-ES" b="1" dirty="0"/>
              <a:t>:</a:t>
            </a:r>
          </a:p>
          <a:p>
            <a:endParaRPr lang="es-ES" dirty="0"/>
          </a:p>
          <a:p>
            <a:r>
              <a:rPr lang="es-ES" dirty="0"/>
              <a:t>a.- </a:t>
            </a:r>
            <a:r>
              <a:rPr lang="es-ES" b="1" dirty="0"/>
              <a:t>WeTransfer</a:t>
            </a:r>
          </a:p>
          <a:p>
            <a:r>
              <a:rPr lang="es-ES" dirty="0"/>
              <a:t>b.- OneDrive</a:t>
            </a:r>
          </a:p>
          <a:p>
            <a:r>
              <a:rPr lang="es-ES" dirty="0"/>
              <a:t>c.- </a:t>
            </a:r>
            <a:r>
              <a:rPr lang="es-ES" dirty="0" err="1"/>
              <a:t>DropBox</a:t>
            </a:r>
            <a:endParaRPr lang="es-ES" dirty="0"/>
          </a:p>
        </p:txBody>
      </p:sp>
    </p:spTree>
    <p:extLst>
      <p:ext uri="{BB962C8B-B14F-4D97-AF65-F5344CB8AC3E}">
        <p14:creationId xmlns:p14="http://schemas.microsoft.com/office/powerpoint/2010/main" val="4114811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SOURCES</a:t>
            </a:r>
            <a:endParaRPr sz="2200" dirty="0">
              <a:latin typeface="+mj-lt"/>
              <a:cs typeface="Tahoma"/>
            </a:endParaRPr>
          </a:p>
        </p:txBody>
      </p:sp>
      <p:sp>
        <p:nvSpPr>
          <p:cNvPr id="112" name="CuadroTexto 111">
            <a:extLst>
              <a:ext uri="{FF2B5EF4-FFF2-40B4-BE49-F238E27FC236}">
                <a16:creationId xmlns:a16="http://schemas.microsoft.com/office/drawing/2014/main" id="{9CF6FFC9-B72C-4D13-8ED7-B4086EA2CBA7}"/>
              </a:ext>
            </a:extLst>
          </p:cNvPr>
          <p:cNvSpPr txBox="1"/>
          <p:nvPr/>
        </p:nvSpPr>
        <p:spPr>
          <a:xfrm>
            <a:off x="318565" y="2501936"/>
            <a:ext cx="10269067" cy="2031325"/>
          </a:xfrm>
          <a:prstGeom prst="rect">
            <a:avLst/>
          </a:prstGeom>
          <a:noFill/>
        </p:spPr>
        <p:txBody>
          <a:bodyPr wrap="square">
            <a:spAutoFit/>
          </a:bodyPr>
          <a:lstStyle/>
          <a:p>
            <a:endParaRPr lang="en-GB" altLang="es-ES" b="1" dirty="0">
              <a:latin typeface="Calibri" panose="020F0502020204030204" pitchFamily="34" charset="0"/>
              <a:cs typeface="Calibri" panose="020F0502020204030204" pitchFamily="34" charset="0"/>
            </a:endParaRPr>
          </a:p>
          <a:p>
            <a:endParaRPr lang="en-GB"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altLang="es-ES" dirty="0">
                <a:latin typeface="Calibri" panose="020F0502020204030204" pitchFamily="34" charset="0"/>
                <a:cs typeface="Calibri" panose="020F0502020204030204" pitchFamily="34" charset="0"/>
              </a:rPr>
              <a:t>Salesforce  ---- </a:t>
            </a:r>
            <a:r>
              <a:rPr lang="en-GB" altLang="es-ES" dirty="0">
                <a:latin typeface="Calibri" panose="020F0502020204030204" pitchFamily="34" charset="0"/>
                <a:cs typeface="Calibri" panose="020F0502020204030204" pitchFamily="34" charset="0"/>
                <a:hlinkClick r:id="rId2"/>
              </a:rPr>
              <a:t>https://www.salesforce.com/mx/cloud-computing/</a:t>
            </a:r>
            <a:endParaRPr lang="en-GB"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dirty="0">
                <a:latin typeface="Calibri" panose="020F0502020204030204" pitchFamily="34" charset="0"/>
                <a:cs typeface="Calibri" panose="020F0502020204030204" pitchFamily="34" charset="0"/>
              </a:rPr>
              <a:t>Amazon Web Services ---- </a:t>
            </a:r>
            <a:r>
              <a:rPr lang="en-GB" dirty="0">
                <a:solidFill>
                  <a:srgbClr val="0563C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https://aws.amazon.com/es/what-is-cloud-storage/</a:t>
            </a:r>
            <a:endParaRPr lang="en-GB" dirty="0">
              <a:solidFill>
                <a:srgbClr val="0563C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dirty="0" err="1">
                <a:latin typeface="Calibri" panose="020F0502020204030204" pitchFamily="34" charset="0"/>
                <a:cs typeface="Calibri" panose="020F0502020204030204" pitchFamily="34" charset="0"/>
              </a:rPr>
              <a:t>Backupeverything</a:t>
            </a:r>
            <a:r>
              <a:rPr lang="en-GB" dirty="0">
                <a:latin typeface="Calibri" panose="020F0502020204030204" pitchFamily="34" charset="0"/>
                <a:cs typeface="Calibri" panose="020F0502020204030204" pitchFamily="34" charset="0"/>
              </a:rPr>
              <a:t> --- </a:t>
            </a:r>
            <a:r>
              <a:rPr lang="en-GB" dirty="0">
                <a:latin typeface="Calibri" panose="020F0502020204030204" pitchFamily="34" charset="0"/>
                <a:cs typeface="Calibri" panose="020F0502020204030204" pitchFamily="34" charset="0"/>
                <a:hlinkClick r:id="rId4"/>
              </a:rPr>
              <a:t>https://backupeverything.co.uk/what-are-the-important-features-of-cloud-storage/</a:t>
            </a:r>
            <a:endParaRPr lang="es-ES" dirty="0"/>
          </a:p>
        </p:txBody>
      </p:sp>
    </p:spTree>
    <p:extLst>
      <p:ext uri="{BB962C8B-B14F-4D97-AF65-F5344CB8AC3E}">
        <p14:creationId xmlns:p14="http://schemas.microsoft.com/office/powerpoint/2010/main" val="897949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err="1">
                <a:solidFill>
                  <a:schemeClr val="bg1"/>
                </a:solidFill>
                <a:latin typeface="Roboto"/>
                <a:cs typeface="Roboto"/>
              </a:rPr>
              <a:t>Thank-</a:t>
            </a:r>
            <a:r>
              <a:rPr lang="es-ES" sz="9600" b="1" spc="-50" dirty="0" err="1">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3989203" cy="646331"/>
          </a:xfrm>
          <a:prstGeom prst="rect">
            <a:avLst/>
          </a:prstGeom>
          <a:noFill/>
        </p:spPr>
        <p:txBody>
          <a:bodyPr wrap="square" rtlCol="0">
            <a:spAutoFit/>
          </a:bodyPr>
          <a:lstStyle/>
          <a:p>
            <a:r>
              <a:rPr lang="es-ES" dirty="0" err="1"/>
              <a:t>Get</a:t>
            </a:r>
            <a:r>
              <a:rPr lang="es-ES" dirty="0"/>
              <a:t> </a:t>
            </a:r>
            <a:r>
              <a:rPr lang="es-ES" dirty="0" err="1"/>
              <a:t>an</a:t>
            </a:r>
            <a:r>
              <a:rPr lang="es-ES" dirty="0"/>
              <a:t> </a:t>
            </a:r>
            <a:r>
              <a:rPr lang="es-ES" dirty="0" err="1"/>
              <a:t>approximate</a:t>
            </a:r>
            <a:r>
              <a:rPr lang="es-ES" dirty="0"/>
              <a:t> idea </a:t>
            </a:r>
            <a:r>
              <a:rPr lang="es-ES" dirty="0" err="1"/>
              <a:t>of</a:t>
            </a:r>
            <a:r>
              <a:rPr lang="es-ES" dirty="0"/>
              <a:t> </a:t>
            </a:r>
            <a:r>
              <a:rPr lang="es-ES" dirty="0" err="1"/>
              <a:t>what</a:t>
            </a:r>
            <a:r>
              <a:rPr lang="es-ES" dirty="0"/>
              <a:t> </a:t>
            </a:r>
            <a:r>
              <a:rPr lang="es-ES" dirty="0" err="1"/>
              <a:t>cloud</a:t>
            </a:r>
            <a:r>
              <a:rPr lang="es-ES" dirty="0"/>
              <a:t> </a:t>
            </a:r>
            <a:r>
              <a:rPr lang="es-ES" dirty="0" err="1"/>
              <a:t>storage</a:t>
            </a:r>
            <a:r>
              <a:rPr lang="es-ES" dirty="0"/>
              <a:t> </a:t>
            </a:r>
            <a:r>
              <a:rPr lang="es-ES" dirty="0" err="1"/>
              <a:t>is</a:t>
            </a:r>
            <a:r>
              <a:rPr lang="es-ES" dirty="0"/>
              <a:t> and </a:t>
            </a:r>
            <a:r>
              <a:rPr lang="es-ES" dirty="0" err="1"/>
              <a:t>the</a:t>
            </a:r>
            <a:r>
              <a:rPr lang="es-ES" dirty="0"/>
              <a:t> </a:t>
            </a:r>
            <a:r>
              <a:rPr lang="es-ES" dirty="0" err="1"/>
              <a:t>opportunities</a:t>
            </a:r>
            <a:r>
              <a:rPr lang="es-ES" dirty="0"/>
              <a:t> </a:t>
            </a:r>
            <a:r>
              <a:rPr lang="es-ES" dirty="0" err="1"/>
              <a:t>it</a:t>
            </a:r>
            <a:r>
              <a:rPr lang="es-ES" dirty="0"/>
              <a:t> poses</a:t>
            </a:r>
            <a:endParaRPr lang="en-GB" dirty="0"/>
          </a:p>
        </p:txBody>
      </p:sp>
      <p:sp>
        <p:nvSpPr>
          <p:cNvPr id="12" name="CuadroTexto 11"/>
          <p:cNvSpPr txBox="1"/>
          <p:nvPr/>
        </p:nvSpPr>
        <p:spPr>
          <a:xfrm>
            <a:off x="1615184" y="3530217"/>
            <a:ext cx="4025901" cy="646331"/>
          </a:xfrm>
          <a:prstGeom prst="rect">
            <a:avLst/>
          </a:prstGeom>
          <a:noFill/>
        </p:spPr>
        <p:txBody>
          <a:bodyPr wrap="square" rtlCol="0">
            <a:spAutoFit/>
          </a:bodyPr>
          <a:lstStyle/>
          <a:p>
            <a:r>
              <a:rPr lang="en-GB" dirty="0"/>
              <a:t>Knowing the cloud types and choosing the right one for your company</a:t>
            </a:r>
          </a:p>
        </p:txBody>
      </p:sp>
      <p:sp>
        <p:nvSpPr>
          <p:cNvPr id="13" name="CuadroTexto 12"/>
          <p:cNvSpPr txBox="1"/>
          <p:nvPr/>
        </p:nvSpPr>
        <p:spPr>
          <a:xfrm>
            <a:off x="1605565" y="4284374"/>
            <a:ext cx="4025901" cy="646331"/>
          </a:xfrm>
          <a:prstGeom prst="rect">
            <a:avLst/>
          </a:prstGeom>
          <a:noFill/>
        </p:spPr>
        <p:txBody>
          <a:bodyPr wrap="square" rtlCol="0">
            <a:spAutoFit/>
          </a:bodyPr>
          <a:lstStyle/>
          <a:p>
            <a:r>
              <a:rPr lang="es-ES" dirty="0" err="1"/>
              <a:t>What</a:t>
            </a:r>
            <a:r>
              <a:rPr lang="es-ES" dirty="0"/>
              <a:t> are </a:t>
            </a:r>
            <a:r>
              <a:rPr lang="es-ES" dirty="0" err="1"/>
              <a:t>the</a:t>
            </a:r>
            <a:r>
              <a:rPr lang="es-ES" dirty="0"/>
              <a:t> </a:t>
            </a:r>
            <a:r>
              <a:rPr lang="es-ES" dirty="0" err="1"/>
              <a:t>main</a:t>
            </a:r>
            <a:r>
              <a:rPr lang="es-ES" dirty="0"/>
              <a:t> </a:t>
            </a:r>
            <a:r>
              <a:rPr lang="es-ES" dirty="0" err="1"/>
              <a:t>cloud-related</a:t>
            </a:r>
            <a:r>
              <a:rPr lang="es-ES" dirty="0"/>
              <a:t> ICT </a:t>
            </a:r>
            <a:r>
              <a:rPr lang="es-ES" dirty="0" err="1"/>
              <a:t>tools</a:t>
            </a:r>
            <a:r>
              <a:rPr lang="es-ES" dirty="0"/>
              <a:t> and </a:t>
            </a:r>
            <a:r>
              <a:rPr lang="es-ES" dirty="0" err="1"/>
              <a:t>how</a:t>
            </a:r>
            <a:r>
              <a:rPr lang="es-ES" dirty="0"/>
              <a:t> </a:t>
            </a:r>
            <a:r>
              <a:rPr lang="es-ES" dirty="0" err="1"/>
              <a:t>to</a:t>
            </a:r>
            <a:r>
              <a:rPr lang="es-ES" dirty="0"/>
              <a:t> </a:t>
            </a:r>
            <a:r>
              <a:rPr lang="es-ES" dirty="0" err="1"/>
              <a:t>take</a:t>
            </a:r>
            <a:r>
              <a:rPr lang="es-ES" dirty="0"/>
              <a:t> </a:t>
            </a:r>
            <a:r>
              <a:rPr lang="es-ES" dirty="0" err="1"/>
              <a:t>advantage</a:t>
            </a:r>
            <a:r>
              <a:rPr lang="es-ES" dirty="0"/>
              <a:t> </a:t>
            </a:r>
            <a:r>
              <a:rPr lang="es-ES" dirty="0" err="1"/>
              <a:t>of</a:t>
            </a:r>
            <a:r>
              <a:rPr lang="es-ES" dirty="0"/>
              <a:t> </a:t>
            </a:r>
            <a:r>
              <a:rPr lang="es-ES" dirty="0" err="1"/>
              <a:t>them</a:t>
            </a:r>
            <a:r>
              <a:rPr lang="es-ES" dirty="0"/>
              <a:t> </a:t>
            </a:r>
            <a:endParaRPr lang="en-GB" dirty="0"/>
          </a:p>
        </p:txBody>
      </p:sp>
      <p:sp>
        <p:nvSpPr>
          <p:cNvPr id="14" name="CuadroTexto 13"/>
          <p:cNvSpPr txBox="1"/>
          <p:nvPr/>
        </p:nvSpPr>
        <p:spPr>
          <a:xfrm>
            <a:off x="1578484" y="4994445"/>
            <a:ext cx="4025901" cy="646331"/>
          </a:xfrm>
          <a:prstGeom prst="rect">
            <a:avLst/>
          </a:prstGeom>
          <a:noFill/>
        </p:spPr>
        <p:txBody>
          <a:bodyPr wrap="square" rtlCol="0">
            <a:spAutoFit/>
          </a:bodyPr>
          <a:lstStyle/>
          <a:p>
            <a:r>
              <a:rPr lang="es-ES" dirty="0" err="1"/>
              <a:t>Consider</a:t>
            </a:r>
            <a:r>
              <a:rPr lang="es-ES" dirty="0"/>
              <a:t> </a:t>
            </a:r>
            <a:r>
              <a:rPr lang="es-ES" dirty="0" err="1"/>
              <a:t>the</a:t>
            </a:r>
            <a:r>
              <a:rPr lang="es-ES" dirty="0"/>
              <a:t> Cloud as more </a:t>
            </a:r>
            <a:r>
              <a:rPr lang="es-ES" dirty="0" err="1"/>
              <a:t>than</a:t>
            </a:r>
            <a:r>
              <a:rPr lang="es-ES" dirty="0"/>
              <a:t> “</a:t>
            </a:r>
            <a:r>
              <a:rPr lang="es-ES" dirty="0" err="1"/>
              <a:t>storage-only</a:t>
            </a:r>
            <a:r>
              <a:rPr lang="es-ES" dirty="0"/>
              <a:t>” </a:t>
            </a:r>
            <a:r>
              <a:rPr lang="es-ES" dirty="0" err="1"/>
              <a:t>technology</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6224262" y="2831227"/>
            <a:ext cx="2400167" cy="1027461"/>
          </a:xfrm>
          <a:prstGeom prst="rect">
            <a:avLst/>
          </a:prstGeom>
          <a:noFill/>
        </p:spPr>
        <p:txBody>
          <a:bodyPr wrap="square" rtlCol="0">
            <a:spAutoFit/>
          </a:bodyPr>
          <a:lstStyle/>
          <a:p>
            <a:pPr>
              <a:lnSpc>
                <a:spcPts val="2500"/>
              </a:lnSpc>
            </a:pPr>
            <a:r>
              <a:rPr lang="en-US" sz="1600" dirty="0">
                <a:ea typeface="Lato Light" panose="020F0502020204030203" pitchFamily="34" charset="0"/>
                <a:cs typeface="Abhaya Libre" panose="02000603000000000000" pitchFamily="2" charset="77"/>
              </a:rPr>
              <a:t>Section 1</a:t>
            </a:r>
          </a:p>
          <a:p>
            <a:pPr>
              <a:lnSpc>
                <a:spcPts val="2500"/>
              </a:lnSpc>
            </a:pPr>
            <a:r>
              <a:rPr lang="en-US" sz="1600" dirty="0">
                <a:ea typeface="Lato Light" panose="020F0502020204030203" pitchFamily="34" charset="0"/>
                <a:cs typeface="Abhaya Libre" panose="02000603000000000000" pitchFamily="2" charset="77"/>
              </a:rPr>
              <a:t>Section 2</a:t>
            </a:r>
          </a:p>
          <a:p>
            <a:pPr>
              <a:lnSpc>
                <a:spcPts val="2500"/>
              </a:lnSpc>
            </a:pPr>
            <a:r>
              <a:rPr lang="en-US" sz="1600" dirty="0">
                <a:ea typeface="Lato Light" panose="020F0502020204030203" pitchFamily="34" charset="0"/>
                <a:cs typeface="Abhaya Libre" panose="02000603000000000000" pitchFamily="2" charset="77"/>
              </a:rPr>
              <a:t>Section 3</a:t>
            </a:r>
          </a:p>
        </p:txBody>
      </p:sp>
      <p:sp>
        <p:nvSpPr>
          <p:cNvPr id="30" name="TextBox 29"/>
          <p:cNvSpPr txBox="1"/>
          <p:nvPr/>
        </p:nvSpPr>
        <p:spPr>
          <a:xfrm>
            <a:off x="6317169" y="2018842"/>
            <a:ext cx="2202882" cy="646331"/>
          </a:xfrm>
          <a:prstGeom prst="rect">
            <a:avLst/>
          </a:prstGeom>
          <a:noFill/>
        </p:spPr>
        <p:txBody>
          <a:bodyPr wrap="square" rtlCol="0">
            <a:spAutoFit/>
          </a:bodyPr>
          <a:lstStyle/>
          <a:p>
            <a:pPr algn="ctr"/>
            <a:r>
              <a:rPr lang="en-US" dirty="0">
                <a:solidFill>
                  <a:srgbClr val="0CA373"/>
                </a:solidFill>
                <a:latin typeface="Oxygen" panose="02000503000000090004" pitchFamily="2" charset="77"/>
                <a:ea typeface="Nunito Bold" charset="0"/>
                <a:cs typeface="Abhaya Libre SemiBold" panose="02000603000000000000" pitchFamily="2" charset="77"/>
              </a:rPr>
              <a:t>Digital </a:t>
            </a:r>
          </a:p>
          <a:p>
            <a:pPr algn="ctr"/>
            <a:r>
              <a:rPr lang="en-US" dirty="0">
                <a:solidFill>
                  <a:srgbClr val="0CA373"/>
                </a:solidFill>
                <a:latin typeface="Oxygen" panose="02000503000000090004" pitchFamily="2" charset="77"/>
                <a:ea typeface="Nunito Bold" charset="0"/>
                <a:cs typeface="Abhaya Libre SemiBold" panose="02000603000000000000" pitchFamily="2" charset="77"/>
              </a:rPr>
              <a:t>Well-Being</a:t>
            </a:r>
          </a:p>
        </p:txBody>
      </p:sp>
      <p:sp>
        <p:nvSpPr>
          <p:cNvPr id="31" name="TextBox 30"/>
          <p:cNvSpPr txBox="1"/>
          <p:nvPr/>
        </p:nvSpPr>
        <p:spPr>
          <a:xfrm>
            <a:off x="760642" y="2831225"/>
            <a:ext cx="2400167" cy="2657138"/>
          </a:xfrm>
          <a:prstGeom prst="rect">
            <a:avLst/>
          </a:prstGeom>
          <a:noFill/>
        </p:spPr>
        <p:txBody>
          <a:bodyPr wrap="square" rtlCol="0">
            <a:spAutoFit/>
          </a:bodyPr>
          <a:lstStyle/>
          <a:p>
            <a:pPr>
              <a:lnSpc>
                <a:spcPts val="2500"/>
              </a:lnSpc>
            </a:pPr>
            <a:r>
              <a:rPr lang="en-US" sz="1600" dirty="0">
                <a:ea typeface="Lato Light" panose="020F0502020204030203" pitchFamily="34" charset="0"/>
                <a:cs typeface="Abhaya Libre" panose="02000603000000000000" pitchFamily="2" charset="77"/>
              </a:rPr>
              <a:t>Section 1</a:t>
            </a:r>
          </a:p>
          <a:p>
            <a:pPr>
              <a:lnSpc>
                <a:spcPts val="2500"/>
              </a:lnSpc>
            </a:pPr>
            <a:r>
              <a:rPr lang="en-US" sz="1600" dirty="0">
                <a:ea typeface="Lato Light" panose="020F0502020204030203" pitchFamily="34" charset="0"/>
                <a:cs typeface="Abhaya Libre" panose="02000603000000000000" pitchFamily="2" charset="77"/>
              </a:rPr>
              <a:t>Section 2</a:t>
            </a:r>
          </a:p>
          <a:p>
            <a:pPr>
              <a:lnSpc>
                <a:spcPts val="2500"/>
              </a:lnSpc>
            </a:pPr>
            <a:r>
              <a:rPr lang="en-US" sz="1600" dirty="0">
                <a:ea typeface="Lato Light" panose="020F0502020204030203" pitchFamily="34" charset="0"/>
                <a:cs typeface="Abhaya Libre" panose="02000603000000000000" pitchFamily="2" charset="77"/>
              </a:rPr>
              <a:t>Section 3</a:t>
            </a:r>
          </a:p>
          <a:p>
            <a:pPr>
              <a:lnSpc>
                <a:spcPts val="2500"/>
              </a:lnSpc>
            </a:pPr>
            <a:r>
              <a:rPr lang="en-US" sz="1600" dirty="0">
                <a:ea typeface="Lato Light" panose="020F0502020204030203" pitchFamily="34" charset="0"/>
                <a:cs typeface="Abhaya Libre" panose="02000603000000000000" pitchFamily="2" charset="77"/>
              </a:rPr>
              <a:t>Section 4</a:t>
            </a:r>
          </a:p>
          <a:p>
            <a:pPr>
              <a:lnSpc>
                <a:spcPts val="2500"/>
              </a:lnSpc>
            </a:pPr>
            <a:r>
              <a:rPr lang="en-US" sz="1600" dirty="0">
                <a:ea typeface="Lato Light" panose="020F0502020204030203" pitchFamily="34" charset="0"/>
                <a:cs typeface="Abhaya Libre" panose="02000603000000000000" pitchFamily="2" charset="77"/>
              </a:rPr>
              <a:t>Section 5</a:t>
            </a:r>
          </a:p>
          <a:p>
            <a:pPr>
              <a:lnSpc>
                <a:spcPts val="2500"/>
              </a:lnSpc>
            </a:pPr>
            <a:r>
              <a:rPr lang="en-US" sz="1600" dirty="0">
                <a:ea typeface="Lato Light" panose="020F0502020204030203" pitchFamily="34" charset="0"/>
                <a:cs typeface="Abhaya Libre" panose="02000603000000000000" pitchFamily="2" charset="77"/>
              </a:rPr>
              <a:t>Section 6</a:t>
            </a:r>
          </a:p>
          <a:p>
            <a:pPr>
              <a:lnSpc>
                <a:spcPts val="2500"/>
              </a:lnSpc>
            </a:pPr>
            <a:r>
              <a:rPr lang="en-US" sz="1600" dirty="0">
                <a:ea typeface="Lato Light" panose="020F0502020204030203" pitchFamily="34" charset="0"/>
                <a:cs typeface="Abhaya Libre" panose="02000603000000000000" pitchFamily="2" charset="77"/>
              </a:rPr>
              <a:t>Section 7</a:t>
            </a:r>
          </a:p>
          <a:p>
            <a:pPr>
              <a:lnSpc>
                <a:spcPts val="2500"/>
              </a:lnSpc>
            </a:pPr>
            <a:r>
              <a:rPr lang="en-US" sz="1600" dirty="0">
                <a:ea typeface="Lato Light" panose="020F0502020204030203" pitchFamily="34" charset="0"/>
                <a:cs typeface="Abhaya Libre" panose="02000603000000000000" pitchFamily="2" charset="77"/>
              </a:rPr>
              <a:t>Section 8</a:t>
            </a:r>
          </a:p>
        </p:txBody>
      </p:sp>
      <p:sp>
        <p:nvSpPr>
          <p:cNvPr id="32" name="TextBox 31"/>
          <p:cNvSpPr txBox="1"/>
          <p:nvPr/>
        </p:nvSpPr>
        <p:spPr>
          <a:xfrm>
            <a:off x="612476" y="2020382"/>
            <a:ext cx="2976113" cy="646331"/>
          </a:xfrm>
          <a:prstGeom prst="rect">
            <a:avLst/>
          </a:prstGeom>
          <a:noFill/>
        </p:spPr>
        <p:txBody>
          <a:bodyPr wrap="square" rtlCol="0">
            <a:spAutoFit/>
          </a:bodyPr>
          <a:lstStyle/>
          <a:p>
            <a:pPr algn="ctr"/>
            <a:r>
              <a:rPr lang="en-US" dirty="0">
                <a:solidFill>
                  <a:srgbClr val="0CA373"/>
                </a:solidFill>
                <a:latin typeface="Oxygen" panose="02000503000000090004" pitchFamily="2" charset="77"/>
                <a:ea typeface="Nunito Bold" charset="0"/>
                <a:cs typeface="Abhaya Libre SemiBold" panose="02000603000000000000" pitchFamily="2" charset="77"/>
              </a:rPr>
              <a:t>Online / Digital Marketing / Cyber-Security</a:t>
            </a:r>
          </a:p>
        </p:txBody>
      </p:sp>
      <p:sp>
        <p:nvSpPr>
          <p:cNvPr id="22" name="TextBox 21"/>
          <p:cNvSpPr txBox="1"/>
          <p:nvPr/>
        </p:nvSpPr>
        <p:spPr>
          <a:xfrm>
            <a:off x="3405264" y="2839852"/>
            <a:ext cx="2400167" cy="1374735"/>
          </a:xfrm>
          <a:prstGeom prst="rect">
            <a:avLst/>
          </a:prstGeom>
          <a:noFill/>
        </p:spPr>
        <p:txBody>
          <a:bodyPr wrap="square" rtlCol="0">
            <a:spAutoFit/>
          </a:bodyPr>
          <a:lstStyle/>
          <a:p>
            <a:pPr>
              <a:lnSpc>
                <a:spcPts val="2500"/>
              </a:lnSpc>
            </a:pPr>
            <a:r>
              <a:rPr lang="en-US" sz="1600" dirty="0">
                <a:ea typeface="Lato Light" panose="020F0502020204030203" pitchFamily="34" charset="0"/>
                <a:cs typeface="Abhaya Libre" panose="02000603000000000000" pitchFamily="2" charset="77"/>
              </a:rPr>
              <a:t>Section 1</a:t>
            </a:r>
          </a:p>
          <a:p>
            <a:pPr>
              <a:lnSpc>
                <a:spcPts val="2500"/>
              </a:lnSpc>
            </a:pPr>
            <a:r>
              <a:rPr lang="en-US" sz="1600" dirty="0">
                <a:ea typeface="Lato Light" panose="020F0502020204030203" pitchFamily="34" charset="0"/>
                <a:cs typeface="Abhaya Libre" panose="02000603000000000000" pitchFamily="2" charset="77"/>
              </a:rPr>
              <a:t>Section 2</a:t>
            </a:r>
          </a:p>
          <a:p>
            <a:pPr>
              <a:lnSpc>
                <a:spcPts val="2500"/>
              </a:lnSpc>
            </a:pPr>
            <a:r>
              <a:rPr lang="en-US" sz="1600" dirty="0">
                <a:ea typeface="Lato Light" panose="020F0502020204030203" pitchFamily="34" charset="0"/>
                <a:cs typeface="Abhaya Libre" panose="02000603000000000000" pitchFamily="2" charset="77"/>
              </a:rPr>
              <a:t>Section 3</a:t>
            </a:r>
          </a:p>
          <a:p>
            <a:pPr>
              <a:lnSpc>
                <a:spcPts val="2500"/>
              </a:lnSpc>
            </a:pPr>
            <a:r>
              <a:rPr lang="en-US" sz="1600" dirty="0">
                <a:ea typeface="Lato Light" panose="020F0502020204030203" pitchFamily="34" charset="0"/>
                <a:cs typeface="Abhaya Libre" panose="02000603000000000000" pitchFamily="2" charset="77"/>
              </a:rPr>
              <a:t>Section 4</a:t>
            </a:r>
          </a:p>
        </p:txBody>
      </p:sp>
      <p:sp>
        <p:nvSpPr>
          <p:cNvPr id="23" name="TextBox 22"/>
          <p:cNvSpPr txBox="1"/>
          <p:nvPr/>
        </p:nvSpPr>
        <p:spPr>
          <a:xfrm>
            <a:off x="3474463" y="2003129"/>
            <a:ext cx="2199908" cy="646331"/>
          </a:xfrm>
          <a:prstGeom prst="rect">
            <a:avLst/>
          </a:prstGeom>
          <a:noFill/>
        </p:spPr>
        <p:txBody>
          <a:bodyPr wrap="square" rtlCol="0">
            <a:spAutoFit/>
          </a:bodyPr>
          <a:lstStyle/>
          <a:p>
            <a:pPr algn="ctr"/>
            <a:r>
              <a:rPr lang="en-US" dirty="0">
                <a:solidFill>
                  <a:srgbClr val="0CA373"/>
                </a:solidFill>
                <a:latin typeface="Oxygen" panose="02000503000000090004" pitchFamily="2" charset="77"/>
                <a:ea typeface="Nunito Bold" charset="0"/>
                <a:cs typeface="Abhaya Libre SemiBold" panose="02000603000000000000" pitchFamily="2" charset="77"/>
              </a:rPr>
              <a:t>E-Commerce / Financing</a:t>
            </a:r>
          </a:p>
        </p:txBody>
      </p:sp>
      <p:sp>
        <p:nvSpPr>
          <p:cNvPr id="34" name="Shape 2633"/>
          <p:cNvSpPr/>
          <p:nvPr/>
        </p:nvSpPr>
        <p:spPr>
          <a:xfrm>
            <a:off x="1930457" y="1374496"/>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
        <p:nvSpPr>
          <p:cNvPr id="40" name="Shape 2633"/>
          <p:cNvSpPr/>
          <p:nvPr/>
        </p:nvSpPr>
        <p:spPr>
          <a:xfrm>
            <a:off x="4422359" y="1317791"/>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
        <p:nvSpPr>
          <p:cNvPr id="41" name="Shape 2633"/>
          <p:cNvSpPr/>
          <p:nvPr/>
        </p:nvSpPr>
        <p:spPr>
          <a:xfrm>
            <a:off x="7199543" y="1269596"/>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
        <p:nvSpPr>
          <p:cNvPr id="42" name="object 16"/>
          <p:cNvSpPr txBox="1">
            <a:spLocks/>
          </p:cNvSpPr>
          <p:nvPr/>
        </p:nvSpPr>
        <p:spPr>
          <a:xfrm>
            <a:off x="2524333" y="196622"/>
            <a:ext cx="7143334" cy="1502976"/>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 OF TRAINING MODULES</a:t>
            </a:r>
          </a:p>
          <a:p>
            <a:pPr marL="12700">
              <a:lnSpc>
                <a:spcPct val="100000"/>
              </a:lnSpc>
              <a:spcBef>
                <a:spcPts val="100"/>
              </a:spcBef>
            </a:pPr>
            <a:endParaRPr lang="es-ES" sz="4800" b="1" dirty="0"/>
          </a:p>
        </p:txBody>
      </p:sp>
      <p:sp>
        <p:nvSpPr>
          <p:cNvPr id="12" name="TextBox 11"/>
          <p:cNvSpPr txBox="1"/>
          <p:nvPr/>
        </p:nvSpPr>
        <p:spPr>
          <a:xfrm>
            <a:off x="9352774" y="2811098"/>
            <a:ext cx="2400167" cy="2310504"/>
          </a:xfrm>
          <a:prstGeom prst="rect">
            <a:avLst/>
          </a:prstGeom>
          <a:noFill/>
        </p:spPr>
        <p:txBody>
          <a:bodyPr wrap="square" rtlCol="0">
            <a:spAutoFit/>
          </a:bodyPr>
          <a:lstStyle/>
          <a:p>
            <a:pPr>
              <a:lnSpc>
                <a:spcPts val="2500"/>
              </a:lnSpc>
            </a:pPr>
            <a:r>
              <a:rPr lang="en-US" sz="1600" dirty="0">
                <a:ea typeface="Lato Light" panose="020F0502020204030203" pitchFamily="34" charset="0"/>
                <a:cs typeface="Abhaya Libre" panose="02000603000000000000" pitchFamily="2" charset="77"/>
              </a:rPr>
              <a:t>Section 1</a:t>
            </a:r>
          </a:p>
          <a:p>
            <a:pPr>
              <a:lnSpc>
                <a:spcPts val="2500"/>
              </a:lnSpc>
            </a:pPr>
            <a:r>
              <a:rPr lang="en-US" sz="1600" dirty="0">
                <a:ea typeface="Lato Light" panose="020F0502020204030203" pitchFamily="34" charset="0"/>
                <a:cs typeface="Abhaya Libre" panose="02000603000000000000" pitchFamily="2" charset="77"/>
              </a:rPr>
              <a:t>Section 2</a:t>
            </a:r>
          </a:p>
          <a:p>
            <a:pPr>
              <a:lnSpc>
                <a:spcPts val="2500"/>
              </a:lnSpc>
            </a:pPr>
            <a:r>
              <a:rPr lang="en-US" sz="1600" dirty="0">
                <a:ea typeface="Lato Light" panose="020F0502020204030203" pitchFamily="34" charset="0"/>
                <a:cs typeface="Abhaya Libre" panose="02000603000000000000" pitchFamily="2" charset="77"/>
              </a:rPr>
              <a:t>Section 3</a:t>
            </a:r>
          </a:p>
          <a:p>
            <a:pPr>
              <a:lnSpc>
                <a:spcPts val="2500"/>
              </a:lnSpc>
            </a:pPr>
            <a:r>
              <a:rPr lang="en-US" sz="1600" dirty="0">
                <a:ea typeface="Lato Light" panose="020F0502020204030203" pitchFamily="34" charset="0"/>
                <a:cs typeface="Abhaya Libre" panose="02000603000000000000" pitchFamily="2" charset="77"/>
              </a:rPr>
              <a:t>Section 4</a:t>
            </a:r>
          </a:p>
          <a:p>
            <a:pPr>
              <a:lnSpc>
                <a:spcPts val="2500"/>
              </a:lnSpc>
            </a:pPr>
            <a:r>
              <a:rPr lang="en-US" sz="1600" dirty="0">
                <a:ea typeface="Lato Light" panose="020F0502020204030203" pitchFamily="34" charset="0"/>
                <a:cs typeface="Abhaya Libre" panose="02000603000000000000" pitchFamily="2" charset="77"/>
              </a:rPr>
              <a:t>Section 5</a:t>
            </a:r>
          </a:p>
          <a:p>
            <a:pPr>
              <a:lnSpc>
                <a:spcPts val="2500"/>
              </a:lnSpc>
            </a:pPr>
            <a:r>
              <a:rPr lang="en-US" sz="1600" dirty="0">
                <a:ea typeface="Lato Light" panose="020F0502020204030203" pitchFamily="34" charset="0"/>
                <a:cs typeface="Abhaya Libre" panose="02000603000000000000" pitchFamily="2" charset="77"/>
              </a:rPr>
              <a:t>Section 6</a:t>
            </a:r>
          </a:p>
          <a:p>
            <a:pPr>
              <a:lnSpc>
                <a:spcPts val="2500"/>
              </a:lnSpc>
            </a:pPr>
            <a:r>
              <a:rPr lang="en-US" sz="1600" dirty="0">
                <a:ea typeface="Lato Light" panose="020F0502020204030203" pitchFamily="34" charset="0"/>
                <a:cs typeface="Abhaya Libre" panose="02000603000000000000" pitchFamily="2" charset="77"/>
              </a:rPr>
              <a:t>Section 7</a:t>
            </a:r>
          </a:p>
        </p:txBody>
      </p:sp>
      <p:sp>
        <p:nvSpPr>
          <p:cNvPr id="13" name="TextBox 12"/>
          <p:cNvSpPr txBox="1"/>
          <p:nvPr/>
        </p:nvSpPr>
        <p:spPr>
          <a:xfrm>
            <a:off x="9376670" y="1946955"/>
            <a:ext cx="2202882" cy="646331"/>
          </a:xfrm>
          <a:prstGeom prst="rect">
            <a:avLst/>
          </a:prstGeom>
          <a:noFill/>
        </p:spPr>
        <p:txBody>
          <a:bodyPr wrap="square" rtlCol="0">
            <a:spAutoFit/>
          </a:bodyPr>
          <a:lstStyle/>
          <a:p>
            <a:pPr algn="ctr"/>
            <a:r>
              <a:rPr lang="en-US" dirty="0">
                <a:solidFill>
                  <a:srgbClr val="0CA373"/>
                </a:solidFill>
                <a:latin typeface="Oxygen" panose="02000503000000090004" pitchFamily="2" charset="77"/>
                <a:ea typeface="Nunito Bold" charset="0"/>
                <a:cs typeface="Abhaya Libre SemiBold" panose="02000603000000000000" pitchFamily="2" charset="77"/>
              </a:rPr>
              <a:t>Smart work / </a:t>
            </a:r>
          </a:p>
          <a:p>
            <a:pPr algn="ctr"/>
            <a:r>
              <a:rPr lang="en-US" dirty="0">
                <a:solidFill>
                  <a:srgbClr val="0CA373"/>
                </a:solidFill>
                <a:latin typeface="Oxygen" panose="02000503000000090004" pitchFamily="2" charset="77"/>
                <a:ea typeface="Nunito Bold" charset="0"/>
                <a:cs typeface="Abhaya Libre SemiBold" panose="02000603000000000000" pitchFamily="2" charset="77"/>
              </a:rPr>
              <a:t>Digital Nomads</a:t>
            </a:r>
          </a:p>
        </p:txBody>
      </p:sp>
      <p:sp>
        <p:nvSpPr>
          <p:cNvPr id="14" name="Shape 2633"/>
          <p:cNvSpPr/>
          <p:nvPr/>
        </p:nvSpPr>
        <p:spPr>
          <a:xfrm>
            <a:off x="10172780" y="1266720"/>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
        <p:nvSpPr>
          <p:cNvPr id="15" name="object 16"/>
          <p:cNvSpPr txBox="1">
            <a:spLocks/>
          </p:cNvSpPr>
          <p:nvPr/>
        </p:nvSpPr>
        <p:spPr>
          <a:xfrm rot="20278607">
            <a:off x="627964" y="2780630"/>
            <a:ext cx="11376905" cy="2254463"/>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es-ES" sz="4800" b="1" spc="-480" dirty="0">
                <a:solidFill>
                  <a:srgbClr val="FF0000"/>
                </a:solidFill>
              </a:rPr>
              <a:t>Do    </a:t>
            </a:r>
            <a:r>
              <a:rPr lang="es-ES" sz="4800" b="1" spc="-480" dirty="0" err="1">
                <a:solidFill>
                  <a:srgbClr val="FF0000"/>
                </a:solidFill>
              </a:rPr>
              <a:t>not</a:t>
            </a:r>
            <a:r>
              <a:rPr lang="es-ES" sz="4800" b="1" spc="-480" dirty="0">
                <a:solidFill>
                  <a:srgbClr val="FF0000"/>
                </a:solidFill>
              </a:rPr>
              <a:t>   do  </a:t>
            </a:r>
            <a:r>
              <a:rPr lang="es-ES" sz="4800" b="1" spc="-480" dirty="0" err="1">
                <a:solidFill>
                  <a:srgbClr val="FF0000"/>
                </a:solidFill>
              </a:rPr>
              <a:t>anything</a:t>
            </a:r>
            <a:r>
              <a:rPr lang="es-ES" sz="4800" b="1" spc="-480" dirty="0">
                <a:solidFill>
                  <a:srgbClr val="FF0000"/>
                </a:solidFill>
              </a:rPr>
              <a:t>  </a:t>
            </a:r>
            <a:r>
              <a:rPr lang="es-ES" sz="4800" b="1" spc="-480" dirty="0" err="1">
                <a:solidFill>
                  <a:srgbClr val="FF0000"/>
                </a:solidFill>
              </a:rPr>
              <a:t>on</a:t>
            </a:r>
            <a:r>
              <a:rPr lang="es-ES" sz="4800" b="1" spc="-480" dirty="0">
                <a:solidFill>
                  <a:srgbClr val="FF0000"/>
                </a:solidFill>
              </a:rPr>
              <a:t>  </a:t>
            </a:r>
            <a:r>
              <a:rPr lang="es-ES" sz="4800" b="1" spc="-480" dirty="0" err="1">
                <a:solidFill>
                  <a:srgbClr val="FF0000"/>
                </a:solidFill>
              </a:rPr>
              <a:t>this</a:t>
            </a:r>
            <a:r>
              <a:rPr lang="es-ES" sz="4800" b="1" spc="-480" dirty="0">
                <a:solidFill>
                  <a:srgbClr val="FF0000"/>
                </a:solidFill>
              </a:rPr>
              <a:t>  page</a:t>
            </a:r>
          </a:p>
          <a:p>
            <a:pPr marL="12700" algn="ctr">
              <a:lnSpc>
                <a:spcPct val="100000"/>
              </a:lnSpc>
              <a:spcBef>
                <a:spcPts val="100"/>
              </a:spcBef>
            </a:pPr>
            <a:r>
              <a:rPr lang="es-ES" sz="4800" b="1" spc="-480" dirty="0" err="1">
                <a:solidFill>
                  <a:srgbClr val="FF0000"/>
                </a:solidFill>
              </a:rPr>
              <a:t>We</a:t>
            </a:r>
            <a:r>
              <a:rPr lang="es-ES" sz="4800" b="1" spc="-480" dirty="0">
                <a:solidFill>
                  <a:srgbClr val="FF0000"/>
                </a:solidFill>
              </a:rPr>
              <a:t>  </a:t>
            </a:r>
            <a:r>
              <a:rPr lang="es-ES" sz="4800" b="1" spc="-480" dirty="0" err="1">
                <a:solidFill>
                  <a:srgbClr val="FF0000"/>
                </a:solidFill>
              </a:rPr>
              <a:t>will</a:t>
            </a:r>
            <a:r>
              <a:rPr lang="es-ES" sz="4800" b="1" spc="-480" dirty="0">
                <a:solidFill>
                  <a:srgbClr val="FF0000"/>
                </a:solidFill>
              </a:rPr>
              <a:t>  </a:t>
            </a:r>
            <a:r>
              <a:rPr lang="es-ES" sz="4800" b="1" spc="-480" dirty="0" err="1">
                <a:solidFill>
                  <a:srgbClr val="FF0000"/>
                </a:solidFill>
              </a:rPr>
              <a:t>add</a:t>
            </a:r>
            <a:r>
              <a:rPr lang="es-ES" sz="4800" b="1" spc="-480" dirty="0">
                <a:solidFill>
                  <a:srgbClr val="FF0000"/>
                </a:solidFill>
              </a:rPr>
              <a:t>  </a:t>
            </a:r>
            <a:r>
              <a:rPr lang="es-ES" sz="4800" b="1" spc="-480" dirty="0" err="1">
                <a:solidFill>
                  <a:srgbClr val="FF0000"/>
                </a:solidFill>
              </a:rPr>
              <a:t>this</a:t>
            </a:r>
            <a:r>
              <a:rPr lang="es-ES" sz="4800" b="1" spc="-480" dirty="0">
                <a:solidFill>
                  <a:srgbClr val="FF0000"/>
                </a:solidFill>
              </a:rPr>
              <a:t>   </a:t>
            </a:r>
            <a:r>
              <a:rPr lang="es-ES" sz="4800" b="1" spc="-480" dirty="0" err="1">
                <a:solidFill>
                  <a:srgbClr val="FF0000"/>
                </a:solidFill>
              </a:rPr>
              <a:t>when</a:t>
            </a:r>
            <a:r>
              <a:rPr lang="es-ES" sz="4800" b="1" spc="-480" dirty="0">
                <a:solidFill>
                  <a:srgbClr val="FF0000"/>
                </a:solidFill>
              </a:rPr>
              <a:t>  </a:t>
            </a:r>
            <a:r>
              <a:rPr lang="es-ES" sz="4800" b="1" spc="-480" dirty="0" err="1">
                <a:solidFill>
                  <a:srgbClr val="FF0000"/>
                </a:solidFill>
              </a:rPr>
              <a:t>the</a:t>
            </a:r>
            <a:r>
              <a:rPr lang="es-ES" sz="4800" b="1" spc="-480" dirty="0">
                <a:solidFill>
                  <a:srgbClr val="FF0000"/>
                </a:solidFill>
              </a:rPr>
              <a:t>   </a:t>
            </a:r>
            <a:r>
              <a:rPr lang="es-ES" sz="4800" b="1" spc="-480" dirty="0" err="1">
                <a:solidFill>
                  <a:srgbClr val="FF0000"/>
                </a:solidFill>
              </a:rPr>
              <a:t>titles</a:t>
            </a:r>
            <a:r>
              <a:rPr lang="es-ES" sz="4800" b="1" spc="-480" dirty="0">
                <a:solidFill>
                  <a:srgbClr val="FF0000"/>
                </a:solidFill>
              </a:rPr>
              <a:t>   are   </a:t>
            </a:r>
            <a:r>
              <a:rPr lang="es-ES" sz="4800" b="1" spc="-480" dirty="0" err="1">
                <a:solidFill>
                  <a:srgbClr val="FF0000"/>
                </a:solidFill>
              </a:rPr>
              <a:t>finalised</a:t>
            </a:r>
            <a:endParaRPr lang="es-ES" sz="4800" b="1" spc="-480" dirty="0">
              <a:solidFill>
                <a:srgbClr val="FF0000"/>
              </a:solidFill>
            </a:endParaRPr>
          </a:p>
          <a:p>
            <a:pPr marL="12700" algn="ctr">
              <a:lnSpc>
                <a:spcPct val="100000"/>
              </a:lnSpc>
              <a:spcBef>
                <a:spcPts val="100"/>
              </a:spcBef>
            </a:pPr>
            <a:endParaRPr lang="es-ES" sz="4800" b="1" dirty="0">
              <a:solidFill>
                <a:srgbClr val="FF0000"/>
              </a:solidFill>
            </a:endParaRPr>
          </a:p>
        </p:txBody>
      </p:sp>
    </p:spTree>
    <p:extLst>
      <p:ext uri="{BB962C8B-B14F-4D97-AF65-F5344CB8AC3E}">
        <p14:creationId xmlns:p14="http://schemas.microsoft.com/office/powerpoint/2010/main" val="2511655711"/>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117155" cy="1041695"/>
          </a:xfrm>
          <a:prstGeom prst="rect">
            <a:avLst/>
          </a:prstGeom>
          <a:noFill/>
        </p:spPr>
        <p:txBody>
          <a:bodyPr wrap="square" rtlCol="0">
            <a:spAutoFit/>
          </a:bodyPr>
          <a:lstStyle/>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What is cloud storage</a:t>
            </a:r>
          </a:p>
          <a:p>
            <a:pPr marL="457200" indent="-457200">
              <a:lnSpc>
                <a:spcPts val="2500"/>
              </a:lnSpc>
              <a:buFont typeface="+mj-lt"/>
              <a:buAutoNum type="arabicPeriod"/>
            </a:pP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ICT tools for cloud computing services</a:t>
            </a:r>
          </a:p>
        </p:txBody>
      </p:sp>
      <p:sp>
        <p:nvSpPr>
          <p:cNvPr id="32" name="TextBox 31"/>
          <p:cNvSpPr txBox="1"/>
          <p:nvPr/>
        </p:nvSpPr>
        <p:spPr>
          <a:xfrm>
            <a:off x="2812820" y="2713042"/>
            <a:ext cx="5899136" cy="461665"/>
          </a:xfrm>
          <a:prstGeom prst="rect">
            <a:avLst/>
          </a:prstGeom>
          <a:noFill/>
        </p:spPr>
        <p:txBody>
          <a:bodyPr wrap="square" rtlCol="0">
            <a:spAutoFit/>
          </a:bodyPr>
          <a:lstStyle/>
          <a:p>
            <a:r>
              <a:rPr lang="en-US" sz="2400" dirty="0">
                <a:solidFill>
                  <a:srgbClr val="0CA373"/>
                </a:solidFill>
                <a:latin typeface="Oxygen" panose="02000503000000000000" pitchFamily="2" charset="0"/>
                <a:ea typeface="Nunito Bold" charset="0"/>
                <a:cs typeface="Abhaya Libre SemiBold" panose="02000603000000000000" pitchFamily="2" charset="77"/>
              </a:rPr>
              <a:t>Unit 1: </a:t>
            </a:r>
            <a:r>
              <a:rPr kumimoji="0" lang="en-US" sz="2400" i="0" u="none" strike="noStrike" kern="1200" cap="none" spc="-114" normalizeH="0" baseline="0" noProof="0" dirty="0">
                <a:ln>
                  <a:noFill/>
                </a:ln>
                <a:solidFill>
                  <a:srgbClr val="0CA373"/>
                </a:solidFill>
                <a:effectLst/>
                <a:uLnTx/>
                <a:uFillTx/>
                <a:latin typeface="Oxygen" panose="02000503000000000000" pitchFamily="2" charset="0"/>
                <a:ea typeface="Tahoma" panose="020B0604030504040204" pitchFamily="34" charset="0"/>
                <a:cs typeface="Tahoma" panose="020B0604030504040204" pitchFamily="34" charset="0"/>
              </a:rPr>
              <a:t>Cloud solutions for SME resilience</a:t>
            </a: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s-ES" sz="2200" spc="50" dirty="0" err="1">
                <a:latin typeface="+mj-lt"/>
                <a:cs typeface="Tahoma"/>
              </a:rPr>
              <a:t>What</a:t>
            </a:r>
            <a:r>
              <a:rPr lang="es-ES" sz="2200" spc="50" dirty="0">
                <a:latin typeface="+mj-lt"/>
                <a:cs typeface="Tahoma"/>
              </a:rPr>
              <a:t> </a:t>
            </a:r>
            <a:r>
              <a:rPr lang="es-ES" sz="2200" spc="50" dirty="0" err="1">
                <a:latin typeface="+mj-lt"/>
                <a:cs typeface="Tahoma"/>
              </a:rPr>
              <a:t>is</a:t>
            </a:r>
            <a:r>
              <a:rPr lang="es-ES" sz="2200" spc="50" dirty="0">
                <a:latin typeface="+mj-lt"/>
                <a:cs typeface="Tahoma"/>
              </a:rPr>
              <a:t> </a:t>
            </a:r>
            <a:r>
              <a:rPr lang="es-ES" sz="2200" spc="50" dirty="0" err="1">
                <a:latin typeface="+mj-lt"/>
                <a:cs typeface="Tahoma"/>
              </a:rPr>
              <a:t>cloud</a:t>
            </a:r>
            <a:r>
              <a:rPr lang="es-ES" sz="2200" spc="50" dirty="0">
                <a:latin typeface="+mj-lt"/>
                <a:cs typeface="Tahoma"/>
              </a:rPr>
              <a:t> </a:t>
            </a:r>
            <a:r>
              <a:rPr lang="es-ES" sz="2200" spc="50" dirty="0" err="1">
                <a:latin typeface="+mj-lt"/>
                <a:cs typeface="Tahoma"/>
              </a:rPr>
              <a:t>storage</a:t>
            </a:r>
            <a:endParaRPr sz="2200" dirty="0">
              <a:latin typeface="+mj-lt"/>
              <a:cs typeface="Tahoma"/>
            </a:endParaRPr>
          </a:p>
        </p:txBody>
      </p:sp>
      <p:sp>
        <p:nvSpPr>
          <p:cNvPr id="11" name="Rectángulo 10">
            <a:extLst>
              <a:ext uri="{FF2B5EF4-FFF2-40B4-BE49-F238E27FC236}">
                <a16:creationId xmlns:a16="http://schemas.microsoft.com/office/drawing/2014/main" id="{BBA468E9-CDE0-4E49-B472-C1D6BA45A35E}"/>
              </a:ext>
            </a:extLst>
          </p:cNvPr>
          <p:cNvSpPr/>
          <p:nvPr/>
        </p:nvSpPr>
        <p:spPr>
          <a:xfrm>
            <a:off x="709127" y="2413271"/>
            <a:ext cx="9993085" cy="3308598"/>
          </a:xfrm>
          <a:prstGeom prst="rect">
            <a:avLst/>
          </a:prstGeom>
        </p:spPr>
        <p:txBody>
          <a:bodyPr wrap="square">
            <a:spAutoFit/>
          </a:bodyPr>
          <a:lstStyle/>
          <a:p>
            <a:pPr algn="just">
              <a:defRPr/>
            </a:pPr>
            <a:r>
              <a:rPr lang="en-GB" altLang="es-ES" sz="2100" b="1" dirty="0">
                <a:solidFill>
                  <a:srgbClr val="0CA373"/>
                </a:solidFill>
                <a:latin typeface="Calibri" panose="020F0502020204030204" pitchFamily="34" charset="0"/>
                <a:cs typeface="Calibri" panose="020F0502020204030204" pitchFamily="34" charset="0"/>
              </a:rPr>
              <a:t>Cloud Computing </a:t>
            </a:r>
            <a:r>
              <a:rPr lang="en-GB" altLang="es-ES" sz="2100" dirty="0">
                <a:latin typeface="Calibri" panose="020F0502020204030204" pitchFamily="34" charset="0"/>
                <a:cs typeface="Calibri" panose="020F0502020204030204" pitchFamily="34" charset="0"/>
              </a:rPr>
              <a:t>allows on-demand remote access to IT resources from a network of external sources (servers) via the Internet. Files or apps on the Cloud can be uploaded, downloaded, shared or modified by any authorised user.</a:t>
            </a:r>
          </a:p>
          <a:p>
            <a:pPr algn="just">
              <a:defRPr/>
            </a:pPr>
            <a:endParaRPr lang="en-GB" altLang="es-ES" sz="2100" dirty="0">
              <a:latin typeface="Calibri" panose="020F0502020204030204" pitchFamily="34" charset="0"/>
              <a:cs typeface="Calibri" panose="020F0502020204030204" pitchFamily="34" charset="0"/>
            </a:endParaRPr>
          </a:p>
          <a:p>
            <a:pPr algn="just">
              <a:defRPr/>
            </a:pPr>
            <a:r>
              <a:rPr lang="en-GB" altLang="es-ES" sz="2100" dirty="0">
                <a:latin typeface="Calibri" panose="020F0502020204030204" pitchFamily="34" charset="0"/>
                <a:cs typeface="Calibri" panose="020F0502020204030204" pitchFamily="34" charset="0"/>
              </a:rPr>
              <a:t>Plus, this file storing technology is </a:t>
            </a:r>
            <a:r>
              <a:rPr lang="en-GB" altLang="es-ES" sz="2100" b="1" dirty="0">
                <a:solidFill>
                  <a:srgbClr val="0CA373"/>
                </a:solidFill>
                <a:latin typeface="Calibri" panose="020F0502020204030204" pitchFamily="34" charset="0"/>
                <a:cs typeface="Calibri" panose="020F0502020204030204" pitchFamily="34" charset="0"/>
              </a:rPr>
              <a:t>secure</a:t>
            </a:r>
            <a:r>
              <a:rPr lang="en-GB" altLang="es-ES" sz="2100" dirty="0">
                <a:latin typeface="Calibri" panose="020F0502020204030204" pitchFamily="34" charset="0"/>
                <a:cs typeface="Calibri" panose="020F0502020204030204" pitchFamily="34" charset="0"/>
              </a:rPr>
              <a:t> both </a:t>
            </a:r>
            <a:r>
              <a:rPr lang="en-GB" altLang="es-ES" sz="2100" b="1" dirty="0">
                <a:solidFill>
                  <a:srgbClr val="0CA373"/>
                </a:solidFill>
                <a:latin typeface="Calibri" panose="020F0502020204030204" pitchFamily="34" charset="0"/>
                <a:cs typeface="Calibri" panose="020F0502020204030204" pitchFamily="34" charset="0"/>
              </a:rPr>
              <a:t>software</a:t>
            </a:r>
            <a:r>
              <a:rPr lang="en-GB" altLang="es-ES" sz="2100" dirty="0">
                <a:latin typeface="Calibri" panose="020F0502020204030204" pitchFamily="34" charset="0"/>
                <a:cs typeface="Calibri" panose="020F0502020204030204" pitchFamily="34" charset="0"/>
              </a:rPr>
              <a:t> (files are scanned for viruses upon download) and </a:t>
            </a:r>
            <a:r>
              <a:rPr lang="en-GB" altLang="es-ES" sz="2100" b="1" dirty="0">
                <a:solidFill>
                  <a:srgbClr val="0CA373"/>
                </a:solidFill>
                <a:latin typeface="Calibri" panose="020F0502020204030204" pitchFamily="34" charset="0"/>
                <a:cs typeface="Calibri" panose="020F0502020204030204" pitchFamily="34" charset="0"/>
              </a:rPr>
              <a:t>hardware</a:t>
            </a:r>
            <a:r>
              <a:rPr lang="en-GB" altLang="es-ES" sz="2100" dirty="0">
                <a:latin typeface="Calibri" panose="020F0502020204030204" pitchFamily="34" charset="0"/>
                <a:cs typeface="Calibri" panose="020F0502020204030204" pitchFamily="34" charset="0"/>
              </a:rPr>
              <a:t>-wise (hard drives can be lost or damaged).</a:t>
            </a:r>
          </a:p>
          <a:p>
            <a:pPr algn="just">
              <a:defRPr/>
            </a:pPr>
            <a:endParaRPr lang="en-GB" altLang="es-ES" sz="2100" dirty="0">
              <a:latin typeface="Calibri" panose="020F0502020204030204" pitchFamily="34" charset="0"/>
              <a:cs typeface="Calibri" panose="020F0502020204030204" pitchFamily="34" charset="0"/>
            </a:endParaRPr>
          </a:p>
          <a:p>
            <a:pPr algn="just">
              <a:defRPr/>
            </a:pPr>
            <a:r>
              <a:rPr lang="en-GB" altLang="es-ES" sz="2100" dirty="0">
                <a:latin typeface="Calibri" panose="020F0502020204030204" pitchFamily="34" charset="0"/>
                <a:cs typeface="Calibri" panose="020F0502020204030204" pitchFamily="34" charset="0"/>
              </a:rPr>
              <a:t>This technology can serve </a:t>
            </a:r>
            <a:r>
              <a:rPr lang="en-GB" altLang="es-ES" sz="2100" b="1" dirty="0">
                <a:solidFill>
                  <a:srgbClr val="0CA373"/>
                </a:solidFill>
                <a:latin typeface="Calibri" panose="020F0502020204030204" pitchFamily="34" charset="0"/>
                <a:cs typeface="Calibri" panose="020F0502020204030204" pitchFamily="34" charset="0"/>
              </a:rPr>
              <a:t>many purposes</a:t>
            </a:r>
            <a:r>
              <a:rPr lang="en-GB" altLang="es-ES" sz="2100" dirty="0">
                <a:latin typeface="Calibri" panose="020F0502020204030204" pitchFamily="34" charset="0"/>
                <a:cs typeface="Calibri" panose="020F0502020204030204" pitchFamily="34" charset="0"/>
              </a:rPr>
              <a:t>: specific apps, internal network and database management, media access, computing power, storage…</a:t>
            </a:r>
          </a:p>
          <a:p>
            <a:pPr algn="just">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6337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s-ES" sz="2200" spc="50" dirty="0" err="1">
                <a:latin typeface="+mj-lt"/>
                <a:cs typeface="Tahoma"/>
              </a:rPr>
              <a:t>What</a:t>
            </a:r>
            <a:r>
              <a:rPr lang="es-ES" sz="2200" spc="50" dirty="0">
                <a:latin typeface="+mj-lt"/>
                <a:cs typeface="Tahoma"/>
              </a:rPr>
              <a:t> </a:t>
            </a:r>
            <a:r>
              <a:rPr lang="es-ES" sz="2200" spc="50" dirty="0" err="1">
                <a:latin typeface="+mj-lt"/>
                <a:cs typeface="Tahoma"/>
              </a:rPr>
              <a:t>is</a:t>
            </a:r>
            <a:r>
              <a:rPr lang="es-ES" sz="2200" spc="50" dirty="0">
                <a:latin typeface="+mj-lt"/>
                <a:cs typeface="Tahoma"/>
              </a:rPr>
              <a:t> </a:t>
            </a:r>
            <a:r>
              <a:rPr lang="es-ES" sz="2200" spc="50" dirty="0" err="1">
                <a:latin typeface="+mj-lt"/>
                <a:cs typeface="Tahoma"/>
              </a:rPr>
              <a:t>cloud</a:t>
            </a:r>
            <a:r>
              <a:rPr lang="es-ES" sz="2200" spc="50" dirty="0">
                <a:latin typeface="+mj-lt"/>
                <a:cs typeface="Tahoma"/>
              </a:rPr>
              <a:t> </a:t>
            </a:r>
            <a:r>
              <a:rPr lang="es-ES" sz="2200" spc="50" dirty="0" err="1">
                <a:latin typeface="+mj-lt"/>
                <a:cs typeface="Tahoma"/>
              </a:rPr>
              <a:t>storage</a:t>
            </a:r>
            <a:endParaRPr sz="2200" dirty="0">
              <a:latin typeface="+mj-lt"/>
              <a:cs typeface="Tahoma"/>
            </a:endParaRPr>
          </a:p>
        </p:txBody>
      </p:sp>
      <p:sp>
        <p:nvSpPr>
          <p:cNvPr id="4" name="Rectángulo 3"/>
          <p:cNvSpPr/>
          <p:nvPr/>
        </p:nvSpPr>
        <p:spPr>
          <a:xfrm>
            <a:off x="743409" y="2357838"/>
            <a:ext cx="10341358" cy="3477875"/>
          </a:xfrm>
          <a:prstGeom prst="rect">
            <a:avLst/>
          </a:prstGeom>
        </p:spPr>
        <p:txBody>
          <a:bodyPr wrap="square">
            <a:spAutoFit/>
          </a:bodyPr>
          <a:lstStyle/>
          <a:p>
            <a:pPr algn="just">
              <a:defRPr/>
            </a:pPr>
            <a:r>
              <a:rPr lang="en-GB" altLang="es-ES" sz="2200" dirty="0">
                <a:latin typeface="Calibri" panose="020F0502020204030204" pitchFamily="34" charset="0"/>
                <a:cs typeface="Calibri" panose="020F0502020204030204" pitchFamily="34" charset="0"/>
              </a:rPr>
              <a:t>As said before, cloud computing can be divided into apps, platforms and hardware, which in turn produce the following categories: </a:t>
            </a:r>
          </a:p>
          <a:p>
            <a:pPr marL="342900" indent="-342900" algn="just">
              <a:buFont typeface="Arial" panose="020B0604020202020204" pitchFamily="34" charset="0"/>
              <a:buChar char="•"/>
              <a:defRPr/>
            </a:pP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Software as a service (SaaS): </a:t>
            </a:r>
            <a:r>
              <a:rPr lang="en-GB" altLang="es-ES" sz="2200" dirty="0">
                <a:latin typeface="Calibri" panose="020F0502020204030204" pitchFamily="34" charset="0"/>
                <a:cs typeface="Calibri" panose="020F0502020204030204" pitchFamily="34" charset="0"/>
              </a:rPr>
              <a:t>This modality offers a single software instance running on the providers’ infrastructure</a:t>
            </a:r>
            <a:r>
              <a:rPr lang="en-GB" altLang="es-ES" sz="2200" b="1" dirty="0">
                <a:latin typeface="Calibri" panose="020F0502020204030204" pitchFamily="34" charset="0"/>
                <a:cs typeface="Calibri" panose="020F0502020204030204" pitchFamily="34" charset="0"/>
              </a:rPr>
              <a:t> </a:t>
            </a:r>
            <a:r>
              <a:rPr lang="en-GB" altLang="es-ES" sz="2200" dirty="0">
                <a:latin typeface="Calibri" panose="020F0502020204030204" pitchFamily="34" charset="0"/>
                <a:cs typeface="Calibri" panose="020F0502020204030204" pitchFamily="34" charset="0"/>
              </a:rPr>
              <a:t>that can be accessed by the user anywhere via browser or a gateway app, with little or no control over configuration parameters.</a:t>
            </a:r>
          </a:p>
          <a:p>
            <a:pPr marL="342900" indent="-342900" algn="just">
              <a:buFont typeface="Arial" panose="020B0604020202020204" pitchFamily="34" charset="0"/>
              <a:buChar char="•"/>
              <a:defRPr/>
            </a:pPr>
            <a:endParaRPr lang="en-GB" altLang="es-ES" sz="22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Infrastructure as a service(IaaS): </a:t>
            </a:r>
            <a:r>
              <a:rPr lang="en-GB" altLang="es-ES" sz="2200" dirty="0">
                <a:latin typeface="Calibri" panose="020F0502020204030204" pitchFamily="34" charset="0"/>
                <a:cs typeface="Calibri" panose="020F0502020204030204" pitchFamily="34" charset="0"/>
              </a:rPr>
              <a:t>Also called hardware as a service (</a:t>
            </a:r>
            <a:r>
              <a:rPr lang="en-GB" altLang="es-ES" sz="2200" dirty="0" err="1">
                <a:latin typeface="Calibri" panose="020F0502020204030204" pitchFamily="34" charset="0"/>
                <a:cs typeface="Calibri" panose="020F0502020204030204" pitchFamily="34" charset="0"/>
              </a:rPr>
              <a:t>HaaS</a:t>
            </a:r>
            <a:r>
              <a:rPr lang="en-GB" altLang="es-ES" sz="2200" dirty="0">
                <a:latin typeface="Calibri" panose="020F0502020204030204" pitchFamily="34" charset="0"/>
                <a:cs typeface="Calibri" panose="020F0502020204030204" pitchFamily="34" charset="0"/>
              </a:rPr>
              <a:t>), supplies raw storage and processing on demand. A good example is Amazon Web Services, which grosses even more than the online shop </a:t>
            </a:r>
            <a:endParaRPr lang="en-GB" altLang="es-ES" sz="2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2010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5070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s-ES" sz="2200" spc="50" dirty="0" err="1">
                <a:latin typeface="+mj-lt"/>
                <a:cs typeface="Tahoma"/>
              </a:rPr>
              <a:t>What</a:t>
            </a:r>
            <a:r>
              <a:rPr lang="es-ES" sz="2200" spc="50" dirty="0">
                <a:latin typeface="+mj-lt"/>
                <a:cs typeface="Tahoma"/>
              </a:rPr>
              <a:t> </a:t>
            </a:r>
            <a:r>
              <a:rPr lang="es-ES" sz="2200" spc="50" dirty="0" err="1">
                <a:latin typeface="+mj-lt"/>
                <a:cs typeface="Tahoma"/>
              </a:rPr>
              <a:t>is</a:t>
            </a:r>
            <a:r>
              <a:rPr lang="es-ES" sz="2200" spc="50" dirty="0">
                <a:latin typeface="+mj-lt"/>
                <a:cs typeface="Tahoma"/>
              </a:rPr>
              <a:t> </a:t>
            </a:r>
            <a:r>
              <a:rPr lang="es-ES" sz="2200" spc="50" dirty="0" err="1">
                <a:latin typeface="+mj-lt"/>
                <a:cs typeface="Tahoma"/>
              </a:rPr>
              <a:t>cloud</a:t>
            </a:r>
            <a:r>
              <a:rPr lang="es-ES" sz="2200" spc="50" dirty="0">
                <a:latin typeface="+mj-lt"/>
                <a:cs typeface="Tahoma"/>
              </a:rPr>
              <a:t> </a:t>
            </a:r>
            <a:r>
              <a:rPr lang="es-ES" sz="2200" spc="50" dirty="0" err="1">
                <a:latin typeface="+mj-lt"/>
                <a:cs typeface="Tahoma"/>
              </a:rPr>
              <a:t>storage</a:t>
            </a:r>
            <a:endParaRPr sz="2200" dirty="0">
              <a:latin typeface="+mj-lt"/>
              <a:cs typeface="Tahoma"/>
            </a:endParaRPr>
          </a:p>
        </p:txBody>
      </p:sp>
      <p:sp>
        <p:nvSpPr>
          <p:cNvPr id="71" name="Nube 70">
            <a:extLst>
              <a:ext uri="{FF2B5EF4-FFF2-40B4-BE49-F238E27FC236}">
                <a16:creationId xmlns:a16="http://schemas.microsoft.com/office/drawing/2014/main" id="{F552A0AC-5F15-4248-B1FC-5E9664E1C2C2}"/>
              </a:ext>
            </a:extLst>
          </p:cNvPr>
          <p:cNvSpPr/>
          <p:nvPr/>
        </p:nvSpPr>
        <p:spPr>
          <a:xfrm>
            <a:off x="8470676" y="2922433"/>
            <a:ext cx="2492343" cy="1595261"/>
          </a:xfrm>
          <a:prstGeom prst="cloud">
            <a:avLst/>
          </a:prstGeom>
          <a:ln w="28575">
            <a:solidFill>
              <a:srgbClr val="0DA39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300" dirty="0" err="1"/>
              <a:t>Community</a:t>
            </a:r>
            <a:endParaRPr lang="es-ES" sz="2300" dirty="0"/>
          </a:p>
        </p:txBody>
      </p:sp>
      <p:cxnSp>
        <p:nvCxnSpPr>
          <p:cNvPr id="72" name="Conector recto 71">
            <a:extLst>
              <a:ext uri="{FF2B5EF4-FFF2-40B4-BE49-F238E27FC236}">
                <a16:creationId xmlns:a16="http://schemas.microsoft.com/office/drawing/2014/main" id="{FC52361F-3A2E-4D56-B348-9B4021384609}"/>
              </a:ext>
            </a:extLst>
          </p:cNvPr>
          <p:cNvCxnSpPr>
            <a:cxnSpLocks/>
          </p:cNvCxnSpPr>
          <p:nvPr/>
        </p:nvCxnSpPr>
        <p:spPr>
          <a:xfrm>
            <a:off x="8706830" y="2746230"/>
            <a:ext cx="370694" cy="317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Conector recto 72">
            <a:extLst>
              <a:ext uri="{FF2B5EF4-FFF2-40B4-BE49-F238E27FC236}">
                <a16:creationId xmlns:a16="http://schemas.microsoft.com/office/drawing/2014/main" id="{32982D41-303A-44C6-BADE-F442EDA61A39}"/>
              </a:ext>
            </a:extLst>
          </p:cNvPr>
          <p:cNvCxnSpPr>
            <a:cxnSpLocks/>
          </p:cNvCxnSpPr>
          <p:nvPr/>
        </p:nvCxnSpPr>
        <p:spPr>
          <a:xfrm>
            <a:off x="10299538" y="4333747"/>
            <a:ext cx="337360" cy="36861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Conector recto 73">
            <a:extLst>
              <a:ext uri="{FF2B5EF4-FFF2-40B4-BE49-F238E27FC236}">
                <a16:creationId xmlns:a16="http://schemas.microsoft.com/office/drawing/2014/main" id="{FC0CB974-7F70-414C-9723-955FDC03D48F}"/>
              </a:ext>
            </a:extLst>
          </p:cNvPr>
          <p:cNvCxnSpPr>
            <a:cxnSpLocks/>
            <a:stCxn id="86" idx="2"/>
          </p:cNvCxnSpPr>
          <p:nvPr/>
        </p:nvCxnSpPr>
        <p:spPr>
          <a:xfrm flipH="1">
            <a:off x="10097081" y="2591376"/>
            <a:ext cx="319065" cy="390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Conector recto 76">
            <a:extLst>
              <a:ext uri="{FF2B5EF4-FFF2-40B4-BE49-F238E27FC236}">
                <a16:creationId xmlns:a16="http://schemas.microsoft.com/office/drawing/2014/main" id="{8BBDC4E4-923C-4AF8-8CCF-B893A8AA5CED}"/>
              </a:ext>
            </a:extLst>
          </p:cNvPr>
          <p:cNvCxnSpPr>
            <a:cxnSpLocks/>
          </p:cNvCxnSpPr>
          <p:nvPr/>
        </p:nvCxnSpPr>
        <p:spPr>
          <a:xfrm flipH="1">
            <a:off x="8945178" y="4372421"/>
            <a:ext cx="403432" cy="438307"/>
          </a:xfrm>
          <a:prstGeom prst="line">
            <a:avLst/>
          </a:prstGeom>
        </p:spPr>
        <p:style>
          <a:lnRef idx="1">
            <a:schemeClr val="accent1"/>
          </a:lnRef>
          <a:fillRef idx="0">
            <a:schemeClr val="accent1"/>
          </a:fillRef>
          <a:effectRef idx="0">
            <a:schemeClr val="accent1"/>
          </a:effectRef>
          <a:fontRef idx="minor">
            <a:schemeClr val="tx1"/>
          </a:fontRef>
        </p:style>
      </p:cxnSp>
      <p:sp>
        <p:nvSpPr>
          <p:cNvPr id="85" name="CuadroTexto 84">
            <a:extLst>
              <a:ext uri="{FF2B5EF4-FFF2-40B4-BE49-F238E27FC236}">
                <a16:creationId xmlns:a16="http://schemas.microsoft.com/office/drawing/2014/main" id="{6021B585-C9E3-4A76-9E3E-DE78C80B12A4}"/>
              </a:ext>
            </a:extLst>
          </p:cNvPr>
          <p:cNvSpPr txBox="1"/>
          <p:nvPr/>
        </p:nvSpPr>
        <p:spPr>
          <a:xfrm>
            <a:off x="8165059" y="2368435"/>
            <a:ext cx="1183551" cy="400110"/>
          </a:xfrm>
          <a:prstGeom prst="rect">
            <a:avLst/>
          </a:prstGeom>
          <a:noFill/>
        </p:spPr>
        <p:txBody>
          <a:bodyPr wrap="square" rtlCol="0">
            <a:spAutoFit/>
          </a:bodyPr>
          <a:lstStyle/>
          <a:p>
            <a:r>
              <a:rPr lang="es-ES" sz="2000" dirty="0" err="1"/>
              <a:t>Org</a:t>
            </a:r>
            <a:r>
              <a:rPr lang="es-ES" sz="2000" dirty="0"/>
              <a:t> #1</a:t>
            </a:r>
          </a:p>
        </p:txBody>
      </p:sp>
      <p:sp>
        <p:nvSpPr>
          <p:cNvPr id="86" name="CuadroTexto 85">
            <a:extLst>
              <a:ext uri="{FF2B5EF4-FFF2-40B4-BE49-F238E27FC236}">
                <a16:creationId xmlns:a16="http://schemas.microsoft.com/office/drawing/2014/main" id="{52DC29C1-85B3-4C68-9445-0E575ECA293D}"/>
              </a:ext>
            </a:extLst>
          </p:cNvPr>
          <p:cNvSpPr txBox="1"/>
          <p:nvPr/>
        </p:nvSpPr>
        <p:spPr>
          <a:xfrm>
            <a:off x="9869272" y="2191266"/>
            <a:ext cx="1093748" cy="400110"/>
          </a:xfrm>
          <a:prstGeom prst="rect">
            <a:avLst/>
          </a:prstGeom>
          <a:noFill/>
        </p:spPr>
        <p:txBody>
          <a:bodyPr wrap="square" rtlCol="0">
            <a:spAutoFit/>
          </a:bodyPr>
          <a:lstStyle/>
          <a:p>
            <a:r>
              <a:rPr lang="es-ES" sz="2000" dirty="0" err="1"/>
              <a:t>Org</a:t>
            </a:r>
            <a:r>
              <a:rPr lang="es-ES" sz="2000" dirty="0"/>
              <a:t> #2</a:t>
            </a:r>
          </a:p>
        </p:txBody>
      </p:sp>
      <p:sp>
        <p:nvSpPr>
          <p:cNvPr id="87" name="CuadroTexto 86">
            <a:extLst>
              <a:ext uri="{FF2B5EF4-FFF2-40B4-BE49-F238E27FC236}">
                <a16:creationId xmlns:a16="http://schemas.microsoft.com/office/drawing/2014/main" id="{C6C94350-B547-46BF-8695-23FB064AAA79}"/>
              </a:ext>
            </a:extLst>
          </p:cNvPr>
          <p:cNvSpPr txBox="1"/>
          <p:nvPr/>
        </p:nvSpPr>
        <p:spPr>
          <a:xfrm>
            <a:off x="8356016" y="4879529"/>
            <a:ext cx="1072321" cy="400110"/>
          </a:xfrm>
          <a:prstGeom prst="rect">
            <a:avLst/>
          </a:prstGeom>
          <a:noFill/>
        </p:spPr>
        <p:txBody>
          <a:bodyPr wrap="square" rtlCol="0">
            <a:spAutoFit/>
          </a:bodyPr>
          <a:lstStyle/>
          <a:p>
            <a:r>
              <a:rPr lang="es-ES" sz="2000" dirty="0" err="1"/>
              <a:t>Org</a:t>
            </a:r>
            <a:r>
              <a:rPr lang="es-ES" sz="2000" dirty="0"/>
              <a:t> #3</a:t>
            </a:r>
          </a:p>
        </p:txBody>
      </p:sp>
      <p:sp>
        <p:nvSpPr>
          <p:cNvPr id="88" name="CuadroTexto 87">
            <a:extLst>
              <a:ext uri="{FF2B5EF4-FFF2-40B4-BE49-F238E27FC236}">
                <a16:creationId xmlns:a16="http://schemas.microsoft.com/office/drawing/2014/main" id="{49DC1D04-D9A5-4B64-9F29-FD04BC31B6C3}"/>
              </a:ext>
            </a:extLst>
          </p:cNvPr>
          <p:cNvSpPr txBox="1"/>
          <p:nvPr/>
        </p:nvSpPr>
        <p:spPr>
          <a:xfrm>
            <a:off x="10336268" y="4778868"/>
            <a:ext cx="1090605" cy="400110"/>
          </a:xfrm>
          <a:prstGeom prst="rect">
            <a:avLst/>
          </a:prstGeom>
          <a:noFill/>
        </p:spPr>
        <p:txBody>
          <a:bodyPr wrap="square" rtlCol="0">
            <a:spAutoFit/>
          </a:bodyPr>
          <a:lstStyle/>
          <a:p>
            <a:r>
              <a:rPr lang="es-ES" sz="2000" dirty="0" err="1"/>
              <a:t>Org</a:t>
            </a:r>
            <a:r>
              <a:rPr lang="es-ES" sz="2000" dirty="0"/>
              <a:t> #4</a:t>
            </a:r>
          </a:p>
        </p:txBody>
      </p:sp>
      <p:sp>
        <p:nvSpPr>
          <p:cNvPr id="98" name="CuadroTexto 97">
            <a:extLst>
              <a:ext uri="{FF2B5EF4-FFF2-40B4-BE49-F238E27FC236}">
                <a16:creationId xmlns:a16="http://schemas.microsoft.com/office/drawing/2014/main" id="{002C6C67-08A8-4DA5-9E97-910D14A95301}"/>
              </a:ext>
            </a:extLst>
          </p:cNvPr>
          <p:cNvSpPr txBox="1"/>
          <p:nvPr/>
        </p:nvSpPr>
        <p:spPr>
          <a:xfrm>
            <a:off x="387857" y="2357677"/>
            <a:ext cx="7288318" cy="3662541"/>
          </a:xfrm>
          <a:prstGeom prst="rect">
            <a:avLst/>
          </a:prstGeom>
          <a:noFill/>
        </p:spPr>
        <p:txBody>
          <a:bodyPr wrap="square">
            <a:spAutoFit/>
          </a:bodyPr>
          <a:lstStyle/>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Platform as a service (PaaS)</a:t>
            </a:r>
            <a:r>
              <a:rPr lang="en-GB" altLang="es-ES" sz="2400" dirty="0">
                <a:latin typeface="Calibri" panose="020F0502020204030204" pitchFamily="34" charset="0"/>
                <a:cs typeface="Calibri" panose="020F0502020204030204" pitchFamily="34" charset="0"/>
              </a:rPr>
              <a:t>: this service provides space to implement, run and manage several applications, avoiding the upkeep of the infrastructure needed to develop, use and deliver software. According to their availability, they can be:</a:t>
            </a:r>
          </a:p>
          <a:p>
            <a:pPr marL="342900" indent="-342900" algn="just">
              <a:buFont typeface="Arial" panose="020B060402020202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en-GB" altLang="es-ES" sz="2400" b="1" dirty="0">
                <a:latin typeface="Calibri" panose="020F0502020204030204" pitchFamily="34" charset="0"/>
                <a:cs typeface="Calibri" panose="020F0502020204030204" pitchFamily="34" charset="0"/>
              </a:rPr>
              <a:t>Community</a:t>
            </a:r>
            <a:r>
              <a:rPr lang="en-GB" altLang="es-ES" sz="2400" dirty="0">
                <a:latin typeface="Calibri" panose="020F0502020204030204" pitchFamily="34" charset="0"/>
                <a:cs typeface="Calibri" panose="020F0502020204030204" pitchFamily="34" charset="0"/>
              </a:rPr>
              <a:t>: different organisations pool together their cloud resources to solve a common problem.</a:t>
            </a:r>
          </a:p>
          <a:p>
            <a:pPr algn="just">
              <a:defRPr/>
            </a:pPr>
            <a:endParaRPr lang="en-GB" altLang="es-ES" sz="20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0689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5070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s-ES" sz="2200" spc="50" dirty="0" err="1">
                <a:latin typeface="+mj-lt"/>
                <a:cs typeface="Tahoma"/>
              </a:rPr>
              <a:t>What</a:t>
            </a:r>
            <a:r>
              <a:rPr lang="es-ES" sz="2200" spc="50" dirty="0">
                <a:latin typeface="+mj-lt"/>
                <a:cs typeface="Tahoma"/>
              </a:rPr>
              <a:t> </a:t>
            </a:r>
            <a:r>
              <a:rPr lang="es-ES" sz="2200" spc="50" dirty="0" err="1">
                <a:latin typeface="+mj-lt"/>
                <a:cs typeface="Tahoma"/>
              </a:rPr>
              <a:t>is</a:t>
            </a:r>
            <a:r>
              <a:rPr lang="es-ES" sz="2200" spc="50" dirty="0">
                <a:latin typeface="+mj-lt"/>
                <a:cs typeface="Tahoma"/>
              </a:rPr>
              <a:t> </a:t>
            </a:r>
            <a:r>
              <a:rPr lang="es-ES" sz="2200" spc="50" dirty="0" err="1">
                <a:latin typeface="+mj-lt"/>
                <a:cs typeface="Tahoma"/>
              </a:rPr>
              <a:t>cloud</a:t>
            </a:r>
            <a:r>
              <a:rPr lang="es-ES" sz="2200" spc="50" dirty="0">
                <a:latin typeface="+mj-lt"/>
                <a:cs typeface="Tahoma"/>
              </a:rPr>
              <a:t> </a:t>
            </a:r>
            <a:r>
              <a:rPr lang="es-ES" sz="2200" spc="50" dirty="0" err="1">
                <a:latin typeface="+mj-lt"/>
                <a:cs typeface="Tahoma"/>
              </a:rPr>
              <a:t>storage</a:t>
            </a:r>
            <a:endParaRPr sz="2200" dirty="0">
              <a:latin typeface="+mj-lt"/>
              <a:cs typeface="Tahoma"/>
            </a:endParaRPr>
          </a:p>
        </p:txBody>
      </p:sp>
      <p:sp>
        <p:nvSpPr>
          <p:cNvPr id="4" name="Rectángulo 3"/>
          <p:cNvSpPr/>
          <p:nvPr/>
        </p:nvSpPr>
        <p:spPr>
          <a:xfrm>
            <a:off x="398272" y="2462866"/>
            <a:ext cx="6043350" cy="3416320"/>
          </a:xfrm>
          <a:prstGeom prst="rect">
            <a:avLst/>
          </a:prstGeom>
        </p:spPr>
        <p:txBody>
          <a:bodyPr wrap="square">
            <a:spAutoFit/>
          </a:bodyPr>
          <a:lstStyle/>
          <a:p>
            <a:pPr marL="342900" indent="-342900" algn="just">
              <a:buFont typeface="Calibri" panose="020F0502020204030204" pitchFamily="34" charset="0"/>
              <a:buChar char="›"/>
              <a:defRPr/>
            </a:pPr>
            <a:r>
              <a:rPr lang="en-GB" altLang="es-ES" sz="2400" b="1" dirty="0">
                <a:latin typeface="Calibri" panose="020F0502020204030204" pitchFamily="34" charset="0"/>
                <a:cs typeface="Calibri" panose="020F0502020204030204" pitchFamily="34" charset="0"/>
              </a:rPr>
              <a:t>Public</a:t>
            </a:r>
            <a:r>
              <a:rPr lang="en-GB" altLang="es-ES" sz="2400" dirty="0">
                <a:latin typeface="Calibri" panose="020F0502020204030204" pitchFamily="34" charset="0"/>
                <a:cs typeface="Calibri" panose="020F0502020204030204" pitchFamily="34" charset="0"/>
              </a:rPr>
              <a:t>: used by many organisations simultaneously.</a:t>
            </a:r>
          </a:p>
          <a:p>
            <a:pPr marL="342900" indent="-342900" algn="just">
              <a:buFont typeface="Calibri" panose="020F050202020403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en-GB" altLang="es-ES" sz="2400" b="1" dirty="0">
                <a:latin typeface="Calibri" panose="020F0502020204030204" pitchFamily="34" charset="0"/>
                <a:cs typeface="Calibri" panose="020F0502020204030204" pitchFamily="34" charset="0"/>
              </a:rPr>
              <a:t>Private</a:t>
            </a:r>
            <a:r>
              <a:rPr lang="en-GB" altLang="es-ES" sz="2400" dirty="0">
                <a:latin typeface="Calibri" panose="020F0502020204030204" pitchFamily="34" charset="0"/>
                <a:cs typeface="Calibri" panose="020F0502020204030204" pitchFamily="34" charset="0"/>
              </a:rPr>
              <a:t>: used by a single organisation without a public gateway.</a:t>
            </a:r>
          </a:p>
          <a:p>
            <a:pPr marL="342900" indent="-342900" algn="just">
              <a:buFont typeface="Calibri" panose="020F050202020403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en-GB" altLang="es-ES" sz="2400" b="1" dirty="0">
                <a:latin typeface="Calibri" panose="020F0502020204030204" pitchFamily="34" charset="0"/>
                <a:cs typeface="Calibri" panose="020F0502020204030204" pitchFamily="34" charset="0"/>
              </a:rPr>
              <a:t>Hybrid</a:t>
            </a:r>
            <a:r>
              <a:rPr lang="en-GB" altLang="es-ES" sz="2400" dirty="0">
                <a:latin typeface="Calibri" panose="020F0502020204030204" pitchFamily="34" charset="0"/>
                <a:cs typeface="Calibri" panose="020F0502020204030204" pitchFamily="34" charset="0"/>
              </a:rPr>
              <a:t>: made up of a blend of private and public cloud networks coordinated to work as a single entity.</a:t>
            </a:r>
          </a:p>
        </p:txBody>
      </p:sp>
      <p:sp>
        <p:nvSpPr>
          <p:cNvPr id="25" name="Nube 24">
            <a:extLst>
              <a:ext uri="{FF2B5EF4-FFF2-40B4-BE49-F238E27FC236}">
                <a16:creationId xmlns:a16="http://schemas.microsoft.com/office/drawing/2014/main" id="{D2BA7B05-E5EE-45F0-9753-231A28509226}"/>
              </a:ext>
            </a:extLst>
          </p:cNvPr>
          <p:cNvSpPr/>
          <p:nvPr/>
        </p:nvSpPr>
        <p:spPr>
          <a:xfrm>
            <a:off x="7184572" y="3065244"/>
            <a:ext cx="4724000" cy="3003852"/>
          </a:xfrm>
          <a:prstGeom prst="cloud">
            <a:avLst/>
          </a:prstGeom>
          <a:ln w="38100">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6" name="Rectángulo: esquinas redondeadas 25">
            <a:extLst>
              <a:ext uri="{FF2B5EF4-FFF2-40B4-BE49-F238E27FC236}">
                <a16:creationId xmlns:a16="http://schemas.microsoft.com/office/drawing/2014/main" id="{D6479D57-8472-4308-A65C-D7D63AB84E01}"/>
              </a:ext>
            </a:extLst>
          </p:cNvPr>
          <p:cNvSpPr/>
          <p:nvPr/>
        </p:nvSpPr>
        <p:spPr>
          <a:xfrm>
            <a:off x="10616131" y="3929964"/>
            <a:ext cx="929161" cy="481644"/>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dirty="0"/>
          </a:p>
        </p:txBody>
      </p:sp>
      <p:sp>
        <p:nvSpPr>
          <p:cNvPr id="27" name="Rectángulo: esquinas redondeadas 26">
            <a:extLst>
              <a:ext uri="{FF2B5EF4-FFF2-40B4-BE49-F238E27FC236}">
                <a16:creationId xmlns:a16="http://schemas.microsoft.com/office/drawing/2014/main" id="{199DECC5-FF64-47EB-9286-E4C03699D75D}"/>
              </a:ext>
            </a:extLst>
          </p:cNvPr>
          <p:cNvSpPr/>
          <p:nvPr/>
        </p:nvSpPr>
        <p:spPr>
          <a:xfrm>
            <a:off x="7843815" y="3655165"/>
            <a:ext cx="1172332" cy="549598"/>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000" dirty="0" err="1"/>
              <a:t>Public</a:t>
            </a:r>
            <a:endParaRPr lang="es-ES" dirty="0"/>
          </a:p>
        </p:txBody>
      </p:sp>
      <p:sp>
        <p:nvSpPr>
          <p:cNvPr id="28" name="Rectángulo: esquinas redondeadas 27">
            <a:extLst>
              <a:ext uri="{FF2B5EF4-FFF2-40B4-BE49-F238E27FC236}">
                <a16:creationId xmlns:a16="http://schemas.microsoft.com/office/drawing/2014/main" id="{6C671E6B-69B8-4A71-9C05-57C4C29703F8}"/>
              </a:ext>
            </a:extLst>
          </p:cNvPr>
          <p:cNvSpPr/>
          <p:nvPr/>
        </p:nvSpPr>
        <p:spPr>
          <a:xfrm>
            <a:off x="8004696" y="4791595"/>
            <a:ext cx="1136435" cy="647150"/>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9" name="Rectángulo: esquinas redondeadas 28">
            <a:extLst>
              <a:ext uri="{FF2B5EF4-FFF2-40B4-BE49-F238E27FC236}">
                <a16:creationId xmlns:a16="http://schemas.microsoft.com/office/drawing/2014/main" id="{A141DBAA-EAA6-4832-852D-8D8CEC079009}"/>
              </a:ext>
            </a:extLst>
          </p:cNvPr>
          <p:cNvSpPr/>
          <p:nvPr/>
        </p:nvSpPr>
        <p:spPr>
          <a:xfrm>
            <a:off x="9620726" y="3449033"/>
            <a:ext cx="885653" cy="417184"/>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30" name="Rectángulo: esquinas redondeadas 29">
            <a:extLst>
              <a:ext uri="{FF2B5EF4-FFF2-40B4-BE49-F238E27FC236}">
                <a16:creationId xmlns:a16="http://schemas.microsoft.com/office/drawing/2014/main" id="{A8A3602E-206B-40C9-9061-7FBDD2B8C34D}"/>
              </a:ext>
            </a:extLst>
          </p:cNvPr>
          <p:cNvSpPr/>
          <p:nvPr/>
        </p:nvSpPr>
        <p:spPr>
          <a:xfrm>
            <a:off x="9601691" y="4685510"/>
            <a:ext cx="967452" cy="503930"/>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31" name="CuadroTexto 30">
            <a:extLst>
              <a:ext uri="{FF2B5EF4-FFF2-40B4-BE49-F238E27FC236}">
                <a16:creationId xmlns:a16="http://schemas.microsoft.com/office/drawing/2014/main" id="{C4E63E21-792D-4B0F-8DE0-92284B95ED5D}"/>
              </a:ext>
            </a:extLst>
          </p:cNvPr>
          <p:cNvSpPr txBox="1"/>
          <p:nvPr/>
        </p:nvSpPr>
        <p:spPr>
          <a:xfrm>
            <a:off x="9869272" y="1815281"/>
            <a:ext cx="2100669" cy="461665"/>
          </a:xfrm>
          <a:prstGeom prst="rect">
            <a:avLst/>
          </a:prstGeom>
          <a:noFill/>
        </p:spPr>
        <p:txBody>
          <a:bodyPr wrap="square" rtlCol="0">
            <a:spAutoFit/>
          </a:bodyPr>
          <a:lstStyle/>
          <a:p>
            <a:r>
              <a:rPr lang="es-ES" sz="2400" dirty="0" err="1"/>
              <a:t>The</a:t>
            </a:r>
            <a:r>
              <a:rPr lang="es-ES" sz="2400" dirty="0"/>
              <a:t> Cloud</a:t>
            </a:r>
          </a:p>
        </p:txBody>
      </p:sp>
      <p:cxnSp>
        <p:nvCxnSpPr>
          <p:cNvPr id="32" name="Conector recto 31">
            <a:extLst>
              <a:ext uri="{FF2B5EF4-FFF2-40B4-BE49-F238E27FC236}">
                <a16:creationId xmlns:a16="http://schemas.microsoft.com/office/drawing/2014/main" id="{473375B7-0CAA-4947-B96B-8BEC07DC9EB9}"/>
              </a:ext>
            </a:extLst>
          </p:cNvPr>
          <p:cNvCxnSpPr>
            <a:cxnSpLocks/>
            <a:stCxn id="28" idx="3"/>
            <a:endCxn id="30" idx="1"/>
          </p:cNvCxnSpPr>
          <p:nvPr/>
        </p:nvCxnSpPr>
        <p:spPr>
          <a:xfrm flipV="1">
            <a:off x="9141131" y="4937475"/>
            <a:ext cx="460560" cy="17769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ector recto 32">
            <a:extLst>
              <a:ext uri="{FF2B5EF4-FFF2-40B4-BE49-F238E27FC236}">
                <a16:creationId xmlns:a16="http://schemas.microsoft.com/office/drawing/2014/main" id="{3DF79DA9-8291-439C-AF04-09390EB25564}"/>
              </a:ext>
            </a:extLst>
          </p:cNvPr>
          <p:cNvCxnSpPr>
            <a:cxnSpLocks/>
            <a:stCxn id="30" idx="0"/>
            <a:endCxn id="26" idx="2"/>
          </p:cNvCxnSpPr>
          <p:nvPr/>
        </p:nvCxnSpPr>
        <p:spPr>
          <a:xfrm flipV="1">
            <a:off x="10085417" y="4411608"/>
            <a:ext cx="995295" cy="2739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57560EAF-994B-4014-8563-E8D7B018B8DD}"/>
              </a:ext>
            </a:extLst>
          </p:cNvPr>
          <p:cNvCxnSpPr>
            <a:cxnSpLocks/>
            <a:stCxn id="27" idx="3"/>
            <a:endCxn id="26" idx="1"/>
          </p:cNvCxnSpPr>
          <p:nvPr/>
        </p:nvCxnSpPr>
        <p:spPr>
          <a:xfrm>
            <a:off x="9016147" y="3929964"/>
            <a:ext cx="1599984" cy="2408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908E4420-1D18-4B3D-BD7D-4AE7B6708253}"/>
              </a:ext>
            </a:extLst>
          </p:cNvPr>
          <p:cNvCxnSpPr>
            <a:cxnSpLocks/>
            <a:stCxn id="29" idx="3"/>
            <a:endCxn id="26" idx="0"/>
          </p:cNvCxnSpPr>
          <p:nvPr/>
        </p:nvCxnSpPr>
        <p:spPr>
          <a:xfrm>
            <a:off x="10506379" y="3657625"/>
            <a:ext cx="574333" cy="272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id="{379ED707-A095-46A8-896A-DE57BEAC831F}"/>
              </a:ext>
            </a:extLst>
          </p:cNvPr>
          <p:cNvCxnSpPr>
            <a:cxnSpLocks/>
            <a:stCxn id="29" idx="1"/>
          </p:cNvCxnSpPr>
          <p:nvPr/>
        </p:nvCxnSpPr>
        <p:spPr>
          <a:xfrm flipH="1">
            <a:off x="9060966" y="3657625"/>
            <a:ext cx="559760" cy="259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1B655CCF-E169-4D23-BB4F-C2E7113ABF42}"/>
              </a:ext>
            </a:extLst>
          </p:cNvPr>
          <p:cNvCxnSpPr>
            <a:cxnSpLocks/>
            <a:stCxn id="27" idx="2"/>
            <a:endCxn id="28" idx="0"/>
          </p:cNvCxnSpPr>
          <p:nvPr/>
        </p:nvCxnSpPr>
        <p:spPr>
          <a:xfrm>
            <a:off x="8429981" y="4204763"/>
            <a:ext cx="142933" cy="5868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0504E88E-F223-4CAC-A660-6ED9EB028208}"/>
              </a:ext>
            </a:extLst>
          </p:cNvPr>
          <p:cNvCxnSpPr>
            <a:cxnSpLocks/>
            <a:stCxn id="27" idx="3"/>
            <a:endCxn id="30" idx="0"/>
          </p:cNvCxnSpPr>
          <p:nvPr/>
        </p:nvCxnSpPr>
        <p:spPr>
          <a:xfrm>
            <a:off x="9016147" y="3929964"/>
            <a:ext cx="1069270" cy="755546"/>
          </a:xfrm>
          <a:prstGeom prst="line">
            <a:avLst/>
          </a:prstGeom>
        </p:spPr>
        <p:style>
          <a:lnRef idx="1">
            <a:schemeClr val="accent1"/>
          </a:lnRef>
          <a:fillRef idx="0">
            <a:schemeClr val="accent1"/>
          </a:fillRef>
          <a:effectRef idx="0">
            <a:schemeClr val="accent1"/>
          </a:effectRef>
          <a:fontRef idx="minor">
            <a:schemeClr val="tx1"/>
          </a:fontRef>
        </p:style>
      </p:cxnSp>
      <p:sp>
        <p:nvSpPr>
          <p:cNvPr id="39" name="Nube 38">
            <a:extLst>
              <a:ext uri="{FF2B5EF4-FFF2-40B4-BE49-F238E27FC236}">
                <a16:creationId xmlns:a16="http://schemas.microsoft.com/office/drawing/2014/main" id="{593775DC-A01B-49E6-9F00-022B797EDCE3}"/>
              </a:ext>
            </a:extLst>
          </p:cNvPr>
          <p:cNvSpPr/>
          <p:nvPr/>
        </p:nvSpPr>
        <p:spPr>
          <a:xfrm>
            <a:off x="7701399" y="2066521"/>
            <a:ext cx="1563899" cy="871766"/>
          </a:xfrm>
          <a:prstGeom prst="cloud">
            <a:avLst/>
          </a:prstGeom>
          <a:ln w="28575">
            <a:solidFill>
              <a:srgbClr val="08725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000" dirty="0" err="1"/>
              <a:t>Private</a:t>
            </a:r>
            <a:endParaRPr lang="es-ES" dirty="0"/>
          </a:p>
        </p:txBody>
      </p:sp>
      <p:cxnSp>
        <p:nvCxnSpPr>
          <p:cNvPr id="40" name="Conector recto 39">
            <a:extLst>
              <a:ext uri="{FF2B5EF4-FFF2-40B4-BE49-F238E27FC236}">
                <a16:creationId xmlns:a16="http://schemas.microsoft.com/office/drawing/2014/main" id="{CABDD7DE-BD2B-44C9-BB9C-91CDF6BC7E42}"/>
              </a:ext>
            </a:extLst>
          </p:cNvPr>
          <p:cNvCxnSpPr>
            <a:cxnSpLocks/>
            <a:stCxn id="27" idx="0"/>
            <a:endCxn id="39" idx="1"/>
          </p:cNvCxnSpPr>
          <p:nvPr/>
        </p:nvCxnSpPr>
        <p:spPr>
          <a:xfrm flipV="1">
            <a:off x="8429981" y="2937359"/>
            <a:ext cx="53368" cy="717806"/>
          </a:xfrm>
          <a:prstGeom prst="line">
            <a:avLst/>
          </a:prstGeom>
        </p:spPr>
        <p:style>
          <a:lnRef idx="1">
            <a:schemeClr val="accent1"/>
          </a:lnRef>
          <a:fillRef idx="0">
            <a:schemeClr val="accent1"/>
          </a:fillRef>
          <a:effectRef idx="0">
            <a:schemeClr val="accent1"/>
          </a:effectRef>
          <a:fontRef idx="minor">
            <a:schemeClr val="tx1"/>
          </a:fontRef>
        </p:style>
      </p:cxnSp>
      <p:sp>
        <p:nvSpPr>
          <p:cNvPr id="41" name="Rectángulo 40">
            <a:extLst>
              <a:ext uri="{FF2B5EF4-FFF2-40B4-BE49-F238E27FC236}">
                <a16:creationId xmlns:a16="http://schemas.microsoft.com/office/drawing/2014/main" id="{1895C3C8-8C1D-4AF1-8801-FD5E0BD9AF3F}"/>
              </a:ext>
            </a:extLst>
          </p:cNvPr>
          <p:cNvSpPr/>
          <p:nvPr/>
        </p:nvSpPr>
        <p:spPr>
          <a:xfrm>
            <a:off x="7235654" y="1971754"/>
            <a:ext cx="2241948" cy="2437901"/>
          </a:xfrm>
          <a:prstGeom prst="rect">
            <a:avLst/>
          </a:prstGeom>
          <a:noFill/>
          <a:ln w="57150">
            <a:solidFill>
              <a:srgbClr val="FFC0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42" name="CuadroTexto 41">
            <a:extLst>
              <a:ext uri="{FF2B5EF4-FFF2-40B4-BE49-F238E27FC236}">
                <a16:creationId xmlns:a16="http://schemas.microsoft.com/office/drawing/2014/main" id="{CD19F9D4-0F86-4D62-92CD-DD241F786987}"/>
              </a:ext>
            </a:extLst>
          </p:cNvPr>
          <p:cNvSpPr txBox="1"/>
          <p:nvPr/>
        </p:nvSpPr>
        <p:spPr>
          <a:xfrm>
            <a:off x="7306727" y="2991253"/>
            <a:ext cx="926763" cy="400110"/>
          </a:xfrm>
          <a:prstGeom prst="rect">
            <a:avLst/>
          </a:prstGeom>
          <a:noFill/>
        </p:spPr>
        <p:txBody>
          <a:bodyPr wrap="square" rtlCol="0">
            <a:spAutoFit/>
          </a:bodyPr>
          <a:lstStyle/>
          <a:p>
            <a:r>
              <a:rPr lang="es-ES" sz="2000" dirty="0" err="1"/>
              <a:t>Hybrid</a:t>
            </a:r>
            <a:endParaRPr lang="es-ES" sz="2000" dirty="0"/>
          </a:p>
        </p:txBody>
      </p:sp>
      <p:cxnSp>
        <p:nvCxnSpPr>
          <p:cNvPr id="43" name="Conector recto de flecha 42">
            <a:extLst>
              <a:ext uri="{FF2B5EF4-FFF2-40B4-BE49-F238E27FC236}">
                <a16:creationId xmlns:a16="http://schemas.microsoft.com/office/drawing/2014/main" id="{28DA0E02-8A4A-401C-8D59-90C0ACE8D2E3}"/>
              </a:ext>
            </a:extLst>
          </p:cNvPr>
          <p:cNvCxnSpPr>
            <a:cxnSpLocks/>
          </p:cNvCxnSpPr>
          <p:nvPr/>
        </p:nvCxnSpPr>
        <p:spPr>
          <a:xfrm flipH="1">
            <a:off x="10182157" y="2303727"/>
            <a:ext cx="392126" cy="8189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Conector recto 116">
            <a:extLst>
              <a:ext uri="{FF2B5EF4-FFF2-40B4-BE49-F238E27FC236}">
                <a16:creationId xmlns:a16="http://schemas.microsoft.com/office/drawing/2014/main" id="{AEB51402-D95E-4345-BBF0-3597BB043B85}"/>
              </a:ext>
            </a:extLst>
          </p:cNvPr>
          <p:cNvCxnSpPr>
            <a:cxnSpLocks/>
            <a:stCxn id="29" idx="2"/>
            <a:endCxn id="28" idx="0"/>
          </p:cNvCxnSpPr>
          <p:nvPr/>
        </p:nvCxnSpPr>
        <p:spPr>
          <a:xfrm flipH="1">
            <a:off x="8572914" y="3866217"/>
            <a:ext cx="1490639" cy="9253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ector recto 58">
            <a:extLst>
              <a:ext uri="{FF2B5EF4-FFF2-40B4-BE49-F238E27FC236}">
                <a16:creationId xmlns:a16="http://schemas.microsoft.com/office/drawing/2014/main" id="{2BA8C9F8-5802-41E3-82C6-81AD696D735C}"/>
              </a:ext>
            </a:extLst>
          </p:cNvPr>
          <p:cNvCxnSpPr>
            <a:cxnSpLocks/>
            <a:stCxn id="30" idx="0"/>
            <a:endCxn id="29" idx="2"/>
          </p:cNvCxnSpPr>
          <p:nvPr/>
        </p:nvCxnSpPr>
        <p:spPr>
          <a:xfrm flipH="1" flipV="1">
            <a:off x="10063553" y="3866217"/>
            <a:ext cx="21864" cy="8192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Conector recto 105">
            <a:extLst>
              <a:ext uri="{FF2B5EF4-FFF2-40B4-BE49-F238E27FC236}">
                <a16:creationId xmlns:a16="http://schemas.microsoft.com/office/drawing/2014/main" id="{8AE754DE-3B24-45C5-96D8-6393BDDA7E49}"/>
              </a:ext>
            </a:extLst>
          </p:cNvPr>
          <p:cNvCxnSpPr>
            <a:cxnSpLocks/>
            <a:endCxn id="28" idx="0"/>
          </p:cNvCxnSpPr>
          <p:nvPr/>
        </p:nvCxnSpPr>
        <p:spPr>
          <a:xfrm flipH="1">
            <a:off x="8572914" y="4192577"/>
            <a:ext cx="1998398" cy="59901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625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s-ES" sz="2200" spc="50" dirty="0" err="1">
                <a:latin typeface="+mj-lt"/>
                <a:cs typeface="Tahoma"/>
              </a:rPr>
              <a:t>What</a:t>
            </a:r>
            <a:r>
              <a:rPr lang="es-ES" sz="2200" spc="50" dirty="0">
                <a:latin typeface="+mj-lt"/>
                <a:cs typeface="Tahoma"/>
              </a:rPr>
              <a:t> </a:t>
            </a:r>
            <a:r>
              <a:rPr lang="es-ES" sz="2200" spc="50" dirty="0" err="1">
                <a:latin typeface="+mj-lt"/>
                <a:cs typeface="Tahoma"/>
              </a:rPr>
              <a:t>is</a:t>
            </a:r>
            <a:r>
              <a:rPr lang="es-ES" sz="2200" spc="50" dirty="0">
                <a:latin typeface="+mj-lt"/>
                <a:cs typeface="Tahoma"/>
              </a:rPr>
              <a:t> </a:t>
            </a:r>
            <a:r>
              <a:rPr lang="es-ES" sz="2200" spc="50" dirty="0" err="1">
                <a:latin typeface="+mj-lt"/>
                <a:cs typeface="Tahoma"/>
              </a:rPr>
              <a:t>cloud</a:t>
            </a:r>
            <a:r>
              <a:rPr lang="es-ES" sz="2200" spc="50" dirty="0">
                <a:latin typeface="+mj-lt"/>
                <a:cs typeface="Tahoma"/>
              </a:rPr>
              <a:t> </a:t>
            </a:r>
            <a:r>
              <a:rPr lang="es-ES" sz="2200" spc="50" dirty="0" err="1">
                <a:latin typeface="+mj-lt"/>
                <a:cs typeface="Tahoma"/>
              </a:rPr>
              <a:t>storage</a:t>
            </a:r>
            <a:endParaRPr sz="2200" dirty="0">
              <a:latin typeface="+mj-lt"/>
              <a:cs typeface="Tahoma"/>
            </a:endParaRPr>
          </a:p>
        </p:txBody>
      </p:sp>
      <p:sp>
        <p:nvSpPr>
          <p:cNvPr id="4" name="Rectángulo 3"/>
          <p:cNvSpPr/>
          <p:nvPr/>
        </p:nvSpPr>
        <p:spPr>
          <a:xfrm>
            <a:off x="631440" y="2379851"/>
            <a:ext cx="10369351" cy="3801041"/>
          </a:xfrm>
          <a:prstGeom prst="rect">
            <a:avLst/>
          </a:prstGeom>
        </p:spPr>
        <p:txBody>
          <a:bodyPr wrap="square">
            <a:spAutoFit/>
          </a:bodyPr>
          <a:lstStyle/>
          <a:p>
            <a:pPr algn="just">
              <a:defRPr/>
            </a:pPr>
            <a:r>
              <a:rPr lang="en-GB" altLang="es-ES" sz="2200" dirty="0">
                <a:latin typeface="Calibri" panose="020F0502020204030204" pitchFamily="34" charset="0"/>
                <a:cs typeface="Calibri" panose="020F0502020204030204" pitchFamily="34" charset="0"/>
              </a:rPr>
              <a:t>Concerning storage, three main categories can be distinguished:</a:t>
            </a:r>
          </a:p>
          <a:p>
            <a:pPr algn="just">
              <a:defRPr/>
            </a:pPr>
            <a:endParaRPr lang="en-GB" altLang="es-ES" sz="22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Object storage</a:t>
            </a:r>
            <a:r>
              <a:rPr lang="en-GB" altLang="es-ES" sz="2200" dirty="0">
                <a:latin typeface="Calibri" panose="020F0502020204030204" pitchFamily="34" charset="0"/>
                <a:cs typeface="Calibri" panose="020F0502020204030204" pitchFamily="34" charset="0"/>
              </a:rPr>
              <a:t>: for apps developed on-cloud, which make use of its scalability and metadata capabilities.</a:t>
            </a:r>
          </a:p>
          <a:p>
            <a:pPr marL="342900" indent="-342900" algn="just">
              <a:buFont typeface="Arial" panose="020B0604020202020204" pitchFamily="34" charset="0"/>
              <a:buChar char="•"/>
              <a:defRPr/>
            </a:pP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File storage</a:t>
            </a:r>
            <a:r>
              <a:rPr lang="en-GB" altLang="es-ES" sz="2200" dirty="0">
                <a:latin typeface="Calibri" panose="020F0502020204030204" pitchFamily="34" charset="0"/>
                <a:cs typeface="Calibri" panose="020F0502020204030204" pitchFamily="34" charset="0"/>
              </a:rPr>
              <a:t>: useful for apps that require accessing shared files and/or a file system. This is the most frequently used by both average users and MSMEs.</a:t>
            </a:r>
          </a:p>
          <a:p>
            <a:pPr marL="342900" indent="-342900" algn="just">
              <a:buFont typeface="Arial" panose="020B0604020202020204" pitchFamily="34" charset="0"/>
              <a:buChar char="•"/>
              <a:defRPr/>
            </a:pP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Block storage:</a:t>
            </a:r>
            <a:r>
              <a:rPr lang="en-GB" altLang="es-ES" sz="2200" dirty="0">
                <a:latin typeface="Calibri" panose="020F0502020204030204" pitchFamily="34" charset="0"/>
                <a:cs typeface="Calibri" panose="020F0502020204030204" pitchFamily="34" charset="0"/>
              </a:rPr>
              <a:t> needed for business apps, such as databases and business resources planning systems (ERP), which require dedicated servers and low latency for each host.</a:t>
            </a:r>
          </a:p>
          <a:p>
            <a:pPr marL="342900" indent="-342900">
              <a:buFont typeface="Arial" panose="020B0604020202020204" pitchFamily="34" charset="0"/>
              <a:buChar char="•"/>
              <a:defRPr/>
            </a:pPr>
            <a:endParaRPr lang="en-GB" altLang="es-ES" sz="2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082914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1117</TotalTime>
  <Words>1427</Words>
  <Application>Microsoft Office PowerPoint</Application>
  <PresentationFormat>Panorámica</PresentationFormat>
  <Paragraphs>182</Paragraphs>
  <Slides>18</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18</vt:i4>
      </vt:variant>
    </vt:vector>
  </HeadingPairs>
  <TitlesOfParts>
    <vt:vector size="27"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programming@internetwebsolutions.es</cp:lastModifiedBy>
  <cp:revision>153</cp:revision>
  <dcterms:created xsi:type="dcterms:W3CDTF">2021-06-29T11:11:56Z</dcterms:created>
  <dcterms:modified xsi:type="dcterms:W3CDTF">2022-07-07T08:27:59Z</dcterms:modified>
</cp:coreProperties>
</file>